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341" r:id="rId6"/>
    <p:sldId id="266" r:id="rId7"/>
    <p:sldId id="267" r:id="rId8"/>
    <p:sldId id="268" r:id="rId9"/>
    <p:sldId id="269" r:id="rId10"/>
    <p:sldId id="342" r:id="rId11"/>
    <p:sldId id="273" r:id="rId12"/>
    <p:sldId id="274" r:id="rId13"/>
    <p:sldId id="343" r:id="rId14"/>
    <p:sldId id="277" r:id="rId15"/>
    <p:sldId id="278" r:id="rId16"/>
    <p:sldId id="344" r:id="rId17"/>
    <p:sldId id="282" r:id="rId18"/>
    <p:sldId id="283" r:id="rId19"/>
    <p:sldId id="345" r:id="rId20"/>
    <p:sldId id="287" r:id="rId21"/>
    <p:sldId id="346" r:id="rId22"/>
    <p:sldId id="289" r:id="rId23"/>
    <p:sldId id="347" r:id="rId24"/>
    <p:sldId id="293" r:id="rId25"/>
    <p:sldId id="348" r:id="rId26"/>
    <p:sldId id="295" r:id="rId27"/>
    <p:sldId id="349" r:id="rId28"/>
    <p:sldId id="297" r:id="rId29"/>
    <p:sldId id="298" r:id="rId30"/>
    <p:sldId id="350" r:id="rId31"/>
    <p:sldId id="301" r:id="rId32"/>
    <p:sldId id="351" r:id="rId33"/>
    <p:sldId id="305" r:id="rId34"/>
    <p:sldId id="352" r:id="rId35"/>
    <p:sldId id="309" r:id="rId36"/>
    <p:sldId id="353" r:id="rId37"/>
    <p:sldId id="313" r:id="rId38"/>
    <p:sldId id="354" r:id="rId39"/>
    <p:sldId id="315" r:id="rId40"/>
    <p:sldId id="355" r:id="rId41"/>
    <p:sldId id="319" r:id="rId42"/>
    <p:sldId id="356" r:id="rId43"/>
    <p:sldId id="322" r:id="rId44"/>
    <p:sldId id="357" r:id="rId45"/>
    <p:sldId id="328" r:id="rId46"/>
    <p:sldId id="329" r:id="rId47"/>
    <p:sldId id="358" r:id="rId48"/>
    <p:sldId id="333" r:id="rId49"/>
    <p:sldId id="334" r:id="rId50"/>
    <p:sldId id="336" r:id="rId51"/>
    <p:sldId id="338" r:id="rId52"/>
  </p:sldIdLst>
  <p:sldSz cx="7556500" cy="10693400"/>
  <p:notesSz cx="6858000" cy="9144000"/>
  <p:embeddedFontLst>
    <p:embeddedFont>
      <p:font typeface="IBM Plex Mono Bold" panose="020B0604020202020204" charset="0"/>
      <p:regular r:id="rId53"/>
    </p:embeddedFont>
    <p:embeddedFont>
      <p:font typeface="Open Sans" panose="020B0606030504020204" pitchFamily="34" charset="0"/>
      <p:regular r:id="rId54"/>
      <p:bold r:id="rId55"/>
      <p:italic r:id="rId56"/>
      <p:boldItalic r:id="rId57"/>
    </p:embeddedFont>
    <p:embeddedFont>
      <p:font typeface="Open Sans Bold" panose="020B0806030504020204" charset="0"/>
      <p:regular r:id="rId58"/>
    </p:embeddedFont>
    <p:embeddedFont>
      <p:font typeface="Open Sans Bold Italics" panose="020B0604020202020204" charset="0"/>
      <p:regular r:id="rId59"/>
    </p:embeddedFont>
    <p:embeddedFont>
      <p:font typeface="Open Sans Italics" panose="020B0604020202020204" charset="0"/>
      <p:regular r:id="rId60"/>
    </p:embeddedFont>
    <p:embeddedFont>
      <p:font typeface="Public Sans" panose="020B0604020202020204" charset="0"/>
      <p:regular r:id="rId61"/>
    </p:embeddedFont>
    <p:embeddedFont>
      <p:font typeface="Public Sans Italics" panose="020B0604020202020204" charset="0"/>
      <p:regular r:id="rId62"/>
    </p:embeddedFont>
    <p:embeddedFont>
      <p:font typeface="TT Interphases Mono Bold" panose="020B0604020202020204"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BC9D5-40D0-43ED-B8C4-5373711B4790}" v="47" dt="2026-05-19T09:07:03.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99" d="100"/>
          <a:sy n="99" d="100"/>
        </p:scale>
        <p:origin x="492" y="-2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1.fntdata"/><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9.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a Nikolaidou" userId="bce886da-b157-40f2-95e7-5a2de737dbaa" providerId="ADAL" clId="{22892C05-1F89-436D-9E69-8DDECF8B3128}"/>
    <pc:docChg chg="undo redo custSel addSld delSld modSld">
      <pc:chgData name="Antonia Nikolaidou" userId="bce886da-b157-40f2-95e7-5a2de737dbaa" providerId="ADAL" clId="{22892C05-1F89-436D-9E69-8DDECF8B3128}" dt="2026-05-19T09:10:42.992" v="371" actId="20577"/>
      <pc:docMkLst>
        <pc:docMk/>
      </pc:docMkLst>
      <pc:sldChg chg="modSp mod">
        <pc:chgData name="Antonia Nikolaidou" userId="bce886da-b157-40f2-95e7-5a2de737dbaa" providerId="ADAL" clId="{22892C05-1F89-436D-9E69-8DDECF8B3128}" dt="2026-05-18T12:52:35.842" v="133" actId="1076"/>
        <pc:sldMkLst>
          <pc:docMk/>
          <pc:sldMk cId="0" sldId="256"/>
        </pc:sldMkLst>
        <pc:spChg chg="mod">
          <ac:chgData name="Antonia Nikolaidou" userId="bce886da-b157-40f2-95e7-5a2de737dbaa" providerId="ADAL" clId="{22892C05-1F89-436D-9E69-8DDECF8B3128}" dt="2026-05-18T12:52:35.842" v="133" actId="1076"/>
          <ac:spMkLst>
            <pc:docMk/>
            <pc:sldMk cId="0" sldId="256"/>
            <ac:spMk id="11" creationId="{00000000-0000-0000-0000-000000000000}"/>
          </ac:spMkLst>
        </pc:spChg>
      </pc:sldChg>
      <pc:sldChg chg="del">
        <pc:chgData name="Antonia Nikolaidou" userId="bce886da-b157-40f2-95e7-5a2de737dbaa" providerId="ADAL" clId="{22892C05-1F89-436D-9E69-8DDECF8B3128}" dt="2026-05-18T12:39:05.697" v="0" actId="47"/>
        <pc:sldMkLst>
          <pc:docMk/>
          <pc:sldMk cId="0" sldId="257"/>
        </pc:sldMkLst>
      </pc:sldChg>
      <pc:sldChg chg="del">
        <pc:chgData name="Antonia Nikolaidou" userId="bce886da-b157-40f2-95e7-5a2de737dbaa" providerId="ADAL" clId="{22892C05-1F89-436D-9E69-8DDECF8B3128}" dt="2026-05-18T12:39:06.172" v="1" actId="47"/>
        <pc:sldMkLst>
          <pc:docMk/>
          <pc:sldMk cId="0" sldId="258"/>
        </pc:sldMkLst>
      </pc:sldChg>
      <pc:sldChg chg="del">
        <pc:chgData name="Antonia Nikolaidou" userId="bce886da-b157-40f2-95e7-5a2de737dbaa" providerId="ADAL" clId="{22892C05-1F89-436D-9E69-8DDECF8B3128}" dt="2026-05-18T12:39:06.756" v="2" actId="47"/>
        <pc:sldMkLst>
          <pc:docMk/>
          <pc:sldMk cId="0" sldId="259"/>
        </pc:sldMkLst>
      </pc:sldChg>
      <pc:sldChg chg="del">
        <pc:chgData name="Antonia Nikolaidou" userId="bce886da-b157-40f2-95e7-5a2de737dbaa" providerId="ADAL" clId="{22892C05-1F89-436D-9E69-8DDECF8B3128}" dt="2026-05-18T12:39:07.710" v="3" actId="47"/>
        <pc:sldMkLst>
          <pc:docMk/>
          <pc:sldMk cId="0" sldId="260"/>
        </pc:sldMkLst>
      </pc:sldChg>
      <pc:sldChg chg="del">
        <pc:chgData name="Antonia Nikolaidou" userId="bce886da-b157-40f2-95e7-5a2de737dbaa" providerId="ADAL" clId="{22892C05-1F89-436D-9E69-8DDECF8B3128}" dt="2026-05-18T12:39:09.602" v="4" actId="47"/>
        <pc:sldMkLst>
          <pc:docMk/>
          <pc:sldMk cId="0" sldId="261"/>
        </pc:sldMkLst>
      </pc:sldChg>
      <pc:sldChg chg="del">
        <pc:chgData name="Antonia Nikolaidou" userId="bce886da-b157-40f2-95e7-5a2de737dbaa" providerId="ADAL" clId="{22892C05-1F89-436D-9E69-8DDECF8B3128}" dt="2026-05-18T12:39:12.078" v="5" actId="47"/>
        <pc:sldMkLst>
          <pc:docMk/>
          <pc:sldMk cId="0" sldId="262"/>
        </pc:sldMkLst>
      </pc:sldChg>
      <pc:sldChg chg="del">
        <pc:chgData name="Antonia Nikolaidou" userId="bce886da-b157-40f2-95e7-5a2de737dbaa" providerId="ADAL" clId="{22892C05-1F89-436D-9E69-8DDECF8B3128}" dt="2026-05-18T12:39:28.559" v="8" actId="47"/>
        <pc:sldMkLst>
          <pc:docMk/>
          <pc:sldMk cId="0" sldId="263"/>
        </pc:sldMkLst>
      </pc:sldChg>
      <pc:sldChg chg="del">
        <pc:chgData name="Antonia Nikolaidou" userId="bce886da-b157-40f2-95e7-5a2de737dbaa" providerId="ADAL" clId="{22892C05-1F89-436D-9E69-8DDECF8B3128}" dt="2026-05-18T12:39:29.588" v="9" actId="47"/>
        <pc:sldMkLst>
          <pc:docMk/>
          <pc:sldMk cId="0" sldId="264"/>
        </pc:sldMkLst>
      </pc:sldChg>
      <pc:sldChg chg="del">
        <pc:chgData name="Antonia Nikolaidou" userId="bce886da-b157-40f2-95e7-5a2de737dbaa" providerId="ADAL" clId="{22892C05-1F89-436D-9E69-8DDECF8B3128}" dt="2026-05-18T12:39:30.753" v="10" actId="47"/>
        <pc:sldMkLst>
          <pc:docMk/>
          <pc:sldMk cId="0" sldId="265"/>
        </pc:sldMkLst>
      </pc:sldChg>
      <pc:sldChg chg="modSp mod">
        <pc:chgData name="Antonia Nikolaidou" userId="bce886da-b157-40f2-95e7-5a2de737dbaa" providerId="ADAL" clId="{22892C05-1F89-436D-9E69-8DDECF8B3128}" dt="2026-05-18T12:53:31.128" v="138" actId="14100"/>
        <pc:sldMkLst>
          <pc:docMk/>
          <pc:sldMk cId="0" sldId="266"/>
        </pc:sldMkLst>
        <pc:spChg chg="mod modCrop">
          <ac:chgData name="Antonia Nikolaidou" userId="bce886da-b157-40f2-95e7-5a2de737dbaa" providerId="ADAL" clId="{22892C05-1F89-436D-9E69-8DDECF8B3128}" dt="2026-05-18T12:53:16.228" v="134" actId="732"/>
          <ac:spMkLst>
            <pc:docMk/>
            <pc:sldMk cId="0" sldId="266"/>
            <ac:spMk id="2" creationId="{00000000-0000-0000-0000-000000000000}"/>
          </ac:spMkLst>
        </pc:spChg>
        <pc:spChg chg="mod modCrop">
          <ac:chgData name="Antonia Nikolaidou" userId="bce886da-b157-40f2-95e7-5a2de737dbaa" providerId="ADAL" clId="{22892C05-1F89-436D-9E69-8DDECF8B3128}" dt="2026-05-18T12:53:20.540" v="135" actId="732"/>
          <ac:spMkLst>
            <pc:docMk/>
            <pc:sldMk cId="0" sldId="266"/>
            <ac:spMk id="3" creationId="{00000000-0000-0000-0000-000000000000}"/>
          </ac:spMkLst>
        </pc:spChg>
        <pc:spChg chg="mod">
          <ac:chgData name="Antonia Nikolaidou" userId="bce886da-b157-40f2-95e7-5a2de737dbaa" providerId="ADAL" clId="{22892C05-1F89-436D-9E69-8DDECF8B3128}" dt="2026-05-18T12:53:26.945" v="137" actId="14100"/>
          <ac:spMkLst>
            <pc:docMk/>
            <pc:sldMk cId="0" sldId="266"/>
            <ac:spMk id="62" creationId="{00000000-0000-0000-0000-000000000000}"/>
          </ac:spMkLst>
        </pc:spChg>
        <pc:grpChg chg="mod">
          <ac:chgData name="Antonia Nikolaidou" userId="bce886da-b157-40f2-95e7-5a2de737dbaa" providerId="ADAL" clId="{22892C05-1F89-436D-9E69-8DDECF8B3128}" dt="2026-05-18T12:53:31.128" v="138" actId="14100"/>
          <ac:grpSpMkLst>
            <pc:docMk/>
            <pc:sldMk cId="0" sldId="266"/>
            <ac:grpSpMk id="4" creationId="{00000000-0000-0000-0000-000000000000}"/>
          </ac:grpSpMkLst>
        </pc:grpChg>
      </pc:sldChg>
      <pc:sldChg chg="addSp delSp modSp mod">
        <pc:chgData name="Antonia Nikolaidou" userId="bce886da-b157-40f2-95e7-5a2de737dbaa" providerId="ADAL" clId="{22892C05-1F89-436D-9E69-8DDECF8B3128}" dt="2026-05-18T12:53:50.198" v="144" actId="14100"/>
        <pc:sldMkLst>
          <pc:docMk/>
          <pc:sldMk cId="0" sldId="267"/>
        </pc:sldMkLst>
        <pc:spChg chg="del">
          <ac:chgData name="Antonia Nikolaidou" userId="bce886da-b157-40f2-95e7-5a2de737dbaa" providerId="ADAL" clId="{22892C05-1F89-436D-9E69-8DDECF8B3128}" dt="2026-05-18T12:53:40.535" v="139" actId="478"/>
          <ac:spMkLst>
            <pc:docMk/>
            <pc:sldMk cId="0" sldId="267"/>
            <ac:spMk id="2" creationId="{00000000-0000-0000-0000-000000000000}"/>
          </ac:spMkLst>
        </pc:spChg>
        <pc:spChg chg="del">
          <ac:chgData name="Antonia Nikolaidou" userId="bce886da-b157-40f2-95e7-5a2de737dbaa" providerId="ADAL" clId="{22892C05-1F89-436D-9E69-8DDECF8B3128}" dt="2026-05-18T12:53:41.210" v="140" actId="478"/>
          <ac:spMkLst>
            <pc:docMk/>
            <pc:sldMk cId="0" sldId="267"/>
            <ac:spMk id="3" creationId="{00000000-0000-0000-0000-000000000000}"/>
          </ac:spMkLst>
        </pc:spChg>
        <pc:spChg chg="mod">
          <ac:chgData name="Antonia Nikolaidou" userId="bce886da-b157-40f2-95e7-5a2de737dbaa" providerId="ADAL" clId="{22892C05-1F89-436D-9E69-8DDECF8B3128}" dt="2026-05-18T12:53:50.198" v="144" actId="14100"/>
          <ac:spMkLst>
            <pc:docMk/>
            <pc:sldMk cId="0" sldId="267"/>
            <ac:spMk id="60" creationId="{00000000-0000-0000-0000-000000000000}"/>
          </ac:spMkLst>
        </pc:spChg>
        <pc:spChg chg="add mod">
          <ac:chgData name="Antonia Nikolaidou" userId="bce886da-b157-40f2-95e7-5a2de737dbaa" providerId="ADAL" clId="{22892C05-1F89-436D-9E69-8DDECF8B3128}" dt="2026-05-18T12:53:43.508" v="142"/>
          <ac:spMkLst>
            <pc:docMk/>
            <pc:sldMk cId="0" sldId="267"/>
            <ac:spMk id="68" creationId="{7069B8EC-E3B0-5F52-22DC-B0B18055AA98}"/>
          </ac:spMkLst>
        </pc:spChg>
        <pc:spChg chg="add mod">
          <ac:chgData name="Antonia Nikolaidou" userId="bce886da-b157-40f2-95e7-5a2de737dbaa" providerId="ADAL" clId="{22892C05-1F89-436D-9E69-8DDECF8B3128}" dt="2026-05-18T12:53:43.508" v="142"/>
          <ac:spMkLst>
            <pc:docMk/>
            <pc:sldMk cId="0" sldId="267"/>
            <ac:spMk id="69" creationId="{03C265AC-ABCF-9346-A014-914605BB7070}"/>
          </ac:spMkLst>
        </pc:spChg>
        <pc:spChg chg="mod">
          <ac:chgData name="Antonia Nikolaidou" userId="bce886da-b157-40f2-95e7-5a2de737dbaa" providerId="ADAL" clId="{22892C05-1F89-436D-9E69-8DDECF8B3128}" dt="2026-05-18T12:53:43.508" v="142"/>
          <ac:spMkLst>
            <pc:docMk/>
            <pc:sldMk cId="0" sldId="267"/>
            <ac:spMk id="71" creationId="{DF8414C7-8128-4D6D-019F-CBA99B3DE774}"/>
          </ac:spMkLst>
        </pc:spChg>
        <pc:spChg chg="mod">
          <ac:chgData name="Antonia Nikolaidou" userId="bce886da-b157-40f2-95e7-5a2de737dbaa" providerId="ADAL" clId="{22892C05-1F89-436D-9E69-8DDECF8B3128}" dt="2026-05-18T12:53:43.508" v="142"/>
          <ac:spMkLst>
            <pc:docMk/>
            <pc:sldMk cId="0" sldId="267"/>
            <ac:spMk id="72" creationId="{E378E605-385B-6E73-4E00-4EC1F5A8D1CA}"/>
          </ac:spMkLst>
        </pc:spChg>
        <pc:grpChg chg="del">
          <ac:chgData name="Antonia Nikolaidou" userId="bce886da-b157-40f2-95e7-5a2de737dbaa" providerId="ADAL" clId="{22892C05-1F89-436D-9E69-8DDECF8B3128}" dt="2026-05-18T12:53:42.462" v="141" actId="478"/>
          <ac:grpSpMkLst>
            <pc:docMk/>
            <pc:sldMk cId="0" sldId="267"/>
            <ac:grpSpMk id="4" creationId="{00000000-0000-0000-0000-000000000000}"/>
          </ac:grpSpMkLst>
        </pc:grpChg>
        <pc:grpChg chg="add mod">
          <ac:chgData name="Antonia Nikolaidou" userId="bce886da-b157-40f2-95e7-5a2de737dbaa" providerId="ADAL" clId="{22892C05-1F89-436D-9E69-8DDECF8B3128}" dt="2026-05-18T12:53:43.508" v="142"/>
          <ac:grpSpMkLst>
            <pc:docMk/>
            <pc:sldMk cId="0" sldId="267"/>
            <ac:grpSpMk id="70" creationId="{A676B10B-A993-9CD1-7ABA-EC266DCE53AB}"/>
          </ac:grpSpMkLst>
        </pc:grpChg>
      </pc:sldChg>
      <pc:sldChg chg="modSp mod">
        <pc:chgData name="Antonia Nikolaidou" userId="bce886da-b157-40f2-95e7-5a2de737dbaa" providerId="ADAL" clId="{22892C05-1F89-436D-9E69-8DDECF8B3128}" dt="2026-05-18T12:54:53.566" v="153" actId="14100"/>
        <pc:sldMkLst>
          <pc:docMk/>
          <pc:sldMk cId="0" sldId="268"/>
        </pc:sldMkLst>
        <pc:spChg chg="mod modCrop">
          <ac:chgData name="Antonia Nikolaidou" userId="bce886da-b157-40f2-95e7-5a2de737dbaa" providerId="ADAL" clId="{22892C05-1F89-436D-9E69-8DDECF8B3128}" dt="2026-05-18T12:54:20.485" v="146" actId="732"/>
          <ac:spMkLst>
            <pc:docMk/>
            <pc:sldMk cId="0" sldId="268"/>
            <ac:spMk id="2" creationId="{00000000-0000-0000-0000-000000000000}"/>
          </ac:spMkLst>
        </pc:spChg>
        <pc:spChg chg="mod modCrop">
          <ac:chgData name="Antonia Nikolaidou" userId="bce886da-b157-40f2-95e7-5a2de737dbaa" providerId="ADAL" clId="{22892C05-1F89-436D-9E69-8DDECF8B3128}" dt="2026-05-18T12:54:16.726" v="145" actId="732"/>
          <ac:spMkLst>
            <pc:docMk/>
            <pc:sldMk cId="0" sldId="268"/>
            <ac:spMk id="3" creationId="{00000000-0000-0000-0000-000000000000}"/>
          </ac:spMkLst>
        </pc:spChg>
        <pc:spChg chg="mod">
          <ac:chgData name="Antonia Nikolaidou" userId="bce886da-b157-40f2-95e7-5a2de737dbaa" providerId="ADAL" clId="{22892C05-1F89-436D-9E69-8DDECF8B3128}" dt="2026-05-18T12:54:26.027" v="148" actId="14100"/>
          <ac:spMkLst>
            <pc:docMk/>
            <pc:sldMk cId="0" sldId="268"/>
            <ac:spMk id="34" creationId="{00000000-0000-0000-0000-000000000000}"/>
          </ac:spMkLst>
        </pc:spChg>
        <pc:grpChg chg="mod">
          <ac:chgData name="Antonia Nikolaidou" userId="bce886da-b157-40f2-95e7-5a2de737dbaa" providerId="ADAL" clId="{22892C05-1F89-436D-9E69-8DDECF8B3128}" dt="2026-05-18T12:54:53.566" v="153" actId="14100"/>
          <ac:grpSpMkLst>
            <pc:docMk/>
            <pc:sldMk cId="0" sldId="268"/>
            <ac:grpSpMk id="4" creationId="{00000000-0000-0000-0000-000000000000}"/>
          </ac:grpSpMkLst>
        </pc:grpChg>
      </pc:sldChg>
      <pc:sldChg chg="addSp delSp modSp mod">
        <pc:chgData name="Antonia Nikolaidou" userId="bce886da-b157-40f2-95e7-5a2de737dbaa" providerId="ADAL" clId="{22892C05-1F89-436D-9E69-8DDECF8B3128}" dt="2026-05-18T12:55:09.158" v="159" actId="14100"/>
        <pc:sldMkLst>
          <pc:docMk/>
          <pc:sldMk cId="0" sldId="269"/>
        </pc:sldMkLst>
        <pc:spChg chg="del">
          <ac:chgData name="Antonia Nikolaidou" userId="bce886da-b157-40f2-95e7-5a2de737dbaa" providerId="ADAL" clId="{22892C05-1F89-436D-9E69-8DDECF8B3128}" dt="2026-05-18T12:55:01.403" v="154" actId="478"/>
          <ac:spMkLst>
            <pc:docMk/>
            <pc:sldMk cId="0" sldId="269"/>
            <ac:spMk id="2" creationId="{00000000-0000-0000-0000-000000000000}"/>
          </ac:spMkLst>
        </pc:spChg>
        <pc:spChg chg="del">
          <ac:chgData name="Antonia Nikolaidou" userId="bce886da-b157-40f2-95e7-5a2de737dbaa" providerId="ADAL" clId="{22892C05-1F89-436D-9E69-8DDECF8B3128}" dt="2026-05-18T12:55:01.916" v="155" actId="478"/>
          <ac:spMkLst>
            <pc:docMk/>
            <pc:sldMk cId="0" sldId="269"/>
            <ac:spMk id="3" creationId="{00000000-0000-0000-0000-000000000000}"/>
          </ac:spMkLst>
        </pc:spChg>
        <pc:spChg chg="mod">
          <ac:chgData name="Antonia Nikolaidou" userId="bce886da-b157-40f2-95e7-5a2de737dbaa" providerId="ADAL" clId="{22892C05-1F89-436D-9E69-8DDECF8B3128}" dt="2026-05-18T12:55:09.158" v="159" actId="14100"/>
          <ac:spMkLst>
            <pc:docMk/>
            <pc:sldMk cId="0" sldId="269"/>
            <ac:spMk id="27" creationId="{00000000-0000-0000-0000-000000000000}"/>
          </ac:spMkLst>
        </pc:spChg>
        <pc:spChg chg="add mod">
          <ac:chgData name="Antonia Nikolaidou" userId="bce886da-b157-40f2-95e7-5a2de737dbaa" providerId="ADAL" clId="{22892C05-1F89-436D-9E69-8DDECF8B3128}" dt="2026-05-18T12:55:03.722" v="157"/>
          <ac:spMkLst>
            <pc:docMk/>
            <pc:sldMk cId="0" sldId="269"/>
            <ac:spMk id="52" creationId="{E7D94578-BCDB-C165-1B32-9B2D358E9C43}"/>
          </ac:spMkLst>
        </pc:spChg>
        <pc:spChg chg="add mod">
          <ac:chgData name="Antonia Nikolaidou" userId="bce886da-b157-40f2-95e7-5a2de737dbaa" providerId="ADAL" clId="{22892C05-1F89-436D-9E69-8DDECF8B3128}" dt="2026-05-18T12:55:03.722" v="157"/>
          <ac:spMkLst>
            <pc:docMk/>
            <pc:sldMk cId="0" sldId="269"/>
            <ac:spMk id="53" creationId="{81E8B153-663A-B443-57BB-E062CA59265F}"/>
          </ac:spMkLst>
        </pc:spChg>
        <pc:spChg chg="mod">
          <ac:chgData name="Antonia Nikolaidou" userId="bce886da-b157-40f2-95e7-5a2de737dbaa" providerId="ADAL" clId="{22892C05-1F89-436D-9E69-8DDECF8B3128}" dt="2026-05-18T12:55:03.722" v="157"/>
          <ac:spMkLst>
            <pc:docMk/>
            <pc:sldMk cId="0" sldId="269"/>
            <ac:spMk id="55" creationId="{FCC2A65E-90BE-69D4-F48E-36860BE16911}"/>
          </ac:spMkLst>
        </pc:spChg>
        <pc:spChg chg="mod">
          <ac:chgData name="Antonia Nikolaidou" userId="bce886da-b157-40f2-95e7-5a2de737dbaa" providerId="ADAL" clId="{22892C05-1F89-436D-9E69-8DDECF8B3128}" dt="2026-05-18T12:55:03.722" v="157"/>
          <ac:spMkLst>
            <pc:docMk/>
            <pc:sldMk cId="0" sldId="269"/>
            <ac:spMk id="56" creationId="{3F58DE82-1EA5-74EE-2C62-FBC538396006}"/>
          </ac:spMkLst>
        </pc:spChg>
        <pc:grpChg chg="del">
          <ac:chgData name="Antonia Nikolaidou" userId="bce886da-b157-40f2-95e7-5a2de737dbaa" providerId="ADAL" clId="{22892C05-1F89-436D-9E69-8DDECF8B3128}" dt="2026-05-18T12:55:02.850" v="156" actId="478"/>
          <ac:grpSpMkLst>
            <pc:docMk/>
            <pc:sldMk cId="0" sldId="269"/>
            <ac:grpSpMk id="4" creationId="{00000000-0000-0000-0000-000000000000}"/>
          </ac:grpSpMkLst>
        </pc:grpChg>
        <pc:grpChg chg="add mod">
          <ac:chgData name="Antonia Nikolaidou" userId="bce886da-b157-40f2-95e7-5a2de737dbaa" providerId="ADAL" clId="{22892C05-1F89-436D-9E69-8DDECF8B3128}" dt="2026-05-18T12:55:03.722" v="157"/>
          <ac:grpSpMkLst>
            <pc:docMk/>
            <pc:sldMk cId="0" sldId="269"/>
            <ac:grpSpMk id="54" creationId="{3E525007-2320-C460-C519-5E7DACE9228A}"/>
          </ac:grpSpMkLst>
        </pc:grpChg>
      </pc:sldChg>
      <pc:sldChg chg="addSp delSp modSp del mod">
        <pc:chgData name="Antonia Nikolaidou" userId="bce886da-b157-40f2-95e7-5a2de737dbaa" providerId="ADAL" clId="{22892C05-1F89-436D-9E69-8DDECF8B3128}" dt="2026-05-19T09:06:03.932" v="329" actId="47"/>
        <pc:sldMkLst>
          <pc:docMk/>
          <pc:sldMk cId="0" sldId="270"/>
        </pc:sldMkLst>
        <pc:spChg chg="del">
          <ac:chgData name="Antonia Nikolaidou" userId="bce886da-b157-40f2-95e7-5a2de737dbaa" providerId="ADAL" clId="{22892C05-1F89-436D-9E69-8DDECF8B3128}" dt="2026-05-18T12:55:14.293" v="161" actId="478"/>
          <ac:spMkLst>
            <pc:docMk/>
            <pc:sldMk cId="0" sldId="270"/>
            <ac:spMk id="2" creationId="{00000000-0000-0000-0000-000000000000}"/>
          </ac:spMkLst>
        </pc:spChg>
        <pc:spChg chg="del">
          <ac:chgData name="Antonia Nikolaidou" userId="bce886da-b157-40f2-95e7-5a2de737dbaa" providerId="ADAL" clId="{22892C05-1F89-436D-9E69-8DDECF8B3128}" dt="2026-05-18T12:55:13.780" v="160" actId="478"/>
          <ac:spMkLst>
            <pc:docMk/>
            <pc:sldMk cId="0" sldId="270"/>
            <ac:spMk id="3" creationId="{00000000-0000-0000-0000-000000000000}"/>
          </ac:spMkLst>
        </pc:spChg>
        <pc:spChg chg="mod">
          <ac:chgData name="Antonia Nikolaidou" userId="bce886da-b157-40f2-95e7-5a2de737dbaa" providerId="ADAL" clId="{22892C05-1F89-436D-9E69-8DDECF8B3128}" dt="2026-05-18T12:55:21.795" v="165" actId="14100"/>
          <ac:spMkLst>
            <pc:docMk/>
            <pc:sldMk cId="0" sldId="270"/>
            <ac:spMk id="9" creationId="{00000000-0000-0000-0000-000000000000}"/>
          </ac:spMkLst>
        </pc:spChg>
        <pc:spChg chg="add mod">
          <ac:chgData name="Antonia Nikolaidou" userId="bce886da-b157-40f2-95e7-5a2de737dbaa" providerId="ADAL" clId="{22892C05-1F89-436D-9E69-8DDECF8B3128}" dt="2026-05-18T12:55:17.070" v="163"/>
          <ac:spMkLst>
            <pc:docMk/>
            <pc:sldMk cId="0" sldId="270"/>
            <ac:spMk id="22" creationId="{A595FE60-0F30-2940-883C-33247BA713CD}"/>
          </ac:spMkLst>
        </pc:spChg>
        <pc:spChg chg="add mod">
          <ac:chgData name="Antonia Nikolaidou" userId="bce886da-b157-40f2-95e7-5a2de737dbaa" providerId="ADAL" clId="{22892C05-1F89-436D-9E69-8DDECF8B3128}" dt="2026-05-18T12:55:17.070" v="163"/>
          <ac:spMkLst>
            <pc:docMk/>
            <pc:sldMk cId="0" sldId="270"/>
            <ac:spMk id="23" creationId="{F18B0828-F2DB-BDC8-5D45-EEC1E85018BC}"/>
          </ac:spMkLst>
        </pc:spChg>
        <pc:spChg chg="mod">
          <ac:chgData name="Antonia Nikolaidou" userId="bce886da-b157-40f2-95e7-5a2de737dbaa" providerId="ADAL" clId="{22892C05-1F89-436D-9E69-8DDECF8B3128}" dt="2026-05-18T12:55:17.070" v="163"/>
          <ac:spMkLst>
            <pc:docMk/>
            <pc:sldMk cId="0" sldId="270"/>
            <ac:spMk id="25" creationId="{4882F4CF-A716-3F78-8B93-FD6C49347447}"/>
          </ac:spMkLst>
        </pc:spChg>
        <pc:spChg chg="mod">
          <ac:chgData name="Antonia Nikolaidou" userId="bce886da-b157-40f2-95e7-5a2de737dbaa" providerId="ADAL" clId="{22892C05-1F89-436D-9E69-8DDECF8B3128}" dt="2026-05-18T12:55:17.070" v="163"/>
          <ac:spMkLst>
            <pc:docMk/>
            <pc:sldMk cId="0" sldId="270"/>
            <ac:spMk id="26" creationId="{4B9BE79B-B5FA-68BA-2924-3AA744547D53}"/>
          </ac:spMkLst>
        </pc:spChg>
        <pc:grpChg chg="del">
          <ac:chgData name="Antonia Nikolaidou" userId="bce886da-b157-40f2-95e7-5a2de737dbaa" providerId="ADAL" clId="{22892C05-1F89-436D-9E69-8DDECF8B3128}" dt="2026-05-18T12:55:16.250" v="162" actId="478"/>
          <ac:grpSpMkLst>
            <pc:docMk/>
            <pc:sldMk cId="0" sldId="270"/>
            <ac:grpSpMk id="4" creationId="{00000000-0000-0000-0000-000000000000}"/>
          </ac:grpSpMkLst>
        </pc:grpChg>
        <pc:grpChg chg="add mod">
          <ac:chgData name="Antonia Nikolaidou" userId="bce886da-b157-40f2-95e7-5a2de737dbaa" providerId="ADAL" clId="{22892C05-1F89-436D-9E69-8DDECF8B3128}" dt="2026-05-18T12:55:17.070" v="163"/>
          <ac:grpSpMkLst>
            <pc:docMk/>
            <pc:sldMk cId="0" sldId="270"/>
            <ac:grpSpMk id="24" creationId="{B7F9D022-E373-9DA8-BAAA-8E9CCFCDB154}"/>
          </ac:grpSpMkLst>
        </pc:grpChg>
      </pc:sldChg>
      <pc:sldChg chg="del">
        <pc:chgData name="Antonia Nikolaidou" userId="bce886da-b157-40f2-95e7-5a2de737dbaa" providerId="ADAL" clId="{22892C05-1F89-436D-9E69-8DDECF8B3128}" dt="2026-05-18T12:39:59.915" v="14" actId="47"/>
        <pc:sldMkLst>
          <pc:docMk/>
          <pc:sldMk cId="0" sldId="271"/>
        </pc:sldMkLst>
      </pc:sldChg>
      <pc:sldChg chg="del">
        <pc:chgData name="Antonia Nikolaidou" userId="bce886da-b157-40f2-95e7-5a2de737dbaa" providerId="ADAL" clId="{22892C05-1F89-436D-9E69-8DDECF8B3128}" dt="2026-05-18T12:40:06.134" v="15" actId="47"/>
        <pc:sldMkLst>
          <pc:docMk/>
          <pc:sldMk cId="0" sldId="272"/>
        </pc:sldMkLst>
      </pc:sldChg>
      <pc:sldChg chg="modSp mod">
        <pc:chgData name="Antonia Nikolaidou" userId="bce886da-b157-40f2-95e7-5a2de737dbaa" providerId="ADAL" clId="{22892C05-1F89-436D-9E69-8DDECF8B3128}" dt="2026-05-18T12:55:45.750" v="170" actId="14100"/>
        <pc:sldMkLst>
          <pc:docMk/>
          <pc:sldMk cId="0" sldId="273"/>
        </pc:sldMkLst>
        <pc:spChg chg="mod modCrop">
          <ac:chgData name="Antonia Nikolaidou" userId="bce886da-b157-40f2-95e7-5a2de737dbaa" providerId="ADAL" clId="{22892C05-1F89-436D-9E69-8DDECF8B3128}" dt="2026-05-18T12:55:37.202" v="168" actId="732"/>
          <ac:spMkLst>
            <pc:docMk/>
            <pc:sldMk cId="0" sldId="273"/>
            <ac:spMk id="2" creationId="{00000000-0000-0000-0000-000000000000}"/>
          </ac:spMkLst>
        </pc:spChg>
        <pc:spChg chg="mod modCrop">
          <ac:chgData name="Antonia Nikolaidou" userId="bce886da-b157-40f2-95e7-5a2de737dbaa" providerId="ADAL" clId="{22892C05-1F89-436D-9E69-8DDECF8B3128}" dt="2026-05-18T12:55:40.673" v="169" actId="732"/>
          <ac:spMkLst>
            <pc:docMk/>
            <pc:sldMk cId="0" sldId="273"/>
            <ac:spMk id="3" creationId="{00000000-0000-0000-0000-000000000000}"/>
          </ac:spMkLst>
        </pc:spChg>
        <pc:spChg chg="mod">
          <ac:chgData name="Antonia Nikolaidou" userId="bce886da-b157-40f2-95e7-5a2de737dbaa" providerId="ADAL" clId="{22892C05-1F89-436D-9E69-8DDECF8B3128}" dt="2026-05-18T12:55:29.772" v="167" actId="14100"/>
          <ac:spMkLst>
            <pc:docMk/>
            <pc:sldMk cId="0" sldId="273"/>
            <ac:spMk id="31" creationId="{00000000-0000-0000-0000-000000000000}"/>
          </ac:spMkLst>
        </pc:spChg>
        <pc:grpChg chg="mod">
          <ac:chgData name="Antonia Nikolaidou" userId="bce886da-b157-40f2-95e7-5a2de737dbaa" providerId="ADAL" clId="{22892C05-1F89-436D-9E69-8DDECF8B3128}" dt="2026-05-18T12:55:45.750" v="170" actId="14100"/>
          <ac:grpSpMkLst>
            <pc:docMk/>
            <pc:sldMk cId="0" sldId="273"/>
            <ac:grpSpMk id="4" creationId="{00000000-0000-0000-0000-000000000000}"/>
          </ac:grpSpMkLst>
        </pc:grpChg>
      </pc:sldChg>
      <pc:sldChg chg="addSp delSp modSp mod">
        <pc:chgData name="Antonia Nikolaidou" userId="bce886da-b157-40f2-95e7-5a2de737dbaa" providerId="ADAL" clId="{22892C05-1F89-436D-9E69-8DDECF8B3128}" dt="2026-05-18T12:56:02.648" v="176" actId="14100"/>
        <pc:sldMkLst>
          <pc:docMk/>
          <pc:sldMk cId="0" sldId="274"/>
        </pc:sldMkLst>
        <pc:spChg chg="del">
          <ac:chgData name="Antonia Nikolaidou" userId="bce886da-b157-40f2-95e7-5a2de737dbaa" providerId="ADAL" clId="{22892C05-1F89-436D-9E69-8DDECF8B3128}" dt="2026-05-18T12:55:53.405" v="171" actId="478"/>
          <ac:spMkLst>
            <pc:docMk/>
            <pc:sldMk cId="0" sldId="274"/>
            <ac:spMk id="2" creationId="{00000000-0000-0000-0000-000000000000}"/>
          </ac:spMkLst>
        </pc:spChg>
        <pc:spChg chg="del">
          <ac:chgData name="Antonia Nikolaidou" userId="bce886da-b157-40f2-95e7-5a2de737dbaa" providerId="ADAL" clId="{22892C05-1F89-436D-9E69-8DDECF8B3128}" dt="2026-05-18T12:55:55.066" v="172" actId="478"/>
          <ac:spMkLst>
            <pc:docMk/>
            <pc:sldMk cId="0" sldId="274"/>
            <ac:spMk id="3" creationId="{00000000-0000-0000-0000-000000000000}"/>
          </ac:spMkLst>
        </pc:spChg>
        <pc:spChg chg="mod">
          <ac:chgData name="Antonia Nikolaidou" userId="bce886da-b157-40f2-95e7-5a2de737dbaa" providerId="ADAL" clId="{22892C05-1F89-436D-9E69-8DDECF8B3128}" dt="2026-05-18T12:56:02.648" v="176" actId="14100"/>
          <ac:spMkLst>
            <pc:docMk/>
            <pc:sldMk cId="0" sldId="274"/>
            <ac:spMk id="56" creationId="{00000000-0000-0000-0000-000000000000}"/>
          </ac:spMkLst>
        </pc:spChg>
        <pc:spChg chg="add mod">
          <ac:chgData name="Antonia Nikolaidou" userId="bce886da-b157-40f2-95e7-5a2de737dbaa" providerId="ADAL" clId="{22892C05-1F89-436D-9E69-8DDECF8B3128}" dt="2026-05-18T12:55:57.714" v="174"/>
          <ac:spMkLst>
            <pc:docMk/>
            <pc:sldMk cId="0" sldId="274"/>
            <ac:spMk id="63" creationId="{16CF9778-896A-EB0F-E904-C8690D28FA81}"/>
          </ac:spMkLst>
        </pc:spChg>
        <pc:spChg chg="add mod">
          <ac:chgData name="Antonia Nikolaidou" userId="bce886da-b157-40f2-95e7-5a2de737dbaa" providerId="ADAL" clId="{22892C05-1F89-436D-9E69-8DDECF8B3128}" dt="2026-05-18T12:55:57.714" v="174"/>
          <ac:spMkLst>
            <pc:docMk/>
            <pc:sldMk cId="0" sldId="274"/>
            <ac:spMk id="64" creationId="{21DBC9C3-B840-5D4D-5318-50A9EA5CC40C}"/>
          </ac:spMkLst>
        </pc:spChg>
        <pc:spChg chg="mod">
          <ac:chgData name="Antonia Nikolaidou" userId="bce886da-b157-40f2-95e7-5a2de737dbaa" providerId="ADAL" clId="{22892C05-1F89-436D-9E69-8DDECF8B3128}" dt="2026-05-18T12:55:57.714" v="174"/>
          <ac:spMkLst>
            <pc:docMk/>
            <pc:sldMk cId="0" sldId="274"/>
            <ac:spMk id="66" creationId="{82CEB29A-BFFB-F514-4D1B-B2F429EBD78D}"/>
          </ac:spMkLst>
        </pc:spChg>
        <pc:spChg chg="mod">
          <ac:chgData name="Antonia Nikolaidou" userId="bce886da-b157-40f2-95e7-5a2de737dbaa" providerId="ADAL" clId="{22892C05-1F89-436D-9E69-8DDECF8B3128}" dt="2026-05-18T12:55:57.714" v="174"/>
          <ac:spMkLst>
            <pc:docMk/>
            <pc:sldMk cId="0" sldId="274"/>
            <ac:spMk id="67" creationId="{1AFB8F80-9116-A014-DB76-D59A18481053}"/>
          </ac:spMkLst>
        </pc:spChg>
        <pc:grpChg chg="del">
          <ac:chgData name="Antonia Nikolaidou" userId="bce886da-b157-40f2-95e7-5a2de737dbaa" providerId="ADAL" clId="{22892C05-1F89-436D-9E69-8DDECF8B3128}" dt="2026-05-18T12:55:56.831" v="173" actId="478"/>
          <ac:grpSpMkLst>
            <pc:docMk/>
            <pc:sldMk cId="0" sldId="274"/>
            <ac:grpSpMk id="4" creationId="{00000000-0000-0000-0000-000000000000}"/>
          </ac:grpSpMkLst>
        </pc:grpChg>
        <pc:grpChg chg="add mod">
          <ac:chgData name="Antonia Nikolaidou" userId="bce886da-b157-40f2-95e7-5a2de737dbaa" providerId="ADAL" clId="{22892C05-1F89-436D-9E69-8DDECF8B3128}" dt="2026-05-18T12:55:57.714" v="174"/>
          <ac:grpSpMkLst>
            <pc:docMk/>
            <pc:sldMk cId="0" sldId="274"/>
            <ac:grpSpMk id="65" creationId="{CC753142-0EBB-B96A-A142-F384F7ED8E45}"/>
          </ac:grpSpMkLst>
        </pc:grpChg>
      </pc:sldChg>
      <pc:sldChg chg="del">
        <pc:chgData name="Antonia Nikolaidou" userId="bce886da-b157-40f2-95e7-5a2de737dbaa" providerId="ADAL" clId="{22892C05-1F89-436D-9E69-8DDECF8B3128}" dt="2026-05-18T12:40:12.151" v="16" actId="47"/>
        <pc:sldMkLst>
          <pc:docMk/>
          <pc:sldMk cId="0" sldId="275"/>
        </pc:sldMkLst>
      </pc:sldChg>
      <pc:sldChg chg="del">
        <pc:chgData name="Antonia Nikolaidou" userId="bce886da-b157-40f2-95e7-5a2de737dbaa" providerId="ADAL" clId="{22892C05-1F89-436D-9E69-8DDECF8B3128}" dt="2026-05-18T12:40:15.251" v="17" actId="47"/>
        <pc:sldMkLst>
          <pc:docMk/>
          <pc:sldMk cId="0" sldId="276"/>
        </pc:sldMkLst>
      </pc:sldChg>
      <pc:sldChg chg="addSp delSp modSp mod">
        <pc:chgData name="Antonia Nikolaidou" userId="bce886da-b157-40f2-95e7-5a2de737dbaa" providerId="ADAL" clId="{22892C05-1F89-436D-9E69-8DDECF8B3128}" dt="2026-05-18T12:56:43.402" v="185" actId="14100"/>
        <pc:sldMkLst>
          <pc:docMk/>
          <pc:sldMk cId="0" sldId="277"/>
        </pc:sldMkLst>
        <pc:spChg chg="del">
          <ac:chgData name="Antonia Nikolaidou" userId="bce886da-b157-40f2-95e7-5a2de737dbaa" providerId="ADAL" clId="{22892C05-1F89-436D-9E69-8DDECF8B3128}" dt="2026-05-18T12:56:06.774" v="178" actId="478"/>
          <ac:spMkLst>
            <pc:docMk/>
            <pc:sldMk cId="0" sldId="277"/>
            <ac:spMk id="2" creationId="{00000000-0000-0000-0000-000000000000}"/>
          </ac:spMkLst>
        </pc:spChg>
        <pc:spChg chg="del">
          <ac:chgData name="Antonia Nikolaidou" userId="bce886da-b157-40f2-95e7-5a2de737dbaa" providerId="ADAL" clId="{22892C05-1F89-436D-9E69-8DDECF8B3128}" dt="2026-05-18T12:56:06.299" v="177" actId="478"/>
          <ac:spMkLst>
            <pc:docMk/>
            <pc:sldMk cId="0" sldId="277"/>
            <ac:spMk id="3" creationId="{00000000-0000-0000-0000-000000000000}"/>
          </ac:spMkLst>
        </pc:spChg>
        <pc:spChg chg="mod">
          <ac:chgData name="Antonia Nikolaidou" userId="bce886da-b157-40f2-95e7-5a2de737dbaa" providerId="ADAL" clId="{22892C05-1F89-436D-9E69-8DDECF8B3128}" dt="2026-05-18T12:56:43.402" v="185" actId="14100"/>
          <ac:spMkLst>
            <pc:docMk/>
            <pc:sldMk cId="0" sldId="277"/>
            <ac:spMk id="9" creationId="{00000000-0000-0000-0000-000000000000}"/>
          </ac:spMkLst>
        </pc:spChg>
        <pc:spChg chg="add mod">
          <ac:chgData name="Antonia Nikolaidou" userId="bce886da-b157-40f2-95e7-5a2de737dbaa" providerId="ADAL" clId="{22892C05-1F89-436D-9E69-8DDECF8B3128}" dt="2026-05-18T12:56:36.184" v="183"/>
          <ac:spMkLst>
            <pc:docMk/>
            <pc:sldMk cId="0" sldId="277"/>
            <ac:spMk id="25" creationId="{96F76292-CD22-31B5-9F0B-5749C6EA358E}"/>
          </ac:spMkLst>
        </pc:spChg>
        <pc:spChg chg="add mod">
          <ac:chgData name="Antonia Nikolaidou" userId="bce886da-b157-40f2-95e7-5a2de737dbaa" providerId="ADAL" clId="{22892C05-1F89-436D-9E69-8DDECF8B3128}" dt="2026-05-18T12:56:36.184" v="183"/>
          <ac:spMkLst>
            <pc:docMk/>
            <pc:sldMk cId="0" sldId="277"/>
            <ac:spMk id="26" creationId="{83097732-92E3-B09B-8C38-EF6170382473}"/>
          </ac:spMkLst>
        </pc:spChg>
        <pc:spChg chg="mod">
          <ac:chgData name="Antonia Nikolaidou" userId="bce886da-b157-40f2-95e7-5a2de737dbaa" providerId="ADAL" clId="{22892C05-1F89-436D-9E69-8DDECF8B3128}" dt="2026-05-18T12:56:36.184" v="183"/>
          <ac:spMkLst>
            <pc:docMk/>
            <pc:sldMk cId="0" sldId="277"/>
            <ac:spMk id="28" creationId="{F6B64758-C3B0-AAA4-EFE3-7AD2382B2EFA}"/>
          </ac:spMkLst>
        </pc:spChg>
        <pc:spChg chg="mod">
          <ac:chgData name="Antonia Nikolaidou" userId="bce886da-b157-40f2-95e7-5a2de737dbaa" providerId="ADAL" clId="{22892C05-1F89-436D-9E69-8DDECF8B3128}" dt="2026-05-18T12:56:36.184" v="183"/>
          <ac:spMkLst>
            <pc:docMk/>
            <pc:sldMk cId="0" sldId="277"/>
            <ac:spMk id="29" creationId="{0208245C-24F6-7333-7704-E0BF19107AD9}"/>
          </ac:spMkLst>
        </pc:spChg>
        <pc:grpChg chg="del">
          <ac:chgData name="Antonia Nikolaidou" userId="bce886da-b157-40f2-95e7-5a2de737dbaa" providerId="ADAL" clId="{22892C05-1F89-436D-9E69-8DDECF8B3128}" dt="2026-05-18T12:56:07.830" v="179" actId="478"/>
          <ac:grpSpMkLst>
            <pc:docMk/>
            <pc:sldMk cId="0" sldId="277"/>
            <ac:grpSpMk id="4" creationId="{00000000-0000-0000-0000-000000000000}"/>
          </ac:grpSpMkLst>
        </pc:grpChg>
        <pc:grpChg chg="add mod">
          <ac:chgData name="Antonia Nikolaidou" userId="bce886da-b157-40f2-95e7-5a2de737dbaa" providerId="ADAL" clId="{22892C05-1F89-436D-9E69-8DDECF8B3128}" dt="2026-05-18T12:56:36.184" v="183"/>
          <ac:grpSpMkLst>
            <pc:docMk/>
            <pc:sldMk cId="0" sldId="277"/>
            <ac:grpSpMk id="27" creationId="{568C86D7-7CBB-0E7F-BF9E-3DFDB80D3380}"/>
          </ac:grpSpMkLst>
        </pc:grpChg>
      </pc:sldChg>
      <pc:sldChg chg="modSp mod">
        <pc:chgData name="Antonia Nikolaidou" userId="bce886da-b157-40f2-95e7-5a2de737dbaa" providerId="ADAL" clId="{22892C05-1F89-436D-9E69-8DDECF8B3128}" dt="2026-05-18T12:56:49.050" v="187" actId="14100"/>
        <pc:sldMkLst>
          <pc:docMk/>
          <pc:sldMk cId="0" sldId="278"/>
        </pc:sldMkLst>
        <pc:spChg chg="mod modCrop">
          <ac:chgData name="Antonia Nikolaidou" userId="bce886da-b157-40f2-95e7-5a2de737dbaa" providerId="ADAL" clId="{22892C05-1F89-436D-9E69-8DDECF8B3128}" dt="2026-05-18T12:56:21.855" v="180" actId="732"/>
          <ac:spMkLst>
            <pc:docMk/>
            <pc:sldMk cId="0" sldId="278"/>
            <ac:spMk id="2" creationId="{00000000-0000-0000-0000-000000000000}"/>
          </ac:spMkLst>
        </pc:spChg>
        <pc:spChg chg="mod modCrop">
          <ac:chgData name="Antonia Nikolaidou" userId="bce886da-b157-40f2-95e7-5a2de737dbaa" providerId="ADAL" clId="{22892C05-1F89-436D-9E69-8DDECF8B3128}" dt="2026-05-18T12:56:25.321" v="181" actId="732"/>
          <ac:spMkLst>
            <pc:docMk/>
            <pc:sldMk cId="0" sldId="278"/>
            <ac:spMk id="3" creationId="{00000000-0000-0000-0000-000000000000}"/>
          </ac:spMkLst>
        </pc:spChg>
        <pc:spChg chg="mod">
          <ac:chgData name="Antonia Nikolaidou" userId="bce886da-b157-40f2-95e7-5a2de737dbaa" providerId="ADAL" clId="{22892C05-1F89-436D-9E69-8DDECF8B3128}" dt="2026-05-18T12:56:49.050" v="187" actId="14100"/>
          <ac:spMkLst>
            <pc:docMk/>
            <pc:sldMk cId="0" sldId="278"/>
            <ac:spMk id="9" creationId="{00000000-0000-0000-0000-000000000000}"/>
          </ac:spMkLst>
        </pc:spChg>
        <pc:grpChg chg="mod">
          <ac:chgData name="Antonia Nikolaidou" userId="bce886da-b157-40f2-95e7-5a2de737dbaa" providerId="ADAL" clId="{22892C05-1F89-436D-9E69-8DDECF8B3128}" dt="2026-05-18T12:56:29.796" v="182" actId="14100"/>
          <ac:grpSpMkLst>
            <pc:docMk/>
            <pc:sldMk cId="0" sldId="278"/>
            <ac:grpSpMk id="4" creationId="{00000000-0000-0000-0000-000000000000}"/>
          </ac:grpSpMkLst>
        </pc:grpChg>
      </pc:sldChg>
      <pc:sldChg chg="del">
        <pc:chgData name="Antonia Nikolaidou" userId="bce886da-b157-40f2-95e7-5a2de737dbaa" providerId="ADAL" clId="{22892C05-1F89-436D-9E69-8DDECF8B3128}" dt="2026-05-18T12:40:29.698" v="21" actId="47"/>
        <pc:sldMkLst>
          <pc:docMk/>
          <pc:sldMk cId="0" sldId="279"/>
        </pc:sldMkLst>
      </pc:sldChg>
      <pc:sldChg chg="del">
        <pc:chgData name="Antonia Nikolaidou" userId="bce886da-b157-40f2-95e7-5a2de737dbaa" providerId="ADAL" clId="{22892C05-1F89-436D-9E69-8DDECF8B3128}" dt="2026-05-18T12:40:30.934" v="22" actId="47"/>
        <pc:sldMkLst>
          <pc:docMk/>
          <pc:sldMk cId="0" sldId="280"/>
        </pc:sldMkLst>
      </pc:sldChg>
      <pc:sldChg chg="del">
        <pc:chgData name="Antonia Nikolaidou" userId="bce886da-b157-40f2-95e7-5a2de737dbaa" providerId="ADAL" clId="{22892C05-1F89-436D-9E69-8DDECF8B3128}" dt="2026-05-18T12:40:32.026" v="23" actId="47"/>
        <pc:sldMkLst>
          <pc:docMk/>
          <pc:sldMk cId="0" sldId="281"/>
        </pc:sldMkLst>
      </pc:sldChg>
      <pc:sldChg chg="delSp modSp mod">
        <pc:chgData name="Antonia Nikolaidou" userId="bce886da-b157-40f2-95e7-5a2de737dbaa" providerId="ADAL" clId="{22892C05-1F89-436D-9E69-8DDECF8B3128}" dt="2026-05-18T13:03:08.212" v="309" actId="478"/>
        <pc:sldMkLst>
          <pc:docMk/>
          <pc:sldMk cId="0" sldId="282"/>
        </pc:sldMkLst>
        <pc:spChg chg="mod modCrop">
          <ac:chgData name="Antonia Nikolaidou" userId="bce886da-b157-40f2-95e7-5a2de737dbaa" providerId="ADAL" clId="{22892C05-1F89-436D-9E69-8DDECF8B3128}" dt="2026-05-18T12:56:59.310" v="188" actId="732"/>
          <ac:spMkLst>
            <pc:docMk/>
            <pc:sldMk cId="0" sldId="282"/>
            <ac:spMk id="2" creationId="{00000000-0000-0000-0000-000000000000}"/>
          </ac:spMkLst>
        </pc:spChg>
        <pc:spChg chg="mod modCrop">
          <ac:chgData name="Antonia Nikolaidou" userId="bce886da-b157-40f2-95e7-5a2de737dbaa" providerId="ADAL" clId="{22892C05-1F89-436D-9E69-8DDECF8B3128}" dt="2026-05-18T12:57:02.406" v="189" actId="732"/>
          <ac:spMkLst>
            <pc:docMk/>
            <pc:sldMk cId="0" sldId="282"/>
            <ac:spMk id="3" creationId="{00000000-0000-0000-0000-000000000000}"/>
          </ac:spMkLst>
        </pc:spChg>
        <pc:spChg chg="del">
          <ac:chgData name="Antonia Nikolaidou" userId="bce886da-b157-40f2-95e7-5a2de737dbaa" providerId="ADAL" clId="{22892C05-1F89-436D-9E69-8DDECF8B3128}" dt="2026-05-18T13:03:07.477" v="308" actId="478"/>
          <ac:spMkLst>
            <pc:docMk/>
            <pc:sldMk cId="0" sldId="282"/>
            <ac:spMk id="4" creationId="{00000000-0000-0000-0000-000000000000}"/>
          </ac:spMkLst>
        </pc:spChg>
        <pc:spChg chg="del">
          <ac:chgData name="Antonia Nikolaidou" userId="bce886da-b157-40f2-95e7-5a2de737dbaa" providerId="ADAL" clId="{22892C05-1F89-436D-9E69-8DDECF8B3128}" dt="2026-05-18T13:03:08.212" v="309" actId="478"/>
          <ac:spMkLst>
            <pc:docMk/>
            <pc:sldMk cId="0" sldId="282"/>
            <ac:spMk id="13" creationId="{00000000-0000-0000-0000-000000000000}"/>
          </ac:spMkLst>
        </pc:spChg>
        <pc:grpChg chg="mod">
          <ac:chgData name="Antonia Nikolaidou" userId="bce886da-b157-40f2-95e7-5a2de737dbaa" providerId="ADAL" clId="{22892C05-1F89-436D-9E69-8DDECF8B3128}" dt="2026-05-18T12:57:15.482" v="191" actId="1037"/>
          <ac:grpSpMkLst>
            <pc:docMk/>
            <pc:sldMk cId="0" sldId="282"/>
            <ac:grpSpMk id="5" creationId="{00000000-0000-0000-0000-000000000000}"/>
          </ac:grpSpMkLst>
        </pc:grpChg>
      </pc:sldChg>
      <pc:sldChg chg="addSp delSp modSp mod">
        <pc:chgData name="Antonia Nikolaidou" userId="bce886da-b157-40f2-95e7-5a2de737dbaa" providerId="ADAL" clId="{22892C05-1F89-436D-9E69-8DDECF8B3128}" dt="2026-05-18T13:03:11.096" v="311" actId="478"/>
        <pc:sldMkLst>
          <pc:docMk/>
          <pc:sldMk cId="0" sldId="283"/>
        </pc:sldMkLst>
        <pc:spChg chg="del">
          <ac:chgData name="Antonia Nikolaidou" userId="bce886da-b157-40f2-95e7-5a2de737dbaa" providerId="ADAL" clId="{22892C05-1F89-436D-9E69-8DDECF8B3128}" dt="2026-05-18T12:57:20.913" v="192" actId="478"/>
          <ac:spMkLst>
            <pc:docMk/>
            <pc:sldMk cId="0" sldId="283"/>
            <ac:spMk id="2" creationId="{00000000-0000-0000-0000-000000000000}"/>
          </ac:spMkLst>
        </pc:spChg>
        <pc:spChg chg="del">
          <ac:chgData name="Antonia Nikolaidou" userId="bce886da-b157-40f2-95e7-5a2de737dbaa" providerId="ADAL" clId="{22892C05-1F89-436D-9E69-8DDECF8B3128}" dt="2026-05-18T12:57:21.368" v="193" actId="478"/>
          <ac:spMkLst>
            <pc:docMk/>
            <pc:sldMk cId="0" sldId="283"/>
            <ac:spMk id="3" creationId="{00000000-0000-0000-0000-000000000000}"/>
          </ac:spMkLst>
        </pc:spChg>
        <pc:spChg chg="del">
          <ac:chgData name="Antonia Nikolaidou" userId="bce886da-b157-40f2-95e7-5a2de737dbaa" providerId="ADAL" clId="{22892C05-1F89-436D-9E69-8DDECF8B3128}" dt="2026-05-18T13:03:10.397" v="310" actId="478"/>
          <ac:spMkLst>
            <pc:docMk/>
            <pc:sldMk cId="0" sldId="283"/>
            <ac:spMk id="4" creationId="{00000000-0000-0000-0000-000000000000}"/>
          </ac:spMkLst>
        </pc:spChg>
        <pc:spChg chg="del">
          <ac:chgData name="Antonia Nikolaidou" userId="bce886da-b157-40f2-95e7-5a2de737dbaa" providerId="ADAL" clId="{22892C05-1F89-436D-9E69-8DDECF8B3128}" dt="2026-05-18T13:03:11.096" v="311" actId="478"/>
          <ac:spMkLst>
            <pc:docMk/>
            <pc:sldMk cId="0" sldId="283"/>
            <ac:spMk id="9" creationId="{00000000-0000-0000-0000-000000000000}"/>
          </ac:spMkLst>
        </pc:spChg>
        <pc:spChg chg="add mod">
          <ac:chgData name="Antonia Nikolaidou" userId="bce886da-b157-40f2-95e7-5a2de737dbaa" providerId="ADAL" clId="{22892C05-1F89-436D-9E69-8DDECF8B3128}" dt="2026-05-18T12:57:23.439" v="195"/>
          <ac:spMkLst>
            <pc:docMk/>
            <pc:sldMk cId="0" sldId="283"/>
            <ac:spMk id="10" creationId="{5C5CA78B-C8B8-3850-48EB-B7A52A8782E3}"/>
          </ac:spMkLst>
        </pc:spChg>
        <pc:spChg chg="add mod">
          <ac:chgData name="Antonia Nikolaidou" userId="bce886da-b157-40f2-95e7-5a2de737dbaa" providerId="ADAL" clId="{22892C05-1F89-436D-9E69-8DDECF8B3128}" dt="2026-05-18T12:57:23.439" v="195"/>
          <ac:spMkLst>
            <pc:docMk/>
            <pc:sldMk cId="0" sldId="283"/>
            <ac:spMk id="11" creationId="{116475CC-2ED2-65A2-2561-FD257CFDB7A3}"/>
          </ac:spMkLst>
        </pc:spChg>
        <pc:spChg chg="mod">
          <ac:chgData name="Antonia Nikolaidou" userId="bce886da-b157-40f2-95e7-5a2de737dbaa" providerId="ADAL" clId="{22892C05-1F89-436D-9E69-8DDECF8B3128}" dt="2026-05-18T12:57:23.439" v="195"/>
          <ac:spMkLst>
            <pc:docMk/>
            <pc:sldMk cId="0" sldId="283"/>
            <ac:spMk id="13" creationId="{76B5E562-2E39-262A-11AA-21C3812272F9}"/>
          </ac:spMkLst>
        </pc:spChg>
        <pc:spChg chg="mod">
          <ac:chgData name="Antonia Nikolaidou" userId="bce886da-b157-40f2-95e7-5a2de737dbaa" providerId="ADAL" clId="{22892C05-1F89-436D-9E69-8DDECF8B3128}" dt="2026-05-18T12:57:23.439" v="195"/>
          <ac:spMkLst>
            <pc:docMk/>
            <pc:sldMk cId="0" sldId="283"/>
            <ac:spMk id="14" creationId="{2221AFD5-37CF-62EF-FA6E-63D6288AF5C2}"/>
          </ac:spMkLst>
        </pc:spChg>
        <pc:grpChg chg="del">
          <ac:chgData name="Antonia Nikolaidou" userId="bce886da-b157-40f2-95e7-5a2de737dbaa" providerId="ADAL" clId="{22892C05-1F89-436D-9E69-8DDECF8B3128}" dt="2026-05-18T12:57:22.460" v="194" actId="478"/>
          <ac:grpSpMkLst>
            <pc:docMk/>
            <pc:sldMk cId="0" sldId="283"/>
            <ac:grpSpMk id="5" creationId="{00000000-0000-0000-0000-000000000000}"/>
          </ac:grpSpMkLst>
        </pc:grpChg>
        <pc:grpChg chg="add mod">
          <ac:chgData name="Antonia Nikolaidou" userId="bce886da-b157-40f2-95e7-5a2de737dbaa" providerId="ADAL" clId="{22892C05-1F89-436D-9E69-8DDECF8B3128}" dt="2026-05-18T12:57:23.439" v="195"/>
          <ac:grpSpMkLst>
            <pc:docMk/>
            <pc:sldMk cId="0" sldId="283"/>
            <ac:grpSpMk id="12" creationId="{368DCBBA-53A7-DB26-002A-9694302A10D2}"/>
          </ac:grpSpMkLst>
        </pc:grpChg>
      </pc:sldChg>
      <pc:sldChg chg="addSp delSp modSp del mod">
        <pc:chgData name="Antonia Nikolaidou" userId="bce886da-b157-40f2-95e7-5a2de737dbaa" providerId="ADAL" clId="{22892C05-1F89-436D-9E69-8DDECF8B3128}" dt="2026-05-19T09:06:53.632" v="333" actId="47"/>
        <pc:sldMkLst>
          <pc:docMk/>
          <pc:sldMk cId="0" sldId="284"/>
        </pc:sldMkLst>
        <pc:spChg chg="del">
          <ac:chgData name="Antonia Nikolaidou" userId="bce886da-b157-40f2-95e7-5a2de737dbaa" providerId="ADAL" clId="{22892C05-1F89-436D-9E69-8DDECF8B3128}" dt="2026-05-18T12:57:26.923" v="196" actId="478"/>
          <ac:spMkLst>
            <pc:docMk/>
            <pc:sldMk cId="0" sldId="284"/>
            <ac:spMk id="2" creationId="{00000000-0000-0000-0000-000000000000}"/>
          </ac:spMkLst>
        </pc:spChg>
        <pc:spChg chg="del">
          <ac:chgData name="Antonia Nikolaidou" userId="bce886da-b157-40f2-95e7-5a2de737dbaa" providerId="ADAL" clId="{22892C05-1F89-436D-9E69-8DDECF8B3128}" dt="2026-05-18T12:57:27.422" v="197" actId="478"/>
          <ac:spMkLst>
            <pc:docMk/>
            <pc:sldMk cId="0" sldId="284"/>
            <ac:spMk id="3" creationId="{00000000-0000-0000-0000-000000000000}"/>
          </ac:spMkLst>
        </pc:spChg>
        <pc:spChg chg="del">
          <ac:chgData name="Antonia Nikolaidou" userId="bce886da-b157-40f2-95e7-5a2de737dbaa" providerId="ADAL" clId="{22892C05-1F89-436D-9E69-8DDECF8B3128}" dt="2026-05-18T13:03:14.345" v="312" actId="478"/>
          <ac:spMkLst>
            <pc:docMk/>
            <pc:sldMk cId="0" sldId="284"/>
            <ac:spMk id="4" creationId="{00000000-0000-0000-0000-000000000000}"/>
          </ac:spMkLst>
        </pc:spChg>
        <pc:spChg chg="del">
          <ac:chgData name="Antonia Nikolaidou" userId="bce886da-b157-40f2-95e7-5a2de737dbaa" providerId="ADAL" clId="{22892C05-1F89-436D-9E69-8DDECF8B3128}" dt="2026-05-18T13:03:15.084" v="313" actId="478"/>
          <ac:spMkLst>
            <pc:docMk/>
            <pc:sldMk cId="0" sldId="284"/>
            <ac:spMk id="25" creationId="{00000000-0000-0000-0000-000000000000}"/>
          </ac:spMkLst>
        </pc:spChg>
        <pc:spChg chg="add mod">
          <ac:chgData name="Antonia Nikolaidou" userId="bce886da-b157-40f2-95e7-5a2de737dbaa" providerId="ADAL" clId="{22892C05-1F89-436D-9E69-8DDECF8B3128}" dt="2026-05-18T12:57:29.628" v="199"/>
          <ac:spMkLst>
            <pc:docMk/>
            <pc:sldMk cId="0" sldId="284"/>
            <ac:spMk id="30" creationId="{8ECF8C3E-B1AB-865F-93AA-E28E4ED5E3B7}"/>
          </ac:spMkLst>
        </pc:spChg>
        <pc:spChg chg="add mod">
          <ac:chgData name="Antonia Nikolaidou" userId="bce886da-b157-40f2-95e7-5a2de737dbaa" providerId="ADAL" clId="{22892C05-1F89-436D-9E69-8DDECF8B3128}" dt="2026-05-18T12:57:29.628" v="199"/>
          <ac:spMkLst>
            <pc:docMk/>
            <pc:sldMk cId="0" sldId="284"/>
            <ac:spMk id="31" creationId="{1D5613B9-32FC-77DB-E0E1-6756A335B4CC}"/>
          </ac:spMkLst>
        </pc:spChg>
        <pc:spChg chg="mod">
          <ac:chgData name="Antonia Nikolaidou" userId="bce886da-b157-40f2-95e7-5a2de737dbaa" providerId="ADAL" clId="{22892C05-1F89-436D-9E69-8DDECF8B3128}" dt="2026-05-18T12:57:29.628" v="199"/>
          <ac:spMkLst>
            <pc:docMk/>
            <pc:sldMk cId="0" sldId="284"/>
            <ac:spMk id="33" creationId="{E16E318E-CB8F-02A3-24CD-6B992ADB7A06}"/>
          </ac:spMkLst>
        </pc:spChg>
        <pc:spChg chg="mod">
          <ac:chgData name="Antonia Nikolaidou" userId="bce886da-b157-40f2-95e7-5a2de737dbaa" providerId="ADAL" clId="{22892C05-1F89-436D-9E69-8DDECF8B3128}" dt="2026-05-18T12:57:29.628" v="199"/>
          <ac:spMkLst>
            <pc:docMk/>
            <pc:sldMk cId="0" sldId="284"/>
            <ac:spMk id="34" creationId="{4EC770D2-156C-1395-6828-A58DC79A7620}"/>
          </ac:spMkLst>
        </pc:spChg>
        <pc:grpChg chg="del">
          <ac:chgData name="Antonia Nikolaidou" userId="bce886da-b157-40f2-95e7-5a2de737dbaa" providerId="ADAL" clId="{22892C05-1F89-436D-9E69-8DDECF8B3128}" dt="2026-05-18T12:57:28.590" v="198" actId="478"/>
          <ac:grpSpMkLst>
            <pc:docMk/>
            <pc:sldMk cId="0" sldId="284"/>
            <ac:grpSpMk id="5" creationId="{00000000-0000-0000-0000-000000000000}"/>
          </ac:grpSpMkLst>
        </pc:grpChg>
        <pc:grpChg chg="add mod">
          <ac:chgData name="Antonia Nikolaidou" userId="bce886da-b157-40f2-95e7-5a2de737dbaa" providerId="ADAL" clId="{22892C05-1F89-436D-9E69-8DDECF8B3128}" dt="2026-05-18T12:57:29.628" v="199"/>
          <ac:grpSpMkLst>
            <pc:docMk/>
            <pc:sldMk cId="0" sldId="284"/>
            <ac:grpSpMk id="32" creationId="{DE92BA13-BE23-0452-FF54-07901129C3E9}"/>
          </ac:grpSpMkLst>
        </pc:grpChg>
      </pc:sldChg>
      <pc:sldChg chg="addSp delSp modSp del mod">
        <pc:chgData name="Antonia Nikolaidou" userId="bce886da-b157-40f2-95e7-5a2de737dbaa" providerId="ADAL" clId="{22892C05-1F89-436D-9E69-8DDECF8B3128}" dt="2026-05-19T09:06:55.242" v="334" actId="47"/>
        <pc:sldMkLst>
          <pc:docMk/>
          <pc:sldMk cId="0" sldId="285"/>
        </pc:sldMkLst>
        <pc:spChg chg="del">
          <ac:chgData name="Antonia Nikolaidou" userId="bce886da-b157-40f2-95e7-5a2de737dbaa" providerId="ADAL" clId="{22892C05-1F89-436D-9E69-8DDECF8B3128}" dt="2026-05-18T12:57:33.562" v="201" actId="478"/>
          <ac:spMkLst>
            <pc:docMk/>
            <pc:sldMk cId="0" sldId="285"/>
            <ac:spMk id="2" creationId="{00000000-0000-0000-0000-000000000000}"/>
          </ac:spMkLst>
        </pc:spChg>
        <pc:spChg chg="del">
          <ac:chgData name="Antonia Nikolaidou" userId="bce886da-b157-40f2-95e7-5a2de737dbaa" providerId="ADAL" clId="{22892C05-1F89-436D-9E69-8DDECF8B3128}" dt="2026-05-18T12:57:33.115" v="200" actId="478"/>
          <ac:spMkLst>
            <pc:docMk/>
            <pc:sldMk cId="0" sldId="285"/>
            <ac:spMk id="3" creationId="{00000000-0000-0000-0000-000000000000}"/>
          </ac:spMkLst>
        </pc:spChg>
        <pc:spChg chg="del">
          <ac:chgData name="Antonia Nikolaidou" userId="bce886da-b157-40f2-95e7-5a2de737dbaa" providerId="ADAL" clId="{22892C05-1F89-436D-9E69-8DDECF8B3128}" dt="2026-05-18T13:03:17.390" v="314" actId="478"/>
          <ac:spMkLst>
            <pc:docMk/>
            <pc:sldMk cId="0" sldId="285"/>
            <ac:spMk id="4" creationId="{00000000-0000-0000-0000-000000000000}"/>
          </ac:spMkLst>
        </pc:spChg>
        <pc:spChg chg="del">
          <ac:chgData name="Antonia Nikolaidou" userId="bce886da-b157-40f2-95e7-5a2de737dbaa" providerId="ADAL" clId="{22892C05-1F89-436D-9E69-8DDECF8B3128}" dt="2026-05-18T13:03:18.121" v="315" actId="478"/>
          <ac:spMkLst>
            <pc:docMk/>
            <pc:sldMk cId="0" sldId="285"/>
            <ac:spMk id="9" creationId="{00000000-0000-0000-0000-000000000000}"/>
          </ac:spMkLst>
        </pc:spChg>
        <pc:spChg chg="add mod">
          <ac:chgData name="Antonia Nikolaidou" userId="bce886da-b157-40f2-95e7-5a2de737dbaa" providerId="ADAL" clId="{22892C05-1F89-436D-9E69-8DDECF8B3128}" dt="2026-05-18T12:57:36.211" v="203"/>
          <ac:spMkLst>
            <pc:docMk/>
            <pc:sldMk cId="0" sldId="285"/>
            <ac:spMk id="10" creationId="{0F5004A5-27DF-63E1-F3BF-CA6C3A29BA21}"/>
          </ac:spMkLst>
        </pc:spChg>
        <pc:spChg chg="add mod">
          <ac:chgData name="Antonia Nikolaidou" userId="bce886da-b157-40f2-95e7-5a2de737dbaa" providerId="ADAL" clId="{22892C05-1F89-436D-9E69-8DDECF8B3128}" dt="2026-05-18T12:57:36.211" v="203"/>
          <ac:spMkLst>
            <pc:docMk/>
            <pc:sldMk cId="0" sldId="285"/>
            <ac:spMk id="11" creationId="{3C0E6AC8-3566-D826-FE16-1B93E77DE1CF}"/>
          </ac:spMkLst>
        </pc:spChg>
        <pc:spChg chg="mod">
          <ac:chgData name="Antonia Nikolaidou" userId="bce886da-b157-40f2-95e7-5a2de737dbaa" providerId="ADAL" clId="{22892C05-1F89-436D-9E69-8DDECF8B3128}" dt="2026-05-18T12:57:36.211" v="203"/>
          <ac:spMkLst>
            <pc:docMk/>
            <pc:sldMk cId="0" sldId="285"/>
            <ac:spMk id="13" creationId="{AEDCC124-1A6D-7391-D2C7-76832A9B2854}"/>
          </ac:spMkLst>
        </pc:spChg>
        <pc:spChg chg="mod">
          <ac:chgData name="Antonia Nikolaidou" userId="bce886da-b157-40f2-95e7-5a2de737dbaa" providerId="ADAL" clId="{22892C05-1F89-436D-9E69-8DDECF8B3128}" dt="2026-05-18T12:57:36.211" v="203"/>
          <ac:spMkLst>
            <pc:docMk/>
            <pc:sldMk cId="0" sldId="285"/>
            <ac:spMk id="14" creationId="{5E8A4613-ED5D-259D-72B4-89F3234F166D}"/>
          </ac:spMkLst>
        </pc:spChg>
        <pc:grpChg chg="del">
          <ac:chgData name="Antonia Nikolaidou" userId="bce886da-b157-40f2-95e7-5a2de737dbaa" providerId="ADAL" clId="{22892C05-1F89-436D-9E69-8DDECF8B3128}" dt="2026-05-18T12:57:35.289" v="202" actId="478"/>
          <ac:grpSpMkLst>
            <pc:docMk/>
            <pc:sldMk cId="0" sldId="285"/>
            <ac:grpSpMk id="5" creationId="{00000000-0000-0000-0000-000000000000}"/>
          </ac:grpSpMkLst>
        </pc:grpChg>
        <pc:grpChg chg="add mod">
          <ac:chgData name="Antonia Nikolaidou" userId="bce886da-b157-40f2-95e7-5a2de737dbaa" providerId="ADAL" clId="{22892C05-1F89-436D-9E69-8DDECF8B3128}" dt="2026-05-18T12:57:36.211" v="203"/>
          <ac:grpSpMkLst>
            <pc:docMk/>
            <pc:sldMk cId="0" sldId="285"/>
            <ac:grpSpMk id="12" creationId="{E472EBC1-E7DE-F091-905B-55AFC3C0F8CB}"/>
          </ac:grpSpMkLst>
        </pc:grpChg>
      </pc:sldChg>
      <pc:sldChg chg="del">
        <pc:chgData name="Antonia Nikolaidou" userId="bce886da-b157-40f2-95e7-5a2de737dbaa" providerId="ADAL" clId="{22892C05-1F89-436D-9E69-8DDECF8B3128}" dt="2026-05-18T12:40:53.616" v="26" actId="47"/>
        <pc:sldMkLst>
          <pc:docMk/>
          <pc:sldMk cId="0" sldId="286"/>
        </pc:sldMkLst>
      </pc:sldChg>
      <pc:sldChg chg="addSp delSp modSp mod">
        <pc:chgData name="Antonia Nikolaidou" userId="bce886da-b157-40f2-95e7-5a2de737dbaa" providerId="ADAL" clId="{22892C05-1F89-436D-9E69-8DDECF8B3128}" dt="2026-05-18T12:57:55.768" v="212" actId="14100"/>
        <pc:sldMkLst>
          <pc:docMk/>
          <pc:sldMk cId="0" sldId="287"/>
        </pc:sldMkLst>
        <pc:spChg chg="mod">
          <ac:chgData name="Antonia Nikolaidou" userId="bce886da-b157-40f2-95e7-5a2de737dbaa" providerId="ADAL" clId="{22892C05-1F89-436D-9E69-8DDECF8B3128}" dt="2026-05-18T12:57:55.768" v="212" actId="14100"/>
          <ac:spMkLst>
            <pc:docMk/>
            <pc:sldMk cId="0" sldId="287"/>
            <ac:spMk id="9" creationId="{00000000-0000-0000-0000-000000000000}"/>
          </ac:spMkLst>
        </pc:spChg>
        <pc:spChg chg="del">
          <ac:chgData name="Antonia Nikolaidou" userId="bce886da-b157-40f2-95e7-5a2de737dbaa" providerId="ADAL" clId="{22892C05-1F89-436D-9E69-8DDECF8B3128}" dt="2026-05-18T12:57:40.649" v="205" actId="478"/>
          <ac:spMkLst>
            <pc:docMk/>
            <pc:sldMk cId="0" sldId="287"/>
            <ac:spMk id="55" creationId="{00000000-0000-0000-0000-000000000000}"/>
          </ac:spMkLst>
        </pc:spChg>
        <pc:spChg chg="del">
          <ac:chgData name="Antonia Nikolaidou" userId="bce886da-b157-40f2-95e7-5a2de737dbaa" providerId="ADAL" clId="{22892C05-1F89-436D-9E69-8DDECF8B3128}" dt="2026-05-18T12:57:40.095" v="204" actId="478"/>
          <ac:spMkLst>
            <pc:docMk/>
            <pc:sldMk cId="0" sldId="287"/>
            <ac:spMk id="56" creationId="{00000000-0000-0000-0000-000000000000}"/>
          </ac:spMkLst>
        </pc:spChg>
        <pc:spChg chg="add del mod">
          <ac:chgData name="Antonia Nikolaidou" userId="bce886da-b157-40f2-95e7-5a2de737dbaa" providerId="ADAL" clId="{22892C05-1F89-436D-9E69-8DDECF8B3128}" dt="2026-05-18T12:57:44.467" v="208" actId="478"/>
          <ac:spMkLst>
            <pc:docMk/>
            <pc:sldMk cId="0" sldId="287"/>
            <ac:spMk id="57" creationId="{9B41568C-DF17-1A98-D8CB-8CDE747571E5}"/>
          </ac:spMkLst>
        </pc:spChg>
        <pc:spChg chg="add del mod">
          <ac:chgData name="Antonia Nikolaidou" userId="bce886da-b157-40f2-95e7-5a2de737dbaa" providerId="ADAL" clId="{22892C05-1F89-436D-9E69-8DDECF8B3128}" dt="2026-05-18T12:57:44.467" v="208" actId="478"/>
          <ac:spMkLst>
            <pc:docMk/>
            <pc:sldMk cId="0" sldId="287"/>
            <ac:spMk id="58" creationId="{489AF349-EA81-A9FA-405A-B95C86B12629}"/>
          </ac:spMkLst>
        </pc:spChg>
        <pc:spChg chg="mod">
          <ac:chgData name="Antonia Nikolaidou" userId="bce886da-b157-40f2-95e7-5a2de737dbaa" providerId="ADAL" clId="{22892C05-1F89-436D-9E69-8DDECF8B3128}" dt="2026-05-18T12:57:42.534" v="207"/>
          <ac:spMkLst>
            <pc:docMk/>
            <pc:sldMk cId="0" sldId="287"/>
            <ac:spMk id="60" creationId="{BB53E090-8DC8-6438-4DB4-28347561C755}"/>
          </ac:spMkLst>
        </pc:spChg>
        <pc:spChg chg="mod">
          <ac:chgData name="Antonia Nikolaidou" userId="bce886da-b157-40f2-95e7-5a2de737dbaa" providerId="ADAL" clId="{22892C05-1F89-436D-9E69-8DDECF8B3128}" dt="2026-05-18T12:57:42.534" v="207"/>
          <ac:spMkLst>
            <pc:docMk/>
            <pc:sldMk cId="0" sldId="287"/>
            <ac:spMk id="61" creationId="{A9E6C9CD-3733-0E63-9848-4CDDD2A593C9}"/>
          </ac:spMkLst>
        </pc:spChg>
        <pc:spChg chg="add mod">
          <ac:chgData name="Antonia Nikolaidou" userId="bce886da-b157-40f2-95e7-5a2de737dbaa" providerId="ADAL" clId="{22892C05-1F89-436D-9E69-8DDECF8B3128}" dt="2026-05-18T12:57:48.072" v="209"/>
          <ac:spMkLst>
            <pc:docMk/>
            <pc:sldMk cId="0" sldId="287"/>
            <ac:spMk id="62" creationId="{BE7133B6-5F9A-AE38-F3BA-97DEF2421BCB}"/>
          </ac:spMkLst>
        </pc:spChg>
        <pc:spChg chg="add mod">
          <ac:chgData name="Antonia Nikolaidou" userId="bce886da-b157-40f2-95e7-5a2de737dbaa" providerId="ADAL" clId="{22892C05-1F89-436D-9E69-8DDECF8B3128}" dt="2026-05-18T12:57:48.072" v="209"/>
          <ac:spMkLst>
            <pc:docMk/>
            <pc:sldMk cId="0" sldId="287"/>
            <ac:spMk id="63" creationId="{1284DFB7-8277-C552-3DEF-A27EC8BF06B1}"/>
          </ac:spMkLst>
        </pc:spChg>
        <pc:spChg chg="mod">
          <ac:chgData name="Antonia Nikolaidou" userId="bce886da-b157-40f2-95e7-5a2de737dbaa" providerId="ADAL" clId="{22892C05-1F89-436D-9E69-8DDECF8B3128}" dt="2026-05-18T12:57:48.072" v="209"/>
          <ac:spMkLst>
            <pc:docMk/>
            <pc:sldMk cId="0" sldId="287"/>
            <ac:spMk id="65" creationId="{6DED98D5-93AA-0730-BDBC-D1353D18F5C6}"/>
          </ac:spMkLst>
        </pc:spChg>
        <pc:spChg chg="mod">
          <ac:chgData name="Antonia Nikolaidou" userId="bce886da-b157-40f2-95e7-5a2de737dbaa" providerId="ADAL" clId="{22892C05-1F89-436D-9E69-8DDECF8B3128}" dt="2026-05-18T12:57:48.072" v="209"/>
          <ac:spMkLst>
            <pc:docMk/>
            <pc:sldMk cId="0" sldId="287"/>
            <ac:spMk id="66" creationId="{CB39E047-5CD7-48AB-5BB0-7FE19F8FB19F}"/>
          </ac:spMkLst>
        </pc:spChg>
        <pc:grpChg chg="del">
          <ac:chgData name="Antonia Nikolaidou" userId="bce886da-b157-40f2-95e7-5a2de737dbaa" providerId="ADAL" clId="{22892C05-1F89-436D-9E69-8DDECF8B3128}" dt="2026-05-18T12:57:41.573" v="206" actId="478"/>
          <ac:grpSpMkLst>
            <pc:docMk/>
            <pc:sldMk cId="0" sldId="287"/>
            <ac:grpSpMk id="52" creationId="{00000000-0000-0000-0000-000000000000}"/>
          </ac:grpSpMkLst>
        </pc:grpChg>
        <pc:grpChg chg="add del mod">
          <ac:chgData name="Antonia Nikolaidou" userId="bce886da-b157-40f2-95e7-5a2de737dbaa" providerId="ADAL" clId="{22892C05-1F89-436D-9E69-8DDECF8B3128}" dt="2026-05-18T12:57:44.467" v="208" actId="478"/>
          <ac:grpSpMkLst>
            <pc:docMk/>
            <pc:sldMk cId="0" sldId="287"/>
            <ac:grpSpMk id="59" creationId="{6F844973-8DB2-5727-554D-815A18CE75F6}"/>
          </ac:grpSpMkLst>
        </pc:grpChg>
        <pc:grpChg chg="add del mod">
          <ac:chgData name="Antonia Nikolaidou" userId="bce886da-b157-40f2-95e7-5a2de737dbaa" providerId="ADAL" clId="{22892C05-1F89-436D-9E69-8DDECF8B3128}" dt="2026-05-18T12:57:50.086" v="210" actId="478"/>
          <ac:grpSpMkLst>
            <pc:docMk/>
            <pc:sldMk cId="0" sldId="287"/>
            <ac:grpSpMk id="64" creationId="{E7655576-89EB-3690-1AF4-96611374F740}"/>
          </ac:grpSpMkLst>
        </pc:grpChg>
      </pc:sldChg>
      <pc:sldChg chg="del">
        <pc:chgData name="Antonia Nikolaidou" userId="bce886da-b157-40f2-95e7-5a2de737dbaa" providerId="ADAL" clId="{22892C05-1F89-436D-9E69-8DDECF8B3128}" dt="2026-05-18T12:41:04.202" v="30" actId="47"/>
        <pc:sldMkLst>
          <pc:docMk/>
          <pc:sldMk cId="0" sldId="288"/>
        </pc:sldMkLst>
      </pc:sldChg>
      <pc:sldChg chg="addSp delSp modSp mod">
        <pc:chgData name="Antonia Nikolaidou" userId="bce886da-b157-40f2-95e7-5a2de737dbaa" providerId="ADAL" clId="{22892C05-1F89-436D-9E69-8DDECF8B3128}" dt="2026-05-18T12:58:11.383" v="218" actId="14100"/>
        <pc:sldMkLst>
          <pc:docMk/>
          <pc:sldMk cId="0" sldId="289"/>
        </pc:sldMkLst>
        <pc:spChg chg="mod">
          <ac:chgData name="Antonia Nikolaidou" userId="bce886da-b157-40f2-95e7-5a2de737dbaa" providerId="ADAL" clId="{22892C05-1F89-436D-9E69-8DDECF8B3128}" dt="2026-05-18T12:58:11.383" v="218" actId="14100"/>
          <ac:spMkLst>
            <pc:docMk/>
            <pc:sldMk cId="0" sldId="289"/>
            <ac:spMk id="4" creationId="{00000000-0000-0000-0000-000000000000}"/>
          </ac:spMkLst>
        </pc:spChg>
        <pc:spChg chg="del">
          <ac:chgData name="Antonia Nikolaidou" userId="bce886da-b157-40f2-95e7-5a2de737dbaa" providerId="ADAL" clId="{22892C05-1F89-436D-9E69-8DDECF8B3128}" dt="2026-05-18T12:58:03.308" v="213" actId="478"/>
          <ac:spMkLst>
            <pc:docMk/>
            <pc:sldMk cId="0" sldId="289"/>
            <ac:spMk id="32" creationId="{00000000-0000-0000-0000-000000000000}"/>
          </ac:spMkLst>
        </pc:spChg>
        <pc:spChg chg="del">
          <ac:chgData name="Antonia Nikolaidou" userId="bce886da-b157-40f2-95e7-5a2de737dbaa" providerId="ADAL" clId="{22892C05-1F89-436D-9E69-8DDECF8B3128}" dt="2026-05-18T12:58:03.832" v="214" actId="478"/>
          <ac:spMkLst>
            <pc:docMk/>
            <pc:sldMk cId="0" sldId="289"/>
            <ac:spMk id="33" creationId="{00000000-0000-0000-0000-000000000000}"/>
          </ac:spMkLst>
        </pc:spChg>
        <pc:spChg chg="add mod">
          <ac:chgData name="Antonia Nikolaidou" userId="bce886da-b157-40f2-95e7-5a2de737dbaa" providerId="ADAL" clId="{22892C05-1F89-436D-9E69-8DDECF8B3128}" dt="2026-05-18T12:58:05.463" v="216"/>
          <ac:spMkLst>
            <pc:docMk/>
            <pc:sldMk cId="0" sldId="289"/>
            <ac:spMk id="65" creationId="{E9D656AD-AFCA-A9F1-36B7-BE5421441BD6}"/>
          </ac:spMkLst>
        </pc:spChg>
        <pc:spChg chg="add mod">
          <ac:chgData name="Antonia Nikolaidou" userId="bce886da-b157-40f2-95e7-5a2de737dbaa" providerId="ADAL" clId="{22892C05-1F89-436D-9E69-8DDECF8B3128}" dt="2026-05-18T12:58:05.463" v="216"/>
          <ac:spMkLst>
            <pc:docMk/>
            <pc:sldMk cId="0" sldId="289"/>
            <ac:spMk id="66" creationId="{F1444B85-4B98-496A-6F5C-9C8A6A44814C}"/>
          </ac:spMkLst>
        </pc:spChg>
        <pc:spChg chg="mod">
          <ac:chgData name="Antonia Nikolaidou" userId="bce886da-b157-40f2-95e7-5a2de737dbaa" providerId="ADAL" clId="{22892C05-1F89-436D-9E69-8DDECF8B3128}" dt="2026-05-18T12:58:05.463" v="216"/>
          <ac:spMkLst>
            <pc:docMk/>
            <pc:sldMk cId="0" sldId="289"/>
            <ac:spMk id="68" creationId="{BA1F3DD3-4164-642F-718A-1EDBD482FBE6}"/>
          </ac:spMkLst>
        </pc:spChg>
        <pc:spChg chg="mod">
          <ac:chgData name="Antonia Nikolaidou" userId="bce886da-b157-40f2-95e7-5a2de737dbaa" providerId="ADAL" clId="{22892C05-1F89-436D-9E69-8DDECF8B3128}" dt="2026-05-18T12:58:05.463" v="216"/>
          <ac:spMkLst>
            <pc:docMk/>
            <pc:sldMk cId="0" sldId="289"/>
            <ac:spMk id="69" creationId="{C6E88083-8ECA-968A-4E9B-560F580F2D50}"/>
          </ac:spMkLst>
        </pc:spChg>
        <pc:grpChg chg="del">
          <ac:chgData name="Antonia Nikolaidou" userId="bce886da-b157-40f2-95e7-5a2de737dbaa" providerId="ADAL" clId="{22892C05-1F89-436D-9E69-8DDECF8B3128}" dt="2026-05-18T12:58:04.611" v="215" actId="478"/>
          <ac:grpSpMkLst>
            <pc:docMk/>
            <pc:sldMk cId="0" sldId="289"/>
            <ac:grpSpMk id="62" creationId="{00000000-0000-0000-0000-000000000000}"/>
          </ac:grpSpMkLst>
        </pc:grpChg>
        <pc:grpChg chg="add mod">
          <ac:chgData name="Antonia Nikolaidou" userId="bce886da-b157-40f2-95e7-5a2de737dbaa" providerId="ADAL" clId="{22892C05-1F89-436D-9E69-8DDECF8B3128}" dt="2026-05-18T12:58:05.463" v="216"/>
          <ac:grpSpMkLst>
            <pc:docMk/>
            <pc:sldMk cId="0" sldId="289"/>
            <ac:grpSpMk id="67" creationId="{D4662CBC-4F24-9380-C5C1-B3FE6FC022A9}"/>
          </ac:grpSpMkLst>
        </pc:grpChg>
      </pc:sldChg>
      <pc:sldChg chg="del">
        <pc:chgData name="Antonia Nikolaidou" userId="bce886da-b157-40f2-95e7-5a2de737dbaa" providerId="ADAL" clId="{22892C05-1F89-436D-9E69-8DDECF8B3128}" dt="2026-05-18T12:41:56.141" v="34" actId="47"/>
        <pc:sldMkLst>
          <pc:docMk/>
          <pc:sldMk cId="0" sldId="290"/>
        </pc:sldMkLst>
      </pc:sldChg>
      <pc:sldChg chg="del">
        <pc:chgData name="Antonia Nikolaidou" userId="bce886da-b157-40f2-95e7-5a2de737dbaa" providerId="ADAL" clId="{22892C05-1F89-436D-9E69-8DDECF8B3128}" dt="2026-05-18T12:41:57.681" v="35" actId="47"/>
        <pc:sldMkLst>
          <pc:docMk/>
          <pc:sldMk cId="0" sldId="291"/>
        </pc:sldMkLst>
      </pc:sldChg>
      <pc:sldChg chg="del">
        <pc:chgData name="Antonia Nikolaidou" userId="bce886da-b157-40f2-95e7-5a2de737dbaa" providerId="ADAL" clId="{22892C05-1F89-436D-9E69-8DDECF8B3128}" dt="2026-05-18T12:41:58.747" v="36" actId="47"/>
        <pc:sldMkLst>
          <pc:docMk/>
          <pc:sldMk cId="0" sldId="292"/>
        </pc:sldMkLst>
      </pc:sldChg>
      <pc:sldChg chg="modSp mod">
        <pc:chgData name="Antonia Nikolaidou" userId="bce886da-b157-40f2-95e7-5a2de737dbaa" providerId="ADAL" clId="{22892C05-1F89-436D-9E69-8DDECF8B3128}" dt="2026-05-18T12:58:27.328" v="220" actId="732"/>
        <pc:sldMkLst>
          <pc:docMk/>
          <pc:sldMk cId="0" sldId="293"/>
        </pc:sldMkLst>
        <pc:spChg chg="mod modCrop">
          <ac:chgData name="Antonia Nikolaidou" userId="bce886da-b157-40f2-95e7-5a2de737dbaa" providerId="ADAL" clId="{22892C05-1F89-436D-9E69-8DDECF8B3128}" dt="2026-05-18T12:58:23.533" v="219" actId="732"/>
          <ac:spMkLst>
            <pc:docMk/>
            <pc:sldMk cId="0" sldId="293"/>
            <ac:spMk id="2" creationId="{00000000-0000-0000-0000-000000000000}"/>
          </ac:spMkLst>
        </pc:spChg>
        <pc:spChg chg="mod modCrop">
          <ac:chgData name="Antonia Nikolaidou" userId="bce886da-b157-40f2-95e7-5a2de737dbaa" providerId="ADAL" clId="{22892C05-1F89-436D-9E69-8DDECF8B3128}" dt="2026-05-18T12:58:27.328" v="220" actId="732"/>
          <ac:spMkLst>
            <pc:docMk/>
            <pc:sldMk cId="0" sldId="293"/>
            <ac:spMk id="3" creationId="{00000000-0000-0000-0000-000000000000}"/>
          </ac:spMkLst>
        </pc:spChg>
      </pc:sldChg>
      <pc:sldChg chg="del">
        <pc:chgData name="Antonia Nikolaidou" userId="bce886da-b157-40f2-95e7-5a2de737dbaa" providerId="ADAL" clId="{22892C05-1F89-436D-9E69-8DDECF8B3128}" dt="2026-05-18T12:42:32.031" v="41" actId="47"/>
        <pc:sldMkLst>
          <pc:docMk/>
          <pc:sldMk cId="0" sldId="294"/>
        </pc:sldMkLst>
      </pc:sldChg>
      <pc:sldChg chg="addSp delSp modSp mod">
        <pc:chgData name="Antonia Nikolaidou" userId="bce886da-b157-40f2-95e7-5a2de737dbaa" providerId="ADAL" clId="{22892C05-1F89-436D-9E69-8DDECF8B3128}" dt="2026-05-18T12:58:36.021" v="223"/>
        <pc:sldMkLst>
          <pc:docMk/>
          <pc:sldMk cId="0" sldId="295"/>
        </pc:sldMkLst>
        <pc:spChg chg="del">
          <ac:chgData name="Antonia Nikolaidou" userId="bce886da-b157-40f2-95e7-5a2de737dbaa" providerId="ADAL" clId="{22892C05-1F89-436D-9E69-8DDECF8B3128}" dt="2026-05-18T12:58:35.051" v="222" actId="478"/>
          <ac:spMkLst>
            <pc:docMk/>
            <pc:sldMk cId="0" sldId="295"/>
            <ac:spMk id="12" creationId="{00000000-0000-0000-0000-000000000000}"/>
          </ac:spMkLst>
        </pc:spChg>
        <pc:spChg chg="del">
          <ac:chgData name="Antonia Nikolaidou" userId="bce886da-b157-40f2-95e7-5a2de737dbaa" providerId="ADAL" clId="{22892C05-1F89-436D-9E69-8DDECF8B3128}" dt="2026-05-18T12:58:34.617" v="221" actId="478"/>
          <ac:spMkLst>
            <pc:docMk/>
            <pc:sldMk cId="0" sldId="295"/>
            <ac:spMk id="13" creationId="{00000000-0000-0000-0000-000000000000}"/>
          </ac:spMkLst>
        </pc:spChg>
        <pc:spChg chg="add mod">
          <ac:chgData name="Antonia Nikolaidou" userId="bce886da-b157-40f2-95e7-5a2de737dbaa" providerId="ADAL" clId="{22892C05-1F89-436D-9E69-8DDECF8B3128}" dt="2026-05-18T12:58:36.021" v="223"/>
          <ac:spMkLst>
            <pc:docMk/>
            <pc:sldMk cId="0" sldId="295"/>
            <ac:spMk id="39" creationId="{A528A0B5-3488-A458-1CBE-30C5ECD2E94C}"/>
          </ac:spMkLst>
        </pc:spChg>
        <pc:spChg chg="add mod">
          <ac:chgData name="Antonia Nikolaidou" userId="bce886da-b157-40f2-95e7-5a2de737dbaa" providerId="ADAL" clId="{22892C05-1F89-436D-9E69-8DDECF8B3128}" dt="2026-05-18T12:58:36.021" v="223"/>
          <ac:spMkLst>
            <pc:docMk/>
            <pc:sldMk cId="0" sldId="295"/>
            <ac:spMk id="40" creationId="{872DEBC1-3301-1DA3-8E9A-42128D274771}"/>
          </ac:spMkLst>
        </pc:spChg>
      </pc:sldChg>
      <pc:sldChg chg="del">
        <pc:chgData name="Antonia Nikolaidou" userId="bce886da-b157-40f2-95e7-5a2de737dbaa" providerId="ADAL" clId="{22892C05-1F89-436D-9E69-8DDECF8B3128}" dt="2026-05-18T12:42:49.258" v="45" actId="47"/>
        <pc:sldMkLst>
          <pc:docMk/>
          <pc:sldMk cId="0" sldId="296"/>
        </pc:sldMkLst>
      </pc:sldChg>
      <pc:sldChg chg="addSp delSp modSp mod">
        <pc:chgData name="Antonia Nikolaidou" userId="bce886da-b157-40f2-95e7-5a2de737dbaa" providerId="ADAL" clId="{22892C05-1F89-436D-9E69-8DDECF8B3128}" dt="2026-05-18T12:58:39.999" v="226"/>
        <pc:sldMkLst>
          <pc:docMk/>
          <pc:sldMk cId="0" sldId="297"/>
        </pc:sldMkLst>
        <pc:spChg chg="del">
          <ac:chgData name="Antonia Nikolaidou" userId="bce886da-b157-40f2-95e7-5a2de737dbaa" providerId="ADAL" clId="{22892C05-1F89-436D-9E69-8DDECF8B3128}" dt="2026-05-18T12:58:39.151" v="225" actId="478"/>
          <ac:spMkLst>
            <pc:docMk/>
            <pc:sldMk cId="0" sldId="297"/>
            <ac:spMk id="12" creationId="{00000000-0000-0000-0000-000000000000}"/>
          </ac:spMkLst>
        </pc:spChg>
        <pc:spChg chg="del">
          <ac:chgData name="Antonia Nikolaidou" userId="bce886da-b157-40f2-95e7-5a2de737dbaa" providerId="ADAL" clId="{22892C05-1F89-436D-9E69-8DDECF8B3128}" dt="2026-05-18T12:58:38.670" v="224" actId="478"/>
          <ac:spMkLst>
            <pc:docMk/>
            <pc:sldMk cId="0" sldId="297"/>
            <ac:spMk id="13" creationId="{00000000-0000-0000-0000-000000000000}"/>
          </ac:spMkLst>
        </pc:spChg>
        <pc:spChg chg="add mod">
          <ac:chgData name="Antonia Nikolaidou" userId="bce886da-b157-40f2-95e7-5a2de737dbaa" providerId="ADAL" clId="{22892C05-1F89-436D-9E69-8DDECF8B3128}" dt="2026-05-18T12:58:39.999" v="226"/>
          <ac:spMkLst>
            <pc:docMk/>
            <pc:sldMk cId="0" sldId="297"/>
            <ac:spMk id="14" creationId="{BD3F040C-7CBA-A731-EE10-C42E929F8B05}"/>
          </ac:spMkLst>
        </pc:spChg>
        <pc:spChg chg="add mod">
          <ac:chgData name="Antonia Nikolaidou" userId="bce886da-b157-40f2-95e7-5a2de737dbaa" providerId="ADAL" clId="{22892C05-1F89-436D-9E69-8DDECF8B3128}" dt="2026-05-18T12:58:39.999" v="226"/>
          <ac:spMkLst>
            <pc:docMk/>
            <pc:sldMk cId="0" sldId="297"/>
            <ac:spMk id="15" creationId="{291F3736-6DAE-7CA3-125B-3730D9843E48}"/>
          </ac:spMkLst>
        </pc:spChg>
      </pc:sldChg>
      <pc:sldChg chg="addSp delSp modSp mod">
        <pc:chgData name="Antonia Nikolaidou" userId="bce886da-b157-40f2-95e7-5a2de737dbaa" providerId="ADAL" clId="{22892C05-1F89-436D-9E69-8DDECF8B3128}" dt="2026-05-18T12:58:44.518" v="230"/>
        <pc:sldMkLst>
          <pc:docMk/>
          <pc:sldMk cId="0" sldId="298"/>
        </pc:sldMkLst>
        <pc:spChg chg="del">
          <ac:chgData name="Antonia Nikolaidou" userId="bce886da-b157-40f2-95e7-5a2de737dbaa" providerId="ADAL" clId="{22892C05-1F89-436D-9E69-8DDECF8B3128}" dt="2026-05-18T12:58:42.566" v="227" actId="478"/>
          <ac:spMkLst>
            <pc:docMk/>
            <pc:sldMk cId="0" sldId="298"/>
            <ac:spMk id="12" creationId="{00000000-0000-0000-0000-000000000000}"/>
          </ac:spMkLst>
        </pc:spChg>
        <pc:spChg chg="del mod">
          <ac:chgData name="Antonia Nikolaidou" userId="bce886da-b157-40f2-95e7-5a2de737dbaa" providerId="ADAL" clId="{22892C05-1F89-436D-9E69-8DDECF8B3128}" dt="2026-05-18T12:58:43.320" v="229" actId="478"/>
          <ac:spMkLst>
            <pc:docMk/>
            <pc:sldMk cId="0" sldId="298"/>
            <ac:spMk id="13" creationId="{00000000-0000-0000-0000-000000000000}"/>
          </ac:spMkLst>
        </pc:spChg>
        <pc:spChg chg="add mod">
          <ac:chgData name="Antonia Nikolaidou" userId="bce886da-b157-40f2-95e7-5a2de737dbaa" providerId="ADAL" clId="{22892C05-1F89-436D-9E69-8DDECF8B3128}" dt="2026-05-18T12:58:44.518" v="230"/>
          <ac:spMkLst>
            <pc:docMk/>
            <pc:sldMk cId="0" sldId="298"/>
            <ac:spMk id="17" creationId="{E2FBEA9C-176F-6A0B-F5EE-48E6B9835B7B}"/>
          </ac:spMkLst>
        </pc:spChg>
        <pc:spChg chg="add mod">
          <ac:chgData name="Antonia Nikolaidou" userId="bce886da-b157-40f2-95e7-5a2de737dbaa" providerId="ADAL" clId="{22892C05-1F89-436D-9E69-8DDECF8B3128}" dt="2026-05-18T12:58:44.518" v="230"/>
          <ac:spMkLst>
            <pc:docMk/>
            <pc:sldMk cId="0" sldId="298"/>
            <ac:spMk id="18" creationId="{795F722C-C6C1-B7EB-0ED3-0C5AACE387CD}"/>
          </ac:spMkLst>
        </pc:spChg>
      </pc:sldChg>
      <pc:sldChg chg="del">
        <pc:chgData name="Antonia Nikolaidou" userId="bce886da-b157-40f2-95e7-5a2de737dbaa" providerId="ADAL" clId="{22892C05-1F89-436D-9E69-8DDECF8B3128}" dt="2026-05-18T12:42:56.544" v="47" actId="47"/>
        <pc:sldMkLst>
          <pc:docMk/>
          <pc:sldMk cId="0" sldId="299"/>
        </pc:sldMkLst>
      </pc:sldChg>
      <pc:sldChg chg="del">
        <pc:chgData name="Antonia Nikolaidou" userId="bce886da-b157-40f2-95e7-5a2de737dbaa" providerId="ADAL" clId="{22892C05-1F89-436D-9E69-8DDECF8B3128}" dt="2026-05-18T12:43:11.256" v="50" actId="47"/>
        <pc:sldMkLst>
          <pc:docMk/>
          <pc:sldMk cId="0" sldId="300"/>
        </pc:sldMkLst>
      </pc:sldChg>
      <pc:sldChg chg="delSp modSp mod">
        <pc:chgData name="Antonia Nikolaidou" userId="bce886da-b157-40f2-95e7-5a2de737dbaa" providerId="ADAL" clId="{22892C05-1F89-436D-9E69-8DDECF8B3128}" dt="2026-05-18T13:03:27.397" v="317" actId="478"/>
        <pc:sldMkLst>
          <pc:docMk/>
          <pc:sldMk cId="0" sldId="301"/>
        </pc:sldMkLst>
        <pc:spChg chg="del">
          <ac:chgData name="Antonia Nikolaidou" userId="bce886da-b157-40f2-95e7-5a2de737dbaa" providerId="ADAL" clId="{22892C05-1F89-436D-9E69-8DDECF8B3128}" dt="2026-05-18T13:03:26.632" v="316" actId="478"/>
          <ac:spMkLst>
            <pc:docMk/>
            <pc:sldMk cId="0" sldId="301"/>
            <ac:spMk id="2" creationId="{00000000-0000-0000-0000-000000000000}"/>
          </ac:spMkLst>
        </pc:spChg>
        <pc:spChg chg="del">
          <ac:chgData name="Antonia Nikolaidou" userId="bce886da-b157-40f2-95e7-5a2de737dbaa" providerId="ADAL" clId="{22892C05-1F89-436D-9E69-8DDECF8B3128}" dt="2026-05-18T13:03:27.397" v="317" actId="478"/>
          <ac:spMkLst>
            <pc:docMk/>
            <pc:sldMk cId="0" sldId="301"/>
            <ac:spMk id="3" creationId="{00000000-0000-0000-0000-000000000000}"/>
          </ac:spMkLst>
        </pc:spChg>
        <pc:spChg chg="mod modCrop">
          <ac:chgData name="Antonia Nikolaidou" userId="bce886da-b157-40f2-95e7-5a2de737dbaa" providerId="ADAL" clId="{22892C05-1F89-436D-9E69-8DDECF8B3128}" dt="2026-05-18T12:59:08.389" v="236" actId="732"/>
          <ac:spMkLst>
            <pc:docMk/>
            <pc:sldMk cId="0" sldId="301"/>
            <ac:spMk id="4" creationId="{00000000-0000-0000-0000-000000000000}"/>
          </ac:spMkLst>
        </pc:spChg>
        <pc:spChg chg="mod modCrop">
          <ac:chgData name="Antonia Nikolaidou" userId="bce886da-b157-40f2-95e7-5a2de737dbaa" providerId="ADAL" clId="{22892C05-1F89-436D-9E69-8DDECF8B3128}" dt="2026-05-18T12:59:05.029" v="235" actId="732"/>
          <ac:spMkLst>
            <pc:docMk/>
            <pc:sldMk cId="0" sldId="301"/>
            <ac:spMk id="5" creationId="{00000000-0000-0000-0000-000000000000}"/>
          </ac:spMkLst>
        </pc:spChg>
        <pc:spChg chg="mod">
          <ac:chgData name="Antonia Nikolaidou" userId="bce886da-b157-40f2-95e7-5a2de737dbaa" providerId="ADAL" clId="{22892C05-1F89-436D-9E69-8DDECF8B3128}" dt="2026-05-18T12:58:57.696" v="234" actId="14100"/>
          <ac:spMkLst>
            <pc:docMk/>
            <pc:sldMk cId="0" sldId="301"/>
            <ac:spMk id="11" creationId="{00000000-0000-0000-0000-000000000000}"/>
          </ac:spMkLst>
        </pc:spChg>
        <pc:grpChg chg="mod">
          <ac:chgData name="Antonia Nikolaidou" userId="bce886da-b157-40f2-95e7-5a2de737dbaa" providerId="ADAL" clId="{22892C05-1F89-436D-9E69-8DDECF8B3128}" dt="2026-05-18T12:59:13.316" v="237" actId="14100"/>
          <ac:grpSpMkLst>
            <pc:docMk/>
            <pc:sldMk cId="0" sldId="301"/>
            <ac:grpSpMk id="6" creationId="{00000000-0000-0000-0000-000000000000}"/>
          </ac:grpSpMkLst>
        </pc:grpChg>
        <pc:grpChg chg="mod">
          <ac:chgData name="Antonia Nikolaidou" userId="bce886da-b157-40f2-95e7-5a2de737dbaa" providerId="ADAL" clId="{22892C05-1F89-436D-9E69-8DDECF8B3128}" dt="2026-05-18T12:58:52.832" v="232" actId="14100"/>
          <ac:grpSpMkLst>
            <pc:docMk/>
            <pc:sldMk cId="0" sldId="301"/>
            <ac:grpSpMk id="9" creationId="{00000000-0000-0000-0000-000000000000}"/>
          </ac:grpSpMkLst>
        </pc:grpChg>
      </pc:sldChg>
      <pc:sldChg chg="del">
        <pc:chgData name="Antonia Nikolaidou" userId="bce886da-b157-40f2-95e7-5a2de737dbaa" providerId="ADAL" clId="{22892C05-1F89-436D-9E69-8DDECF8B3128}" dt="2026-05-18T12:44:22.642" v="52" actId="47"/>
        <pc:sldMkLst>
          <pc:docMk/>
          <pc:sldMk cId="0" sldId="302"/>
        </pc:sldMkLst>
      </pc:sldChg>
      <pc:sldChg chg="del">
        <pc:chgData name="Antonia Nikolaidou" userId="bce886da-b157-40f2-95e7-5a2de737dbaa" providerId="ADAL" clId="{22892C05-1F89-436D-9E69-8DDECF8B3128}" dt="2026-05-18T12:44:23.632" v="53" actId="47"/>
        <pc:sldMkLst>
          <pc:docMk/>
          <pc:sldMk cId="0" sldId="303"/>
        </pc:sldMkLst>
      </pc:sldChg>
      <pc:sldChg chg="del">
        <pc:chgData name="Antonia Nikolaidou" userId="bce886da-b157-40f2-95e7-5a2de737dbaa" providerId="ADAL" clId="{22892C05-1F89-436D-9E69-8DDECF8B3128}" dt="2026-05-18T12:44:27.587" v="54" actId="47"/>
        <pc:sldMkLst>
          <pc:docMk/>
          <pc:sldMk cId="0" sldId="304"/>
        </pc:sldMkLst>
      </pc:sldChg>
      <pc:sldChg chg="addSp delSp modSp mod">
        <pc:chgData name="Antonia Nikolaidou" userId="bce886da-b157-40f2-95e7-5a2de737dbaa" providerId="ADAL" clId="{22892C05-1F89-436D-9E69-8DDECF8B3128}" dt="2026-05-18T13:03:32.418" v="319" actId="478"/>
        <pc:sldMkLst>
          <pc:docMk/>
          <pc:sldMk cId="0" sldId="305"/>
        </pc:sldMkLst>
        <pc:spChg chg="del">
          <ac:chgData name="Antonia Nikolaidou" userId="bce886da-b157-40f2-95e7-5a2de737dbaa" providerId="ADAL" clId="{22892C05-1F89-436D-9E69-8DDECF8B3128}" dt="2026-05-18T13:03:31.616" v="318" actId="478"/>
          <ac:spMkLst>
            <pc:docMk/>
            <pc:sldMk cId="0" sldId="305"/>
            <ac:spMk id="2" creationId="{00000000-0000-0000-0000-000000000000}"/>
          </ac:spMkLst>
        </pc:spChg>
        <pc:spChg chg="del">
          <ac:chgData name="Antonia Nikolaidou" userId="bce886da-b157-40f2-95e7-5a2de737dbaa" providerId="ADAL" clId="{22892C05-1F89-436D-9E69-8DDECF8B3128}" dt="2026-05-18T13:03:32.418" v="319" actId="478"/>
          <ac:spMkLst>
            <pc:docMk/>
            <pc:sldMk cId="0" sldId="305"/>
            <ac:spMk id="3" creationId="{00000000-0000-0000-0000-000000000000}"/>
          </ac:spMkLst>
        </pc:spChg>
        <pc:spChg chg="del">
          <ac:chgData name="Antonia Nikolaidou" userId="bce886da-b157-40f2-95e7-5a2de737dbaa" providerId="ADAL" clId="{22892C05-1F89-436D-9E69-8DDECF8B3128}" dt="2026-05-18T12:59:20.071" v="238" actId="478"/>
          <ac:spMkLst>
            <pc:docMk/>
            <pc:sldMk cId="0" sldId="305"/>
            <ac:spMk id="4" creationId="{00000000-0000-0000-0000-000000000000}"/>
          </ac:spMkLst>
        </pc:spChg>
        <pc:spChg chg="del">
          <ac:chgData name="Antonia Nikolaidou" userId="bce886da-b157-40f2-95e7-5a2de737dbaa" providerId="ADAL" clId="{22892C05-1F89-436D-9E69-8DDECF8B3128}" dt="2026-05-18T12:59:20.597" v="239" actId="478"/>
          <ac:spMkLst>
            <pc:docMk/>
            <pc:sldMk cId="0" sldId="305"/>
            <ac:spMk id="5" creationId="{00000000-0000-0000-0000-000000000000}"/>
          </ac:spMkLst>
        </pc:spChg>
        <pc:spChg chg="mod">
          <ac:chgData name="Antonia Nikolaidou" userId="bce886da-b157-40f2-95e7-5a2de737dbaa" providerId="ADAL" clId="{22892C05-1F89-436D-9E69-8DDECF8B3128}" dt="2026-05-18T12:59:28.452" v="243" actId="14100"/>
          <ac:spMkLst>
            <pc:docMk/>
            <pc:sldMk cId="0" sldId="305"/>
            <ac:spMk id="11" creationId="{00000000-0000-0000-0000-000000000000}"/>
          </ac:spMkLst>
        </pc:spChg>
        <pc:spChg chg="add mod">
          <ac:chgData name="Antonia Nikolaidou" userId="bce886da-b157-40f2-95e7-5a2de737dbaa" providerId="ADAL" clId="{22892C05-1F89-436D-9E69-8DDECF8B3128}" dt="2026-05-18T12:59:22.220" v="241"/>
          <ac:spMkLst>
            <pc:docMk/>
            <pc:sldMk cId="0" sldId="305"/>
            <ac:spMk id="66" creationId="{042FAD1E-0CB4-6E83-C45F-3216BB4810DB}"/>
          </ac:spMkLst>
        </pc:spChg>
        <pc:spChg chg="add mod">
          <ac:chgData name="Antonia Nikolaidou" userId="bce886da-b157-40f2-95e7-5a2de737dbaa" providerId="ADAL" clId="{22892C05-1F89-436D-9E69-8DDECF8B3128}" dt="2026-05-18T12:59:22.220" v="241"/>
          <ac:spMkLst>
            <pc:docMk/>
            <pc:sldMk cId="0" sldId="305"/>
            <ac:spMk id="67" creationId="{60DD2AE7-4981-29F9-3338-3A2E9B5DC67E}"/>
          </ac:spMkLst>
        </pc:spChg>
        <pc:spChg chg="mod">
          <ac:chgData name="Antonia Nikolaidou" userId="bce886da-b157-40f2-95e7-5a2de737dbaa" providerId="ADAL" clId="{22892C05-1F89-436D-9E69-8DDECF8B3128}" dt="2026-05-18T12:59:22.220" v="241"/>
          <ac:spMkLst>
            <pc:docMk/>
            <pc:sldMk cId="0" sldId="305"/>
            <ac:spMk id="69" creationId="{CB1FBE6D-B213-856F-1DFA-CFBA400A3DE7}"/>
          </ac:spMkLst>
        </pc:spChg>
        <pc:spChg chg="mod">
          <ac:chgData name="Antonia Nikolaidou" userId="bce886da-b157-40f2-95e7-5a2de737dbaa" providerId="ADAL" clId="{22892C05-1F89-436D-9E69-8DDECF8B3128}" dt="2026-05-18T12:59:22.220" v="241"/>
          <ac:spMkLst>
            <pc:docMk/>
            <pc:sldMk cId="0" sldId="305"/>
            <ac:spMk id="70" creationId="{9C0D9E3E-C926-0310-7D16-B6F149ED401A}"/>
          </ac:spMkLst>
        </pc:spChg>
        <pc:grpChg chg="del">
          <ac:chgData name="Antonia Nikolaidou" userId="bce886da-b157-40f2-95e7-5a2de737dbaa" providerId="ADAL" clId="{22892C05-1F89-436D-9E69-8DDECF8B3128}" dt="2026-05-18T12:59:21.394" v="240" actId="478"/>
          <ac:grpSpMkLst>
            <pc:docMk/>
            <pc:sldMk cId="0" sldId="305"/>
            <ac:grpSpMk id="6" creationId="{00000000-0000-0000-0000-000000000000}"/>
          </ac:grpSpMkLst>
        </pc:grpChg>
        <pc:grpChg chg="add mod">
          <ac:chgData name="Antonia Nikolaidou" userId="bce886da-b157-40f2-95e7-5a2de737dbaa" providerId="ADAL" clId="{22892C05-1F89-436D-9E69-8DDECF8B3128}" dt="2026-05-18T12:59:22.220" v="241"/>
          <ac:grpSpMkLst>
            <pc:docMk/>
            <pc:sldMk cId="0" sldId="305"/>
            <ac:grpSpMk id="68" creationId="{9ED88E12-B9A9-0CE5-FA3D-06BA64754335}"/>
          </ac:grpSpMkLst>
        </pc:grpChg>
      </pc:sldChg>
      <pc:sldChg chg="del">
        <pc:chgData name="Antonia Nikolaidou" userId="bce886da-b157-40f2-95e7-5a2de737dbaa" providerId="ADAL" clId="{22892C05-1F89-436D-9E69-8DDECF8B3128}" dt="2026-05-18T12:44:32.282" v="55" actId="47"/>
        <pc:sldMkLst>
          <pc:docMk/>
          <pc:sldMk cId="0" sldId="306"/>
        </pc:sldMkLst>
      </pc:sldChg>
      <pc:sldChg chg="del">
        <pc:chgData name="Antonia Nikolaidou" userId="bce886da-b157-40f2-95e7-5a2de737dbaa" providerId="ADAL" clId="{22892C05-1F89-436D-9E69-8DDECF8B3128}" dt="2026-05-18T12:44:34.112" v="56" actId="47"/>
        <pc:sldMkLst>
          <pc:docMk/>
          <pc:sldMk cId="0" sldId="307"/>
        </pc:sldMkLst>
      </pc:sldChg>
      <pc:sldChg chg="del">
        <pc:chgData name="Antonia Nikolaidou" userId="bce886da-b157-40f2-95e7-5a2de737dbaa" providerId="ADAL" clId="{22892C05-1F89-436D-9E69-8DDECF8B3128}" dt="2026-05-18T12:44:35.106" v="57" actId="47"/>
        <pc:sldMkLst>
          <pc:docMk/>
          <pc:sldMk cId="0" sldId="308"/>
        </pc:sldMkLst>
      </pc:sldChg>
      <pc:sldChg chg="addSp delSp modSp mod">
        <pc:chgData name="Antonia Nikolaidou" userId="bce886da-b157-40f2-95e7-5a2de737dbaa" providerId="ADAL" clId="{22892C05-1F89-436D-9E69-8DDECF8B3128}" dt="2026-05-18T13:05:26.923" v="323" actId="1037"/>
        <pc:sldMkLst>
          <pc:docMk/>
          <pc:sldMk cId="0" sldId="309"/>
        </pc:sldMkLst>
        <pc:spChg chg="del">
          <ac:chgData name="Antonia Nikolaidou" userId="bce886da-b157-40f2-95e7-5a2de737dbaa" providerId="ADAL" clId="{22892C05-1F89-436D-9E69-8DDECF8B3128}" dt="2026-05-18T12:59:32.235" v="244" actId="478"/>
          <ac:spMkLst>
            <pc:docMk/>
            <pc:sldMk cId="0" sldId="309"/>
            <ac:spMk id="2" creationId="{00000000-0000-0000-0000-000000000000}"/>
          </ac:spMkLst>
        </pc:spChg>
        <pc:spChg chg="del">
          <ac:chgData name="Antonia Nikolaidou" userId="bce886da-b157-40f2-95e7-5a2de737dbaa" providerId="ADAL" clId="{22892C05-1F89-436D-9E69-8DDECF8B3128}" dt="2026-05-18T12:59:32.712" v="245" actId="478"/>
          <ac:spMkLst>
            <pc:docMk/>
            <pc:sldMk cId="0" sldId="309"/>
            <ac:spMk id="3" creationId="{00000000-0000-0000-0000-000000000000}"/>
          </ac:spMkLst>
        </pc:spChg>
        <pc:spChg chg="add mod">
          <ac:chgData name="Antonia Nikolaidou" userId="bce886da-b157-40f2-95e7-5a2de737dbaa" providerId="ADAL" clId="{22892C05-1F89-436D-9E69-8DDECF8B3128}" dt="2026-05-18T12:59:34.784" v="247"/>
          <ac:spMkLst>
            <pc:docMk/>
            <pc:sldMk cId="0" sldId="309"/>
            <ac:spMk id="39" creationId="{BC097A1E-A0EB-B448-933B-B9B5F61414E2}"/>
          </ac:spMkLst>
        </pc:spChg>
        <pc:spChg chg="add mod">
          <ac:chgData name="Antonia Nikolaidou" userId="bce886da-b157-40f2-95e7-5a2de737dbaa" providerId="ADAL" clId="{22892C05-1F89-436D-9E69-8DDECF8B3128}" dt="2026-05-18T12:59:34.784" v="247"/>
          <ac:spMkLst>
            <pc:docMk/>
            <pc:sldMk cId="0" sldId="309"/>
            <ac:spMk id="40" creationId="{38713096-53D0-4659-8E56-3A309E02999C}"/>
          </ac:spMkLst>
        </pc:spChg>
        <pc:spChg chg="mod">
          <ac:chgData name="Antonia Nikolaidou" userId="bce886da-b157-40f2-95e7-5a2de737dbaa" providerId="ADAL" clId="{22892C05-1F89-436D-9E69-8DDECF8B3128}" dt="2026-05-18T12:59:34.784" v="247"/>
          <ac:spMkLst>
            <pc:docMk/>
            <pc:sldMk cId="0" sldId="309"/>
            <ac:spMk id="42" creationId="{AE805D48-FB03-5B00-3DAA-68D9815AAFFA}"/>
          </ac:spMkLst>
        </pc:spChg>
        <pc:spChg chg="mod">
          <ac:chgData name="Antonia Nikolaidou" userId="bce886da-b157-40f2-95e7-5a2de737dbaa" providerId="ADAL" clId="{22892C05-1F89-436D-9E69-8DDECF8B3128}" dt="2026-05-18T12:59:34.784" v="247"/>
          <ac:spMkLst>
            <pc:docMk/>
            <pc:sldMk cId="0" sldId="309"/>
            <ac:spMk id="43" creationId="{3148F9AE-E28F-B487-1655-DF5AB2E174C1}"/>
          </ac:spMkLst>
        </pc:spChg>
        <pc:grpChg chg="del">
          <ac:chgData name="Antonia Nikolaidou" userId="bce886da-b157-40f2-95e7-5a2de737dbaa" providerId="ADAL" clId="{22892C05-1F89-436D-9E69-8DDECF8B3128}" dt="2026-05-18T12:59:33.909" v="246" actId="478"/>
          <ac:grpSpMkLst>
            <pc:docMk/>
            <pc:sldMk cId="0" sldId="309"/>
            <ac:grpSpMk id="4" creationId="{00000000-0000-0000-0000-000000000000}"/>
          </ac:grpSpMkLst>
        </pc:grpChg>
        <pc:grpChg chg="add mod">
          <ac:chgData name="Antonia Nikolaidou" userId="bce886da-b157-40f2-95e7-5a2de737dbaa" providerId="ADAL" clId="{22892C05-1F89-436D-9E69-8DDECF8B3128}" dt="2026-05-18T13:05:26.923" v="323" actId="1037"/>
          <ac:grpSpMkLst>
            <pc:docMk/>
            <pc:sldMk cId="0" sldId="309"/>
            <ac:grpSpMk id="41" creationId="{27D0A355-64F0-A773-C3FD-2DA287124769}"/>
          </ac:grpSpMkLst>
        </pc:grpChg>
      </pc:sldChg>
      <pc:sldChg chg="del">
        <pc:chgData name="Antonia Nikolaidou" userId="bce886da-b157-40f2-95e7-5a2de737dbaa" providerId="ADAL" clId="{22892C05-1F89-436D-9E69-8DDECF8B3128}" dt="2026-05-18T12:44:58.224" v="63" actId="47"/>
        <pc:sldMkLst>
          <pc:docMk/>
          <pc:sldMk cId="0" sldId="310"/>
        </pc:sldMkLst>
      </pc:sldChg>
      <pc:sldChg chg="del">
        <pc:chgData name="Antonia Nikolaidou" userId="bce886da-b157-40f2-95e7-5a2de737dbaa" providerId="ADAL" clId="{22892C05-1F89-436D-9E69-8DDECF8B3128}" dt="2026-05-18T12:44:58.968" v="64" actId="47"/>
        <pc:sldMkLst>
          <pc:docMk/>
          <pc:sldMk cId="0" sldId="311"/>
        </pc:sldMkLst>
      </pc:sldChg>
      <pc:sldChg chg="del">
        <pc:chgData name="Antonia Nikolaidou" userId="bce886da-b157-40f2-95e7-5a2de737dbaa" providerId="ADAL" clId="{22892C05-1F89-436D-9E69-8DDECF8B3128}" dt="2026-05-18T12:44:59.870" v="65" actId="47"/>
        <pc:sldMkLst>
          <pc:docMk/>
          <pc:sldMk cId="0" sldId="312"/>
        </pc:sldMkLst>
      </pc:sldChg>
      <pc:sldChg chg="addSp delSp modSp mod">
        <pc:chgData name="Antonia Nikolaidou" userId="bce886da-b157-40f2-95e7-5a2de737dbaa" providerId="ADAL" clId="{22892C05-1F89-436D-9E69-8DDECF8B3128}" dt="2026-05-18T13:00:07.953" v="257" actId="14100"/>
        <pc:sldMkLst>
          <pc:docMk/>
          <pc:sldMk cId="0" sldId="313"/>
        </pc:sldMkLst>
        <pc:spChg chg="mod modCrop">
          <ac:chgData name="Antonia Nikolaidou" userId="bce886da-b157-40f2-95e7-5a2de737dbaa" providerId="ADAL" clId="{22892C05-1F89-436D-9E69-8DDECF8B3128}" dt="2026-05-18T12:59:43.911" v="248" actId="732"/>
          <ac:spMkLst>
            <pc:docMk/>
            <pc:sldMk cId="0" sldId="313"/>
            <ac:spMk id="5" creationId="{00000000-0000-0000-0000-000000000000}"/>
          </ac:spMkLst>
        </pc:spChg>
        <pc:spChg chg="mod modCrop">
          <ac:chgData name="Antonia Nikolaidou" userId="bce886da-b157-40f2-95e7-5a2de737dbaa" providerId="ADAL" clId="{22892C05-1F89-436D-9E69-8DDECF8B3128}" dt="2026-05-18T12:59:46.917" v="249" actId="732"/>
          <ac:spMkLst>
            <pc:docMk/>
            <pc:sldMk cId="0" sldId="313"/>
            <ac:spMk id="6" creationId="{00000000-0000-0000-0000-000000000000}"/>
          </ac:spMkLst>
        </pc:spChg>
        <pc:spChg chg="mod">
          <ac:chgData name="Antonia Nikolaidou" userId="bce886da-b157-40f2-95e7-5a2de737dbaa" providerId="ADAL" clId="{22892C05-1F89-436D-9E69-8DDECF8B3128}" dt="2026-05-18T13:00:01.253" v="255" actId="14100"/>
          <ac:spMkLst>
            <pc:docMk/>
            <pc:sldMk cId="0" sldId="313"/>
            <ac:spMk id="9" creationId="{00000000-0000-0000-0000-000000000000}"/>
          </ac:spMkLst>
        </pc:spChg>
        <pc:spChg chg="add del mod">
          <ac:chgData name="Antonia Nikolaidou" userId="bce886da-b157-40f2-95e7-5a2de737dbaa" providerId="ADAL" clId="{22892C05-1F89-436D-9E69-8DDECF8B3128}" dt="2026-05-18T13:00:03.522" v="256" actId="478"/>
          <ac:spMkLst>
            <pc:docMk/>
            <pc:sldMk cId="0" sldId="313"/>
            <ac:spMk id="13" creationId="{00000000-0000-0000-0000-000000000000}"/>
          </ac:spMkLst>
        </pc:spChg>
        <pc:spChg chg="mod">
          <ac:chgData name="Antonia Nikolaidou" userId="bce886da-b157-40f2-95e7-5a2de737dbaa" providerId="ADAL" clId="{22892C05-1F89-436D-9E69-8DDECF8B3128}" dt="2026-05-18T13:00:03.522" v="256" actId="478"/>
          <ac:spMkLst>
            <pc:docMk/>
            <pc:sldMk cId="0" sldId="313"/>
            <ac:spMk id="14" creationId="{00000000-0000-0000-0000-000000000000}"/>
          </ac:spMkLst>
        </pc:spChg>
        <pc:grpChg chg="mod">
          <ac:chgData name="Antonia Nikolaidou" userId="bce886da-b157-40f2-95e7-5a2de737dbaa" providerId="ADAL" clId="{22892C05-1F89-436D-9E69-8DDECF8B3128}" dt="2026-05-18T13:00:07.953" v="257" actId="14100"/>
          <ac:grpSpMkLst>
            <pc:docMk/>
            <pc:sldMk cId="0" sldId="313"/>
            <ac:grpSpMk id="2" creationId="{00000000-0000-0000-0000-000000000000}"/>
          </ac:grpSpMkLst>
        </pc:grpChg>
        <pc:grpChg chg="add del">
          <ac:chgData name="Antonia Nikolaidou" userId="bce886da-b157-40f2-95e7-5a2de737dbaa" providerId="ADAL" clId="{22892C05-1F89-436D-9E69-8DDECF8B3128}" dt="2026-05-18T13:00:03.522" v="256" actId="478"/>
          <ac:grpSpMkLst>
            <pc:docMk/>
            <pc:sldMk cId="0" sldId="313"/>
            <ac:grpSpMk id="12" creationId="{00000000-0000-0000-0000-000000000000}"/>
          </ac:grpSpMkLst>
        </pc:grpChg>
      </pc:sldChg>
      <pc:sldChg chg="del">
        <pc:chgData name="Antonia Nikolaidou" userId="bce886da-b157-40f2-95e7-5a2de737dbaa" providerId="ADAL" clId="{22892C05-1F89-436D-9E69-8DDECF8B3128}" dt="2026-05-18T12:48:44.195" v="87" actId="47"/>
        <pc:sldMkLst>
          <pc:docMk/>
          <pc:sldMk cId="0" sldId="314"/>
        </pc:sldMkLst>
      </pc:sldChg>
      <pc:sldChg chg="addSp delSp modSp mod">
        <pc:chgData name="Antonia Nikolaidou" userId="bce886da-b157-40f2-95e7-5a2de737dbaa" providerId="ADAL" clId="{22892C05-1F89-436D-9E69-8DDECF8B3128}" dt="2026-05-19T09:09:09.006" v="362" actId="1035"/>
        <pc:sldMkLst>
          <pc:docMk/>
          <pc:sldMk cId="0" sldId="315"/>
        </pc:sldMkLst>
        <pc:spChg chg="del">
          <ac:chgData name="Antonia Nikolaidou" userId="bce886da-b157-40f2-95e7-5a2de737dbaa" providerId="ADAL" clId="{22892C05-1F89-436D-9E69-8DDECF8B3128}" dt="2026-05-18T13:00:17.341" v="259" actId="478"/>
          <ac:spMkLst>
            <pc:docMk/>
            <pc:sldMk cId="0" sldId="315"/>
            <ac:spMk id="5" creationId="{00000000-0000-0000-0000-000000000000}"/>
          </ac:spMkLst>
        </pc:spChg>
        <pc:spChg chg="del">
          <ac:chgData name="Antonia Nikolaidou" userId="bce886da-b157-40f2-95e7-5a2de737dbaa" providerId="ADAL" clId="{22892C05-1F89-436D-9E69-8DDECF8B3128}" dt="2026-05-18T13:00:16.756" v="258" actId="478"/>
          <ac:spMkLst>
            <pc:docMk/>
            <pc:sldMk cId="0" sldId="315"/>
            <ac:spMk id="6" creationId="{00000000-0000-0000-0000-000000000000}"/>
          </ac:spMkLst>
        </pc:spChg>
        <pc:spChg chg="mod">
          <ac:chgData name="Antonia Nikolaidou" userId="bce886da-b157-40f2-95e7-5a2de737dbaa" providerId="ADAL" clId="{22892C05-1F89-436D-9E69-8DDECF8B3128}" dt="2026-05-19T09:08:36.815" v="349" actId="20577"/>
          <ac:spMkLst>
            <pc:docMk/>
            <pc:sldMk cId="0" sldId="315"/>
            <ac:spMk id="12" creationId="{00000000-0000-0000-0000-000000000000}"/>
          </ac:spMkLst>
        </pc:spChg>
        <pc:spChg chg="mod">
          <ac:chgData name="Antonia Nikolaidou" userId="bce886da-b157-40f2-95e7-5a2de737dbaa" providerId="ADAL" clId="{22892C05-1F89-436D-9E69-8DDECF8B3128}" dt="2026-05-19T09:09:05.998" v="361" actId="1035"/>
          <ac:spMkLst>
            <pc:docMk/>
            <pc:sldMk cId="0" sldId="315"/>
            <ac:spMk id="17" creationId="{00000000-0000-0000-0000-000000000000}"/>
          </ac:spMkLst>
        </pc:spChg>
        <pc:spChg chg="mod">
          <ac:chgData name="Antonia Nikolaidou" userId="bce886da-b157-40f2-95e7-5a2de737dbaa" providerId="ADAL" clId="{22892C05-1F89-436D-9E69-8DDECF8B3128}" dt="2026-05-19T09:09:09.006" v="362" actId="1035"/>
          <ac:spMkLst>
            <pc:docMk/>
            <pc:sldMk cId="0" sldId="315"/>
            <ac:spMk id="22" creationId="{00000000-0000-0000-0000-000000000000}"/>
          </ac:spMkLst>
        </pc:spChg>
        <pc:spChg chg="mod">
          <ac:chgData name="Antonia Nikolaidou" userId="bce886da-b157-40f2-95e7-5a2de737dbaa" providerId="ADAL" clId="{22892C05-1F89-436D-9E69-8DDECF8B3128}" dt="2026-05-18T13:00:19.037" v="261"/>
          <ac:spMkLst>
            <pc:docMk/>
            <pc:sldMk cId="0" sldId="315"/>
            <ac:spMk id="33" creationId="{F1CAC7F7-BDF1-9ACE-BADA-B6E23EC74294}"/>
          </ac:spMkLst>
        </pc:spChg>
        <pc:spChg chg="mod">
          <ac:chgData name="Antonia Nikolaidou" userId="bce886da-b157-40f2-95e7-5a2de737dbaa" providerId="ADAL" clId="{22892C05-1F89-436D-9E69-8DDECF8B3128}" dt="2026-05-18T13:00:19.037" v="261"/>
          <ac:spMkLst>
            <pc:docMk/>
            <pc:sldMk cId="0" sldId="315"/>
            <ac:spMk id="34" creationId="{0765F0FE-133F-3871-4803-75B274A0EFA8}"/>
          </ac:spMkLst>
        </pc:spChg>
        <pc:spChg chg="add mod">
          <ac:chgData name="Antonia Nikolaidou" userId="bce886da-b157-40f2-95e7-5a2de737dbaa" providerId="ADAL" clId="{22892C05-1F89-436D-9E69-8DDECF8B3128}" dt="2026-05-18T13:00:19.037" v="261"/>
          <ac:spMkLst>
            <pc:docMk/>
            <pc:sldMk cId="0" sldId="315"/>
            <ac:spMk id="35" creationId="{2A21F370-413F-93CF-986D-CB0B47473397}"/>
          </ac:spMkLst>
        </pc:spChg>
        <pc:spChg chg="add mod">
          <ac:chgData name="Antonia Nikolaidou" userId="bce886da-b157-40f2-95e7-5a2de737dbaa" providerId="ADAL" clId="{22892C05-1F89-436D-9E69-8DDECF8B3128}" dt="2026-05-18T13:00:19.037" v="261"/>
          <ac:spMkLst>
            <pc:docMk/>
            <pc:sldMk cId="0" sldId="315"/>
            <ac:spMk id="36" creationId="{D3D7C4E5-6CA5-B280-FF9C-364F18750FF9}"/>
          </ac:spMkLst>
        </pc:spChg>
        <pc:grpChg chg="del">
          <ac:chgData name="Antonia Nikolaidou" userId="bce886da-b157-40f2-95e7-5a2de737dbaa" providerId="ADAL" clId="{22892C05-1F89-436D-9E69-8DDECF8B3128}" dt="2026-05-18T13:00:18.148" v="260" actId="478"/>
          <ac:grpSpMkLst>
            <pc:docMk/>
            <pc:sldMk cId="0" sldId="315"/>
            <ac:grpSpMk id="2" creationId="{00000000-0000-0000-0000-000000000000}"/>
          </ac:grpSpMkLst>
        </pc:grpChg>
        <pc:grpChg chg="add mod">
          <ac:chgData name="Antonia Nikolaidou" userId="bce886da-b157-40f2-95e7-5a2de737dbaa" providerId="ADAL" clId="{22892C05-1F89-436D-9E69-8DDECF8B3128}" dt="2026-05-18T13:00:19.037" v="261"/>
          <ac:grpSpMkLst>
            <pc:docMk/>
            <pc:sldMk cId="0" sldId="315"/>
            <ac:grpSpMk id="32" creationId="{F5F9C816-6B73-030C-63D4-F3216C8EA5DD}"/>
          </ac:grpSpMkLst>
        </pc:grpChg>
      </pc:sldChg>
      <pc:sldChg chg="addSp delSp modSp add del mod">
        <pc:chgData name="Antonia Nikolaidou" userId="bce886da-b157-40f2-95e7-5a2de737dbaa" providerId="ADAL" clId="{22892C05-1F89-436D-9E69-8DDECF8B3128}" dt="2026-05-19T09:08:31.866" v="347" actId="47"/>
        <pc:sldMkLst>
          <pc:docMk/>
          <pc:sldMk cId="0" sldId="316"/>
        </pc:sldMkLst>
        <pc:spChg chg="del">
          <ac:chgData name="Antonia Nikolaidou" userId="bce886da-b157-40f2-95e7-5a2de737dbaa" providerId="ADAL" clId="{22892C05-1F89-436D-9E69-8DDECF8B3128}" dt="2026-05-18T13:03:37.369" v="320" actId="478"/>
          <ac:spMkLst>
            <pc:docMk/>
            <pc:sldMk cId="0" sldId="316"/>
            <ac:spMk id="2" creationId="{00000000-0000-0000-0000-000000000000}"/>
          </ac:spMkLst>
        </pc:spChg>
        <pc:spChg chg="del">
          <ac:chgData name="Antonia Nikolaidou" userId="bce886da-b157-40f2-95e7-5a2de737dbaa" providerId="ADAL" clId="{22892C05-1F89-436D-9E69-8DDECF8B3128}" dt="2026-05-18T13:00:22.622" v="263" actId="478"/>
          <ac:spMkLst>
            <pc:docMk/>
            <pc:sldMk cId="0" sldId="316"/>
            <ac:spMk id="6" creationId="{00000000-0000-0000-0000-000000000000}"/>
          </ac:spMkLst>
        </pc:spChg>
        <pc:spChg chg="del">
          <ac:chgData name="Antonia Nikolaidou" userId="bce886da-b157-40f2-95e7-5a2de737dbaa" providerId="ADAL" clId="{22892C05-1F89-436D-9E69-8DDECF8B3128}" dt="2026-05-18T13:00:22.060" v="262" actId="478"/>
          <ac:spMkLst>
            <pc:docMk/>
            <pc:sldMk cId="0" sldId="316"/>
            <ac:spMk id="7" creationId="{00000000-0000-0000-0000-000000000000}"/>
          </ac:spMkLst>
        </pc:spChg>
        <pc:spChg chg="del">
          <ac:chgData name="Antonia Nikolaidou" userId="bce886da-b157-40f2-95e7-5a2de737dbaa" providerId="ADAL" clId="{22892C05-1F89-436D-9E69-8DDECF8B3128}" dt="2026-05-18T13:03:38.029" v="321" actId="478"/>
          <ac:spMkLst>
            <pc:docMk/>
            <pc:sldMk cId="0" sldId="316"/>
            <ac:spMk id="8" creationId="{00000000-0000-0000-0000-000000000000}"/>
          </ac:spMkLst>
        </pc:spChg>
        <pc:spChg chg="mod">
          <ac:chgData name="Antonia Nikolaidou" userId="bce886da-b157-40f2-95e7-5a2de737dbaa" providerId="ADAL" clId="{22892C05-1F89-436D-9E69-8DDECF8B3128}" dt="2026-05-18T13:00:24.636" v="265"/>
          <ac:spMkLst>
            <pc:docMk/>
            <pc:sldMk cId="0" sldId="316"/>
            <ac:spMk id="35" creationId="{AB1E251E-5955-A8B6-331A-D9E3DFD32264}"/>
          </ac:spMkLst>
        </pc:spChg>
        <pc:spChg chg="mod">
          <ac:chgData name="Antonia Nikolaidou" userId="bce886da-b157-40f2-95e7-5a2de737dbaa" providerId="ADAL" clId="{22892C05-1F89-436D-9E69-8DDECF8B3128}" dt="2026-05-18T13:00:24.636" v="265"/>
          <ac:spMkLst>
            <pc:docMk/>
            <pc:sldMk cId="0" sldId="316"/>
            <ac:spMk id="36" creationId="{8D382F3B-D419-4F36-FC21-AB7A186EDC5A}"/>
          </ac:spMkLst>
        </pc:spChg>
        <pc:spChg chg="add mod">
          <ac:chgData name="Antonia Nikolaidou" userId="bce886da-b157-40f2-95e7-5a2de737dbaa" providerId="ADAL" clId="{22892C05-1F89-436D-9E69-8DDECF8B3128}" dt="2026-05-18T13:00:24.636" v="265"/>
          <ac:spMkLst>
            <pc:docMk/>
            <pc:sldMk cId="0" sldId="316"/>
            <ac:spMk id="37" creationId="{F88F76D4-5398-70E1-9C5F-0226A462805D}"/>
          </ac:spMkLst>
        </pc:spChg>
        <pc:spChg chg="add mod">
          <ac:chgData name="Antonia Nikolaidou" userId="bce886da-b157-40f2-95e7-5a2de737dbaa" providerId="ADAL" clId="{22892C05-1F89-436D-9E69-8DDECF8B3128}" dt="2026-05-18T13:00:24.636" v="265"/>
          <ac:spMkLst>
            <pc:docMk/>
            <pc:sldMk cId="0" sldId="316"/>
            <ac:spMk id="38" creationId="{0A502DC6-D557-801F-9CB6-B041DE3A78C4}"/>
          </ac:spMkLst>
        </pc:spChg>
        <pc:grpChg chg="del">
          <ac:chgData name="Antonia Nikolaidou" userId="bce886da-b157-40f2-95e7-5a2de737dbaa" providerId="ADAL" clId="{22892C05-1F89-436D-9E69-8DDECF8B3128}" dt="2026-05-18T13:00:23.662" v="264" actId="478"/>
          <ac:grpSpMkLst>
            <pc:docMk/>
            <pc:sldMk cId="0" sldId="316"/>
            <ac:grpSpMk id="3" creationId="{00000000-0000-0000-0000-000000000000}"/>
          </ac:grpSpMkLst>
        </pc:grpChg>
        <pc:grpChg chg="add mod">
          <ac:chgData name="Antonia Nikolaidou" userId="bce886da-b157-40f2-95e7-5a2de737dbaa" providerId="ADAL" clId="{22892C05-1F89-436D-9E69-8DDECF8B3128}" dt="2026-05-18T13:00:24.636" v="265"/>
          <ac:grpSpMkLst>
            <pc:docMk/>
            <pc:sldMk cId="0" sldId="316"/>
            <ac:grpSpMk id="34" creationId="{2A613A27-1F22-45E2-6B72-49622D9F983C}"/>
          </ac:grpSpMkLst>
        </pc:grpChg>
      </pc:sldChg>
      <pc:sldChg chg="del">
        <pc:chgData name="Antonia Nikolaidou" userId="bce886da-b157-40f2-95e7-5a2de737dbaa" providerId="ADAL" clId="{22892C05-1F89-436D-9E69-8DDECF8B3128}" dt="2026-05-18T12:48:56.491" v="91" actId="47"/>
        <pc:sldMkLst>
          <pc:docMk/>
          <pc:sldMk cId="0" sldId="317"/>
        </pc:sldMkLst>
      </pc:sldChg>
      <pc:sldChg chg="del">
        <pc:chgData name="Antonia Nikolaidou" userId="bce886da-b157-40f2-95e7-5a2de737dbaa" providerId="ADAL" clId="{22892C05-1F89-436D-9E69-8DDECF8B3128}" dt="2026-05-18T12:48:57.524" v="92" actId="47"/>
        <pc:sldMkLst>
          <pc:docMk/>
          <pc:sldMk cId="0" sldId="318"/>
        </pc:sldMkLst>
      </pc:sldChg>
      <pc:sldChg chg="addSp delSp modSp mod">
        <pc:chgData name="Antonia Nikolaidou" userId="bce886da-b157-40f2-95e7-5a2de737dbaa" providerId="ADAL" clId="{22892C05-1F89-436D-9E69-8DDECF8B3128}" dt="2026-05-19T09:10:42.992" v="371" actId="20577"/>
        <pc:sldMkLst>
          <pc:docMk/>
          <pc:sldMk cId="0" sldId="319"/>
        </pc:sldMkLst>
        <pc:spChg chg="mod">
          <ac:chgData name="Antonia Nikolaidou" userId="bce886da-b157-40f2-95e7-5a2de737dbaa" providerId="ADAL" clId="{22892C05-1F89-436D-9E69-8DDECF8B3128}" dt="2026-05-19T09:10:42.992" v="371" actId="20577"/>
          <ac:spMkLst>
            <pc:docMk/>
            <pc:sldMk cId="0" sldId="319"/>
            <ac:spMk id="6" creationId="{00000000-0000-0000-0000-000000000000}"/>
          </ac:spMkLst>
        </pc:spChg>
        <pc:spChg chg="mod">
          <ac:chgData name="Antonia Nikolaidou" userId="bce886da-b157-40f2-95e7-5a2de737dbaa" providerId="ADAL" clId="{22892C05-1F89-436D-9E69-8DDECF8B3128}" dt="2026-05-19T09:10:37.214" v="370" actId="20577"/>
          <ac:spMkLst>
            <pc:docMk/>
            <pc:sldMk cId="0" sldId="319"/>
            <ac:spMk id="30" creationId="{00000000-0000-0000-0000-000000000000}"/>
          </ac:spMkLst>
        </pc:spChg>
        <pc:spChg chg="mod">
          <ac:chgData name="Antonia Nikolaidou" userId="bce886da-b157-40f2-95e7-5a2de737dbaa" providerId="ADAL" clId="{22892C05-1F89-436D-9E69-8DDECF8B3128}" dt="2026-05-18T13:00:33.838" v="270" actId="14100"/>
          <ac:spMkLst>
            <pc:docMk/>
            <pc:sldMk cId="0" sldId="319"/>
            <ac:spMk id="43" creationId="{00000000-0000-0000-0000-000000000000}"/>
          </ac:spMkLst>
        </pc:spChg>
        <pc:spChg chg="del">
          <ac:chgData name="Antonia Nikolaidou" userId="bce886da-b157-40f2-95e7-5a2de737dbaa" providerId="ADAL" clId="{22892C05-1F89-436D-9E69-8DDECF8B3128}" dt="2026-05-18T13:00:28.584" v="267" actId="478"/>
          <ac:spMkLst>
            <pc:docMk/>
            <pc:sldMk cId="0" sldId="319"/>
            <ac:spMk id="50" creationId="{00000000-0000-0000-0000-000000000000}"/>
          </ac:spMkLst>
        </pc:spChg>
        <pc:spChg chg="del">
          <ac:chgData name="Antonia Nikolaidou" userId="bce886da-b157-40f2-95e7-5a2de737dbaa" providerId="ADAL" clId="{22892C05-1F89-436D-9E69-8DDECF8B3128}" dt="2026-05-18T13:00:27.929" v="266" actId="478"/>
          <ac:spMkLst>
            <pc:docMk/>
            <pc:sldMk cId="0" sldId="319"/>
            <ac:spMk id="51" creationId="{00000000-0000-0000-0000-000000000000}"/>
          </ac:spMkLst>
        </pc:spChg>
        <pc:spChg chg="mod">
          <ac:chgData name="Antonia Nikolaidou" userId="bce886da-b157-40f2-95e7-5a2de737dbaa" providerId="ADAL" clId="{22892C05-1F89-436D-9E69-8DDECF8B3128}" dt="2026-05-18T13:00:31.001" v="269"/>
          <ac:spMkLst>
            <pc:docMk/>
            <pc:sldMk cId="0" sldId="319"/>
            <ac:spMk id="53" creationId="{1FFC6ABA-C95F-920D-453C-9161A0FAA4ED}"/>
          </ac:spMkLst>
        </pc:spChg>
        <pc:spChg chg="mod">
          <ac:chgData name="Antonia Nikolaidou" userId="bce886da-b157-40f2-95e7-5a2de737dbaa" providerId="ADAL" clId="{22892C05-1F89-436D-9E69-8DDECF8B3128}" dt="2026-05-18T13:00:31.001" v="269"/>
          <ac:spMkLst>
            <pc:docMk/>
            <pc:sldMk cId="0" sldId="319"/>
            <ac:spMk id="54" creationId="{488A03E3-BAC7-C912-6FC2-D2283109B097}"/>
          </ac:spMkLst>
        </pc:spChg>
        <pc:spChg chg="add mod">
          <ac:chgData name="Antonia Nikolaidou" userId="bce886da-b157-40f2-95e7-5a2de737dbaa" providerId="ADAL" clId="{22892C05-1F89-436D-9E69-8DDECF8B3128}" dt="2026-05-18T13:00:31.001" v="269"/>
          <ac:spMkLst>
            <pc:docMk/>
            <pc:sldMk cId="0" sldId="319"/>
            <ac:spMk id="55" creationId="{29869206-A4B2-9FBB-0F8C-61850F84EEB5}"/>
          </ac:spMkLst>
        </pc:spChg>
        <pc:spChg chg="add mod">
          <ac:chgData name="Antonia Nikolaidou" userId="bce886da-b157-40f2-95e7-5a2de737dbaa" providerId="ADAL" clId="{22892C05-1F89-436D-9E69-8DDECF8B3128}" dt="2026-05-18T13:00:31.001" v="269"/>
          <ac:spMkLst>
            <pc:docMk/>
            <pc:sldMk cId="0" sldId="319"/>
            <ac:spMk id="56" creationId="{FA8FC15F-B7A4-1A1D-209A-A7AB87793B55}"/>
          </ac:spMkLst>
        </pc:spChg>
        <pc:grpChg chg="del">
          <ac:chgData name="Antonia Nikolaidou" userId="bce886da-b157-40f2-95e7-5a2de737dbaa" providerId="ADAL" clId="{22892C05-1F89-436D-9E69-8DDECF8B3128}" dt="2026-05-18T13:00:30.327" v="268" actId="478"/>
          <ac:grpSpMkLst>
            <pc:docMk/>
            <pc:sldMk cId="0" sldId="319"/>
            <ac:grpSpMk id="47" creationId="{00000000-0000-0000-0000-000000000000}"/>
          </ac:grpSpMkLst>
        </pc:grpChg>
        <pc:grpChg chg="add mod">
          <ac:chgData name="Antonia Nikolaidou" userId="bce886da-b157-40f2-95e7-5a2de737dbaa" providerId="ADAL" clId="{22892C05-1F89-436D-9E69-8DDECF8B3128}" dt="2026-05-18T13:00:31.001" v="269"/>
          <ac:grpSpMkLst>
            <pc:docMk/>
            <pc:sldMk cId="0" sldId="319"/>
            <ac:grpSpMk id="52" creationId="{E9990BD1-8828-8743-3645-BBEC9EC14C9C}"/>
          </ac:grpSpMkLst>
        </pc:grpChg>
      </pc:sldChg>
      <pc:sldChg chg="del">
        <pc:chgData name="Antonia Nikolaidou" userId="bce886da-b157-40f2-95e7-5a2de737dbaa" providerId="ADAL" clId="{22892C05-1F89-436D-9E69-8DDECF8B3128}" dt="2026-05-18T12:49:06.356" v="93" actId="47"/>
        <pc:sldMkLst>
          <pc:docMk/>
          <pc:sldMk cId="0" sldId="320"/>
        </pc:sldMkLst>
      </pc:sldChg>
      <pc:sldChg chg="del">
        <pc:chgData name="Antonia Nikolaidou" userId="bce886da-b157-40f2-95e7-5a2de737dbaa" providerId="ADAL" clId="{22892C05-1F89-436D-9E69-8DDECF8B3128}" dt="2026-05-18T12:49:15.202" v="97" actId="47"/>
        <pc:sldMkLst>
          <pc:docMk/>
          <pc:sldMk cId="0" sldId="321"/>
        </pc:sldMkLst>
      </pc:sldChg>
      <pc:sldChg chg="addSp delSp modSp mod">
        <pc:chgData name="Antonia Nikolaidou" userId="bce886da-b157-40f2-95e7-5a2de737dbaa" providerId="ADAL" clId="{22892C05-1F89-436D-9E69-8DDECF8B3128}" dt="2026-05-18T13:00:54.980" v="281"/>
        <pc:sldMkLst>
          <pc:docMk/>
          <pc:sldMk cId="0" sldId="322"/>
        </pc:sldMkLst>
        <pc:spChg chg="del">
          <ac:chgData name="Antonia Nikolaidou" userId="bce886da-b157-40f2-95e7-5a2de737dbaa" providerId="ADAL" clId="{22892C05-1F89-436D-9E69-8DDECF8B3128}" dt="2026-05-18T13:00:53.664" v="277" actId="478"/>
          <ac:spMkLst>
            <pc:docMk/>
            <pc:sldMk cId="0" sldId="322"/>
            <ac:spMk id="2" creationId="{00000000-0000-0000-0000-000000000000}"/>
          </ac:spMkLst>
        </pc:spChg>
        <pc:spChg chg="del">
          <ac:chgData name="Antonia Nikolaidou" userId="bce886da-b157-40f2-95e7-5a2de737dbaa" providerId="ADAL" clId="{22892C05-1F89-436D-9E69-8DDECF8B3128}" dt="2026-05-18T13:00:41.286" v="272" actId="478"/>
          <ac:spMkLst>
            <pc:docMk/>
            <pc:sldMk cId="0" sldId="322"/>
            <ac:spMk id="6" creationId="{00000000-0000-0000-0000-000000000000}"/>
          </ac:spMkLst>
        </pc:spChg>
        <pc:spChg chg="del">
          <ac:chgData name="Antonia Nikolaidou" userId="bce886da-b157-40f2-95e7-5a2de737dbaa" providerId="ADAL" clId="{22892C05-1F89-436D-9E69-8DDECF8B3128}" dt="2026-05-18T13:00:40.758" v="271" actId="478"/>
          <ac:spMkLst>
            <pc:docMk/>
            <pc:sldMk cId="0" sldId="322"/>
            <ac:spMk id="7" creationId="{00000000-0000-0000-0000-000000000000}"/>
          </ac:spMkLst>
        </pc:spChg>
        <pc:spChg chg="del mod">
          <ac:chgData name="Antonia Nikolaidou" userId="bce886da-b157-40f2-95e7-5a2de737dbaa" providerId="ADAL" clId="{22892C05-1F89-436D-9E69-8DDECF8B3128}" dt="2026-05-18T13:00:54.980" v="281"/>
          <ac:spMkLst>
            <pc:docMk/>
            <pc:sldMk cId="0" sldId="322"/>
            <ac:spMk id="8" creationId="{00000000-0000-0000-0000-000000000000}"/>
          </ac:spMkLst>
        </pc:spChg>
        <pc:spChg chg="mod">
          <ac:chgData name="Antonia Nikolaidou" userId="bce886da-b157-40f2-95e7-5a2de737dbaa" providerId="ADAL" clId="{22892C05-1F89-436D-9E69-8DDECF8B3128}" dt="2026-05-18T13:00:43.659" v="274"/>
          <ac:spMkLst>
            <pc:docMk/>
            <pc:sldMk cId="0" sldId="322"/>
            <ac:spMk id="125" creationId="{7C8E5B72-2675-A979-9401-3BDC2291327A}"/>
          </ac:spMkLst>
        </pc:spChg>
        <pc:spChg chg="mod">
          <ac:chgData name="Antonia Nikolaidou" userId="bce886da-b157-40f2-95e7-5a2de737dbaa" providerId="ADAL" clId="{22892C05-1F89-436D-9E69-8DDECF8B3128}" dt="2026-05-18T13:00:43.659" v="274"/>
          <ac:spMkLst>
            <pc:docMk/>
            <pc:sldMk cId="0" sldId="322"/>
            <ac:spMk id="126" creationId="{800FBDB0-E5D1-D129-A53E-AEDC77E0BF50}"/>
          </ac:spMkLst>
        </pc:spChg>
        <pc:spChg chg="add mod">
          <ac:chgData name="Antonia Nikolaidou" userId="bce886da-b157-40f2-95e7-5a2de737dbaa" providerId="ADAL" clId="{22892C05-1F89-436D-9E69-8DDECF8B3128}" dt="2026-05-18T13:00:43.659" v="274"/>
          <ac:spMkLst>
            <pc:docMk/>
            <pc:sldMk cId="0" sldId="322"/>
            <ac:spMk id="127" creationId="{6806DC4C-4BF4-765D-2D37-3EE5374625D3}"/>
          </ac:spMkLst>
        </pc:spChg>
        <pc:spChg chg="add mod">
          <ac:chgData name="Antonia Nikolaidou" userId="bce886da-b157-40f2-95e7-5a2de737dbaa" providerId="ADAL" clId="{22892C05-1F89-436D-9E69-8DDECF8B3128}" dt="2026-05-18T13:00:43.659" v="274"/>
          <ac:spMkLst>
            <pc:docMk/>
            <pc:sldMk cId="0" sldId="322"/>
            <ac:spMk id="128" creationId="{08F5C5B3-5D94-5887-1D8A-5D58041C38A5}"/>
          </ac:spMkLst>
        </pc:spChg>
        <pc:grpChg chg="del">
          <ac:chgData name="Antonia Nikolaidou" userId="bce886da-b157-40f2-95e7-5a2de737dbaa" providerId="ADAL" clId="{22892C05-1F89-436D-9E69-8DDECF8B3128}" dt="2026-05-18T13:00:42.722" v="273" actId="478"/>
          <ac:grpSpMkLst>
            <pc:docMk/>
            <pc:sldMk cId="0" sldId="322"/>
            <ac:grpSpMk id="3" creationId="{00000000-0000-0000-0000-000000000000}"/>
          </ac:grpSpMkLst>
        </pc:grpChg>
        <pc:grpChg chg="add mod">
          <ac:chgData name="Antonia Nikolaidou" userId="bce886da-b157-40f2-95e7-5a2de737dbaa" providerId="ADAL" clId="{22892C05-1F89-436D-9E69-8DDECF8B3128}" dt="2026-05-18T13:00:51.956" v="276" actId="1037"/>
          <ac:grpSpMkLst>
            <pc:docMk/>
            <pc:sldMk cId="0" sldId="322"/>
            <ac:grpSpMk id="124" creationId="{89767038-459B-CC21-3DAC-D5B701C1B19D}"/>
          </ac:grpSpMkLst>
        </pc:grpChg>
      </pc:sldChg>
      <pc:sldChg chg="del">
        <pc:chgData name="Antonia Nikolaidou" userId="bce886da-b157-40f2-95e7-5a2de737dbaa" providerId="ADAL" clId="{22892C05-1F89-436D-9E69-8DDECF8B3128}" dt="2026-05-18T12:49:16.677" v="98" actId="47"/>
        <pc:sldMkLst>
          <pc:docMk/>
          <pc:sldMk cId="0" sldId="323"/>
        </pc:sldMkLst>
      </pc:sldChg>
      <pc:sldChg chg="del">
        <pc:chgData name="Antonia Nikolaidou" userId="bce886da-b157-40f2-95e7-5a2de737dbaa" providerId="ADAL" clId="{22892C05-1F89-436D-9E69-8DDECF8B3128}" dt="2026-05-18T12:49:19.184" v="99" actId="47"/>
        <pc:sldMkLst>
          <pc:docMk/>
          <pc:sldMk cId="0" sldId="324"/>
        </pc:sldMkLst>
      </pc:sldChg>
      <pc:sldChg chg="del">
        <pc:chgData name="Antonia Nikolaidou" userId="bce886da-b157-40f2-95e7-5a2de737dbaa" providerId="ADAL" clId="{22892C05-1F89-436D-9E69-8DDECF8B3128}" dt="2026-05-18T12:49:20.621" v="100" actId="47"/>
        <pc:sldMkLst>
          <pc:docMk/>
          <pc:sldMk cId="0" sldId="325"/>
        </pc:sldMkLst>
      </pc:sldChg>
      <pc:sldChg chg="del">
        <pc:chgData name="Antonia Nikolaidou" userId="bce886da-b157-40f2-95e7-5a2de737dbaa" providerId="ADAL" clId="{22892C05-1F89-436D-9E69-8DDECF8B3128}" dt="2026-05-18T12:49:21.370" v="101" actId="47"/>
        <pc:sldMkLst>
          <pc:docMk/>
          <pc:sldMk cId="0" sldId="326"/>
        </pc:sldMkLst>
      </pc:sldChg>
      <pc:sldChg chg="del">
        <pc:chgData name="Antonia Nikolaidou" userId="bce886da-b157-40f2-95e7-5a2de737dbaa" providerId="ADAL" clId="{22892C05-1F89-436D-9E69-8DDECF8B3128}" dt="2026-05-18T12:49:22.750" v="102" actId="47"/>
        <pc:sldMkLst>
          <pc:docMk/>
          <pc:sldMk cId="0" sldId="327"/>
        </pc:sldMkLst>
      </pc:sldChg>
      <pc:sldChg chg="addSp delSp modSp mod">
        <pc:chgData name="Antonia Nikolaidou" userId="bce886da-b157-40f2-95e7-5a2de737dbaa" providerId="ADAL" clId="{22892C05-1F89-436D-9E69-8DDECF8B3128}" dt="2026-05-18T13:01:01.511" v="285"/>
        <pc:sldMkLst>
          <pc:docMk/>
          <pc:sldMk cId="0" sldId="328"/>
        </pc:sldMkLst>
        <pc:spChg chg="del">
          <ac:chgData name="Antonia Nikolaidou" userId="bce886da-b157-40f2-95e7-5a2de737dbaa" providerId="ADAL" clId="{22892C05-1F89-436D-9E69-8DDECF8B3128}" dt="2026-05-18T13:00:59.820" v="283" actId="478"/>
          <ac:spMkLst>
            <pc:docMk/>
            <pc:sldMk cId="0" sldId="328"/>
            <ac:spMk id="5" creationId="{00000000-0000-0000-0000-000000000000}"/>
          </ac:spMkLst>
        </pc:spChg>
        <pc:spChg chg="del">
          <ac:chgData name="Antonia Nikolaidou" userId="bce886da-b157-40f2-95e7-5a2de737dbaa" providerId="ADAL" clId="{22892C05-1F89-436D-9E69-8DDECF8B3128}" dt="2026-05-18T13:00:59.249" v="282" actId="478"/>
          <ac:spMkLst>
            <pc:docMk/>
            <pc:sldMk cId="0" sldId="328"/>
            <ac:spMk id="6" creationId="{00000000-0000-0000-0000-000000000000}"/>
          </ac:spMkLst>
        </pc:spChg>
        <pc:spChg chg="mod">
          <ac:chgData name="Antonia Nikolaidou" userId="bce886da-b157-40f2-95e7-5a2de737dbaa" providerId="ADAL" clId="{22892C05-1F89-436D-9E69-8DDECF8B3128}" dt="2026-05-18T13:01:01.511" v="285"/>
          <ac:spMkLst>
            <pc:docMk/>
            <pc:sldMk cId="0" sldId="328"/>
            <ac:spMk id="29" creationId="{667E80A4-0D80-E276-82CD-8BEA125193D4}"/>
          </ac:spMkLst>
        </pc:spChg>
        <pc:spChg chg="mod">
          <ac:chgData name="Antonia Nikolaidou" userId="bce886da-b157-40f2-95e7-5a2de737dbaa" providerId="ADAL" clId="{22892C05-1F89-436D-9E69-8DDECF8B3128}" dt="2026-05-18T13:01:01.511" v="285"/>
          <ac:spMkLst>
            <pc:docMk/>
            <pc:sldMk cId="0" sldId="328"/>
            <ac:spMk id="30" creationId="{E0052132-5FE4-6835-3A6B-394EB4716ED0}"/>
          </ac:spMkLst>
        </pc:spChg>
        <pc:spChg chg="add mod">
          <ac:chgData name="Antonia Nikolaidou" userId="bce886da-b157-40f2-95e7-5a2de737dbaa" providerId="ADAL" clId="{22892C05-1F89-436D-9E69-8DDECF8B3128}" dt="2026-05-18T13:01:01.511" v="285"/>
          <ac:spMkLst>
            <pc:docMk/>
            <pc:sldMk cId="0" sldId="328"/>
            <ac:spMk id="31" creationId="{5AE49DCC-2A5F-5934-3184-0DBDB7354886}"/>
          </ac:spMkLst>
        </pc:spChg>
        <pc:spChg chg="add mod">
          <ac:chgData name="Antonia Nikolaidou" userId="bce886da-b157-40f2-95e7-5a2de737dbaa" providerId="ADAL" clId="{22892C05-1F89-436D-9E69-8DDECF8B3128}" dt="2026-05-18T13:01:01.511" v="285"/>
          <ac:spMkLst>
            <pc:docMk/>
            <pc:sldMk cId="0" sldId="328"/>
            <ac:spMk id="32" creationId="{FD5E6B42-A048-4F06-7588-E1E5E3B176C2}"/>
          </ac:spMkLst>
        </pc:spChg>
        <pc:grpChg chg="del">
          <ac:chgData name="Antonia Nikolaidou" userId="bce886da-b157-40f2-95e7-5a2de737dbaa" providerId="ADAL" clId="{22892C05-1F89-436D-9E69-8DDECF8B3128}" dt="2026-05-18T13:01:00.595" v="284" actId="478"/>
          <ac:grpSpMkLst>
            <pc:docMk/>
            <pc:sldMk cId="0" sldId="328"/>
            <ac:grpSpMk id="2" creationId="{00000000-0000-0000-0000-000000000000}"/>
          </ac:grpSpMkLst>
        </pc:grpChg>
        <pc:grpChg chg="add mod">
          <ac:chgData name="Antonia Nikolaidou" userId="bce886da-b157-40f2-95e7-5a2de737dbaa" providerId="ADAL" clId="{22892C05-1F89-436D-9E69-8DDECF8B3128}" dt="2026-05-18T13:01:01.511" v="285"/>
          <ac:grpSpMkLst>
            <pc:docMk/>
            <pc:sldMk cId="0" sldId="328"/>
            <ac:grpSpMk id="28" creationId="{F811E0D1-41C5-2071-34A7-F2DEBD3390DF}"/>
          </ac:grpSpMkLst>
        </pc:grpChg>
      </pc:sldChg>
      <pc:sldChg chg="addSp delSp modSp mod">
        <pc:chgData name="Antonia Nikolaidou" userId="bce886da-b157-40f2-95e7-5a2de737dbaa" providerId="ADAL" clId="{22892C05-1F89-436D-9E69-8DDECF8B3128}" dt="2026-05-18T13:01:09.976" v="290" actId="1036"/>
        <pc:sldMkLst>
          <pc:docMk/>
          <pc:sldMk cId="0" sldId="329"/>
        </pc:sldMkLst>
        <pc:spChg chg="del">
          <ac:chgData name="Antonia Nikolaidou" userId="bce886da-b157-40f2-95e7-5a2de737dbaa" providerId="ADAL" clId="{22892C05-1F89-436D-9E69-8DDECF8B3128}" dt="2026-05-18T13:01:05.528" v="287" actId="478"/>
          <ac:spMkLst>
            <pc:docMk/>
            <pc:sldMk cId="0" sldId="329"/>
            <ac:spMk id="5" creationId="{00000000-0000-0000-0000-000000000000}"/>
          </ac:spMkLst>
        </pc:spChg>
        <pc:spChg chg="del">
          <ac:chgData name="Antonia Nikolaidou" userId="bce886da-b157-40f2-95e7-5a2de737dbaa" providerId="ADAL" clId="{22892C05-1F89-436D-9E69-8DDECF8B3128}" dt="2026-05-18T13:01:04.721" v="286" actId="478"/>
          <ac:spMkLst>
            <pc:docMk/>
            <pc:sldMk cId="0" sldId="329"/>
            <ac:spMk id="6" creationId="{00000000-0000-0000-0000-000000000000}"/>
          </ac:spMkLst>
        </pc:spChg>
        <pc:spChg chg="mod">
          <ac:chgData name="Antonia Nikolaidou" userId="bce886da-b157-40f2-95e7-5a2de737dbaa" providerId="ADAL" clId="{22892C05-1F89-436D-9E69-8DDECF8B3128}" dt="2026-05-18T13:01:07.577" v="289"/>
          <ac:spMkLst>
            <pc:docMk/>
            <pc:sldMk cId="0" sldId="329"/>
            <ac:spMk id="57" creationId="{AB3BE28D-9AD4-7706-3520-212729851687}"/>
          </ac:spMkLst>
        </pc:spChg>
        <pc:spChg chg="mod">
          <ac:chgData name="Antonia Nikolaidou" userId="bce886da-b157-40f2-95e7-5a2de737dbaa" providerId="ADAL" clId="{22892C05-1F89-436D-9E69-8DDECF8B3128}" dt="2026-05-18T13:01:07.577" v="289"/>
          <ac:spMkLst>
            <pc:docMk/>
            <pc:sldMk cId="0" sldId="329"/>
            <ac:spMk id="58" creationId="{B32F0EE2-2BB2-24AD-DC7B-4949EE8481AF}"/>
          </ac:spMkLst>
        </pc:spChg>
        <pc:spChg chg="add mod">
          <ac:chgData name="Antonia Nikolaidou" userId="bce886da-b157-40f2-95e7-5a2de737dbaa" providerId="ADAL" clId="{22892C05-1F89-436D-9E69-8DDECF8B3128}" dt="2026-05-18T13:01:07.577" v="289"/>
          <ac:spMkLst>
            <pc:docMk/>
            <pc:sldMk cId="0" sldId="329"/>
            <ac:spMk id="59" creationId="{AEB1C1D5-05A8-4133-752B-1B2F866A68C7}"/>
          </ac:spMkLst>
        </pc:spChg>
        <pc:spChg chg="add mod">
          <ac:chgData name="Antonia Nikolaidou" userId="bce886da-b157-40f2-95e7-5a2de737dbaa" providerId="ADAL" clId="{22892C05-1F89-436D-9E69-8DDECF8B3128}" dt="2026-05-18T13:01:07.577" v="289"/>
          <ac:spMkLst>
            <pc:docMk/>
            <pc:sldMk cId="0" sldId="329"/>
            <ac:spMk id="60" creationId="{0D70BF46-8A09-EAE2-BE65-E6649AAAB52D}"/>
          </ac:spMkLst>
        </pc:spChg>
        <pc:grpChg chg="del">
          <ac:chgData name="Antonia Nikolaidou" userId="bce886da-b157-40f2-95e7-5a2de737dbaa" providerId="ADAL" clId="{22892C05-1F89-436D-9E69-8DDECF8B3128}" dt="2026-05-18T13:01:06.493" v="288" actId="478"/>
          <ac:grpSpMkLst>
            <pc:docMk/>
            <pc:sldMk cId="0" sldId="329"/>
            <ac:grpSpMk id="2" creationId="{00000000-0000-0000-0000-000000000000}"/>
          </ac:grpSpMkLst>
        </pc:grpChg>
        <pc:grpChg chg="add mod">
          <ac:chgData name="Antonia Nikolaidou" userId="bce886da-b157-40f2-95e7-5a2de737dbaa" providerId="ADAL" clId="{22892C05-1F89-436D-9E69-8DDECF8B3128}" dt="2026-05-18T13:01:09.976" v="290" actId="1036"/>
          <ac:grpSpMkLst>
            <pc:docMk/>
            <pc:sldMk cId="0" sldId="329"/>
            <ac:grpSpMk id="56" creationId="{E37861B5-C591-C3F0-B727-2A4A7E33F6CB}"/>
          </ac:grpSpMkLst>
        </pc:grpChg>
      </pc:sldChg>
      <pc:sldChg chg="addSp delSp modSp del mod">
        <pc:chgData name="Antonia Nikolaidou" userId="bce886da-b157-40f2-95e7-5a2de737dbaa" providerId="ADAL" clId="{22892C05-1F89-436D-9E69-8DDECF8B3128}" dt="2026-05-19T09:09:57.365" v="368" actId="47"/>
        <pc:sldMkLst>
          <pc:docMk/>
          <pc:sldMk cId="0" sldId="330"/>
        </pc:sldMkLst>
        <pc:spChg chg="del">
          <ac:chgData name="Antonia Nikolaidou" userId="bce886da-b157-40f2-95e7-5a2de737dbaa" providerId="ADAL" clId="{22892C05-1F89-436D-9E69-8DDECF8B3128}" dt="2026-05-18T13:01:16.114" v="294" actId="478"/>
          <ac:spMkLst>
            <pc:docMk/>
            <pc:sldMk cId="0" sldId="330"/>
            <ac:spMk id="2" creationId="{00000000-0000-0000-0000-000000000000}"/>
          </ac:spMkLst>
        </pc:spChg>
        <pc:spChg chg="del">
          <ac:chgData name="Antonia Nikolaidou" userId="bce886da-b157-40f2-95e7-5a2de737dbaa" providerId="ADAL" clId="{22892C05-1F89-436D-9E69-8DDECF8B3128}" dt="2026-05-18T13:01:14.114" v="292" actId="478"/>
          <ac:spMkLst>
            <pc:docMk/>
            <pc:sldMk cId="0" sldId="330"/>
            <ac:spMk id="6" creationId="{00000000-0000-0000-0000-000000000000}"/>
          </ac:spMkLst>
        </pc:spChg>
        <pc:spChg chg="del">
          <ac:chgData name="Antonia Nikolaidou" userId="bce886da-b157-40f2-95e7-5a2de737dbaa" providerId="ADAL" clId="{22892C05-1F89-436D-9E69-8DDECF8B3128}" dt="2026-05-18T13:01:13.586" v="291" actId="478"/>
          <ac:spMkLst>
            <pc:docMk/>
            <pc:sldMk cId="0" sldId="330"/>
            <ac:spMk id="7" creationId="{00000000-0000-0000-0000-000000000000}"/>
          </ac:spMkLst>
        </pc:spChg>
        <pc:spChg chg="del">
          <ac:chgData name="Antonia Nikolaidou" userId="bce886da-b157-40f2-95e7-5a2de737dbaa" providerId="ADAL" clId="{22892C05-1F89-436D-9E69-8DDECF8B3128}" dt="2026-05-18T13:01:17.579" v="295" actId="478"/>
          <ac:spMkLst>
            <pc:docMk/>
            <pc:sldMk cId="0" sldId="330"/>
            <ac:spMk id="8" creationId="{00000000-0000-0000-0000-000000000000}"/>
          </ac:spMkLst>
        </pc:spChg>
        <pc:spChg chg="mod">
          <ac:chgData name="Antonia Nikolaidou" userId="bce886da-b157-40f2-95e7-5a2de737dbaa" providerId="ADAL" clId="{22892C05-1F89-436D-9E69-8DDECF8B3128}" dt="2026-05-18T13:01:19.151" v="296"/>
          <ac:spMkLst>
            <pc:docMk/>
            <pc:sldMk cId="0" sldId="330"/>
            <ac:spMk id="54" creationId="{5E792801-3F4A-0FD1-8AED-D368283C77A4}"/>
          </ac:spMkLst>
        </pc:spChg>
        <pc:spChg chg="mod">
          <ac:chgData name="Antonia Nikolaidou" userId="bce886da-b157-40f2-95e7-5a2de737dbaa" providerId="ADAL" clId="{22892C05-1F89-436D-9E69-8DDECF8B3128}" dt="2026-05-18T13:01:19.151" v="296"/>
          <ac:spMkLst>
            <pc:docMk/>
            <pc:sldMk cId="0" sldId="330"/>
            <ac:spMk id="55" creationId="{CC30ABBC-94E6-5D05-159C-41AE2E36C259}"/>
          </ac:spMkLst>
        </pc:spChg>
        <pc:spChg chg="add mod">
          <ac:chgData name="Antonia Nikolaidou" userId="bce886da-b157-40f2-95e7-5a2de737dbaa" providerId="ADAL" clId="{22892C05-1F89-436D-9E69-8DDECF8B3128}" dt="2026-05-18T13:01:19.151" v="296"/>
          <ac:spMkLst>
            <pc:docMk/>
            <pc:sldMk cId="0" sldId="330"/>
            <ac:spMk id="56" creationId="{FFBBE60B-ECAA-CCEE-DD8F-125AAACFA2E5}"/>
          </ac:spMkLst>
        </pc:spChg>
        <pc:spChg chg="add mod">
          <ac:chgData name="Antonia Nikolaidou" userId="bce886da-b157-40f2-95e7-5a2de737dbaa" providerId="ADAL" clId="{22892C05-1F89-436D-9E69-8DDECF8B3128}" dt="2026-05-18T13:01:19.151" v="296"/>
          <ac:spMkLst>
            <pc:docMk/>
            <pc:sldMk cId="0" sldId="330"/>
            <ac:spMk id="57" creationId="{4E57110E-4E2D-5050-2CD0-A6579C40FA37}"/>
          </ac:spMkLst>
        </pc:spChg>
        <pc:grpChg chg="del">
          <ac:chgData name="Antonia Nikolaidou" userId="bce886da-b157-40f2-95e7-5a2de737dbaa" providerId="ADAL" clId="{22892C05-1F89-436D-9E69-8DDECF8B3128}" dt="2026-05-18T13:01:15.160" v="293" actId="478"/>
          <ac:grpSpMkLst>
            <pc:docMk/>
            <pc:sldMk cId="0" sldId="330"/>
            <ac:grpSpMk id="3" creationId="{00000000-0000-0000-0000-000000000000}"/>
          </ac:grpSpMkLst>
        </pc:grpChg>
        <pc:grpChg chg="add mod">
          <ac:chgData name="Antonia Nikolaidou" userId="bce886da-b157-40f2-95e7-5a2de737dbaa" providerId="ADAL" clId="{22892C05-1F89-436D-9E69-8DDECF8B3128}" dt="2026-05-18T13:01:19.151" v="296"/>
          <ac:grpSpMkLst>
            <pc:docMk/>
            <pc:sldMk cId="0" sldId="330"/>
            <ac:grpSpMk id="53" creationId="{BFF3C70E-2582-D006-5D7A-9D4087B9EE14}"/>
          </ac:grpSpMkLst>
        </pc:grpChg>
      </pc:sldChg>
      <pc:sldChg chg="del">
        <pc:chgData name="Antonia Nikolaidou" userId="bce886da-b157-40f2-95e7-5a2de737dbaa" providerId="ADAL" clId="{22892C05-1F89-436D-9E69-8DDECF8B3128}" dt="2026-05-18T12:49:39.439" v="106" actId="47"/>
        <pc:sldMkLst>
          <pc:docMk/>
          <pc:sldMk cId="0" sldId="331"/>
        </pc:sldMkLst>
      </pc:sldChg>
      <pc:sldChg chg="del">
        <pc:chgData name="Antonia Nikolaidou" userId="bce886da-b157-40f2-95e7-5a2de737dbaa" providerId="ADAL" clId="{22892C05-1F89-436D-9E69-8DDECF8B3128}" dt="2026-05-18T12:49:40.357" v="107" actId="47"/>
        <pc:sldMkLst>
          <pc:docMk/>
          <pc:sldMk cId="0" sldId="332"/>
        </pc:sldMkLst>
      </pc:sldChg>
      <pc:sldChg chg="addSp delSp modSp mod">
        <pc:chgData name="Antonia Nikolaidou" userId="bce886da-b157-40f2-95e7-5a2de737dbaa" providerId="ADAL" clId="{22892C05-1F89-436D-9E69-8DDECF8B3128}" dt="2026-05-18T13:01:27.211" v="302"/>
        <pc:sldMkLst>
          <pc:docMk/>
          <pc:sldMk cId="0" sldId="333"/>
        </pc:sldMkLst>
        <pc:spChg chg="del">
          <ac:chgData name="Antonia Nikolaidou" userId="bce886da-b157-40f2-95e7-5a2de737dbaa" providerId="ADAL" clId="{22892C05-1F89-436D-9E69-8DDECF8B3128}" dt="2026-05-18T13:01:26.236" v="301" actId="478"/>
          <ac:spMkLst>
            <pc:docMk/>
            <pc:sldMk cId="0" sldId="333"/>
            <ac:spMk id="2" creationId="{00000000-0000-0000-0000-000000000000}"/>
          </ac:spMkLst>
        </pc:spChg>
        <pc:spChg chg="del">
          <ac:chgData name="Antonia Nikolaidou" userId="bce886da-b157-40f2-95e7-5a2de737dbaa" providerId="ADAL" clId="{22892C05-1F89-436D-9E69-8DDECF8B3128}" dt="2026-05-18T13:01:23.225" v="298" actId="478"/>
          <ac:spMkLst>
            <pc:docMk/>
            <pc:sldMk cId="0" sldId="333"/>
            <ac:spMk id="6" creationId="{00000000-0000-0000-0000-000000000000}"/>
          </ac:spMkLst>
        </pc:spChg>
        <pc:spChg chg="del">
          <ac:chgData name="Antonia Nikolaidou" userId="bce886da-b157-40f2-95e7-5a2de737dbaa" providerId="ADAL" clId="{22892C05-1F89-436D-9E69-8DDECF8B3128}" dt="2026-05-18T13:01:22.712" v="297" actId="478"/>
          <ac:spMkLst>
            <pc:docMk/>
            <pc:sldMk cId="0" sldId="333"/>
            <ac:spMk id="7" creationId="{00000000-0000-0000-0000-000000000000}"/>
          </ac:spMkLst>
        </pc:spChg>
        <pc:spChg chg="del">
          <ac:chgData name="Antonia Nikolaidou" userId="bce886da-b157-40f2-95e7-5a2de737dbaa" providerId="ADAL" clId="{22892C05-1F89-436D-9E69-8DDECF8B3128}" dt="2026-05-18T13:01:25.559" v="300" actId="478"/>
          <ac:spMkLst>
            <pc:docMk/>
            <pc:sldMk cId="0" sldId="333"/>
            <ac:spMk id="8" creationId="{00000000-0000-0000-0000-000000000000}"/>
          </ac:spMkLst>
        </pc:spChg>
        <pc:spChg chg="mod">
          <ac:chgData name="Antonia Nikolaidou" userId="bce886da-b157-40f2-95e7-5a2de737dbaa" providerId="ADAL" clId="{22892C05-1F89-436D-9E69-8DDECF8B3128}" dt="2026-05-18T13:01:27.211" v="302"/>
          <ac:spMkLst>
            <pc:docMk/>
            <pc:sldMk cId="0" sldId="333"/>
            <ac:spMk id="87" creationId="{7F88D4E5-3913-4BE1-F690-0931411D4996}"/>
          </ac:spMkLst>
        </pc:spChg>
        <pc:spChg chg="mod">
          <ac:chgData name="Antonia Nikolaidou" userId="bce886da-b157-40f2-95e7-5a2de737dbaa" providerId="ADAL" clId="{22892C05-1F89-436D-9E69-8DDECF8B3128}" dt="2026-05-18T13:01:27.211" v="302"/>
          <ac:spMkLst>
            <pc:docMk/>
            <pc:sldMk cId="0" sldId="333"/>
            <ac:spMk id="88" creationId="{47451D8A-0B3D-180F-B27B-EB3C6B3F1CCE}"/>
          </ac:spMkLst>
        </pc:spChg>
        <pc:spChg chg="add mod">
          <ac:chgData name="Antonia Nikolaidou" userId="bce886da-b157-40f2-95e7-5a2de737dbaa" providerId="ADAL" clId="{22892C05-1F89-436D-9E69-8DDECF8B3128}" dt="2026-05-18T13:01:27.211" v="302"/>
          <ac:spMkLst>
            <pc:docMk/>
            <pc:sldMk cId="0" sldId="333"/>
            <ac:spMk id="89" creationId="{110F04AE-3CA2-1E25-70F7-2A5FE7E66B0B}"/>
          </ac:spMkLst>
        </pc:spChg>
        <pc:spChg chg="add mod">
          <ac:chgData name="Antonia Nikolaidou" userId="bce886da-b157-40f2-95e7-5a2de737dbaa" providerId="ADAL" clId="{22892C05-1F89-436D-9E69-8DDECF8B3128}" dt="2026-05-18T13:01:27.211" v="302"/>
          <ac:spMkLst>
            <pc:docMk/>
            <pc:sldMk cId="0" sldId="333"/>
            <ac:spMk id="90" creationId="{1E82243C-0FBE-0A5C-683B-01618C502EEB}"/>
          </ac:spMkLst>
        </pc:spChg>
        <pc:grpChg chg="del">
          <ac:chgData name="Antonia Nikolaidou" userId="bce886da-b157-40f2-95e7-5a2de737dbaa" providerId="ADAL" clId="{22892C05-1F89-436D-9E69-8DDECF8B3128}" dt="2026-05-18T13:01:23.954" v="299" actId="478"/>
          <ac:grpSpMkLst>
            <pc:docMk/>
            <pc:sldMk cId="0" sldId="333"/>
            <ac:grpSpMk id="3" creationId="{00000000-0000-0000-0000-000000000000}"/>
          </ac:grpSpMkLst>
        </pc:grpChg>
        <pc:grpChg chg="add mod">
          <ac:chgData name="Antonia Nikolaidou" userId="bce886da-b157-40f2-95e7-5a2de737dbaa" providerId="ADAL" clId="{22892C05-1F89-436D-9E69-8DDECF8B3128}" dt="2026-05-18T13:01:27.211" v="302"/>
          <ac:grpSpMkLst>
            <pc:docMk/>
            <pc:sldMk cId="0" sldId="333"/>
            <ac:grpSpMk id="86" creationId="{F0E3F61C-FB32-EEFB-8EA9-1A9F54FABB9B}"/>
          </ac:grpSpMkLst>
        </pc:grpChg>
      </pc:sldChg>
      <pc:sldChg chg="delSp modSp mod">
        <pc:chgData name="Antonia Nikolaidou" userId="bce886da-b157-40f2-95e7-5a2de737dbaa" providerId="ADAL" clId="{22892C05-1F89-436D-9E69-8DDECF8B3128}" dt="2026-05-18T12:49:56.816" v="117" actId="478"/>
        <pc:sldMkLst>
          <pc:docMk/>
          <pc:sldMk cId="0" sldId="334"/>
        </pc:sldMkLst>
        <pc:spChg chg="del">
          <ac:chgData name="Antonia Nikolaidou" userId="bce886da-b157-40f2-95e7-5a2de737dbaa" providerId="ADAL" clId="{22892C05-1F89-436D-9E69-8DDECF8B3128}" dt="2026-05-18T12:49:52.460" v="112" actId="478"/>
          <ac:spMkLst>
            <pc:docMk/>
            <pc:sldMk cId="0" sldId="334"/>
            <ac:spMk id="2" creationId="{00000000-0000-0000-0000-000000000000}"/>
          </ac:spMkLst>
        </pc:spChg>
        <pc:spChg chg="del">
          <ac:chgData name="Antonia Nikolaidou" userId="bce886da-b157-40f2-95e7-5a2de737dbaa" providerId="ADAL" clId="{22892C05-1F89-436D-9E69-8DDECF8B3128}" dt="2026-05-18T12:49:52.008" v="111" actId="478"/>
          <ac:spMkLst>
            <pc:docMk/>
            <pc:sldMk cId="0" sldId="334"/>
            <ac:spMk id="3" creationId="{00000000-0000-0000-0000-000000000000}"/>
          </ac:spMkLst>
        </pc:spChg>
        <pc:spChg chg="del">
          <ac:chgData name="Antonia Nikolaidou" userId="bce886da-b157-40f2-95e7-5a2de737dbaa" providerId="ADAL" clId="{22892C05-1F89-436D-9E69-8DDECF8B3128}" dt="2026-05-18T12:49:54.253" v="114" actId="478"/>
          <ac:spMkLst>
            <pc:docMk/>
            <pc:sldMk cId="0" sldId="334"/>
            <ac:spMk id="5" creationId="{00000000-0000-0000-0000-000000000000}"/>
          </ac:spMkLst>
        </pc:spChg>
        <pc:spChg chg="del">
          <ac:chgData name="Antonia Nikolaidou" userId="bce886da-b157-40f2-95e7-5a2de737dbaa" providerId="ADAL" clId="{22892C05-1F89-436D-9E69-8DDECF8B3128}" dt="2026-05-18T12:49:53.404" v="113" actId="478"/>
          <ac:spMkLst>
            <pc:docMk/>
            <pc:sldMk cId="0" sldId="334"/>
            <ac:spMk id="6" creationId="{00000000-0000-0000-0000-000000000000}"/>
          </ac:spMkLst>
        </pc:spChg>
        <pc:spChg chg="del topLvl">
          <ac:chgData name="Antonia Nikolaidou" userId="bce886da-b157-40f2-95e7-5a2de737dbaa" providerId="ADAL" clId="{22892C05-1F89-436D-9E69-8DDECF8B3128}" dt="2026-05-18T12:49:56.816" v="117" actId="478"/>
          <ac:spMkLst>
            <pc:docMk/>
            <pc:sldMk cId="0" sldId="334"/>
            <ac:spMk id="9" creationId="{00000000-0000-0000-0000-000000000000}"/>
          </ac:spMkLst>
        </pc:spChg>
        <pc:spChg chg="topLvl">
          <ac:chgData name="Antonia Nikolaidou" userId="bce886da-b157-40f2-95e7-5a2de737dbaa" providerId="ADAL" clId="{22892C05-1F89-436D-9E69-8DDECF8B3128}" dt="2026-05-18T12:49:56.816" v="117" actId="478"/>
          <ac:spMkLst>
            <pc:docMk/>
            <pc:sldMk cId="0" sldId="334"/>
            <ac:spMk id="10" creationId="{00000000-0000-0000-0000-000000000000}"/>
          </ac:spMkLst>
        </pc:spChg>
        <pc:spChg chg="del mod">
          <ac:chgData name="Antonia Nikolaidou" userId="bce886da-b157-40f2-95e7-5a2de737dbaa" providerId="ADAL" clId="{22892C05-1F89-436D-9E69-8DDECF8B3128}" dt="2026-05-18T12:49:55.485" v="116" actId="478"/>
          <ac:spMkLst>
            <pc:docMk/>
            <pc:sldMk cId="0" sldId="334"/>
            <ac:spMk id="11" creationId="{00000000-0000-0000-0000-000000000000}"/>
          </ac:spMkLst>
        </pc:spChg>
        <pc:grpChg chg="del">
          <ac:chgData name="Antonia Nikolaidou" userId="bce886da-b157-40f2-95e7-5a2de737dbaa" providerId="ADAL" clId="{22892C05-1F89-436D-9E69-8DDECF8B3128}" dt="2026-05-18T12:49:56.816" v="117" actId="478"/>
          <ac:grpSpMkLst>
            <pc:docMk/>
            <pc:sldMk cId="0" sldId="334"/>
            <ac:grpSpMk id="8" creationId="{00000000-0000-0000-0000-000000000000}"/>
          </ac:grpSpMkLst>
        </pc:grpChg>
      </pc:sldChg>
      <pc:sldChg chg="modSp del mod">
        <pc:chgData name="Antonia Nikolaidou" userId="bce886da-b157-40f2-95e7-5a2de737dbaa" providerId="ADAL" clId="{22892C05-1F89-436D-9E69-8DDECF8B3128}" dt="2026-05-18T12:50:15.069" v="119" actId="47"/>
        <pc:sldMkLst>
          <pc:docMk/>
          <pc:sldMk cId="0" sldId="335"/>
        </pc:sldMkLst>
        <pc:spChg chg="mod">
          <ac:chgData name="Antonia Nikolaidou" userId="bce886da-b157-40f2-95e7-5a2de737dbaa" providerId="ADAL" clId="{22892C05-1F89-436D-9E69-8DDECF8B3128}" dt="2026-05-18T12:50:03.773" v="118" actId="14100"/>
          <ac:spMkLst>
            <pc:docMk/>
            <pc:sldMk cId="0" sldId="335"/>
            <ac:spMk id="39" creationId="{00000000-0000-0000-0000-000000000000}"/>
          </ac:spMkLst>
        </pc:spChg>
      </pc:sldChg>
      <pc:sldChg chg="modSp mod">
        <pc:chgData name="Antonia Nikolaidou" userId="bce886da-b157-40f2-95e7-5a2de737dbaa" providerId="ADAL" clId="{22892C05-1F89-436D-9E69-8DDECF8B3128}" dt="2026-05-18T13:01:40.353" v="304" actId="732"/>
        <pc:sldMkLst>
          <pc:docMk/>
          <pc:sldMk cId="0" sldId="336"/>
        </pc:sldMkLst>
        <pc:spChg chg="mod modCrop">
          <ac:chgData name="Antonia Nikolaidou" userId="bce886da-b157-40f2-95e7-5a2de737dbaa" providerId="ADAL" clId="{22892C05-1F89-436D-9E69-8DDECF8B3128}" dt="2026-05-18T13:01:40.353" v="304" actId="732"/>
          <ac:spMkLst>
            <pc:docMk/>
            <pc:sldMk cId="0" sldId="336"/>
            <ac:spMk id="2" creationId="{00000000-0000-0000-0000-000000000000}"/>
          </ac:spMkLst>
        </pc:spChg>
        <pc:spChg chg="mod modCrop">
          <ac:chgData name="Antonia Nikolaidou" userId="bce886da-b157-40f2-95e7-5a2de737dbaa" providerId="ADAL" clId="{22892C05-1F89-436D-9E69-8DDECF8B3128}" dt="2026-05-18T13:01:37.353" v="303" actId="732"/>
          <ac:spMkLst>
            <pc:docMk/>
            <pc:sldMk cId="0" sldId="336"/>
            <ac:spMk id="3" creationId="{00000000-0000-0000-0000-000000000000}"/>
          </ac:spMkLst>
        </pc:spChg>
      </pc:sldChg>
      <pc:sldChg chg="del">
        <pc:chgData name="Antonia Nikolaidou" userId="bce886da-b157-40f2-95e7-5a2de737dbaa" providerId="ADAL" clId="{22892C05-1F89-436D-9E69-8DDECF8B3128}" dt="2026-05-18T12:50:16.879" v="120" actId="47"/>
        <pc:sldMkLst>
          <pc:docMk/>
          <pc:sldMk cId="0" sldId="337"/>
        </pc:sldMkLst>
      </pc:sldChg>
      <pc:sldChg chg="addSp delSp modSp mod">
        <pc:chgData name="Antonia Nikolaidou" userId="bce886da-b157-40f2-95e7-5a2de737dbaa" providerId="ADAL" clId="{22892C05-1F89-436D-9E69-8DDECF8B3128}" dt="2026-05-18T13:01:46.127" v="307"/>
        <pc:sldMkLst>
          <pc:docMk/>
          <pc:sldMk cId="0" sldId="338"/>
        </pc:sldMkLst>
        <pc:spChg chg="del">
          <ac:chgData name="Antonia Nikolaidou" userId="bce886da-b157-40f2-95e7-5a2de737dbaa" providerId="ADAL" clId="{22892C05-1F89-436D-9E69-8DDECF8B3128}" dt="2026-05-18T13:01:45.264" v="306" actId="478"/>
          <ac:spMkLst>
            <pc:docMk/>
            <pc:sldMk cId="0" sldId="338"/>
            <ac:spMk id="2" creationId="{00000000-0000-0000-0000-000000000000}"/>
          </ac:spMkLst>
        </pc:spChg>
        <pc:spChg chg="del">
          <ac:chgData name="Antonia Nikolaidou" userId="bce886da-b157-40f2-95e7-5a2de737dbaa" providerId="ADAL" clId="{22892C05-1F89-436D-9E69-8DDECF8B3128}" dt="2026-05-18T13:01:44.788" v="305" actId="478"/>
          <ac:spMkLst>
            <pc:docMk/>
            <pc:sldMk cId="0" sldId="338"/>
            <ac:spMk id="3" creationId="{00000000-0000-0000-0000-000000000000}"/>
          </ac:spMkLst>
        </pc:spChg>
        <pc:spChg chg="add mod">
          <ac:chgData name="Antonia Nikolaidou" userId="bce886da-b157-40f2-95e7-5a2de737dbaa" providerId="ADAL" clId="{22892C05-1F89-436D-9E69-8DDECF8B3128}" dt="2026-05-18T13:01:46.127" v="307"/>
          <ac:spMkLst>
            <pc:docMk/>
            <pc:sldMk cId="0" sldId="338"/>
            <ac:spMk id="48" creationId="{1E5E852F-CD7A-0F29-2A6B-7CAFB792CB1B}"/>
          </ac:spMkLst>
        </pc:spChg>
        <pc:spChg chg="add mod">
          <ac:chgData name="Antonia Nikolaidou" userId="bce886da-b157-40f2-95e7-5a2de737dbaa" providerId="ADAL" clId="{22892C05-1F89-436D-9E69-8DDECF8B3128}" dt="2026-05-18T13:01:46.127" v="307"/>
          <ac:spMkLst>
            <pc:docMk/>
            <pc:sldMk cId="0" sldId="338"/>
            <ac:spMk id="49" creationId="{3D1349E2-3E9B-F7A4-C816-6C029C9C5493}"/>
          </ac:spMkLst>
        </pc:spChg>
      </pc:sldChg>
      <pc:sldChg chg="del">
        <pc:chgData name="Antonia Nikolaidou" userId="bce886da-b157-40f2-95e7-5a2de737dbaa" providerId="ADAL" clId="{22892C05-1F89-436D-9E69-8DDECF8B3128}" dt="2026-05-18T12:50:18.274" v="121" actId="47"/>
        <pc:sldMkLst>
          <pc:docMk/>
          <pc:sldMk cId="0" sldId="339"/>
        </pc:sldMkLst>
      </pc:sldChg>
      <pc:sldChg chg="del">
        <pc:chgData name="Antonia Nikolaidou" userId="bce886da-b157-40f2-95e7-5a2de737dbaa" providerId="ADAL" clId="{22892C05-1F89-436D-9E69-8DDECF8B3128}" dt="2026-05-18T12:50:19.163" v="122" actId="47"/>
        <pc:sldMkLst>
          <pc:docMk/>
          <pc:sldMk cId="0" sldId="340"/>
        </pc:sldMkLst>
      </pc:sldChg>
      <pc:sldChg chg="modSp add mod">
        <pc:chgData name="Antonia Nikolaidou" userId="bce886da-b157-40f2-95e7-5a2de737dbaa" providerId="ADAL" clId="{22892C05-1F89-436D-9E69-8DDECF8B3128}" dt="2026-05-19T09:05:58.566" v="328" actId="255"/>
        <pc:sldMkLst>
          <pc:docMk/>
          <pc:sldMk cId="0" sldId="341"/>
        </pc:sldMkLst>
        <pc:spChg chg="mod">
          <ac:chgData name="Antonia Nikolaidou" userId="bce886da-b157-40f2-95e7-5a2de737dbaa" providerId="ADAL" clId="{22892C05-1F89-436D-9E69-8DDECF8B3128}" dt="2026-05-19T09:05:58.566" v="328" actId="255"/>
          <ac:spMkLst>
            <pc:docMk/>
            <pc:sldMk cId="0" sldId="341"/>
            <ac:spMk id="4" creationId="{ECEDB0D8-75DE-5014-2469-BBBE638A989C}"/>
          </ac:spMkLst>
        </pc:spChg>
      </pc:sldChg>
      <pc:sldChg chg="modSp add mod">
        <pc:chgData name="Antonia Nikolaidou" userId="bce886da-b157-40f2-95e7-5a2de737dbaa" providerId="ADAL" clId="{22892C05-1F89-436D-9E69-8DDECF8B3128}" dt="2026-05-19T09:06:07.984" v="330" actId="255"/>
        <pc:sldMkLst>
          <pc:docMk/>
          <pc:sldMk cId="3113261317" sldId="342"/>
        </pc:sldMkLst>
        <pc:spChg chg="mod">
          <ac:chgData name="Antonia Nikolaidou" userId="bce886da-b157-40f2-95e7-5a2de737dbaa" providerId="ADAL" clId="{22892C05-1F89-436D-9E69-8DDECF8B3128}" dt="2026-05-19T09:06:07.984" v="330" actId="255"/>
          <ac:spMkLst>
            <pc:docMk/>
            <pc:sldMk cId="3113261317" sldId="342"/>
            <ac:spMk id="4" creationId="{633E5E9F-BBDA-29A8-E86F-40A5CF2CD0DE}"/>
          </ac:spMkLst>
        </pc:spChg>
      </pc:sldChg>
      <pc:sldChg chg="modSp add mod">
        <pc:chgData name="Antonia Nikolaidou" userId="bce886da-b157-40f2-95e7-5a2de737dbaa" providerId="ADAL" clId="{22892C05-1F89-436D-9E69-8DDECF8B3128}" dt="2026-05-19T09:06:16.088" v="331" actId="255"/>
        <pc:sldMkLst>
          <pc:docMk/>
          <pc:sldMk cId="852657147" sldId="343"/>
        </pc:sldMkLst>
        <pc:spChg chg="mod">
          <ac:chgData name="Antonia Nikolaidou" userId="bce886da-b157-40f2-95e7-5a2de737dbaa" providerId="ADAL" clId="{22892C05-1F89-436D-9E69-8DDECF8B3128}" dt="2026-05-19T09:06:16.088" v="331" actId="255"/>
          <ac:spMkLst>
            <pc:docMk/>
            <pc:sldMk cId="852657147" sldId="343"/>
            <ac:spMk id="4" creationId="{5A50C556-EED1-3F2E-A812-589429DC8708}"/>
          </ac:spMkLst>
        </pc:spChg>
      </pc:sldChg>
      <pc:sldChg chg="modSp add mod">
        <pc:chgData name="Antonia Nikolaidou" userId="bce886da-b157-40f2-95e7-5a2de737dbaa" providerId="ADAL" clId="{22892C05-1F89-436D-9E69-8DDECF8B3128}" dt="2026-05-19T09:06:41" v="332" actId="255"/>
        <pc:sldMkLst>
          <pc:docMk/>
          <pc:sldMk cId="0" sldId="344"/>
        </pc:sldMkLst>
        <pc:spChg chg="mod">
          <ac:chgData name="Antonia Nikolaidou" userId="bce886da-b157-40f2-95e7-5a2de737dbaa" providerId="ADAL" clId="{22892C05-1F89-436D-9E69-8DDECF8B3128}" dt="2026-05-19T09:06:41" v="332" actId="255"/>
          <ac:spMkLst>
            <pc:docMk/>
            <pc:sldMk cId="0" sldId="344"/>
            <ac:spMk id="2" creationId="{F9B4F296-504B-E5EC-6BC8-5636EC5AA210}"/>
          </ac:spMkLst>
        </pc:spChg>
      </pc:sldChg>
      <pc:sldChg chg="modSp add mod">
        <pc:chgData name="Antonia Nikolaidou" userId="bce886da-b157-40f2-95e7-5a2de737dbaa" providerId="ADAL" clId="{22892C05-1F89-436D-9E69-8DDECF8B3128}" dt="2026-05-19T09:07:08.187" v="337" actId="255"/>
        <pc:sldMkLst>
          <pc:docMk/>
          <pc:sldMk cId="1339664026" sldId="345"/>
        </pc:sldMkLst>
        <pc:spChg chg="mod">
          <ac:chgData name="Antonia Nikolaidou" userId="bce886da-b157-40f2-95e7-5a2de737dbaa" providerId="ADAL" clId="{22892C05-1F89-436D-9E69-8DDECF8B3128}" dt="2026-05-19T09:07:08.187" v="337" actId="255"/>
          <ac:spMkLst>
            <pc:docMk/>
            <pc:sldMk cId="1339664026" sldId="345"/>
            <ac:spMk id="2" creationId="{5DDBC5D6-4356-7059-9540-CBBE318EBE83}"/>
          </ac:spMkLst>
        </pc:spChg>
      </pc:sldChg>
      <pc:sldChg chg="modSp add mod">
        <pc:chgData name="Antonia Nikolaidou" userId="bce886da-b157-40f2-95e7-5a2de737dbaa" providerId="ADAL" clId="{22892C05-1F89-436D-9E69-8DDECF8B3128}" dt="2026-05-19T09:07:14.219" v="338" actId="255"/>
        <pc:sldMkLst>
          <pc:docMk/>
          <pc:sldMk cId="3758603702" sldId="346"/>
        </pc:sldMkLst>
        <pc:spChg chg="mod">
          <ac:chgData name="Antonia Nikolaidou" userId="bce886da-b157-40f2-95e7-5a2de737dbaa" providerId="ADAL" clId="{22892C05-1F89-436D-9E69-8DDECF8B3128}" dt="2026-05-19T09:07:14.219" v="338" actId="255"/>
          <ac:spMkLst>
            <pc:docMk/>
            <pc:sldMk cId="3758603702" sldId="346"/>
            <ac:spMk id="2" creationId="{AE96D514-C0D3-584B-7570-53799ECDAB99}"/>
          </ac:spMkLst>
        </pc:spChg>
      </pc:sldChg>
      <pc:sldChg chg="modSp add mod">
        <pc:chgData name="Antonia Nikolaidou" userId="bce886da-b157-40f2-95e7-5a2de737dbaa" providerId="ADAL" clId="{22892C05-1F89-436D-9E69-8DDECF8B3128}" dt="2026-05-19T09:07:18.961" v="339" actId="255"/>
        <pc:sldMkLst>
          <pc:docMk/>
          <pc:sldMk cId="0" sldId="347"/>
        </pc:sldMkLst>
        <pc:spChg chg="mod">
          <ac:chgData name="Antonia Nikolaidou" userId="bce886da-b157-40f2-95e7-5a2de737dbaa" providerId="ADAL" clId="{22892C05-1F89-436D-9E69-8DDECF8B3128}" dt="2026-05-19T09:07:18.961" v="339" actId="255"/>
          <ac:spMkLst>
            <pc:docMk/>
            <pc:sldMk cId="0" sldId="347"/>
            <ac:spMk id="5" creationId="{507DFE25-4EB5-D780-A2C9-A572EDBB1318}"/>
          </ac:spMkLst>
        </pc:spChg>
      </pc:sldChg>
      <pc:sldChg chg="add del">
        <pc:chgData name="Antonia Nikolaidou" userId="bce886da-b157-40f2-95e7-5a2de737dbaa" providerId="ADAL" clId="{22892C05-1F89-436D-9E69-8DDECF8B3128}" dt="2026-05-18T12:42:17.120" v="38" actId="47"/>
        <pc:sldMkLst>
          <pc:docMk/>
          <pc:sldMk cId="2455963879" sldId="347"/>
        </pc:sldMkLst>
      </pc:sldChg>
      <pc:sldChg chg="modSp add mod">
        <pc:chgData name="Antonia Nikolaidou" userId="bce886da-b157-40f2-95e7-5a2de737dbaa" providerId="ADAL" clId="{22892C05-1F89-436D-9E69-8DDECF8B3128}" dt="2026-05-19T09:07:23.722" v="340" actId="255"/>
        <pc:sldMkLst>
          <pc:docMk/>
          <pc:sldMk cId="198341655" sldId="348"/>
        </pc:sldMkLst>
        <pc:spChg chg="mod">
          <ac:chgData name="Antonia Nikolaidou" userId="bce886da-b157-40f2-95e7-5a2de737dbaa" providerId="ADAL" clId="{22892C05-1F89-436D-9E69-8DDECF8B3128}" dt="2026-05-19T09:07:23.722" v="340" actId="255"/>
          <ac:spMkLst>
            <pc:docMk/>
            <pc:sldMk cId="198341655" sldId="348"/>
            <ac:spMk id="5" creationId="{D86872AC-E94E-FAAA-EFB1-0CAC4C932D9A}"/>
          </ac:spMkLst>
        </pc:spChg>
      </pc:sldChg>
      <pc:sldChg chg="modSp add mod">
        <pc:chgData name="Antonia Nikolaidou" userId="bce886da-b157-40f2-95e7-5a2de737dbaa" providerId="ADAL" clId="{22892C05-1F89-436D-9E69-8DDECF8B3128}" dt="2026-05-19T09:07:27.966" v="341" actId="255"/>
        <pc:sldMkLst>
          <pc:docMk/>
          <pc:sldMk cId="2023815198" sldId="349"/>
        </pc:sldMkLst>
        <pc:spChg chg="mod">
          <ac:chgData name="Antonia Nikolaidou" userId="bce886da-b157-40f2-95e7-5a2de737dbaa" providerId="ADAL" clId="{22892C05-1F89-436D-9E69-8DDECF8B3128}" dt="2026-05-19T09:07:27.966" v="341" actId="255"/>
          <ac:spMkLst>
            <pc:docMk/>
            <pc:sldMk cId="2023815198" sldId="349"/>
            <ac:spMk id="5" creationId="{3E9B2A35-7590-5889-F177-9876954E9337}"/>
          </ac:spMkLst>
        </pc:spChg>
      </pc:sldChg>
      <pc:sldChg chg="modSp add mod">
        <pc:chgData name="Antonia Nikolaidou" userId="bce886da-b157-40f2-95e7-5a2de737dbaa" providerId="ADAL" clId="{22892C05-1F89-436D-9E69-8DDECF8B3128}" dt="2026-05-19T09:07:56.933" v="342" actId="255"/>
        <pc:sldMkLst>
          <pc:docMk/>
          <pc:sldMk cId="0" sldId="350"/>
        </pc:sldMkLst>
        <pc:spChg chg="mod">
          <ac:chgData name="Antonia Nikolaidou" userId="bce886da-b157-40f2-95e7-5a2de737dbaa" providerId="ADAL" clId="{22892C05-1F89-436D-9E69-8DDECF8B3128}" dt="2026-05-19T09:07:56.933" v="342" actId="255"/>
          <ac:spMkLst>
            <pc:docMk/>
            <pc:sldMk cId="0" sldId="350"/>
            <ac:spMk id="5" creationId="{9D145D46-CEA7-6F58-2BD8-E2E9277FA146}"/>
          </ac:spMkLst>
        </pc:spChg>
      </pc:sldChg>
      <pc:sldChg chg="modSp add mod">
        <pc:chgData name="Antonia Nikolaidou" userId="bce886da-b157-40f2-95e7-5a2de737dbaa" providerId="ADAL" clId="{22892C05-1F89-436D-9E69-8DDECF8B3128}" dt="2026-05-19T09:08:08.105" v="343" actId="255"/>
        <pc:sldMkLst>
          <pc:docMk/>
          <pc:sldMk cId="361989481" sldId="351"/>
        </pc:sldMkLst>
        <pc:spChg chg="mod">
          <ac:chgData name="Antonia Nikolaidou" userId="bce886da-b157-40f2-95e7-5a2de737dbaa" providerId="ADAL" clId="{22892C05-1F89-436D-9E69-8DDECF8B3128}" dt="2026-05-19T09:08:08.105" v="343" actId="255"/>
          <ac:spMkLst>
            <pc:docMk/>
            <pc:sldMk cId="361989481" sldId="351"/>
            <ac:spMk id="5" creationId="{4520594A-47CD-1520-5581-9EDD4EEAB522}"/>
          </ac:spMkLst>
        </pc:spChg>
      </pc:sldChg>
      <pc:sldChg chg="modSp add mod">
        <pc:chgData name="Antonia Nikolaidou" userId="bce886da-b157-40f2-95e7-5a2de737dbaa" providerId="ADAL" clId="{22892C05-1F89-436D-9E69-8DDECF8B3128}" dt="2026-05-19T09:08:12.726" v="344" actId="255"/>
        <pc:sldMkLst>
          <pc:docMk/>
          <pc:sldMk cId="2435340527" sldId="352"/>
        </pc:sldMkLst>
        <pc:spChg chg="mod">
          <ac:chgData name="Antonia Nikolaidou" userId="bce886da-b157-40f2-95e7-5a2de737dbaa" providerId="ADAL" clId="{22892C05-1F89-436D-9E69-8DDECF8B3128}" dt="2026-05-19T09:08:12.726" v="344" actId="255"/>
          <ac:spMkLst>
            <pc:docMk/>
            <pc:sldMk cId="2435340527" sldId="352"/>
            <ac:spMk id="5" creationId="{F24676E1-D17C-D902-200E-864A7B86A5BF}"/>
          </ac:spMkLst>
        </pc:spChg>
      </pc:sldChg>
      <pc:sldChg chg="modSp add mod">
        <pc:chgData name="Antonia Nikolaidou" userId="bce886da-b157-40f2-95e7-5a2de737dbaa" providerId="ADAL" clId="{22892C05-1F89-436D-9E69-8DDECF8B3128}" dt="2026-05-19T09:08:21.381" v="345" actId="255"/>
        <pc:sldMkLst>
          <pc:docMk/>
          <pc:sldMk cId="0" sldId="353"/>
        </pc:sldMkLst>
        <pc:spChg chg="mod">
          <ac:chgData name="Antonia Nikolaidou" userId="bce886da-b157-40f2-95e7-5a2de737dbaa" providerId="ADAL" clId="{22892C05-1F89-436D-9E69-8DDECF8B3128}" dt="2026-05-19T09:08:21.381" v="345" actId="255"/>
          <ac:spMkLst>
            <pc:docMk/>
            <pc:sldMk cId="0" sldId="353"/>
            <ac:spMk id="3" creationId="{5893E036-21BE-4883-05C2-252EDED4EAD0}"/>
          </ac:spMkLst>
        </pc:spChg>
      </pc:sldChg>
      <pc:sldChg chg="modSp add mod">
        <pc:chgData name="Antonia Nikolaidou" userId="bce886da-b157-40f2-95e7-5a2de737dbaa" providerId="ADAL" clId="{22892C05-1F89-436D-9E69-8DDECF8B3128}" dt="2026-05-19T09:08:26.070" v="346" actId="255"/>
        <pc:sldMkLst>
          <pc:docMk/>
          <pc:sldMk cId="3999423100" sldId="354"/>
        </pc:sldMkLst>
        <pc:spChg chg="mod">
          <ac:chgData name="Antonia Nikolaidou" userId="bce886da-b157-40f2-95e7-5a2de737dbaa" providerId="ADAL" clId="{22892C05-1F89-436D-9E69-8DDECF8B3128}" dt="2026-05-19T09:08:26.070" v="346" actId="255"/>
          <ac:spMkLst>
            <pc:docMk/>
            <pc:sldMk cId="3999423100" sldId="354"/>
            <ac:spMk id="3" creationId="{D7373814-366E-E1DF-A7CB-59CB8AF0567F}"/>
          </ac:spMkLst>
        </pc:spChg>
      </pc:sldChg>
      <pc:sldChg chg="modSp add mod">
        <pc:chgData name="Antonia Nikolaidou" userId="bce886da-b157-40f2-95e7-5a2de737dbaa" providerId="ADAL" clId="{22892C05-1F89-436D-9E69-8DDECF8B3128}" dt="2026-05-19T09:09:22.561" v="363" actId="255"/>
        <pc:sldMkLst>
          <pc:docMk/>
          <pc:sldMk cId="2220691500" sldId="355"/>
        </pc:sldMkLst>
        <pc:spChg chg="mod">
          <ac:chgData name="Antonia Nikolaidou" userId="bce886da-b157-40f2-95e7-5a2de737dbaa" providerId="ADAL" clId="{22892C05-1F89-436D-9E69-8DDECF8B3128}" dt="2026-05-19T09:09:22.561" v="363" actId="255"/>
          <ac:spMkLst>
            <pc:docMk/>
            <pc:sldMk cId="2220691500" sldId="355"/>
            <ac:spMk id="3" creationId="{FC760B80-FFF7-93B4-4F40-479934B82335}"/>
          </ac:spMkLst>
        </pc:spChg>
      </pc:sldChg>
      <pc:sldChg chg="modSp add mod">
        <pc:chgData name="Antonia Nikolaidou" userId="bce886da-b157-40f2-95e7-5a2de737dbaa" providerId="ADAL" clId="{22892C05-1F89-436D-9E69-8DDECF8B3128}" dt="2026-05-19T09:09:45.347" v="366" actId="255"/>
        <pc:sldMkLst>
          <pc:docMk/>
          <pc:sldMk cId="3188969118" sldId="356"/>
        </pc:sldMkLst>
        <pc:spChg chg="mod">
          <ac:chgData name="Antonia Nikolaidou" userId="bce886da-b157-40f2-95e7-5a2de737dbaa" providerId="ADAL" clId="{22892C05-1F89-436D-9E69-8DDECF8B3128}" dt="2026-05-19T09:09:45.347" v="366" actId="255"/>
          <ac:spMkLst>
            <pc:docMk/>
            <pc:sldMk cId="3188969118" sldId="356"/>
            <ac:spMk id="3" creationId="{E3FB3530-07D1-CC6E-0915-00334B1D962C}"/>
          </ac:spMkLst>
        </pc:spChg>
      </pc:sldChg>
      <pc:sldChg chg="modSp add mod">
        <pc:chgData name="Antonia Nikolaidou" userId="bce886da-b157-40f2-95e7-5a2de737dbaa" providerId="ADAL" clId="{22892C05-1F89-436D-9E69-8DDECF8B3128}" dt="2026-05-19T09:09:53.175" v="367" actId="255"/>
        <pc:sldMkLst>
          <pc:docMk/>
          <pc:sldMk cId="2999385840" sldId="357"/>
        </pc:sldMkLst>
        <pc:spChg chg="mod">
          <ac:chgData name="Antonia Nikolaidou" userId="bce886da-b157-40f2-95e7-5a2de737dbaa" providerId="ADAL" clId="{22892C05-1F89-436D-9E69-8DDECF8B3128}" dt="2026-05-19T09:09:53.175" v="367" actId="255"/>
          <ac:spMkLst>
            <pc:docMk/>
            <pc:sldMk cId="2999385840" sldId="357"/>
            <ac:spMk id="3" creationId="{59422E81-79FC-2A87-990E-B000F230A16E}"/>
          </ac:spMkLst>
        </pc:spChg>
      </pc:sldChg>
      <pc:sldChg chg="modSp add mod">
        <pc:chgData name="Antonia Nikolaidou" userId="bce886da-b157-40f2-95e7-5a2de737dbaa" providerId="ADAL" clId="{22892C05-1F89-436D-9E69-8DDECF8B3128}" dt="2026-05-19T09:10:01.651" v="369" actId="255"/>
        <pc:sldMkLst>
          <pc:docMk/>
          <pc:sldMk cId="199958350" sldId="358"/>
        </pc:sldMkLst>
        <pc:spChg chg="mod">
          <ac:chgData name="Antonia Nikolaidou" userId="bce886da-b157-40f2-95e7-5a2de737dbaa" providerId="ADAL" clId="{22892C05-1F89-436D-9E69-8DDECF8B3128}" dt="2026-05-19T09:10:01.651" v="369" actId="255"/>
          <ac:spMkLst>
            <pc:docMk/>
            <pc:sldMk cId="199958350" sldId="358"/>
            <ac:spMk id="3" creationId="{CBFDF437-6368-56C7-9A76-5AAE189ABF2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s://www.make-it-in-germany.com" TargetMode="External"/><Relationship Id="rId7" Type="http://schemas.openxmlformats.org/officeDocument/2006/relationships/image" Target="../media/image12.svg"/><Relationship Id="rId2" Type="http://schemas.openxmlformats.org/officeDocument/2006/relationships/hyperlink" Target="http://www.anerkennung-in-deutschland.de" TargetMode="External"/><Relationship Id="rId1" Type="http://schemas.openxmlformats.org/officeDocument/2006/relationships/slideLayout" Target="../slideLayouts/slideLayout7.xml"/><Relationship Id="rId6" Type="http://schemas.openxmlformats.org/officeDocument/2006/relationships/hyperlink" Target="https://www.unternehmen-integrieren-fluechtlinge.de" TargetMode="External"/><Relationship Id="rId5" Type="http://schemas.openxmlformats.org/officeDocument/2006/relationships/hyperlink" Target="https://netzwerk-iq.de/foerderprogramm-iq/fachstellen/fachstelle-anerkennung-und-qualifizierung" TargetMode="External"/><Relationship Id="rId4" Type="http://schemas.openxmlformats.org/officeDocument/2006/relationships/hyperlink" Target="https://www.arbeitsagentur.de/unternehmen/arbeitskraefte/gefluechtete-beschaeftigen" TargetMode="External"/><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hyperlink" Target="https://www.arbeitundleben.eu/projekt/leiq-connect/" TargetMode="External"/><Relationship Id="rId13" Type="http://schemas.openxmlformats.org/officeDocument/2006/relationships/hyperlink" Target="https://www.hwk-dresden.de/betriebsfuehrung/handwerk-international/fachkraefte.html" TargetMode="External"/><Relationship Id="rId3" Type="http://schemas.openxmlformats.org/officeDocument/2006/relationships/image" Target="../media/image8.svg"/><Relationship Id="rId7" Type="http://schemas.openxmlformats.org/officeDocument/2006/relationships/hyperlink" Target="https://www.arbeitundleben.eu/projekt/arbeitsmarktmentoren-sachsen/" TargetMode="External"/><Relationship Id="rId12" Type="http://schemas.openxmlformats.org/officeDocument/2006/relationships/hyperlink" Target="https://www.hwk-leipzig.de/artikel/willkommenslotsen-bindeglied-zwischen-ausbildungssuchenden-und-handwerksbetrieben-3,0,7685.html" TargetMode="External"/><Relationship Id="rId2"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hyperlink" Target="https://www.arbeitundleben.eu/unternehmen/" TargetMode="External"/><Relationship Id="rId11" Type="http://schemas.openxmlformats.org/officeDocument/2006/relationships/hyperlink" Target="https://www.handwerkskammer.de" TargetMode="External"/><Relationship Id="rId5" Type="http://schemas.openxmlformats.org/officeDocument/2006/relationships/hyperlink" Target="https://zefas.narciss-taurus.de" TargetMode="External"/><Relationship Id="rId10" Type="http://schemas.openxmlformats.org/officeDocument/2006/relationships/hyperlink" Target="https://www.netzwerk-iq-sachsen.de/annerkennung/" TargetMode="External"/><Relationship Id="rId4" Type="http://schemas.openxmlformats.org/officeDocument/2006/relationships/image" Target="../media/image13.svg"/><Relationship Id="rId9" Type="http://schemas.openxmlformats.org/officeDocument/2006/relationships/hyperlink" Target="https://www.fizu-sachsen.de" TargetMode="External"/><Relationship Id="rId14" Type="http://schemas.openxmlformats.org/officeDocument/2006/relationships/hyperlink" Target="https://www.hwk-chemnitz.de/ausbildung/vor-der-ausbildung/passgenaue-besetzung-von-ausbildungsplaetz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sv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sv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0.sv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0.sv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svg"/><Relationship Id="rId4" Type="http://schemas.openxmlformats.org/officeDocument/2006/relationships/image" Target="../media/image23.sv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3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3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9.sv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svg"/></Relationships>
</file>

<file path=ppt/slides/_rels/slide4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9.sv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svg"/></Relationships>
</file>

<file path=ppt/slides/_rels/slide4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9.sv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31.sv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31.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8BFBD"/>
        </a:solidFill>
        <a:effectLst/>
      </p:bgPr>
    </p:bg>
    <p:spTree>
      <p:nvGrpSpPr>
        <p:cNvPr id="1" name=""/>
        <p:cNvGrpSpPr/>
        <p:nvPr/>
      </p:nvGrpSpPr>
      <p:grpSpPr>
        <a:xfrm>
          <a:off x="0" y="0"/>
          <a:ext cx="0" cy="0"/>
          <a:chOff x="0" y="0"/>
          <a:chExt cx="0" cy="0"/>
        </a:xfrm>
      </p:grpSpPr>
      <p:grpSp>
        <p:nvGrpSpPr>
          <p:cNvPr id="2" name="Group 2"/>
          <p:cNvGrpSpPr/>
          <p:nvPr/>
        </p:nvGrpSpPr>
        <p:grpSpPr>
          <a:xfrm>
            <a:off x="535984" y="-408071"/>
            <a:ext cx="6557274" cy="3364761"/>
            <a:chOff x="0" y="0"/>
            <a:chExt cx="2349979" cy="1205854"/>
          </a:xfrm>
        </p:grpSpPr>
        <p:sp>
          <p:nvSpPr>
            <p:cNvPr id="3" name="Freeform 3"/>
            <p:cNvSpPr/>
            <p:nvPr/>
          </p:nvSpPr>
          <p:spPr>
            <a:xfrm>
              <a:off x="0" y="0"/>
              <a:ext cx="2349979" cy="1205854"/>
            </a:xfrm>
            <a:custGeom>
              <a:avLst/>
              <a:gdLst/>
              <a:ahLst/>
              <a:cxnLst/>
              <a:rect l="l" t="t" r="r" b="b"/>
              <a:pathLst>
                <a:path w="2349979" h="1205854">
                  <a:moveTo>
                    <a:pt x="43684" y="0"/>
                  </a:moveTo>
                  <a:lnTo>
                    <a:pt x="2306294" y="0"/>
                  </a:lnTo>
                  <a:cubicBezTo>
                    <a:pt x="2317880" y="0"/>
                    <a:pt x="2328992" y="4602"/>
                    <a:pt x="2337184" y="12795"/>
                  </a:cubicBezTo>
                  <a:cubicBezTo>
                    <a:pt x="2345376" y="20987"/>
                    <a:pt x="2349979" y="32099"/>
                    <a:pt x="2349979" y="43684"/>
                  </a:cubicBezTo>
                  <a:lnTo>
                    <a:pt x="2349979" y="1162170"/>
                  </a:lnTo>
                  <a:cubicBezTo>
                    <a:pt x="2349979" y="1186296"/>
                    <a:pt x="2330421" y="1205854"/>
                    <a:pt x="2306294" y="1205854"/>
                  </a:cubicBezTo>
                  <a:lnTo>
                    <a:pt x="43684" y="1205854"/>
                  </a:lnTo>
                  <a:cubicBezTo>
                    <a:pt x="19558" y="1205854"/>
                    <a:pt x="0" y="1186296"/>
                    <a:pt x="0" y="1162170"/>
                  </a:cubicBezTo>
                  <a:lnTo>
                    <a:pt x="0" y="43684"/>
                  </a:lnTo>
                  <a:cubicBezTo>
                    <a:pt x="0" y="19558"/>
                    <a:pt x="19558" y="0"/>
                    <a:pt x="43684" y="0"/>
                  </a:cubicBezTo>
                  <a:close/>
                </a:path>
              </a:pathLst>
            </a:custGeom>
            <a:solidFill>
              <a:srgbClr val="FFFFFF">
                <a:alpha val="29804"/>
              </a:srgbClr>
            </a:solidFill>
          </p:spPr>
          <p:txBody>
            <a:bodyPr/>
            <a:lstStyle/>
            <a:p>
              <a:endParaRPr lang="en-CY"/>
            </a:p>
          </p:txBody>
        </p:sp>
        <p:sp>
          <p:nvSpPr>
            <p:cNvPr id="4" name="TextBox 4"/>
            <p:cNvSpPr txBox="1"/>
            <p:nvPr/>
          </p:nvSpPr>
          <p:spPr>
            <a:xfrm>
              <a:off x="0" y="28575"/>
              <a:ext cx="2349979" cy="1177279"/>
            </a:xfrm>
            <a:prstGeom prst="rect">
              <a:avLst/>
            </a:prstGeom>
          </p:spPr>
          <p:txBody>
            <a:bodyPr lIns="50800" tIns="50800" rIns="50800" bIns="50800" rtlCol="0" anchor="ctr"/>
            <a:lstStyle/>
            <a:p>
              <a:pPr algn="ctr">
                <a:lnSpc>
                  <a:spcPts val="1515"/>
                </a:lnSpc>
              </a:pPr>
              <a:endParaRPr/>
            </a:p>
          </p:txBody>
        </p:sp>
      </p:grpSp>
      <p:sp>
        <p:nvSpPr>
          <p:cNvPr id="5" name="Freeform 5"/>
          <p:cNvSpPr/>
          <p:nvPr/>
        </p:nvSpPr>
        <p:spPr>
          <a:xfrm>
            <a:off x="756000" y="9839560"/>
            <a:ext cx="1393547" cy="310064"/>
          </a:xfrm>
          <a:custGeom>
            <a:avLst/>
            <a:gdLst/>
            <a:ahLst/>
            <a:cxnLst/>
            <a:rect l="l" t="t" r="r" b="b"/>
            <a:pathLst>
              <a:path w="1393547" h="310064">
                <a:moveTo>
                  <a:pt x="0" y="0"/>
                </a:moveTo>
                <a:lnTo>
                  <a:pt x="1393547" y="0"/>
                </a:lnTo>
                <a:lnTo>
                  <a:pt x="1393547" y="310064"/>
                </a:lnTo>
                <a:lnTo>
                  <a:pt x="0" y="310064"/>
                </a:lnTo>
                <a:lnTo>
                  <a:pt x="0" y="0"/>
                </a:lnTo>
                <a:close/>
              </a:path>
            </a:pathLst>
          </a:custGeom>
          <a:blipFill>
            <a:blip r:embed="rId2"/>
            <a:stretch>
              <a:fillRect l="-989" r="-989"/>
            </a:stretch>
          </a:blipFill>
        </p:spPr>
        <p:txBody>
          <a:bodyPr/>
          <a:lstStyle/>
          <a:p>
            <a:endParaRPr lang="en-CY"/>
          </a:p>
        </p:txBody>
      </p:sp>
      <p:sp>
        <p:nvSpPr>
          <p:cNvPr id="6" name="Freeform 6"/>
          <p:cNvSpPr/>
          <p:nvPr/>
        </p:nvSpPr>
        <p:spPr>
          <a:xfrm>
            <a:off x="5737461" y="9748339"/>
            <a:ext cx="1066539" cy="401285"/>
          </a:xfrm>
          <a:custGeom>
            <a:avLst/>
            <a:gdLst/>
            <a:ahLst/>
            <a:cxnLst/>
            <a:rect l="l" t="t" r="r" b="b"/>
            <a:pathLst>
              <a:path w="1066539" h="401285">
                <a:moveTo>
                  <a:pt x="0" y="0"/>
                </a:moveTo>
                <a:lnTo>
                  <a:pt x="1066539" y="0"/>
                </a:lnTo>
                <a:lnTo>
                  <a:pt x="1066539" y="401285"/>
                </a:lnTo>
                <a:lnTo>
                  <a:pt x="0" y="401285"/>
                </a:lnTo>
                <a:lnTo>
                  <a:pt x="0" y="0"/>
                </a:lnTo>
                <a:close/>
              </a:path>
            </a:pathLst>
          </a:custGeom>
          <a:blipFill>
            <a:blip r:embed="rId3"/>
            <a:stretch>
              <a:fillRect/>
            </a:stretch>
          </a:blipFill>
        </p:spPr>
        <p:txBody>
          <a:bodyPr/>
          <a:lstStyle/>
          <a:p>
            <a:endParaRPr lang="en-CY"/>
          </a:p>
        </p:txBody>
      </p:sp>
      <p:sp>
        <p:nvSpPr>
          <p:cNvPr id="7" name="Freeform 7"/>
          <p:cNvSpPr/>
          <p:nvPr/>
        </p:nvSpPr>
        <p:spPr>
          <a:xfrm>
            <a:off x="857082" y="3353078"/>
            <a:ext cx="5845837" cy="4128622"/>
          </a:xfrm>
          <a:custGeom>
            <a:avLst/>
            <a:gdLst/>
            <a:ahLst/>
            <a:cxnLst/>
            <a:rect l="l" t="t" r="r" b="b"/>
            <a:pathLst>
              <a:path w="5845837" h="4128622">
                <a:moveTo>
                  <a:pt x="0" y="0"/>
                </a:moveTo>
                <a:lnTo>
                  <a:pt x="5845836" y="0"/>
                </a:lnTo>
                <a:lnTo>
                  <a:pt x="5845836" y="4128622"/>
                </a:lnTo>
                <a:lnTo>
                  <a:pt x="0" y="4128622"/>
                </a:lnTo>
                <a:lnTo>
                  <a:pt x="0" y="0"/>
                </a:lnTo>
                <a:close/>
              </a:path>
            </a:pathLst>
          </a:custGeom>
          <a:blipFill>
            <a:blip r:embed="rId4"/>
            <a:stretch>
              <a:fillRect/>
            </a:stretch>
          </a:blipFill>
          <a:ln w="38100" cap="rnd">
            <a:solidFill>
              <a:srgbClr val="E7F7F7"/>
            </a:solidFill>
            <a:prstDash val="solid"/>
            <a:round/>
          </a:ln>
        </p:spPr>
        <p:txBody>
          <a:bodyPr/>
          <a:lstStyle/>
          <a:p>
            <a:endParaRPr lang="en-CY"/>
          </a:p>
        </p:txBody>
      </p:sp>
      <p:sp>
        <p:nvSpPr>
          <p:cNvPr id="8" name="Freeform 8"/>
          <p:cNvSpPr/>
          <p:nvPr/>
        </p:nvSpPr>
        <p:spPr>
          <a:xfrm>
            <a:off x="1758317" y="4117187"/>
            <a:ext cx="990885" cy="3289244"/>
          </a:xfrm>
          <a:custGeom>
            <a:avLst/>
            <a:gdLst/>
            <a:ahLst/>
            <a:cxnLst/>
            <a:rect l="l" t="t" r="r" b="b"/>
            <a:pathLst>
              <a:path w="990885" h="3289244">
                <a:moveTo>
                  <a:pt x="0" y="0"/>
                </a:moveTo>
                <a:lnTo>
                  <a:pt x="990885" y="0"/>
                </a:lnTo>
                <a:lnTo>
                  <a:pt x="990885" y="3289244"/>
                </a:lnTo>
                <a:lnTo>
                  <a:pt x="0" y="3289244"/>
                </a:lnTo>
                <a:lnTo>
                  <a:pt x="0" y="0"/>
                </a:lnTo>
                <a:close/>
              </a:path>
            </a:pathLst>
          </a:custGeom>
          <a:blipFill>
            <a:blip r:embed="rId5"/>
            <a:stretch>
              <a:fillRect/>
            </a:stretch>
          </a:blipFill>
        </p:spPr>
        <p:txBody>
          <a:bodyPr/>
          <a:lstStyle/>
          <a:p>
            <a:endParaRPr lang="en-CY"/>
          </a:p>
        </p:txBody>
      </p:sp>
      <p:sp>
        <p:nvSpPr>
          <p:cNvPr id="9" name="TextBox 9"/>
          <p:cNvSpPr txBox="1"/>
          <p:nvPr/>
        </p:nvSpPr>
        <p:spPr>
          <a:xfrm>
            <a:off x="743336" y="8197006"/>
            <a:ext cx="6060664" cy="762000"/>
          </a:xfrm>
          <a:prstGeom prst="rect">
            <a:avLst/>
          </a:prstGeom>
        </p:spPr>
        <p:txBody>
          <a:bodyPr lIns="0" tIns="0" rIns="0" bIns="0" rtlCol="0" anchor="t">
            <a:spAutoFit/>
          </a:bodyPr>
          <a:lstStyle/>
          <a:p>
            <a:pPr marL="0" lvl="0" indent="0" algn="ctr">
              <a:lnSpc>
                <a:spcPts val="3149"/>
              </a:lnSpc>
              <a:spcBef>
                <a:spcPct val="0"/>
              </a:spcBef>
            </a:pPr>
            <a:r>
              <a:rPr lang="en-US" sz="2249" b="1" spc="-71">
                <a:solidFill>
                  <a:srgbClr val="FFFFFF"/>
                </a:solidFill>
                <a:latin typeface="Open Sans Bold"/>
                <a:ea typeface="Open Sans Bold"/>
                <a:cs typeface="Open Sans Bold"/>
                <a:sym typeface="Open Sans Bold"/>
              </a:rPr>
              <a:t>EMPOWER HER – Potenziale entfalten, Fähigkeiten aufbauen, Karrieren gestalten </a:t>
            </a:r>
          </a:p>
        </p:txBody>
      </p:sp>
      <p:sp>
        <p:nvSpPr>
          <p:cNvPr id="10" name="TextBox 10"/>
          <p:cNvSpPr txBox="1"/>
          <p:nvPr/>
        </p:nvSpPr>
        <p:spPr>
          <a:xfrm>
            <a:off x="158838" y="437155"/>
            <a:ext cx="7229659" cy="837154"/>
          </a:xfrm>
          <a:prstGeom prst="rect">
            <a:avLst/>
          </a:prstGeom>
        </p:spPr>
        <p:txBody>
          <a:bodyPr lIns="0" tIns="0" rIns="0" bIns="0" rtlCol="0" anchor="t">
            <a:spAutoFit/>
          </a:bodyPr>
          <a:lstStyle/>
          <a:p>
            <a:pPr marL="0" lvl="0" indent="0" algn="ctr">
              <a:lnSpc>
                <a:spcPts val="6509"/>
              </a:lnSpc>
            </a:pPr>
            <a:r>
              <a:rPr lang="en-US" sz="5917" spc="-414">
                <a:solidFill>
                  <a:srgbClr val="FFFFFF"/>
                </a:solidFill>
                <a:latin typeface="Open Sans"/>
                <a:ea typeface="Open Sans"/>
                <a:cs typeface="Open Sans"/>
                <a:sym typeface="Open Sans"/>
              </a:rPr>
              <a:t>Onboarding-Toolbox</a:t>
            </a:r>
          </a:p>
        </p:txBody>
      </p:sp>
      <p:sp>
        <p:nvSpPr>
          <p:cNvPr id="11" name="TextBox 11"/>
          <p:cNvSpPr txBox="1"/>
          <p:nvPr/>
        </p:nvSpPr>
        <p:spPr>
          <a:xfrm>
            <a:off x="756000" y="1781007"/>
            <a:ext cx="6048000" cy="514821"/>
          </a:xfrm>
          <a:prstGeom prst="rect">
            <a:avLst/>
          </a:prstGeom>
        </p:spPr>
        <p:txBody>
          <a:bodyPr lIns="0" tIns="0" rIns="0" bIns="0" rtlCol="0" anchor="t">
            <a:spAutoFit/>
          </a:bodyPr>
          <a:lstStyle/>
          <a:p>
            <a:pPr lvl="0" algn="ctr">
              <a:lnSpc>
                <a:spcPts val="3729"/>
              </a:lnSpc>
            </a:pPr>
            <a:r>
              <a:rPr lang="en-US" sz="4800" spc="-88" dirty="0" err="1">
                <a:solidFill>
                  <a:srgbClr val="FFFFFF"/>
                </a:solidFill>
                <a:latin typeface="Open Sans"/>
                <a:ea typeface="Open Sans"/>
                <a:cs typeface="Open Sans"/>
                <a:sym typeface="Open Sans"/>
              </a:rPr>
              <a:t>Anhang</a:t>
            </a:r>
            <a:endParaRPr lang="en-US" sz="4800" spc="-88" dirty="0">
              <a:solidFill>
                <a:srgbClr val="FFFFFF"/>
              </a:solidFill>
              <a:latin typeface="Open Sans"/>
              <a:ea typeface="Open Sans"/>
              <a:cs typeface="Open Sans"/>
              <a:sym typeface="Open Sans"/>
            </a:endParaRPr>
          </a:p>
        </p:txBody>
      </p:sp>
      <p:sp>
        <p:nvSpPr>
          <p:cNvPr id="12" name="Freeform 12"/>
          <p:cNvSpPr/>
          <p:nvPr/>
        </p:nvSpPr>
        <p:spPr>
          <a:xfrm>
            <a:off x="4283821" y="3990667"/>
            <a:ext cx="1343950" cy="3415764"/>
          </a:xfrm>
          <a:custGeom>
            <a:avLst/>
            <a:gdLst/>
            <a:ahLst/>
            <a:cxnLst/>
            <a:rect l="l" t="t" r="r" b="b"/>
            <a:pathLst>
              <a:path w="1343950" h="3415764">
                <a:moveTo>
                  <a:pt x="0" y="0"/>
                </a:moveTo>
                <a:lnTo>
                  <a:pt x="1343950" y="0"/>
                </a:lnTo>
                <a:lnTo>
                  <a:pt x="1343950" y="3415764"/>
                </a:lnTo>
                <a:lnTo>
                  <a:pt x="0" y="341576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CY"/>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CF76A-20D1-2636-869B-B7143050A4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4983E6E-8232-5741-4E0C-FBFF374631A2}"/>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39B15010-AB2C-0EA8-DB55-8429451337D2}"/>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5A50C556-EED1-3F2E-A812-589429DC8708}"/>
              </a:ext>
            </a:extLst>
          </p:cNvPr>
          <p:cNvSpPr txBox="1"/>
          <p:nvPr/>
        </p:nvSpPr>
        <p:spPr>
          <a:xfrm>
            <a:off x="0" y="2527300"/>
            <a:ext cx="7556500" cy="113319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9225"/>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spc="0" baseline="0" dirty="0" err="1">
                <a:solidFill>
                  <a:srgbClr val="FAC175"/>
                </a:solidFill>
                <a:uFillTx/>
                <a:latin typeface="Open Sans Bold"/>
                <a:ea typeface="Open Sans Bold"/>
                <a:cs typeface="Open Sans Bold"/>
              </a:rPr>
              <a:t>Aktivität</a:t>
            </a:r>
            <a:r>
              <a:rPr lang="en-CY" sz="7500" b="1" i="0" u="none" strike="noStrike" kern="1200" cap="none" spc="0" baseline="0" dirty="0">
                <a:solidFill>
                  <a:srgbClr val="FAC175"/>
                </a:solidFill>
                <a:uFillTx/>
                <a:latin typeface="Open Sans Bold"/>
                <a:ea typeface="Open Sans Bold"/>
                <a:cs typeface="Open Sans Bold"/>
              </a:rPr>
              <a:t> </a:t>
            </a:r>
            <a:r>
              <a:rPr lang="en-CY" sz="7500" b="1" dirty="0">
                <a:solidFill>
                  <a:srgbClr val="FAC175"/>
                </a:solidFill>
                <a:latin typeface="Open Sans Bold"/>
                <a:ea typeface="Open Sans Bold"/>
                <a:cs typeface="Open Sans Bold"/>
              </a:rPr>
              <a:t>3</a:t>
            </a:r>
            <a:endParaRPr lang="en-US" sz="7500" b="1" i="0" u="none" strike="noStrike" kern="1200" cap="none" spc="0" baseline="0" dirty="0">
              <a:solidFill>
                <a:srgbClr val="FAC175"/>
              </a:solidFill>
              <a:uFillTx/>
              <a:latin typeface="Open Sans Bold"/>
              <a:ea typeface="Open Sans Bold"/>
              <a:cs typeface="Open Sans Bold"/>
            </a:endParaRPr>
          </a:p>
        </p:txBody>
      </p:sp>
      <p:sp>
        <p:nvSpPr>
          <p:cNvPr id="7" name="Freeform 2">
            <a:extLst>
              <a:ext uri="{FF2B5EF4-FFF2-40B4-BE49-F238E27FC236}">
                <a16:creationId xmlns:a16="http://schemas.microsoft.com/office/drawing/2014/main" id="{57DC338C-C31C-8A4C-9B49-9CF55C83C12A}"/>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Freeform 3">
            <a:extLst>
              <a:ext uri="{FF2B5EF4-FFF2-40B4-BE49-F238E27FC236}">
                <a16:creationId xmlns:a16="http://schemas.microsoft.com/office/drawing/2014/main" id="{2EDC310B-780D-B1FA-3485-E312D0350F2E}"/>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852657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539863" y="603370"/>
            <a:ext cx="9906840" cy="833023"/>
            <a:chOff x="0" y="-70875"/>
            <a:chExt cx="13209120" cy="1110698"/>
          </a:xfrm>
        </p:grpSpPr>
        <p:grpSp>
          <p:nvGrpSpPr>
            <p:cNvPr id="8" name="Group 8"/>
            <p:cNvGrpSpPr/>
            <p:nvPr/>
          </p:nvGrpSpPr>
          <p:grpSpPr>
            <a:xfrm>
              <a:off x="0" y="-70875"/>
              <a:ext cx="13209120" cy="1110698"/>
              <a:chOff x="0" y="-19050"/>
              <a:chExt cx="3550388" cy="298537"/>
            </a:xfrm>
          </p:grpSpPr>
          <p:sp>
            <p:nvSpPr>
              <p:cNvPr id="9" name="Freeform 9"/>
              <p:cNvSpPr/>
              <p:nvPr/>
            </p:nvSpPr>
            <p:spPr>
              <a:xfrm>
                <a:off x="193474" y="0"/>
                <a:ext cx="2708080" cy="279487"/>
              </a:xfrm>
              <a:custGeom>
                <a:avLst/>
                <a:gdLst/>
                <a:ahLst/>
                <a:cxnLst/>
                <a:rect l="l" t="t" r="r" b="b"/>
                <a:pathLst>
                  <a:path w="3550388" h="279487">
                    <a:moveTo>
                      <a:pt x="28914" y="0"/>
                    </a:moveTo>
                    <a:lnTo>
                      <a:pt x="3521473" y="0"/>
                    </a:lnTo>
                    <a:cubicBezTo>
                      <a:pt x="3537442" y="0"/>
                      <a:pt x="3550388" y="12945"/>
                      <a:pt x="3550388" y="28914"/>
                    </a:cubicBezTo>
                    <a:lnTo>
                      <a:pt x="3550388" y="250572"/>
                    </a:lnTo>
                    <a:cubicBezTo>
                      <a:pt x="3550388" y="258241"/>
                      <a:pt x="3547341" y="265595"/>
                      <a:pt x="3541919" y="271018"/>
                    </a:cubicBezTo>
                    <a:cubicBezTo>
                      <a:pt x="3536496" y="276440"/>
                      <a:pt x="3529142" y="279487"/>
                      <a:pt x="3521473" y="279487"/>
                    </a:cubicBezTo>
                    <a:lnTo>
                      <a:pt x="28914" y="279487"/>
                    </a:lnTo>
                    <a:cubicBezTo>
                      <a:pt x="12945" y="279487"/>
                      <a:pt x="0" y="266541"/>
                      <a:pt x="0" y="250572"/>
                    </a:cubicBezTo>
                    <a:lnTo>
                      <a:pt x="0" y="28914"/>
                    </a:lnTo>
                    <a:cubicBezTo>
                      <a:pt x="0" y="12945"/>
                      <a:pt x="12945" y="0"/>
                      <a:pt x="28914" y="0"/>
                    </a:cubicBezTo>
                    <a:close/>
                  </a:path>
                </a:pathLst>
              </a:custGeom>
              <a:solidFill>
                <a:srgbClr val="8B75A7"/>
              </a:solidFill>
              <a:ln w="38100" cap="rnd">
                <a:solidFill>
                  <a:srgbClr val="E6DBF0"/>
                </a:solidFill>
                <a:prstDash val="solid"/>
                <a:round/>
              </a:ln>
            </p:spPr>
            <p:txBody>
              <a:bodyPr/>
              <a:lstStyle/>
              <a:p>
                <a:endParaRPr lang="en-CY"/>
              </a:p>
            </p:txBody>
          </p:sp>
          <p:sp>
            <p:nvSpPr>
              <p:cNvPr id="10" name="TextBox 10"/>
              <p:cNvSpPr txBox="1"/>
              <p:nvPr/>
            </p:nvSpPr>
            <p:spPr>
              <a:xfrm>
                <a:off x="0" y="-19050"/>
                <a:ext cx="3550388" cy="298537"/>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1031733" y="280728"/>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Orientierungshilfe</a:t>
              </a:r>
            </a:p>
          </p:txBody>
        </p:sp>
        <p:grpSp>
          <p:nvGrpSpPr>
            <p:cNvPr id="12" name="Group 12"/>
            <p:cNvGrpSpPr/>
            <p:nvPr/>
          </p:nvGrpSpPr>
          <p:grpSpPr>
            <a:xfrm>
              <a:off x="8918280" y="266941"/>
              <a:ext cx="1747075" cy="505941"/>
              <a:chOff x="0" y="0"/>
              <a:chExt cx="469584" cy="135988"/>
            </a:xfrm>
          </p:grpSpPr>
          <p:sp>
            <p:nvSpPr>
              <p:cNvPr id="13" name="Freeform 13"/>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8B75A7"/>
              </a:solidFill>
            </p:spPr>
            <p:txBody>
              <a:bodyPr/>
              <a:lstStyle/>
              <a:p>
                <a:endParaRPr lang="en-CY"/>
              </a:p>
            </p:txBody>
          </p:sp>
          <p:sp>
            <p:nvSpPr>
              <p:cNvPr id="14" name="TextBox 14"/>
              <p:cNvSpPr txBox="1"/>
              <p:nvPr/>
            </p:nvSpPr>
            <p:spPr>
              <a:xfrm>
                <a:off x="0" y="-19050"/>
                <a:ext cx="469584" cy="155038"/>
              </a:xfrm>
              <a:prstGeom prst="rect">
                <a:avLst/>
              </a:prstGeom>
            </p:spPr>
            <p:txBody>
              <a:bodyPr lIns="50800" tIns="50800" rIns="50800" bIns="50800" rtlCol="0" anchor="ctr"/>
              <a:lstStyle/>
              <a:p>
                <a:pPr marL="0" lvl="0" indent="0" algn="ctr">
                  <a:lnSpc>
                    <a:spcPts val="2099"/>
                  </a:lnSpc>
                </a:pPr>
                <a:r>
                  <a:rPr lang="en-US" sz="1499">
                    <a:solidFill>
                      <a:srgbClr val="EFAB80"/>
                    </a:solidFill>
                    <a:latin typeface="Open Sans"/>
                    <a:ea typeface="Open Sans"/>
                    <a:cs typeface="Open Sans"/>
                    <a:sym typeface="Open Sans"/>
                  </a:rPr>
                  <a:t>Teilbar</a:t>
                </a:r>
              </a:p>
            </p:txBody>
          </p:sp>
        </p:grpSp>
      </p:grpSp>
      <p:grpSp>
        <p:nvGrpSpPr>
          <p:cNvPr id="15" name="Group 15"/>
          <p:cNvGrpSpPr/>
          <p:nvPr/>
        </p:nvGrpSpPr>
        <p:grpSpPr>
          <a:xfrm>
            <a:off x="5478379" y="856731"/>
            <a:ext cx="1985003" cy="322615"/>
            <a:chOff x="0" y="0"/>
            <a:chExt cx="711380" cy="115618"/>
          </a:xfrm>
        </p:grpSpPr>
        <p:sp>
          <p:nvSpPr>
            <p:cNvPr id="16" name="Freeform 16"/>
            <p:cNvSpPr/>
            <p:nvPr/>
          </p:nvSpPr>
          <p:spPr>
            <a:xfrm>
              <a:off x="0" y="0"/>
              <a:ext cx="711380" cy="115618"/>
            </a:xfrm>
            <a:custGeom>
              <a:avLst/>
              <a:gdLst/>
              <a:ahLst/>
              <a:cxnLst/>
              <a:rect l="l" t="t" r="r" b="b"/>
              <a:pathLst>
                <a:path w="711380" h="115618">
                  <a:moveTo>
                    <a:pt x="57809" y="0"/>
                  </a:moveTo>
                  <a:lnTo>
                    <a:pt x="653571" y="0"/>
                  </a:lnTo>
                  <a:cubicBezTo>
                    <a:pt x="668903" y="0"/>
                    <a:pt x="683607" y="6091"/>
                    <a:pt x="694448" y="16932"/>
                  </a:cubicBezTo>
                  <a:cubicBezTo>
                    <a:pt x="705290" y="27773"/>
                    <a:pt x="711380" y="42477"/>
                    <a:pt x="711380" y="57809"/>
                  </a:cubicBezTo>
                  <a:lnTo>
                    <a:pt x="711380" y="57809"/>
                  </a:lnTo>
                  <a:cubicBezTo>
                    <a:pt x="711380" y="89736"/>
                    <a:pt x="685498" y="115618"/>
                    <a:pt x="653571" y="115618"/>
                  </a:cubicBezTo>
                  <a:lnTo>
                    <a:pt x="57809" y="115618"/>
                  </a:lnTo>
                  <a:cubicBezTo>
                    <a:pt x="42477" y="115618"/>
                    <a:pt x="27773" y="109527"/>
                    <a:pt x="16932" y="98686"/>
                  </a:cubicBezTo>
                  <a:cubicBezTo>
                    <a:pt x="6091" y="87845"/>
                    <a:pt x="0" y="73141"/>
                    <a:pt x="0" y="57809"/>
                  </a:cubicBezTo>
                  <a:lnTo>
                    <a:pt x="0" y="57809"/>
                  </a:lnTo>
                  <a:cubicBezTo>
                    <a:pt x="0" y="42477"/>
                    <a:pt x="6091" y="27773"/>
                    <a:pt x="16932" y="16932"/>
                  </a:cubicBezTo>
                  <a:cubicBezTo>
                    <a:pt x="27773" y="6091"/>
                    <a:pt x="42477" y="0"/>
                    <a:pt x="57809" y="0"/>
                  </a:cubicBezTo>
                  <a:close/>
                </a:path>
              </a:pathLst>
            </a:custGeom>
            <a:solidFill>
              <a:srgbClr val="FFFFFF"/>
            </a:solidFill>
          </p:spPr>
          <p:txBody>
            <a:bodyPr/>
            <a:lstStyle/>
            <a:p>
              <a:endParaRPr lang="en-CY"/>
            </a:p>
          </p:txBody>
        </p:sp>
        <p:sp>
          <p:nvSpPr>
            <p:cNvPr id="17" name="TextBox 17"/>
            <p:cNvSpPr txBox="1"/>
            <p:nvPr/>
          </p:nvSpPr>
          <p:spPr>
            <a:xfrm>
              <a:off x="0" y="-19050"/>
              <a:ext cx="711380" cy="134668"/>
            </a:xfrm>
            <a:prstGeom prst="rect">
              <a:avLst/>
            </a:prstGeom>
          </p:spPr>
          <p:txBody>
            <a:bodyPr lIns="50800" tIns="50800" rIns="50800" bIns="50800" rtlCol="0" anchor="ctr"/>
            <a:lstStyle/>
            <a:p>
              <a:pPr marL="0" lvl="0" indent="0" algn="ctr">
                <a:lnSpc>
                  <a:spcPts val="1679"/>
                </a:lnSpc>
              </a:pPr>
              <a:r>
                <a:rPr lang="en-US" sz="1200">
                  <a:solidFill>
                    <a:srgbClr val="464646"/>
                  </a:solidFill>
                  <a:latin typeface="Open Sans"/>
                  <a:ea typeface="Open Sans"/>
                  <a:cs typeface="Open Sans"/>
                  <a:sym typeface="Open Sans"/>
                </a:rPr>
                <a:t>Deutschland / Sachsen</a:t>
              </a:r>
            </a:p>
          </p:txBody>
        </p:sp>
      </p:grpSp>
      <p:grpSp>
        <p:nvGrpSpPr>
          <p:cNvPr id="18" name="Group 18"/>
          <p:cNvGrpSpPr/>
          <p:nvPr/>
        </p:nvGrpSpPr>
        <p:grpSpPr>
          <a:xfrm>
            <a:off x="259065" y="2395877"/>
            <a:ext cx="7027036" cy="7190889"/>
            <a:chOff x="0" y="0"/>
            <a:chExt cx="2518331" cy="2577052"/>
          </a:xfrm>
        </p:grpSpPr>
        <p:sp>
          <p:nvSpPr>
            <p:cNvPr id="19" name="Freeform 19"/>
            <p:cNvSpPr/>
            <p:nvPr/>
          </p:nvSpPr>
          <p:spPr>
            <a:xfrm>
              <a:off x="0" y="0"/>
              <a:ext cx="2518331" cy="2577052"/>
            </a:xfrm>
            <a:custGeom>
              <a:avLst/>
              <a:gdLst/>
              <a:ahLst/>
              <a:cxnLst/>
              <a:rect l="l" t="t" r="r" b="b"/>
              <a:pathLst>
                <a:path w="2518331" h="2577052">
                  <a:moveTo>
                    <a:pt x="40764" y="0"/>
                  </a:moveTo>
                  <a:lnTo>
                    <a:pt x="2477567" y="0"/>
                  </a:lnTo>
                  <a:cubicBezTo>
                    <a:pt x="2488378" y="0"/>
                    <a:pt x="2498747" y="4295"/>
                    <a:pt x="2506391" y="11940"/>
                  </a:cubicBezTo>
                  <a:cubicBezTo>
                    <a:pt x="2514036" y="19584"/>
                    <a:pt x="2518331" y="29953"/>
                    <a:pt x="2518331" y="40764"/>
                  </a:cubicBezTo>
                  <a:lnTo>
                    <a:pt x="2518331" y="2536288"/>
                  </a:lnTo>
                  <a:cubicBezTo>
                    <a:pt x="2518331" y="2558802"/>
                    <a:pt x="2500080" y="2577052"/>
                    <a:pt x="2477567" y="2577052"/>
                  </a:cubicBezTo>
                  <a:lnTo>
                    <a:pt x="40764" y="2577052"/>
                  </a:lnTo>
                  <a:cubicBezTo>
                    <a:pt x="18251" y="2577052"/>
                    <a:pt x="0" y="2558802"/>
                    <a:pt x="0" y="2536288"/>
                  </a:cubicBezTo>
                  <a:lnTo>
                    <a:pt x="0" y="40764"/>
                  </a:lnTo>
                  <a:cubicBezTo>
                    <a:pt x="0" y="18251"/>
                    <a:pt x="18251" y="0"/>
                    <a:pt x="40764" y="0"/>
                  </a:cubicBezTo>
                  <a:close/>
                </a:path>
              </a:pathLst>
            </a:custGeom>
            <a:solidFill>
              <a:srgbClr val="FFFFFE"/>
            </a:solidFill>
            <a:ln w="38100" cap="rnd">
              <a:solidFill>
                <a:srgbClr val="464646"/>
              </a:solidFill>
              <a:prstDash val="solid"/>
              <a:round/>
            </a:ln>
          </p:spPr>
          <p:txBody>
            <a:bodyPr/>
            <a:lstStyle/>
            <a:p>
              <a:endParaRPr lang="en-CY"/>
            </a:p>
          </p:txBody>
        </p:sp>
        <p:sp>
          <p:nvSpPr>
            <p:cNvPr id="20" name="TextBox 20"/>
            <p:cNvSpPr txBox="1"/>
            <p:nvPr/>
          </p:nvSpPr>
          <p:spPr>
            <a:xfrm>
              <a:off x="0" y="-28575"/>
              <a:ext cx="2518331" cy="2605627"/>
            </a:xfrm>
            <a:prstGeom prst="rect">
              <a:avLst/>
            </a:prstGeom>
          </p:spPr>
          <p:txBody>
            <a:bodyPr lIns="50800" tIns="50800" rIns="50800" bIns="50800" rtlCol="0" anchor="ctr"/>
            <a:lstStyle/>
            <a:p>
              <a:pPr marL="0" lvl="0" indent="0" algn="l">
                <a:lnSpc>
                  <a:spcPts val="1679"/>
                </a:lnSpc>
                <a:spcBef>
                  <a:spcPct val="0"/>
                </a:spcBef>
              </a:pPr>
              <a:endParaRPr/>
            </a:p>
          </p:txBody>
        </p:sp>
      </p:grpSp>
      <p:sp>
        <p:nvSpPr>
          <p:cNvPr id="21" name="TextBox 21"/>
          <p:cNvSpPr txBox="1"/>
          <p:nvPr/>
        </p:nvSpPr>
        <p:spPr>
          <a:xfrm>
            <a:off x="571188" y="2464857"/>
            <a:ext cx="6538716" cy="6838334"/>
          </a:xfrm>
          <a:prstGeom prst="rect">
            <a:avLst/>
          </a:prstGeom>
        </p:spPr>
        <p:txBody>
          <a:bodyPr lIns="0" tIns="0" rIns="0" bIns="0" rtlCol="0" anchor="t">
            <a:spAutoFit/>
          </a:bodyPr>
          <a:lstStyle/>
          <a:p>
            <a:pPr marL="0" lvl="0" indent="0" algn="l">
              <a:lnSpc>
                <a:spcPts val="1959"/>
              </a:lnSpc>
              <a:spcBef>
                <a:spcPct val="0"/>
              </a:spcBef>
            </a:pPr>
            <a:r>
              <a:rPr lang="en-US" sz="1399" b="1" u="none" strike="noStrike">
                <a:solidFill>
                  <a:srgbClr val="464646"/>
                </a:solidFill>
                <a:latin typeface="Open Sans Bold"/>
                <a:ea typeface="Open Sans Bold"/>
                <a:cs typeface="Open Sans Bold"/>
                <a:sym typeface="Open Sans Bold"/>
              </a:rPr>
              <a:t> Anerkennung von Qualifikationen - allgemein</a:t>
            </a:r>
          </a:p>
          <a:p>
            <a:pPr marL="0" lvl="0" indent="0" algn="l">
              <a:lnSpc>
                <a:spcPts val="1959"/>
              </a:lnSpc>
              <a:spcBef>
                <a:spcPct val="0"/>
              </a:spcBef>
            </a:pPr>
            <a:endParaRPr lang="en-US" sz="1399" b="1" u="none" strike="noStrike">
              <a:solidFill>
                <a:srgbClr val="464646"/>
              </a:solidFill>
              <a:latin typeface="Open Sans Bold"/>
              <a:ea typeface="Open Sans Bold"/>
              <a:cs typeface="Open Sans Bold"/>
              <a:sym typeface="Open Sans Bold"/>
            </a:endParaRPr>
          </a:p>
          <a:p>
            <a:pPr marL="302260" lvl="1" indent="-151130" algn="l">
              <a:lnSpc>
                <a:spcPts val="1959"/>
              </a:lnSpc>
              <a:spcBef>
                <a:spcPct val="0"/>
              </a:spcBef>
              <a:buFont typeface="Arial"/>
              <a:buChar char="•"/>
            </a:pPr>
            <a:r>
              <a:rPr lang="en-US" sz="1399" u="none" strike="noStrike">
                <a:solidFill>
                  <a:srgbClr val="464646"/>
                </a:solidFill>
                <a:latin typeface="Open Sans"/>
                <a:ea typeface="Open Sans"/>
                <a:cs typeface="Open Sans"/>
                <a:sym typeface="Open Sans"/>
              </a:rPr>
              <a:t>Informationsportal der Bundesregierung zur Anerkennung ausländischer Berufe: </a:t>
            </a:r>
            <a:r>
              <a:rPr lang="en-US" sz="1399" b="1" u="sng" strike="noStrike">
                <a:solidFill>
                  <a:srgbClr val="8D77AB"/>
                </a:solidFill>
                <a:latin typeface="Open Sans Bold"/>
                <a:ea typeface="Open Sans Bold"/>
                <a:cs typeface="Open Sans Bold"/>
                <a:sym typeface="Open Sans Bold"/>
                <a:hlinkClick r:id="rId2" tooltip="http://www.anerkennung-in-deutschland.de"/>
              </a:rPr>
              <a:t>www.anerkennung-in-deutschland.de</a:t>
            </a:r>
            <a:r>
              <a:rPr lang="en-US" sz="1399" u="none" strike="noStrike">
                <a:solidFill>
                  <a:srgbClr val="464646"/>
                </a:solidFill>
                <a:latin typeface="Open Sans"/>
                <a:ea typeface="Open Sans"/>
                <a:cs typeface="Open Sans"/>
                <a:sym typeface="Open Sans"/>
              </a:rPr>
              <a:t>  </a:t>
            </a:r>
          </a:p>
          <a:p>
            <a:pPr marL="604520" lvl="2" indent="-201507" algn="l">
              <a:lnSpc>
                <a:spcPts val="1959"/>
              </a:lnSpc>
              <a:spcBef>
                <a:spcPct val="0"/>
              </a:spcBef>
              <a:buFont typeface="Arial"/>
              <a:buChar char="⚬"/>
            </a:pPr>
            <a:r>
              <a:rPr lang="en-US" sz="1399" u="none" strike="noStrike">
                <a:solidFill>
                  <a:srgbClr val="464646"/>
                </a:solidFill>
                <a:latin typeface="Open Sans"/>
                <a:ea typeface="Open Sans"/>
                <a:cs typeface="Open Sans"/>
                <a:sym typeface="Open Sans"/>
              </a:rPr>
              <a:t>allgemeinen Informationen zur Anerkennung</a:t>
            </a:r>
          </a:p>
          <a:p>
            <a:pPr marL="604520" lvl="2" indent="-201507" algn="l">
              <a:lnSpc>
                <a:spcPts val="1959"/>
              </a:lnSpc>
              <a:spcBef>
                <a:spcPct val="0"/>
              </a:spcBef>
              <a:buFont typeface="Arial"/>
              <a:buChar char="⚬"/>
            </a:pPr>
            <a:r>
              <a:rPr lang="en-US" sz="1399" u="none" strike="noStrike">
                <a:solidFill>
                  <a:srgbClr val="464646"/>
                </a:solidFill>
                <a:latin typeface="Open Sans"/>
                <a:ea typeface="Open Sans"/>
                <a:cs typeface="Open Sans"/>
                <a:sym typeface="Open Sans"/>
              </a:rPr>
              <a:t>Informationen zur finanziellen Förderung des Anerkennungsverfahrens</a:t>
            </a:r>
          </a:p>
          <a:p>
            <a:pPr marL="604520" lvl="2" indent="-201507" algn="l">
              <a:lnSpc>
                <a:spcPts val="1959"/>
              </a:lnSpc>
              <a:spcBef>
                <a:spcPct val="0"/>
              </a:spcBef>
              <a:buFont typeface="Arial"/>
              <a:buChar char="⚬"/>
            </a:pPr>
            <a:r>
              <a:rPr lang="en-US" sz="1399" u="none" strike="noStrike">
                <a:solidFill>
                  <a:srgbClr val="464646"/>
                </a:solidFill>
                <a:latin typeface="Open Sans"/>
                <a:ea typeface="Open Sans"/>
                <a:cs typeface="Open Sans"/>
                <a:sym typeface="Open Sans"/>
              </a:rPr>
              <a:t>Anerkennungs-Finder: Informationen und Hinweise, wie und wo ausländische Abschlüsse anerkannt werden können </a:t>
            </a:r>
          </a:p>
          <a:p>
            <a:pPr algn="l">
              <a:lnSpc>
                <a:spcPts val="840"/>
              </a:lnSpc>
              <a:spcBef>
                <a:spcPct val="0"/>
              </a:spcBef>
            </a:pPr>
            <a:endParaRPr lang="en-US" sz="1399" u="none" strike="noStrike">
              <a:solidFill>
                <a:srgbClr val="464646"/>
              </a:solidFill>
              <a:latin typeface="Open Sans"/>
              <a:ea typeface="Open Sans"/>
              <a:cs typeface="Open Sans"/>
              <a:sym typeface="Open Sans"/>
            </a:endParaRPr>
          </a:p>
          <a:p>
            <a:pPr marL="302260" lvl="1" indent="-151130" algn="l">
              <a:lnSpc>
                <a:spcPts val="1959"/>
              </a:lnSpc>
              <a:buFont typeface="Arial"/>
              <a:buChar char="•"/>
            </a:pPr>
            <a:r>
              <a:rPr lang="en-US" sz="1399" u="none" strike="noStrike">
                <a:solidFill>
                  <a:srgbClr val="464646"/>
                </a:solidFill>
                <a:latin typeface="Open Sans"/>
                <a:ea typeface="Open Sans"/>
                <a:cs typeface="Open Sans"/>
                <a:sym typeface="Open Sans"/>
              </a:rPr>
              <a:t>Portal der Bundesregierung für Fachkräfte aus dem Ausland: </a:t>
            </a:r>
            <a:r>
              <a:rPr lang="en-US" sz="1399" b="1" u="sng" strike="noStrike">
                <a:solidFill>
                  <a:srgbClr val="8D77AB"/>
                </a:solidFill>
                <a:latin typeface="Open Sans Bold"/>
                <a:ea typeface="Open Sans Bold"/>
                <a:cs typeface="Open Sans Bold"/>
                <a:sym typeface="Open Sans Bold"/>
                <a:hlinkClick r:id="rId3" tooltip="https://www.make-it-in-germany.com"/>
              </a:rPr>
              <a:t>www.make-it-in-germany.com</a:t>
            </a:r>
          </a:p>
          <a:p>
            <a:pPr marL="604520" lvl="2" indent="-201507" algn="l">
              <a:lnSpc>
                <a:spcPts val="1959"/>
              </a:lnSpc>
              <a:buFont typeface="Arial"/>
              <a:buChar char="⚬"/>
            </a:pPr>
            <a:r>
              <a:rPr lang="en-US" sz="1399" u="none" strike="noStrike">
                <a:solidFill>
                  <a:srgbClr val="464646"/>
                </a:solidFill>
                <a:latin typeface="Open Sans"/>
                <a:ea typeface="Open Sans"/>
                <a:cs typeface="Open Sans"/>
                <a:sym typeface="Open Sans"/>
              </a:rPr>
              <a:t>Informationen zu Einreise und Beschäftigung (Visumspflicht und Arbeitgeberpflichten, beschleunigtes Fachkräfteverfahren, Anerkennungspartnerschaft etc.)</a:t>
            </a:r>
          </a:p>
          <a:p>
            <a:pPr marL="604520" lvl="2" indent="-201507" algn="l">
              <a:lnSpc>
                <a:spcPts val="1959"/>
              </a:lnSpc>
              <a:buFont typeface="Arial"/>
              <a:buChar char="⚬"/>
            </a:pPr>
            <a:r>
              <a:rPr lang="en-US" sz="1399" u="none" strike="noStrike">
                <a:solidFill>
                  <a:srgbClr val="464646"/>
                </a:solidFill>
                <a:latin typeface="Open Sans"/>
                <a:ea typeface="Open Sans"/>
                <a:cs typeface="Open Sans"/>
                <a:sym typeface="Open Sans"/>
              </a:rPr>
              <a:t>Datenbank zum Finden regionaler Beratungsstellen</a:t>
            </a:r>
          </a:p>
          <a:p>
            <a:pPr marL="604520" lvl="2" indent="-201507" algn="l">
              <a:lnSpc>
                <a:spcPts val="1959"/>
              </a:lnSpc>
              <a:buFont typeface="Arial"/>
              <a:buChar char="⚬"/>
            </a:pPr>
            <a:r>
              <a:rPr lang="en-US" sz="1399" u="none" strike="noStrike">
                <a:solidFill>
                  <a:srgbClr val="464646"/>
                </a:solidFill>
                <a:latin typeface="Open Sans"/>
                <a:ea typeface="Open Sans"/>
                <a:cs typeface="Open Sans"/>
                <a:sym typeface="Open Sans"/>
              </a:rPr>
              <a:t>Webinare (Aufzeichnungen stehen zur Verfügung)</a:t>
            </a:r>
          </a:p>
          <a:p>
            <a:pPr algn="l">
              <a:lnSpc>
                <a:spcPts val="840"/>
              </a:lnSpc>
            </a:pPr>
            <a:endParaRPr lang="en-US" sz="1399" u="none" strike="noStrike">
              <a:solidFill>
                <a:srgbClr val="464646"/>
              </a:solidFill>
              <a:latin typeface="Open Sans"/>
              <a:ea typeface="Open Sans"/>
              <a:cs typeface="Open Sans"/>
              <a:sym typeface="Open Sans"/>
            </a:endParaRPr>
          </a:p>
          <a:p>
            <a:pPr marL="302260" lvl="1" indent="-151130" algn="l">
              <a:lnSpc>
                <a:spcPts val="1959"/>
              </a:lnSpc>
              <a:buFont typeface="Arial"/>
              <a:buChar char="•"/>
            </a:pPr>
            <a:r>
              <a:rPr lang="en-US" sz="1399" u="none" strike="noStrike">
                <a:solidFill>
                  <a:srgbClr val="464646"/>
                </a:solidFill>
                <a:latin typeface="Open Sans"/>
                <a:ea typeface="Open Sans"/>
                <a:cs typeface="Open Sans"/>
                <a:sym typeface="Open Sans"/>
              </a:rPr>
              <a:t>Bundesagentur für Arbeit: </a:t>
            </a:r>
            <a:r>
              <a:rPr lang="en-US" sz="1399" b="1" u="sng" strike="noStrike">
                <a:solidFill>
                  <a:srgbClr val="826E8E"/>
                </a:solidFill>
                <a:latin typeface="Open Sans Bold"/>
                <a:ea typeface="Open Sans Bold"/>
                <a:cs typeface="Open Sans Bold"/>
                <a:sym typeface="Open Sans Bold"/>
                <a:hlinkClick r:id="rId4" tooltip="https://www.arbeitsagentur.de/unternehmen/arbeitskraefte/gefluechtete-beschaeftigen"/>
              </a:rPr>
              <a:t>www.arbeitsagentur.de</a:t>
            </a:r>
          </a:p>
          <a:p>
            <a:pPr marL="604520" lvl="2" indent="-201507" algn="l">
              <a:lnSpc>
                <a:spcPts val="1959"/>
              </a:lnSpc>
              <a:buFont typeface="Arial"/>
              <a:buChar char="⚬"/>
            </a:pPr>
            <a:r>
              <a:rPr lang="en-US" sz="1399" u="none" strike="noStrike">
                <a:solidFill>
                  <a:srgbClr val="464646"/>
                </a:solidFill>
                <a:latin typeface="Open Sans"/>
                <a:ea typeface="Open Sans"/>
                <a:cs typeface="Open Sans"/>
                <a:sym typeface="Open Sans"/>
              </a:rPr>
              <a:t>Regionaler Arbeitgeber-Service zur Information, Vermittlung und Unterstützung bei Einstellungsprozessen </a:t>
            </a:r>
          </a:p>
          <a:p>
            <a:pPr marL="604520" lvl="2" indent="-201507" algn="l">
              <a:lnSpc>
                <a:spcPts val="1959"/>
              </a:lnSpc>
              <a:buFont typeface="Arial"/>
              <a:buChar char="⚬"/>
            </a:pPr>
            <a:r>
              <a:rPr lang="en-US" sz="1399" u="none" strike="noStrike">
                <a:solidFill>
                  <a:srgbClr val="464646"/>
                </a:solidFill>
                <a:latin typeface="Open Sans"/>
                <a:ea typeface="Open Sans"/>
                <a:cs typeface="Open Sans"/>
                <a:sym typeface="Open Sans"/>
              </a:rPr>
              <a:t>Informationen zu Aufenthaltsstatus und Arbeitsmarktzugang, Förderung für Geflüchtete, Antragsverfahren für die Beschäftigung</a:t>
            </a:r>
          </a:p>
          <a:p>
            <a:pPr marL="604520" lvl="2" indent="-201507" algn="l">
              <a:lnSpc>
                <a:spcPts val="1959"/>
              </a:lnSpc>
              <a:buFont typeface="Arial"/>
              <a:buChar char="⚬"/>
            </a:pPr>
            <a:r>
              <a:rPr lang="en-US" sz="1399" u="none" strike="noStrike">
                <a:solidFill>
                  <a:srgbClr val="464646"/>
                </a:solidFill>
                <a:latin typeface="Open Sans"/>
                <a:ea typeface="Open Sans"/>
                <a:cs typeface="Open Sans"/>
                <a:sym typeface="Open Sans"/>
              </a:rPr>
              <a:t>Gebührenfreie Servicenummer: </a:t>
            </a:r>
            <a:r>
              <a:rPr lang="en-US" sz="1399" u="none" strike="noStrike">
                <a:solidFill>
                  <a:srgbClr val="826E8E"/>
                </a:solidFill>
                <a:latin typeface="Open Sans"/>
                <a:ea typeface="Open Sans"/>
                <a:cs typeface="Open Sans"/>
                <a:sym typeface="Open Sans"/>
              </a:rPr>
              <a:t>0800 4 5555 20</a:t>
            </a:r>
          </a:p>
          <a:p>
            <a:pPr algn="l">
              <a:lnSpc>
                <a:spcPts val="840"/>
              </a:lnSpc>
            </a:pPr>
            <a:endParaRPr lang="en-US" sz="1399" u="none" strike="noStrike">
              <a:solidFill>
                <a:srgbClr val="826E8E"/>
              </a:solidFill>
              <a:latin typeface="Open Sans"/>
              <a:ea typeface="Open Sans"/>
              <a:cs typeface="Open Sans"/>
              <a:sym typeface="Open Sans"/>
            </a:endParaRPr>
          </a:p>
          <a:p>
            <a:pPr marL="302260" lvl="1" indent="-151130" algn="l">
              <a:lnSpc>
                <a:spcPts val="1959"/>
              </a:lnSpc>
              <a:buFont typeface="Arial"/>
              <a:buChar char="•"/>
            </a:pPr>
            <a:r>
              <a:rPr lang="en-US" sz="1399" u="none" strike="noStrike">
                <a:solidFill>
                  <a:srgbClr val="464646"/>
                </a:solidFill>
                <a:latin typeface="Open Sans"/>
                <a:ea typeface="Open Sans"/>
                <a:cs typeface="Open Sans"/>
                <a:sym typeface="Open Sans"/>
              </a:rPr>
              <a:t>IQ Fachstelle Anerkennung und Qualifizierung: </a:t>
            </a:r>
            <a:r>
              <a:rPr lang="en-US" sz="1399" b="1" u="sng" strike="noStrike">
                <a:solidFill>
                  <a:srgbClr val="8D77AB"/>
                </a:solidFill>
                <a:latin typeface="Open Sans Bold"/>
                <a:ea typeface="Open Sans Bold"/>
                <a:cs typeface="Open Sans Bold"/>
                <a:sym typeface="Open Sans Bold"/>
                <a:hlinkClick r:id="rId5" tooltip="https://netzwerk-iq.de/foerderprogramm-iq/fachstellen/fachstelle-anerkennung-und-qualifizierung"/>
              </a:rPr>
              <a:t>netzwerk-iq.de</a:t>
            </a:r>
          </a:p>
          <a:p>
            <a:pPr marL="604520" lvl="2" indent="-201507" algn="l">
              <a:lnSpc>
                <a:spcPts val="1959"/>
              </a:lnSpc>
              <a:buFont typeface="Arial"/>
              <a:buChar char="⚬"/>
            </a:pPr>
            <a:r>
              <a:rPr lang="en-US" sz="1399" u="none" strike="noStrike">
                <a:solidFill>
                  <a:srgbClr val="464646"/>
                </a:solidFill>
                <a:latin typeface="Open Sans"/>
                <a:ea typeface="Open Sans"/>
                <a:cs typeface="Open Sans"/>
                <a:sym typeface="Open Sans"/>
              </a:rPr>
              <a:t>Info-Paket für Betriebe zum Thema “Berufsanerkennung”</a:t>
            </a:r>
          </a:p>
          <a:p>
            <a:pPr algn="l">
              <a:lnSpc>
                <a:spcPts val="840"/>
              </a:lnSpc>
            </a:pPr>
            <a:endParaRPr lang="en-US" sz="1399" u="none" strike="noStrike">
              <a:solidFill>
                <a:srgbClr val="464646"/>
              </a:solidFill>
              <a:latin typeface="Open Sans"/>
              <a:ea typeface="Open Sans"/>
              <a:cs typeface="Open Sans"/>
              <a:sym typeface="Open Sans"/>
            </a:endParaRPr>
          </a:p>
          <a:p>
            <a:pPr marL="302260" lvl="1" indent="-151130" algn="l">
              <a:lnSpc>
                <a:spcPts val="1959"/>
              </a:lnSpc>
              <a:buFont typeface="Arial"/>
              <a:buChar char="•"/>
            </a:pPr>
            <a:r>
              <a:rPr lang="en-US" sz="1399" u="none" strike="noStrike">
                <a:solidFill>
                  <a:srgbClr val="464646"/>
                </a:solidFill>
                <a:latin typeface="Open Sans"/>
                <a:ea typeface="Open Sans"/>
                <a:cs typeface="Open Sans"/>
                <a:sym typeface="Open Sans"/>
              </a:rPr>
              <a:t>Netzwerk </a:t>
            </a:r>
            <a:r>
              <a:rPr lang="en-US" sz="1399" b="1" u="sng" strike="noStrike">
                <a:solidFill>
                  <a:srgbClr val="8D77AB"/>
                </a:solidFill>
                <a:latin typeface="Open Sans Bold"/>
                <a:ea typeface="Open Sans Bold"/>
                <a:cs typeface="Open Sans Bold"/>
                <a:sym typeface="Open Sans Bold"/>
                <a:hlinkClick r:id="rId6" tooltip="https://www.unternehmen-integrieren-fluechtlinge.de"/>
              </a:rPr>
              <a:t>Unternehmen integrieren Flüchtlinge</a:t>
            </a:r>
          </a:p>
          <a:p>
            <a:pPr marL="604520" lvl="2" indent="-201507" algn="l">
              <a:lnSpc>
                <a:spcPts val="1959"/>
              </a:lnSpc>
              <a:buFont typeface="Arial"/>
              <a:buChar char="⚬"/>
            </a:pPr>
            <a:r>
              <a:rPr lang="en-US" sz="1399" u="none" strike="noStrike">
                <a:solidFill>
                  <a:srgbClr val="464646"/>
                </a:solidFill>
                <a:latin typeface="Open Sans"/>
                <a:ea typeface="Open Sans"/>
                <a:cs typeface="Open Sans"/>
                <a:sym typeface="Open Sans"/>
              </a:rPr>
              <a:t>u.a. Mediathek mit vielfältigen Materialien wie Postern und Vokabelflyern in vielen Sprachen, Infobroschüren etc.</a:t>
            </a:r>
          </a:p>
        </p:txBody>
      </p:sp>
      <p:sp>
        <p:nvSpPr>
          <p:cNvPr id="22" name="Freeform 22"/>
          <p:cNvSpPr/>
          <p:nvPr/>
        </p:nvSpPr>
        <p:spPr>
          <a:xfrm>
            <a:off x="6488685" y="2114346"/>
            <a:ext cx="888715" cy="592107"/>
          </a:xfrm>
          <a:custGeom>
            <a:avLst/>
            <a:gdLst/>
            <a:ahLst/>
            <a:cxnLst/>
            <a:rect l="l" t="t" r="r" b="b"/>
            <a:pathLst>
              <a:path w="888715" h="592107">
                <a:moveTo>
                  <a:pt x="0" y="0"/>
                </a:moveTo>
                <a:lnTo>
                  <a:pt x="888716" y="0"/>
                </a:lnTo>
                <a:lnTo>
                  <a:pt x="888716" y="592107"/>
                </a:lnTo>
                <a:lnTo>
                  <a:pt x="0" y="5921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CY"/>
          </a:p>
        </p:txBody>
      </p:sp>
      <p:sp>
        <p:nvSpPr>
          <p:cNvPr id="23" name="TextBox 23"/>
          <p:cNvSpPr txBox="1"/>
          <p:nvPr/>
        </p:nvSpPr>
        <p:spPr>
          <a:xfrm>
            <a:off x="167765" y="1563801"/>
            <a:ext cx="7209635" cy="407670"/>
          </a:xfrm>
          <a:prstGeom prst="rect">
            <a:avLst/>
          </a:prstGeom>
        </p:spPr>
        <p:txBody>
          <a:bodyPr lIns="0" tIns="0" rIns="0" bIns="0" rtlCol="0" anchor="t">
            <a:spAutoFit/>
          </a:bodyPr>
          <a:lstStyle/>
          <a:p>
            <a:pPr marL="0" lvl="0" indent="0" algn="l">
              <a:lnSpc>
                <a:spcPts val="1679"/>
              </a:lnSpc>
              <a:spcBef>
                <a:spcPct val="0"/>
              </a:spcBef>
            </a:pPr>
            <a:r>
              <a:rPr lang="en-US" sz="1200" i="1">
                <a:solidFill>
                  <a:srgbClr val="464646"/>
                </a:solidFill>
                <a:latin typeface="Open Sans Italics"/>
                <a:ea typeface="Open Sans Italics"/>
                <a:cs typeface="Open Sans Italics"/>
                <a:sym typeface="Open Sans Italics"/>
              </a:rPr>
              <a:t>Diese Übersicht soll einen strukturierten Einstieg mit Links zu verlässlichen und offiziellen Quellen bieten. Sie ersetzt keine Rechtsberatung, sondern unterstützt eine fundierte und transparente Entscheidungsfindung.</a:t>
            </a:r>
          </a:p>
        </p:txBody>
      </p:sp>
      <p:sp>
        <p:nvSpPr>
          <p:cNvPr id="24" name="TextBox 24"/>
          <p:cNvSpPr txBox="1"/>
          <p:nvPr/>
        </p:nvSpPr>
        <p:spPr>
          <a:xfrm>
            <a:off x="1693802" y="10084112"/>
            <a:ext cx="4417062" cy="174450"/>
          </a:xfrm>
          <a:prstGeom prst="rect">
            <a:avLst/>
          </a:prstGeom>
        </p:spPr>
        <p:txBody>
          <a:bodyPr lIns="0" tIns="0" rIns="0" bIns="0" rtlCol="0" anchor="t">
            <a:spAutoFit/>
          </a:bodyPr>
          <a:lstStyle/>
          <a:p>
            <a:pPr marL="0" lvl="0" indent="0" algn="ctr">
              <a:lnSpc>
                <a:spcPts val="1409"/>
              </a:lnSpc>
              <a:spcBef>
                <a:spcPct val="0"/>
              </a:spcBef>
            </a:pPr>
            <a:r>
              <a:rPr lang="en-US" sz="1006" b="1">
                <a:solidFill>
                  <a:srgbClr val="422C4F"/>
                </a:solidFill>
                <a:latin typeface="Open Sans Bold"/>
                <a:ea typeface="Open Sans Bold"/>
                <a:cs typeface="Open Sans Bold"/>
                <a:sym typeface="Open Sans Bold"/>
              </a:rPr>
              <a:t>Übersicht </a:t>
            </a:r>
            <a:r>
              <a:rPr lang="en-US" sz="1006" b="1" u="none" strike="noStrike">
                <a:solidFill>
                  <a:srgbClr val="422C4F"/>
                </a:solidFill>
                <a:latin typeface="Open Sans Bold"/>
                <a:ea typeface="Open Sans Bold"/>
                <a:cs typeface="Open Sans Bold"/>
                <a:sym typeface="Open Sans Bold"/>
              </a:rPr>
              <a:t>für Arbeitgeber zur informierten und fairen Einstellung</a:t>
            </a:r>
          </a:p>
        </p:txBody>
      </p:sp>
      <p:sp>
        <p:nvSpPr>
          <p:cNvPr id="25" name="Freeform 2">
            <a:extLst>
              <a:ext uri="{FF2B5EF4-FFF2-40B4-BE49-F238E27FC236}">
                <a16:creationId xmlns:a16="http://schemas.microsoft.com/office/drawing/2014/main" id="{96F76292-CD22-31B5-9F0B-5749C6EA358E}"/>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8"/>
                </a:ext>
              </a:extLst>
            </a:blip>
            <a:stretch>
              <a:fillRect t="-181474" b="1"/>
            </a:stretch>
          </a:blipFill>
        </p:spPr>
        <p:txBody>
          <a:bodyPr/>
          <a:lstStyle/>
          <a:p>
            <a:endParaRPr lang="en-CY" dirty="0"/>
          </a:p>
        </p:txBody>
      </p:sp>
      <p:sp>
        <p:nvSpPr>
          <p:cNvPr id="26" name="Freeform 3">
            <a:extLst>
              <a:ext uri="{FF2B5EF4-FFF2-40B4-BE49-F238E27FC236}">
                <a16:creationId xmlns:a16="http://schemas.microsoft.com/office/drawing/2014/main" id="{83097732-92E3-B09B-8C38-EF6170382473}"/>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9"/>
                </a:ext>
              </a:extLst>
            </a:blip>
            <a:stretch>
              <a:fillRect t="-164749"/>
            </a:stretch>
          </a:blipFill>
        </p:spPr>
        <p:txBody>
          <a:bodyPr/>
          <a:lstStyle/>
          <a:p>
            <a:endParaRPr lang="en-CY"/>
          </a:p>
        </p:txBody>
      </p:sp>
      <p:grpSp>
        <p:nvGrpSpPr>
          <p:cNvPr id="27" name="Group 4">
            <a:extLst>
              <a:ext uri="{FF2B5EF4-FFF2-40B4-BE49-F238E27FC236}">
                <a16:creationId xmlns:a16="http://schemas.microsoft.com/office/drawing/2014/main" id="{568C86D7-7CBB-0E7F-BF9E-3DFDB80D3380}"/>
              </a:ext>
            </a:extLst>
          </p:cNvPr>
          <p:cNvGrpSpPr/>
          <p:nvPr/>
        </p:nvGrpSpPr>
        <p:grpSpPr>
          <a:xfrm>
            <a:off x="-1" y="10392479"/>
            <a:ext cx="6897157" cy="45719"/>
            <a:chOff x="0" y="0"/>
            <a:chExt cx="2709333" cy="26991"/>
          </a:xfrm>
        </p:grpSpPr>
        <p:sp>
          <p:nvSpPr>
            <p:cNvPr id="28" name="Freeform 5">
              <a:extLst>
                <a:ext uri="{FF2B5EF4-FFF2-40B4-BE49-F238E27FC236}">
                  <a16:creationId xmlns:a16="http://schemas.microsoft.com/office/drawing/2014/main" id="{F6B64758-C3B0-AAA4-EFE3-7AD2382B2EFA}"/>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29" name="TextBox 6">
              <a:extLst>
                <a:ext uri="{FF2B5EF4-FFF2-40B4-BE49-F238E27FC236}">
                  <a16:creationId xmlns:a16="http://schemas.microsoft.com/office/drawing/2014/main" id="{0208245C-24F6-7333-7704-E0BF19107AD9}"/>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4" b="1"/>
            </a:stretch>
          </a:blipFill>
        </p:spPr>
        <p:txBody>
          <a:bodyPr/>
          <a:lstStyle/>
          <a:p>
            <a:endParaRPr lang="en-CY" dirty="0"/>
          </a:p>
        </p:txBody>
      </p:sp>
      <p:sp>
        <p:nvSpPr>
          <p:cNvPr id="3" name="Freeform 3"/>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grpSp>
        <p:nvGrpSpPr>
          <p:cNvPr id="4" name="Group 4"/>
          <p:cNvGrpSpPr/>
          <p:nvPr/>
        </p:nvGrpSpPr>
        <p:grpSpPr>
          <a:xfrm>
            <a:off x="-1" y="10392479"/>
            <a:ext cx="6897157" cy="45719"/>
            <a:chOff x="0" y="0"/>
            <a:chExt cx="2709333" cy="26991"/>
          </a:xfrm>
        </p:grpSpPr>
        <p:sp>
          <p:nvSpPr>
            <p:cNvPr id="5" name="Freeform 5"/>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6" name="TextBox 6"/>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grpSp>
        <p:nvGrpSpPr>
          <p:cNvPr id="7" name="Group 7"/>
          <p:cNvGrpSpPr/>
          <p:nvPr/>
        </p:nvGrpSpPr>
        <p:grpSpPr>
          <a:xfrm>
            <a:off x="-539863" y="603370"/>
            <a:ext cx="9906840" cy="833023"/>
            <a:chOff x="0" y="-70875"/>
            <a:chExt cx="13209120" cy="1110698"/>
          </a:xfrm>
        </p:grpSpPr>
        <p:grpSp>
          <p:nvGrpSpPr>
            <p:cNvPr id="8" name="Group 8"/>
            <p:cNvGrpSpPr/>
            <p:nvPr/>
          </p:nvGrpSpPr>
          <p:grpSpPr>
            <a:xfrm>
              <a:off x="0" y="-70875"/>
              <a:ext cx="13209120" cy="1110698"/>
              <a:chOff x="0" y="-19050"/>
              <a:chExt cx="3550388" cy="298537"/>
            </a:xfrm>
          </p:grpSpPr>
          <p:sp>
            <p:nvSpPr>
              <p:cNvPr id="9" name="Freeform 9"/>
              <p:cNvSpPr/>
              <p:nvPr/>
            </p:nvSpPr>
            <p:spPr>
              <a:xfrm>
                <a:off x="193474" y="0"/>
                <a:ext cx="2708080" cy="279487"/>
              </a:xfrm>
              <a:custGeom>
                <a:avLst/>
                <a:gdLst/>
                <a:ahLst/>
                <a:cxnLst/>
                <a:rect l="l" t="t" r="r" b="b"/>
                <a:pathLst>
                  <a:path w="3550388" h="279487">
                    <a:moveTo>
                      <a:pt x="28914" y="0"/>
                    </a:moveTo>
                    <a:lnTo>
                      <a:pt x="3521473" y="0"/>
                    </a:lnTo>
                    <a:cubicBezTo>
                      <a:pt x="3537442" y="0"/>
                      <a:pt x="3550388" y="12945"/>
                      <a:pt x="3550388" y="28914"/>
                    </a:cubicBezTo>
                    <a:lnTo>
                      <a:pt x="3550388" y="250572"/>
                    </a:lnTo>
                    <a:cubicBezTo>
                      <a:pt x="3550388" y="258241"/>
                      <a:pt x="3547341" y="265595"/>
                      <a:pt x="3541919" y="271018"/>
                    </a:cubicBezTo>
                    <a:cubicBezTo>
                      <a:pt x="3536496" y="276440"/>
                      <a:pt x="3529142" y="279487"/>
                      <a:pt x="3521473" y="279487"/>
                    </a:cubicBezTo>
                    <a:lnTo>
                      <a:pt x="28914" y="279487"/>
                    </a:lnTo>
                    <a:cubicBezTo>
                      <a:pt x="12945" y="279487"/>
                      <a:pt x="0" y="266541"/>
                      <a:pt x="0" y="250572"/>
                    </a:cubicBezTo>
                    <a:lnTo>
                      <a:pt x="0" y="28914"/>
                    </a:lnTo>
                    <a:cubicBezTo>
                      <a:pt x="0" y="12945"/>
                      <a:pt x="12945" y="0"/>
                      <a:pt x="28914" y="0"/>
                    </a:cubicBezTo>
                    <a:close/>
                  </a:path>
                </a:pathLst>
              </a:custGeom>
              <a:solidFill>
                <a:srgbClr val="8B75A7"/>
              </a:solidFill>
              <a:ln w="38100" cap="rnd">
                <a:solidFill>
                  <a:srgbClr val="E6DBF0"/>
                </a:solidFill>
                <a:prstDash val="solid"/>
                <a:round/>
              </a:ln>
            </p:spPr>
            <p:txBody>
              <a:bodyPr/>
              <a:lstStyle/>
              <a:p>
                <a:endParaRPr lang="en-CY"/>
              </a:p>
            </p:txBody>
          </p:sp>
          <p:sp>
            <p:nvSpPr>
              <p:cNvPr id="10" name="TextBox 10"/>
              <p:cNvSpPr txBox="1"/>
              <p:nvPr/>
            </p:nvSpPr>
            <p:spPr>
              <a:xfrm>
                <a:off x="0" y="-19050"/>
                <a:ext cx="3550388" cy="298537"/>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1031733" y="280728"/>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Orientierungshilfe</a:t>
              </a:r>
            </a:p>
          </p:txBody>
        </p:sp>
        <p:grpSp>
          <p:nvGrpSpPr>
            <p:cNvPr id="12" name="Group 12"/>
            <p:cNvGrpSpPr/>
            <p:nvPr/>
          </p:nvGrpSpPr>
          <p:grpSpPr>
            <a:xfrm>
              <a:off x="8918280" y="266941"/>
              <a:ext cx="1747075" cy="505941"/>
              <a:chOff x="0" y="0"/>
              <a:chExt cx="469584" cy="135988"/>
            </a:xfrm>
          </p:grpSpPr>
          <p:sp>
            <p:nvSpPr>
              <p:cNvPr id="13" name="Freeform 13"/>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8B75A7"/>
              </a:solidFill>
            </p:spPr>
            <p:txBody>
              <a:bodyPr/>
              <a:lstStyle/>
              <a:p>
                <a:endParaRPr lang="en-CY"/>
              </a:p>
            </p:txBody>
          </p:sp>
          <p:sp>
            <p:nvSpPr>
              <p:cNvPr id="14" name="TextBox 14"/>
              <p:cNvSpPr txBox="1"/>
              <p:nvPr/>
            </p:nvSpPr>
            <p:spPr>
              <a:xfrm>
                <a:off x="0" y="-19050"/>
                <a:ext cx="469584" cy="155038"/>
              </a:xfrm>
              <a:prstGeom prst="rect">
                <a:avLst/>
              </a:prstGeom>
            </p:spPr>
            <p:txBody>
              <a:bodyPr lIns="50800" tIns="50800" rIns="50800" bIns="50800" rtlCol="0" anchor="ctr"/>
              <a:lstStyle/>
              <a:p>
                <a:pPr marL="0" lvl="0" indent="0" algn="ctr">
                  <a:lnSpc>
                    <a:spcPts val="2099"/>
                  </a:lnSpc>
                </a:pPr>
                <a:r>
                  <a:rPr lang="en-US" sz="1499">
                    <a:solidFill>
                      <a:srgbClr val="EFAB80"/>
                    </a:solidFill>
                    <a:latin typeface="Open Sans"/>
                    <a:ea typeface="Open Sans"/>
                    <a:cs typeface="Open Sans"/>
                    <a:sym typeface="Open Sans"/>
                  </a:rPr>
                  <a:t>Teilbar</a:t>
                </a:r>
              </a:p>
            </p:txBody>
          </p:sp>
        </p:grpSp>
      </p:grpSp>
      <p:grpSp>
        <p:nvGrpSpPr>
          <p:cNvPr id="15" name="Group 15"/>
          <p:cNvGrpSpPr/>
          <p:nvPr/>
        </p:nvGrpSpPr>
        <p:grpSpPr>
          <a:xfrm>
            <a:off x="5478379" y="856731"/>
            <a:ext cx="1985003" cy="322615"/>
            <a:chOff x="0" y="0"/>
            <a:chExt cx="711380" cy="115618"/>
          </a:xfrm>
        </p:grpSpPr>
        <p:sp>
          <p:nvSpPr>
            <p:cNvPr id="16" name="Freeform 16"/>
            <p:cNvSpPr/>
            <p:nvPr/>
          </p:nvSpPr>
          <p:spPr>
            <a:xfrm>
              <a:off x="0" y="0"/>
              <a:ext cx="711380" cy="115618"/>
            </a:xfrm>
            <a:custGeom>
              <a:avLst/>
              <a:gdLst/>
              <a:ahLst/>
              <a:cxnLst/>
              <a:rect l="l" t="t" r="r" b="b"/>
              <a:pathLst>
                <a:path w="711380" h="115618">
                  <a:moveTo>
                    <a:pt x="57809" y="0"/>
                  </a:moveTo>
                  <a:lnTo>
                    <a:pt x="653571" y="0"/>
                  </a:lnTo>
                  <a:cubicBezTo>
                    <a:pt x="668903" y="0"/>
                    <a:pt x="683607" y="6091"/>
                    <a:pt x="694448" y="16932"/>
                  </a:cubicBezTo>
                  <a:cubicBezTo>
                    <a:pt x="705290" y="27773"/>
                    <a:pt x="711380" y="42477"/>
                    <a:pt x="711380" y="57809"/>
                  </a:cubicBezTo>
                  <a:lnTo>
                    <a:pt x="711380" y="57809"/>
                  </a:lnTo>
                  <a:cubicBezTo>
                    <a:pt x="711380" y="89736"/>
                    <a:pt x="685498" y="115618"/>
                    <a:pt x="653571" y="115618"/>
                  </a:cubicBezTo>
                  <a:lnTo>
                    <a:pt x="57809" y="115618"/>
                  </a:lnTo>
                  <a:cubicBezTo>
                    <a:pt x="42477" y="115618"/>
                    <a:pt x="27773" y="109527"/>
                    <a:pt x="16932" y="98686"/>
                  </a:cubicBezTo>
                  <a:cubicBezTo>
                    <a:pt x="6091" y="87845"/>
                    <a:pt x="0" y="73141"/>
                    <a:pt x="0" y="57809"/>
                  </a:cubicBezTo>
                  <a:lnTo>
                    <a:pt x="0" y="57809"/>
                  </a:lnTo>
                  <a:cubicBezTo>
                    <a:pt x="0" y="42477"/>
                    <a:pt x="6091" y="27773"/>
                    <a:pt x="16932" y="16932"/>
                  </a:cubicBezTo>
                  <a:cubicBezTo>
                    <a:pt x="27773" y="6091"/>
                    <a:pt x="42477" y="0"/>
                    <a:pt x="57809" y="0"/>
                  </a:cubicBezTo>
                  <a:close/>
                </a:path>
              </a:pathLst>
            </a:custGeom>
            <a:solidFill>
              <a:srgbClr val="FFFFFF"/>
            </a:solidFill>
          </p:spPr>
          <p:txBody>
            <a:bodyPr/>
            <a:lstStyle/>
            <a:p>
              <a:endParaRPr lang="en-CY"/>
            </a:p>
          </p:txBody>
        </p:sp>
        <p:sp>
          <p:nvSpPr>
            <p:cNvPr id="17" name="TextBox 17"/>
            <p:cNvSpPr txBox="1"/>
            <p:nvPr/>
          </p:nvSpPr>
          <p:spPr>
            <a:xfrm>
              <a:off x="0" y="-19050"/>
              <a:ext cx="711380" cy="134668"/>
            </a:xfrm>
            <a:prstGeom prst="rect">
              <a:avLst/>
            </a:prstGeom>
          </p:spPr>
          <p:txBody>
            <a:bodyPr lIns="50800" tIns="50800" rIns="50800" bIns="50800" rtlCol="0" anchor="ctr"/>
            <a:lstStyle/>
            <a:p>
              <a:pPr marL="0" lvl="0" indent="0" algn="ctr">
                <a:lnSpc>
                  <a:spcPts val="1679"/>
                </a:lnSpc>
              </a:pPr>
              <a:r>
                <a:rPr lang="en-US" sz="1200">
                  <a:solidFill>
                    <a:srgbClr val="464646"/>
                  </a:solidFill>
                  <a:latin typeface="Open Sans"/>
                  <a:ea typeface="Open Sans"/>
                  <a:cs typeface="Open Sans"/>
                  <a:sym typeface="Open Sans"/>
                </a:rPr>
                <a:t>Deutschland / Sachsen</a:t>
              </a:r>
            </a:p>
          </p:txBody>
        </p:sp>
      </p:grpSp>
      <p:sp>
        <p:nvSpPr>
          <p:cNvPr id="18" name="TextBox 18"/>
          <p:cNvSpPr txBox="1"/>
          <p:nvPr/>
        </p:nvSpPr>
        <p:spPr>
          <a:xfrm>
            <a:off x="167765" y="1563801"/>
            <a:ext cx="7209635" cy="407670"/>
          </a:xfrm>
          <a:prstGeom prst="rect">
            <a:avLst/>
          </a:prstGeom>
        </p:spPr>
        <p:txBody>
          <a:bodyPr lIns="0" tIns="0" rIns="0" bIns="0" rtlCol="0" anchor="t">
            <a:spAutoFit/>
          </a:bodyPr>
          <a:lstStyle/>
          <a:p>
            <a:pPr marL="0" lvl="0" indent="0" algn="l">
              <a:lnSpc>
                <a:spcPts val="1679"/>
              </a:lnSpc>
              <a:spcBef>
                <a:spcPct val="0"/>
              </a:spcBef>
            </a:pPr>
            <a:r>
              <a:rPr lang="en-US" sz="1200" i="1">
                <a:solidFill>
                  <a:srgbClr val="464646"/>
                </a:solidFill>
                <a:latin typeface="Open Sans Italics"/>
                <a:ea typeface="Open Sans Italics"/>
                <a:cs typeface="Open Sans Italics"/>
                <a:sym typeface="Open Sans Italics"/>
              </a:rPr>
              <a:t>Diese Übersicht soll einen strukturierten Einstieg mit Links zu verlässlichen und offiziellen Quellen bieten. Sie ersetzt keine Rechtsberatung, sondern unterstützt eine fundierte und transparente Entscheidungsfindung.</a:t>
            </a:r>
          </a:p>
        </p:txBody>
      </p:sp>
      <p:sp>
        <p:nvSpPr>
          <p:cNvPr id="19" name="TextBox 19"/>
          <p:cNvSpPr txBox="1"/>
          <p:nvPr/>
        </p:nvSpPr>
        <p:spPr>
          <a:xfrm>
            <a:off x="1693802" y="10021073"/>
            <a:ext cx="4417062" cy="174450"/>
          </a:xfrm>
          <a:prstGeom prst="rect">
            <a:avLst/>
          </a:prstGeom>
        </p:spPr>
        <p:txBody>
          <a:bodyPr lIns="0" tIns="0" rIns="0" bIns="0" rtlCol="0" anchor="t">
            <a:spAutoFit/>
          </a:bodyPr>
          <a:lstStyle/>
          <a:p>
            <a:pPr marL="0" lvl="0" indent="0" algn="ctr">
              <a:lnSpc>
                <a:spcPts val="1409"/>
              </a:lnSpc>
              <a:spcBef>
                <a:spcPct val="0"/>
              </a:spcBef>
            </a:pPr>
            <a:r>
              <a:rPr lang="en-US" sz="1006" b="1">
                <a:solidFill>
                  <a:srgbClr val="422C4F"/>
                </a:solidFill>
                <a:latin typeface="Open Sans Bold"/>
                <a:ea typeface="Open Sans Bold"/>
                <a:cs typeface="Open Sans Bold"/>
                <a:sym typeface="Open Sans Bold"/>
              </a:rPr>
              <a:t>Übersicht </a:t>
            </a:r>
            <a:r>
              <a:rPr lang="en-US" sz="1006" b="1" u="none" strike="noStrike">
                <a:solidFill>
                  <a:srgbClr val="422C4F"/>
                </a:solidFill>
                <a:latin typeface="Open Sans Bold"/>
                <a:ea typeface="Open Sans Bold"/>
                <a:cs typeface="Open Sans Bold"/>
                <a:sym typeface="Open Sans Bold"/>
              </a:rPr>
              <a:t>für Arbeitgeber zur informierten und fairen Einstellung</a:t>
            </a:r>
          </a:p>
        </p:txBody>
      </p:sp>
      <p:grpSp>
        <p:nvGrpSpPr>
          <p:cNvPr id="20" name="Group 20"/>
          <p:cNvGrpSpPr/>
          <p:nvPr/>
        </p:nvGrpSpPr>
        <p:grpSpPr>
          <a:xfrm>
            <a:off x="259065" y="2395877"/>
            <a:ext cx="7027036" cy="7428039"/>
            <a:chOff x="0" y="0"/>
            <a:chExt cx="2518331" cy="2662042"/>
          </a:xfrm>
        </p:grpSpPr>
        <p:sp>
          <p:nvSpPr>
            <p:cNvPr id="21" name="Freeform 21"/>
            <p:cNvSpPr/>
            <p:nvPr/>
          </p:nvSpPr>
          <p:spPr>
            <a:xfrm>
              <a:off x="0" y="0"/>
              <a:ext cx="2518331" cy="2662042"/>
            </a:xfrm>
            <a:custGeom>
              <a:avLst/>
              <a:gdLst/>
              <a:ahLst/>
              <a:cxnLst/>
              <a:rect l="l" t="t" r="r" b="b"/>
              <a:pathLst>
                <a:path w="2518331" h="2662042">
                  <a:moveTo>
                    <a:pt x="40764" y="0"/>
                  </a:moveTo>
                  <a:lnTo>
                    <a:pt x="2477567" y="0"/>
                  </a:lnTo>
                  <a:cubicBezTo>
                    <a:pt x="2488378" y="0"/>
                    <a:pt x="2498747" y="4295"/>
                    <a:pt x="2506391" y="11940"/>
                  </a:cubicBezTo>
                  <a:cubicBezTo>
                    <a:pt x="2514036" y="19584"/>
                    <a:pt x="2518331" y="29953"/>
                    <a:pt x="2518331" y="40764"/>
                  </a:cubicBezTo>
                  <a:lnTo>
                    <a:pt x="2518331" y="2621277"/>
                  </a:lnTo>
                  <a:cubicBezTo>
                    <a:pt x="2518331" y="2643791"/>
                    <a:pt x="2500080" y="2662042"/>
                    <a:pt x="2477567" y="2662042"/>
                  </a:cubicBezTo>
                  <a:lnTo>
                    <a:pt x="40764" y="2662042"/>
                  </a:lnTo>
                  <a:cubicBezTo>
                    <a:pt x="29953" y="2662042"/>
                    <a:pt x="19584" y="2657747"/>
                    <a:pt x="11940" y="2650102"/>
                  </a:cubicBezTo>
                  <a:cubicBezTo>
                    <a:pt x="4295" y="2642457"/>
                    <a:pt x="0" y="2632089"/>
                    <a:pt x="0" y="2621277"/>
                  </a:cubicBezTo>
                  <a:lnTo>
                    <a:pt x="0" y="40764"/>
                  </a:lnTo>
                  <a:cubicBezTo>
                    <a:pt x="0" y="18251"/>
                    <a:pt x="18251" y="0"/>
                    <a:pt x="40764" y="0"/>
                  </a:cubicBezTo>
                  <a:close/>
                </a:path>
              </a:pathLst>
            </a:custGeom>
            <a:solidFill>
              <a:srgbClr val="FFFFFE"/>
            </a:solidFill>
            <a:ln w="38100" cap="rnd">
              <a:solidFill>
                <a:srgbClr val="464646"/>
              </a:solidFill>
              <a:prstDash val="solid"/>
              <a:round/>
            </a:ln>
          </p:spPr>
          <p:txBody>
            <a:bodyPr/>
            <a:lstStyle/>
            <a:p>
              <a:endParaRPr lang="en-CY"/>
            </a:p>
          </p:txBody>
        </p:sp>
        <p:sp>
          <p:nvSpPr>
            <p:cNvPr id="22" name="TextBox 22"/>
            <p:cNvSpPr txBox="1"/>
            <p:nvPr/>
          </p:nvSpPr>
          <p:spPr>
            <a:xfrm>
              <a:off x="0" y="-28575"/>
              <a:ext cx="2518331" cy="2690617"/>
            </a:xfrm>
            <a:prstGeom prst="rect">
              <a:avLst/>
            </a:prstGeom>
          </p:spPr>
          <p:txBody>
            <a:bodyPr lIns="50800" tIns="50800" rIns="50800" bIns="50800" rtlCol="0" anchor="ctr"/>
            <a:lstStyle/>
            <a:p>
              <a:pPr marL="0" lvl="0" indent="0" algn="l">
                <a:lnSpc>
                  <a:spcPts val="1679"/>
                </a:lnSpc>
                <a:spcBef>
                  <a:spcPct val="0"/>
                </a:spcBef>
              </a:pPr>
              <a:endParaRPr/>
            </a:p>
          </p:txBody>
        </p:sp>
      </p:grpSp>
      <p:sp>
        <p:nvSpPr>
          <p:cNvPr id="23" name="Freeform 23"/>
          <p:cNvSpPr/>
          <p:nvPr/>
        </p:nvSpPr>
        <p:spPr>
          <a:xfrm>
            <a:off x="6415220" y="2114346"/>
            <a:ext cx="963874" cy="656639"/>
          </a:xfrm>
          <a:custGeom>
            <a:avLst/>
            <a:gdLst/>
            <a:ahLst/>
            <a:cxnLst/>
            <a:rect l="l" t="t" r="r" b="b"/>
            <a:pathLst>
              <a:path w="963874" h="656639">
                <a:moveTo>
                  <a:pt x="0" y="0"/>
                </a:moveTo>
                <a:lnTo>
                  <a:pt x="963874" y="0"/>
                </a:lnTo>
                <a:lnTo>
                  <a:pt x="963874" y="656639"/>
                </a:lnTo>
                <a:lnTo>
                  <a:pt x="0" y="65663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24" name="TextBox 24"/>
          <p:cNvSpPr txBox="1"/>
          <p:nvPr/>
        </p:nvSpPr>
        <p:spPr>
          <a:xfrm>
            <a:off x="510642" y="2575041"/>
            <a:ext cx="6538716" cy="6927215"/>
          </a:xfrm>
          <a:prstGeom prst="rect">
            <a:avLst/>
          </a:prstGeom>
        </p:spPr>
        <p:txBody>
          <a:bodyPr lIns="0" tIns="0" rIns="0" bIns="0" rtlCol="0" anchor="t">
            <a:spAutoFit/>
          </a:bodyPr>
          <a:lstStyle/>
          <a:p>
            <a:pPr marL="0" lvl="0" indent="0" algn="l">
              <a:lnSpc>
                <a:spcPts val="1959"/>
              </a:lnSpc>
              <a:spcBef>
                <a:spcPct val="0"/>
              </a:spcBef>
            </a:pPr>
            <a:r>
              <a:rPr lang="en-US" sz="1399" b="1" u="none" strike="noStrike">
                <a:solidFill>
                  <a:srgbClr val="464646"/>
                </a:solidFill>
                <a:latin typeface="Open Sans Bold"/>
                <a:ea typeface="Open Sans Bold"/>
                <a:cs typeface="Open Sans Bold"/>
                <a:sym typeface="Open Sans Bold"/>
              </a:rPr>
              <a:t> Beratung und Ansprechpartner:innen in Sachsen</a:t>
            </a:r>
          </a:p>
          <a:p>
            <a:pPr marL="0" lvl="0" indent="0" algn="l">
              <a:lnSpc>
                <a:spcPts val="1959"/>
              </a:lnSpc>
              <a:spcBef>
                <a:spcPct val="0"/>
              </a:spcBef>
            </a:pPr>
            <a:endParaRPr lang="en-US" sz="1399" b="1" u="none" strike="noStrike">
              <a:solidFill>
                <a:srgbClr val="464646"/>
              </a:solidFill>
              <a:latin typeface="Open Sans Bold"/>
              <a:ea typeface="Open Sans Bold"/>
              <a:cs typeface="Open Sans Bold"/>
              <a:sym typeface="Open Sans Bold"/>
            </a:endParaRPr>
          </a:p>
          <a:p>
            <a:pPr marL="302259" lvl="1" indent="-151129" algn="l">
              <a:lnSpc>
                <a:spcPts val="1959"/>
              </a:lnSpc>
              <a:spcBef>
                <a:spcPct val="0"/>
              </a:spcBef>
              <a:buFont typeface="Arial"/>
              <a:buChar char="•"/>
            </a:pPr>
            <a:r>
              <a:rPr lang="en-US" sz="1399" u="none" strike="noStrike">
                <a:solidFill>
                  <a:srgbClr val="464646"/>
                </a:solidFill>
                <a:latin typeface="Open Sans"/>
                <a:ea typeface="Open Sans"/>
                <a:cs typeface="Open Sans"/>
                <a:sym typeface="Open Sans"/>
              </a:rPr>
              <a:t>Digitale Broschüre des Zentrum für Fachkräftesicherung und Gute Arbeit Sachsen </a:t>
            </a:r>
            <a:r>
              <a:rPr lang="en-US" sz="1399" b="1" u="sng" strike="noStrike">
                <a:solidFill>
                  <a:srgbClr val="8D77AB"/>
                </a:solidFill>
                <a:latin typeface="Open Sans Bold"/>
                <a:ea typeface="Open Sans Bold"/>
                <a:cs typeface="Open Sans Bold"/>
                <a:sym typeface="Open Sans Bold"/>
                <a:hlinkClick r:id="rId5" tooltip="https://zefas.narciss-taurus.de"/>
              </a:rPr>
              <a:t>“Geflüchtete beschäftigen: Wegweiser für Unternehmen”</a:t>
            </a:r>
          </a:p>
          <a:p>
            <a:pPr algn="l">
              <a:lnSpc>
                <a:spcPts val="1959"/>
              </a:lnSpc>
              <a:spcBef>
                <a:spcPct val="0"/>
              </a:spcBef>
            </a:pPr>
            <a:endParaRPr lang="en-US" sz="1399" b="1" u="sng" strike="noStrike">
              <a:solidFill>
                <a:srgbClr val="8D77AB"/>
              </a:solidFill>
              <a:latin typeface="Open Sans Bold"/>
              <a:ea typeface="Open Sans Bold"/>
              <a:cs typeface="Open Sans Bold"/>
              <a:sym typeface="Open Sans Bold"/>
              <a:hlinkClick r:id="rId5" tooltip="https://zefas.narciss-taurus.de"/>
            </a:endParaRPr>
          </a:p>
          <a:p>
            <a:pPr marL="302259" lvl="1" indent="-151129" algn="l">
              <a:lnSpc>
                <a:spcPts val="1959"/>
              </a:lnSpc>
              <a:spcBef>
                <a:spcPct val="0"/>
              </a:spcBef>
              <a:buFont typeface="Arial"/>
              <a:buChar char="•"/>
            </a:pPr>
            <a:r>
              <a:rPr lang="en-US" sz="1399" u="none" strike="noStrike">
                <a:solidFill>
                  <a:srgbClr val="464646"/>
                </a:solidFill>
                <a:latin typeface="Open Sans"/>
                <a:ea typeface="Open Sans"/>
                <a:cs typeface="Open Sans"/>
                <a:sym typeface="Open Sans"/>
              </a:rPr>
              <a:t>Arbeit und Leben Sachsen e.V.: </a:t>
            </a:r>
            <a:r>
              <a:rPr lang="en-US" sz="1399" b="1" u="sng" strike="noStrike">
                <a:solidFill>
                  <a:srgbClr val="8D77AB"/>
                </a:solidFill>
                <a:latin typeface="Open Sans Bold"/>
                <a:ea typeface="Open Sans Bold"/>
                <a:cs typeface="Open Sans Bold"/>
                <a:sym typeface="Open Sans Bold"/>
                <a:hlinkClick r:id="rId6" tooltip="https://www.arbeitundleben.eu/unternehmen/"/>
              </a:rPr>
              <a:t>www.arbeitundleben.eu/</a:t>
            </a:r>
            <a:r>
              <a:rPr lang="en-US" sz="1399" u="none" strike="noStrike">
                <a:solidFill>
                  <a:srgbClr val="464646"/>
                </a:solidFill>
                <a:latin typeface="Open Sans"/>
                <a:ea typeface="Open Sans"/>
                <a:cs typeface="Open Sans"/>
                <a:sym typeface="Open Sans"/>
              </a:rPr>
              <a:t>  </a:t>
            </a:r>
          </a:p>
          <a:p>
            <a:pPr marL="604518" lvl="2" indent="-201506" algn="l">
              <a:lnSpc>
                <a:spcPts val="1959"/>
              </a:lnSpc>
              <a:spcBef>
                <a:spcPct val="0"/>
              </a:spcBef>
              <a:buFont typeface="Arial"/>
              <a:buChar char="⚬"/>
            </a:pPr>
            <a:r>
              <a:rPr lang="en-US" sz="1399" u="sng" strike="noStrike">
                <a:solidFill>
                  <a:srgbClr val="826E8E"/>
                </a:solidFill>
                <a:latin typeface="Open Sans"/>
                <a:ea typeface="Open Sans"/>
                <a:cs typeface="Open Sans"/>
                <a:sym typeface="Open Sans"/>
                <a:hlinkClick r:id="rId7" tooltip="https://www.arbeitundleben.eu/projekt/arbeitsmarktmentoren-sachsen/"/>
              </a:rPr>
              <a:t>Arbeitsmarktmentoren Sachsen</a:t>
            </a:r>
            <a:r>
              <a:rPr lang="en-US" sz="1399" u="none" strike="noStrike">
                <a:solidFill>
                  <a:srgbClr val="464646"/>
                </a:solidFill>
                <a:latin typeface="Open Sans"/>
                <a:ea typeface="Open Sans"/>
                <a:cs typeface="Open Sans"/>
                <a:sym typeface="Open Sans"/>
              </a:rPr>
              <a:t>: Unterstützung der Integration von Zugewanderten in Arbeit und Ausbildung</a:t>
            </a:r>
          </a:p>
          <a:p>
            <a:pPr marL="604518" lvl="2" indent="-201506" algn="l">
              <a:lnSpc>
                <a:spcPts val="1959"/>
              </a:lnSpc>
              <a:spcBef>
                <a:spcPct val="0"/>
              </a:spcBef>
              <a:buFont typeface="Arial"/>
              <a:buChar char="⚬"/>
            </a:pPr>
            <a:r>
              <a:rPr lang="en-US" sz="1399" u="sng" strike="noStrike">
                <a:solidFill>
                  <a:srgbClr val="826E8E"/>
                </a:solidFill>
                <a:latin typeface="Open Sans"/>
                <a:ea typeface="Open Sans"/>
                <a:cs typeface="Open Sans"/>
                <a:sym typeface="Open Sans"/>
                <a:hlinkClick r:id="rId8" tooltip="https://www.arbeitundleben.eu/projekt/leiq-connect/"/>
              </a:rPr>
              <a:t>LeIQ.Connect</a:t>
            </a:r>
            <a:r>
              <a:rPr lang="en-US" sz="1399" u="none" strike="noStrike">
                <a:solidFill>
                  <a:srgbClr val="464646"/>
                </a:solidFill>
                <a:latin typeface="Open Sans"/>
                <a:ea typeface="Open Sans"/>
                <a:cs typeface="Open Sans"/>
                <a:sym typeface="Open Sans"/>
              </a:rPr>
              <a:t>: Unterstützung von Unternehmen in der Region Leipzig bei der Beschäftigung und Integration von Arbeitskräften mit Migrationshintergrund</a:t>
            </a:r>
          </a:p>
          <a:p>
            <a:pPr algn="l">
              <a:lnSpc>
                <a:spcPts val="1959"/>
              </a:lnSpc>
              <a:spcBef>
                <a:spcPct val="0"/>
              </a:spcBef>
            </a:pPr>
            <a:endParaRPr lang="en-US" sz="1399" u="none" strike="noStrike">
              <a:solidFill>
                <a:srgbClr val="464646"/>
              </a:solidFill>
              <a:latin typeface="Open Sans"/>
              <a:ea typeface="Open Sans"/>
              <a:cs typeface="Open Sans"/>
              <a:sym typeface="Open Sans"/>
            </a:endParaRP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Fachinformationszentrum Zuwanderung: </a:t>
            </a:r>
            <a:r>
              <a:rPr lang="en-US" sz="1399" b="1" u="sng" strike="noStrike">
                <a:solidFill>
                  <a:srgbClr val="8D77AB"/>
                </a:solidFill>
                <a:latin typeface="Open Sans Bold"/>
                <a:ea typeface="Open Sans Bold"/>
                <a:cs typeface="Open Sans Bold"/>
                <a:sym typeface="Open Sans Bold"/>
                <a:hlinkClick r:id="rId9" tooltip="https://www.fizu-sachsen.de"/>
              </a:rPr>
              <a:t>www.fizu-sachsen.de/</a:t>
            </a:r>
          </a:p>
          <a:p>
            <a:pPr marL="604518" lvl="2" indent="-201506" algn="l">
              <a:lnSpc>
                <a:spcPts val="1959"/>
              </a:lnSpc>
              <a:buFont typeface="Arial"/>
              <a:buChar char="⚬"/>
            </a:pPr>
            <a:r>
              <a:rPr lang="en-US" sz="1399" u="none" strike="noStrike">
                <a:solidFill>
                  <a:srgbClr val="464646"/>
                </a:solidFill>
                <a:latin typeface="Open Sans"/>
                <a:ea typeface="Open Sans"/>
                <a:cs typeface="Open Sans"/>
                <a:sym typeface="Open Sans"/>
              </a:rPr>
              <a:t>Individuelle Beratung zu Gewinnung, Einstellung und Integration von internationalen Fachkräften - Übersicht der Ansprechpartner:innen</a:t>
            </a:r>
          </a:p>
          <a:p>
            <a:pPr algn="l">
              <a:lnSpc>
                <a:spcPts val="1959"/>
              </a:lnSpc>
            </a:pPr>
            <a:endParaRPr lang="en-US" sz="1399" u="none" strike="noStrike">
              <a:solidFill>
                <a:srgbClr val="464646"/>
              </a:solidFill>
              <a:latin typeface="Open Sans"/>
              <a:ea typeface="Open Sans"/>
              <a:cs typeface="Open Sans"/>
              <a:sym typeface="Open Sans"/>
            </a:endParaRP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IBAS - Informations- und Beratungsstelle Arbeitsmarkt Sachsen: </a:t>
            </a:r>
            <a:r>
              <a:rPr lang="en-US" sz="1399" b="1" u="sng" strike="noStrike">
                <a:solidFill>
                  <a:srgbClr val="8D77AB"/>
                </a:solidFill>
                <a:latin typeface="Open Sans Bold"/>
                <a:ea typeface="Open Sans Bold"/>
                <a:cs typeface="Open Sans Bold"/>
                <a:sym typeface="Open Sans Bold"/>
                <a:hlinkClick r:id="rId10" tooltip="https://www.netzwerk-iq-sachsen.de/annerkennung/"/>
              </a:rPr>
              <a:t>www.netzwerk-iq-sachsen.de</a:t>
            </a:r>
          </a:p>
          <a:p>
            <a:pPr marL="604518" lvl="2" indent="-201506" algn="l">
              <a:lnSpc>
                <a:spcPts val="1959"/>
              </a:lnSpc>
              <a:buFont typeface="Arial"/>
              <a:buChar char="⚬"/>
            </a:pPr>
            <a:r>
              <a:rPr lang="en-US" sz="1399" u="none" strike="noStrike">
                <a:solidFill>
                  <a:srgbClr val="464646"/>
                </a:solidFill>
                <a:latin typeface="Open Sans"/>
                <a:ea typeface="Open Sans"/>
                <a:cs typeface="Open Sans"/>
                <a:sym typeface="Open Sans"/>
              </a:rPr>
              <a:t>Unterstützung bei der Anerkennung von ausländischen Qualifikationen</a:t>
            </a:r>
          </a:p>
          <a:p>
            <a:pPr algn="l">
              <a:lnSpc>
                <a:spcPts val="1959"/>
              </a:lnSpc>
            </a:pPr>
            <a:endParaRPr lang="en-US" sz="1399" u="none" strike="noStrike">
              <a:solidFill>
                <a:srgbClr val="464646"/>
              </a:solidFill>
              <a:latin typeface="Open Sans"/>
              <a:ea typeface="Open Sans"/>
              <a:cs typeface="Open Sans"/>
              <a:sym typeface="Open Sans"/>
            </a:endParaRP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Willkommenslotsen bei den Handwerkskammern: </a:t>
            </a:r>
            <a:r>
              <a:rPr lang="en-US" sz="1399" b="1" u="sng" strike="noStrike">
                <a:solidFill>
                  <a:srgbClr val="826E8E"/>
                </a:solidFill>
                <a:latin typeface="Open Sans Bold"/>
                <a:ea typeface="Open Sans Bold"/>
                <a:cs typeface="Open Sans Bold"/>
                <a:sym typeface="Open Sans Bold"/>
                <a:hlinkClick r:id="rId11" tooltip="https://www.handwerkskammer.de"/>
              </a:rPr>
              <a:t>www.handwerkskammer.de/</a:t>
            </a:r>
          </a:p>
          <a:p>
            <a:pPr marL="604518" lvl="2" indent="-201506" algn="l">
              <a:lnSpc>
                <a:spcPts val="1959"/>
              </a:lnSpc>
              <a:buFont typeface="Arial"/>
              <a:buChar char="⚬"/>
            </a:pPr>
            <a:r>
              <a:rPr lang="en-US" sz="1399" u="none" strike="noStrike">
                <a:solidFill>
                  <a:srgbClr val="464646"/>
                </a:solidFill>
                <a:latin typeface="Open Sans"/>
                <a:ea typeface="Open Sans"/>
                <a:cs typeface="Open Sans"/>
                <a:sym typeface="Open Sans"/>
              </a:rPr>
              <a:t>Unterstützung von Unternehmen bei der passgenauen Besetzung von Ausbildungsplätzen mit Flüchtlingen sowie bei der Integration ausländischer Fachkräfte</a:t>
            </a:r>
          </a:p>
          <a:p>
            <a:pPr marL="604518" lvl="2" indent="-201506" algn="l">
              <a:lnSpc>
                <a:spcPts val="1959"/>
              </a:lnSpc>
              <a:buFont typeface="Arial"/>
              <a:buChar char="⚬"/>
            </a:pPr>
            <a:r>
              <a:rPr lang="en-US" sz="1399" u="none" strike="noStrike">
                <a:solidFill>
                  <a:srgbClr val="464646"/>
                </a:solidFill>
                <a:latin typeface="Open Sans"/>
                <a:ea typeface="Open Sans"/>
                <a:cs typeface="Open Sans"/>
                <a:sym typeface="Open Sans"/>
              </a:rPr>
              <a:t>Angebot der </a:t>
            </a:r>
            <a:r>
              <a:rPr lang="en-US" sz="1399" u="sng" strike="noStrike">
                <a:solidFill>
                  <a:srgbClr val="464646"/>
                </a:solidFill>
                <a:latin typeface="Open Sans"/>
                <a:ea typeface="Open Sans"/>
                <a:cs typeface="Open Sans"/>
                <a:sym typeface="Open Sans"/>
                <a:hlinkClick r:id="rId12" tooltip="https://www.hwk-leipzig.de/artikel/willkommenslotsen-bindeglied-zwischen-ausbildungssuchenden-und-handwerksbetrieben-3,0,7685.html"/>
              </a:rPr>
              <a:t>Handwerkskammer zu Leipzig</a:t>
            </a:r>
          </a:p>
          <a:p>
            <a:pPr marL="604518" lvl="2" indent="-201506" algn="l">
              <a:lnSpc>
                <a:spcPts val="1959"/>
              </a:lnSpc>
              <a:buFont typeface="Arial"/>
              <a:buChar char="⚬"/>
            </a:pPr>
            <a:r>
              <a:rPr lang="en-US" sz="1399" u="none" strike="noStrike">
                <a:solidFill>
                  <a:srgbClr val="464646"/>
                </a:solidFill>
                <a:latin typeface="Open Sans"/>
                <a:ea typeface="Open Sans"/>
                <a:cs typeface="Open Sans"/>
                <a:sym typeface="Open Sans"/>
              </a:rPr>
              <a:t>Angebot der </a:t>
            </a:r>
            <a:r>
              <a:rPr lang="en-US" sz="1399" u="sng" strike="noStrike">
                <a:solidFill>
                  <a:srgbClr val="464646"/>
                </a:solidFill>
                <a:latin typeface="Open Sans"/>
                <a:ea typeface="Open Sans"/>
                <a:cs typeface="Open Sans"/>
                <a:sym typeface="Open Sans"/>
                <a:hlinkClick r:id="rId13" tooltip="https://www.hwk-dresden.de/betriebsfuehrung/handwerk-international/fachkraefte.html"/>
              </a:rPr>
              <a:t>Handwerkskammer Dresden</a:t>
            </a:r>
          </a:p>
          <a:p>
            <a:pPr marL="604518" lvl="2" indent="-201506" algn="l">
              <a:lnSpc>
                <a:spcPts val="1959"/>
              </a:lnSpc>
              <a:spcBef>
                <a:spcPct val="0"/>
              </a:spcBef>
              <a:buFont typeface="Arial"/>
              <a:buChar char="⚬"/>
            </a:pPr>
            <a:r>
              <a:rPr lang="en-US" sz="1399" u="none" strike="noStrike">
                <a:solidFill>
                  <a:srgbClr val="464646"/>
                </a:solidFill>
                <a:latin typeface="Open Sans"/>
                <a:ea typeface="Open Sans"/>
                <a:cs typeface="Open Sans"/>
                <a:sym typeface="Open Sans"/>
              </a:rPr>
              <a:t>Angebot der </a:t>
            </a:r>
            <a:r>
              <a:rPr lang="en-US" sz="1399" u="sng" strike="noStrike">
                <a:solidFill>
                  <a:srgbClr val="464646"/>
                </a:solidFill>
                <a:latin typeface="Open Sans"/>
                <a:ea typeface="Open Sans"/>
                <a:cs typeface="Open Sans"/>
                <a:sym typeface="Open Sans"/>
                <a:hlinkClick r:id="rId14" tooltip="https://www.hwk-chemnitz.de/ausbildung/vor-der-ausbildung/passgenaue-besetzung-von-ausbildungsplaetzen/"/>
              </a:rPr>
              <a:t>Handwerkskammer Chemnitz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F9B4F296-504B-E5EC-6BC8-5636EC5AA210}"/>
              </a:ext>
            </a:extLst>
          </p:cNvPr>
          <p:cNvSpPr txBox="1"/>
          <p:nvPr/>
        </p:nvSpPr>
        <p:spPr>
          <a:xfrm>
            <a:off x="0" y="2636251"/>
            <a:ext cx="7556500" cy="114133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8850"/>
              </a:lnSpc>
              <a:spcBef>
                <a:spcPts val="0"/>
              </a:spcBef>
              <a:spcAft>
                <a:spcPts val="0"/>
              </a:spcAft>
              <a:buNone/>
              <a:tabLst/>
              <a:defRPr sz="1800" b="0" i="0" u="none" strike="noStrike" kern="0" cap="none" spc="0" baseline="0">
                <a:solidFill>
                  <a:srgbClr val="000000"/>
                </a:solidFill>
                <a:uFillTx/>
              </a:defRPr>
            </a:pPr>
            <a:r>
              <a:rPr lang="en-US" sz="7500" b="1" dirty="0" err="1">
                <a:solidFill>
                  <a:srgbClr val="68BFBD"/>
                </a:solidFill>
                <a:latin typeface="Open Sans Bold"/>
                <a:ea typeface="Open Sans Bold"/>
                <a:cs typeface="Open Sans Bold"/>
              </a:rPr>
              <a:t>Aktivität</a:t>
            </a:r>
            <a:r>
              <a:rPr lang="en-CY" sz="7500" b="1" i="0" u="none" strike="noStrike" kern="1200" cap="none" baseline="0" dirty="0">
                <a:solidFill>
                  <a:srgbClr val="68BFBD"/>
                </a:solidFill>
                <a:uFillTx/>
                <a:latin typeface="Open Sans Bold"/>
                <a:ea typeface="Open Sans Bold"/>
                <a:cs typeface="Open Sans Bold"/>
              </a:rPr>
              <a:t> 4</a:t>
            </a:r>
            <a:endParaRPr lang="en-US" sz="7500" b="1" i="0" u="none" strike="noStrike" kern="1200" cap="none" baseline="0" dirty="0">
              <a:solidFill>
                <a:srgbClr val="68BFBD"/>
              </a:solidFill>
              <a:uFillTx/>
              <a:latin typeface="Open Sans Bold"/>
              <a:ea typeface="Open Sans Bold"/>
              <a:cs typeface="Open Sans Bold"/>
            </a:endParaRPr>
          </a:p>
        </p:txBody>
      </p:sp>
      <p:sp>
        <p:nvSpPr>
          <p:cNvPr id="5" name="TextBox 10">
            <a:extLst>
              <a:ext uri="{FF2B5EF4-FFF2-40B4-BE49-F238E27FC236}">
                <a16:creationId xmlns:a16="http://schemas.microsoft.com/office/drawing/2014/main" id="{EC57EC1D-E45A-689C-1398-3C0873555D97}"/>
              </a:ext>
            </a:extLst>
          </p:cNvPr>
          <p:cNvSpPr txBox="1"/>
          <p:nvPr/>
        </p:nvSpPr>
        <p:spPr>
          <a:xfrm>
            <a:off x="417277" y="6619679"/>
            <a:ext cx="6725448" cy="141190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Freeform 2">
            <a:extLst>
              <a:ext uri="{FF2B5EF4-FFF2-40B4-BE49-F238E27FC236}">
                <a16:creationId xmlns:a16="http://schemas.microsoft.com/office/drawing/2014/main" id="{B9C77908-18A1-2628-FCFC-3F530BEE6667}"/>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3">
            <a:extLst>
              <a:ext uri="{FF2B5EF4-FFF2-40B4-BE49-F238E27FC236}">
                <a16:creationId xmlns:a16="http://schemas.microsoft.com/office/drawing/2014/main" id="{A3522778-FCAA-9D04-E493-E6CE821976F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4" b="1"/>
            </a:stretch>
          </a:blipFill>
        </p:spPr>
        <p:txBody>
          <a:bodyPr/>
          <a:lstStyle/>
          <a:p>
            <a:endParaRPr lang="en-CY" dirty="0"/>
          </a:p>
        </p:txBody>
      </p:sp>
      <p:sp>
        <p:nvSpPr>
          <p:cNvPr id="3" name="Freeform 3"/>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grpSp>
        <p:nvGrpSpPr>
          <p:cNvPr id="5" name="Group 5"/>
          <p:cNvGrpSpPr/>
          <p:nvPr/>
        </p:nvGrpSpPr>
        <p:grpSpPr>
          <a:xfrm>
            <a:off x="-31750" y="10392479"/>
            <a:ext cx="6882191" cy="45719"/>
            <a:chOff x="0" y="0"/>
            <a:chExt cx="2709333" cy="26991"/>
          </a:xfrm>
        </p:grpSpPr>
        <p:sp>
          <p:nvSpPr>
            <p:cNvPr id="6" name="Freeform 6"/>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369693">
                    <a:alpha val="40000"/>
                  </a:srgbClr>
                </a:gs>
              </a:gsLst>
              <a:lin ang="0"/>
            </a:gradFill>
          </p:spPr>
          <p:txBody>
            <a:bodyPr/>
            <a:lstStyle/>
            <a:p>
              <a:endParaRPr lang="en-CY"/>
            </a:p>
          </p:txBody>
        </p:sp>
        <p:sp>
          <p:nvSpPr>
            <p:cNvPr id="7" name="TextBox 7"/>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8" name="Freeform 8"/>
          <p:cNvSpPr/>
          <p:nvPr/>
        </p:nvSpPr>
        <p:spPr>
          <a:xfrm>
            <a:off x="4903008" y="6682047"/>
            <a:ext cx="1743923" cy="3718495"/>
          </a:xfrm>
          <a:custGeom>
            <a:avLst/>
            <a:gdLst/>
            <a:ahLst/>
            <a:cxnLst/>
            <a:rect l="l" t="t" r="r" b="b"/>
            <a:pathLst>
              <a:path w="1743923" h="3718495">
                <a:moveTo>
                  <a:pt x="0" y="0"/>
                </a:moveTo>
                <a:lnTo>
                  <a:pt x="1743923" y="0"/>
                </a:lnTo>
                <a:lnTo>
                  <a:pt x="1743923" y="3718495"/>
                </a:lnTo>
                <a:lnTo>
                  <a:pt x="0" y="3718495"/>
                </a:lnTo>
                <a:lnTo>
                  <a:pt x="0" y="0"/>
                </a:lnTo>
                <a:close/>
              </a:path>
            </a:pathLst>
          </a:custGeom>
          <a:blipFill>
            <a:blip r:embed="rId4"/>
            <a:stretch>
              <a:fillRect l="-108" r="-108"/>
            </a:stretch>
          </a:blipFill>
        </p:spPr>
        <p:txBody>
          <a:bodyPr/>
          <a:lstStyle/>
          <a:p>
            <a:endParaRPr lang="en-CY"/>
          </a:p>
        </p:txBody>
      </p:sp>
      <p:grpSp>
        <p:nvGrpSpPr>
          <p:cNvPr id="9" name="Group 9"/>
          <p:cNvGrpSpPr/>
          <p:nvPr/>
        </p:nvGrpSpPr>
        <p:grpSpPr>
          <a:xfrm>
            <a:off x="409975" y="6032054"/>
            <a:ext cx="4313749" cy="2494800"/>
            <a:chOff x="0" y="0"/>
            <a:chExt cx="724664" cy="419100"/>
          </a:xfrm>
        </p:grpSpPr>
        <p:sp>
          <p:nvSpPr>
            <p:cNvPr id="10" name="Freeform 10"/>
            <p:cNvSpPr/>
            <p:nvPr/>
          </p:nvSpPr>
          <p:spPr>
            <a:xfrm>
              <a:off x="0" y="0"/>
              <a:ext cx="724664" cy="419100"/>
            </a:xfrm>
            <a:custGeom>
              <a:avLst/>
              <a:gdLst/>
              <a:ahLst/>
              <a:cxnLst/>
              <a:rect l="l" t="t" r="r" b="b"/>
              <a:pathLst>
                <a:path w="724664" h="419100">
                  <a:moveTo>
                    <a:pt x="26640" y="0"/>
                  </a:moveTo>
                  <a:lnTo>
                    <a:pt x="698024" y="0"/>
                  </a:lnTo>
                  <a:cubicBezTo>
                    <a:pt x="705089" y="0"/>
                    <a:pt x="711865" y="2807"/>
                    <a:pt x="716861" y="7803"/>
                  </a:cubicBezTo>
                  <a:cubicBezTo>
                    <a:pt x="721857" y="12799"/>
                    <a:pt x="724664" y="19575"/>
                    <a:pt x="724664" y="26640"/>
                  </a:cubicBezTo>
                  <a:lnTo>
                    <a:pt x="724664" y="392460"/>
                  </a:lnTo>
                  <a:cubicBezTo>
                    <a:pt x="724664" y="399525"/>
                    <a:pt x="721857" y="406301"/>
                    <a:pt x="716861" y="411297"/>
                  </a:cubicBezTo>
                  <a:cubicBezTo>
                    <a:pt x="711865" y="416293"/>
                    <a:pt x="705089" y="419100"/>
                    <a:pt x="698024" y="419100"/>
                  </a:cubicBezTo>
                  <a:lnTo>
                    <a:pt x="26640" y="419100"/>
                  </a:lnTo>
                  <a:cubicBezTo>
                    <a:pt x="19575" y="419100"/>
                    <a:pt x="12799" y="416293"/>
                    <a:pt x="7803" y="411297"/>
                  </a:cubicBezTo>
                  <a:cubicBezTo>
                    <a:pt x="2807" y="406301"/>
                    <a:pt x="0" y="399525"/>
                    <a:pt x="0" y="392460"/>
                  </a:cubicBezTo>
                  <a:lnTo>
                    <a:pt x="0" y="26640"/>
                  </a:lnTo>
                  <a:cubicBezTo>
                    <a:pt x="0" y="19575"/>
                    <a:pt x="2807" y="12799"/>
                    <a:pt x="7803" y="7803"/>
                  </a:cubicBezTo>
                  <a:cubicBezTo>
                    <a:pt x="12799" y="2807"/>
                    <a:pt x="19575" y="0"/>
                    <a:pt x="26640" y="0"/>
                  </a:cubicBezTo>
                  <a:close/>
                </a:path>
              </a:pathLst>
            </a:custGeom>
            <a:solidFill>
              <a:srgbClr val="D7EAEA"/>
            </a:solidFill>
          </p:spPr>
          <p:txBody>
            <a:bodyPr/>
            <a:lstStyle/>
            <a:p>
              <a:endParaRPr lang="en-CY"/>
            </a:p>
          </p:txBody>
        </p:sp>
        <p:sp>
          <p:nvSpPr>
            <p:cNvPr id="11" name="TextBox 11"/>
            <p:cNvSpPr txBox="1"/>
            <p:nvPr/>
          </p:nvSpPr>
          <p:spPr>
            <a:xfrm>
              <a:off x="0" y="-85725"/>
              <a:ext cx="724664" cy="504825"/>
            </a:xfrm>
            <a:prstGeom prst="rect">
              <a:avLst/>
            </a:prstGeom>
          </p:spPr>
          <p:txBody>
            <a:bodyPr lIns="50800" tIns="50800" rIns="50800" bIns="50800" rtlCol="0" anchor="ctr"/>
            <a:lstStyle/>
            <a:p>
              <a:pPr marL="0" lvl="0" indent="0" algn="ctr">
                <a:lnSpc>
                  <a:spcPts val="2388"/>
                </a:lnSpc>
              </a:pPr>
              <a:r>
                <a:rPr lang="en-US" sz="1200" i="1" spc="-45">
                  <a:solidFill>
                    <a:srgbClr val="37325F"/>
                  </a:solidFill>
                  <a:latin typeface="Open Sans Italics"/>
                  <a:ea typeface="Open Sans Italics"/>
                  <a:cs typeface="Open Sans Italics"/>
                  <a:sym typeface="Open Sans Italics"/>
                </a:rPr>
                <a:t>[Optional: Infografik der Werte oder Bild des Teams hinzufügen]</a:t>
              </a:r>
            </a:p>
          </p:txBody>
        </p:sp>
      </p:grpSp>
      <p:sp>
        <p:nvSpPr>
          <p:cNvPr id="12" name="TextBox 12"/>
          <p:cNvSpPr txBox="1"/>
          <p:nvPr/>
        </p:nvSpPr>
        <p:spPr>
          <a:xfrm>
            <a:off x="347911" y="1523300"/>
            <a:ext cx="6882191" cy="2918079"/>
          </a:xfrm>
          <a:prstGeom prst="rect">
            <a:avLst/>
          </a:prstGeom>
        </p:spPr>
        <p:txBody>
          <a:bodyPr lIns="0" tIns="0" rIns="0" bIns="0" rtlCol="0" anchor="t">
            <a:spAutoFit/>
          </a:bodyPr>
          <a:lstStyle/>
          <a:p>
            <a:pPr marL="0" lvl="0" indent="0" algn="just">
              <a:lnSpc>
                <a:spcPts val="2387"/>
              </a:lnSpc>
            </a:pPr>
            <a:r>
              <a:rPr lang="en-US" sz="1199" i="1" spc="-45">
                <a:solidFill>
                  <a:srgbClr val="464646"/>
                </a:solidFill>
                <a:latin typeface="Open Sans Italics"/>
                <a:ea typeface="Open Sans Italics"/>
                <a:cs typeface="Open Sans Italics"/>
                <a:sym typeface="Open Sans Italics"/>
              </a:rPr>
              <a:t>[Willkommensbotschaft]</a:t>
            </a:r>
          </a:p>
          <a:p>
            <a:pPr marL="0" lvl="0" indent="0" algn="just">
              <a:lnSpc>
                <a:spcPts val="2387"/>
              </a:lnSpc>
            </a:pPr>
            <a:endParaRPr lang="en-US" sz="1199" i="1" spc="-45">
              <a:solidFill>
                <a:srgbClr val="464646"/>
              </a:solidFill>
              <a:latin typeface="Open Sans Italics"/>
              <a:ea typeface="Open Sans Italics"/>
              <a:cs typeface="Open Sans Italics"/>
              <a:sym typeface="Open Sans Italics"/>
            </a:endParaRPr>
          </a:p>
          <a:p>
            <a:pPr marL="0" lvl="0" indent="0" algn="just">
              <a:lnSpc>
                <a:spcPts val="2387"/>
              </a:lnSpc>
            </a:pPr>
            <a:endParaRPr lang="en-US" sz="1199" i="1" spc="-45">
              <a:solidFill>
                <a:srgbClr val="464646"/>
              </a:solidFill>
              <a:latin typeface="Open Sans Italics"/>
              <a:ea typeface="Open Sans Italics"/>
              <a:cs typeface="Open Sans Italics"/>
              <a:sym typeface="Open Sans Italics"/>
            </a:endParaRPr>
          </a:p>
          <a:p>
            <a:pPr marL="0" lvl="0" indent="0" algn="just">
              <a:lnSpc>
                <a:spcPts val="2387"/>
              </a:lnSpc>
            </a:pPr>
            <a:endParaRPr lang="en-US" sz="1199" i="1" spc="-45">
              <a:solidFill>
                <a:srgbClr val="464646"/>
              </a:solidFill>
              <a:latin typeface="Open Sans Italics"/>
              <a:ea typeface="Open Sans Italics"/>
              <a:cs typeface="Open Sans Italics"/>
              <a:sym typeface="Open Sans Italics"/>
            </a:endParaRPr>
          </a:p>
          <a:p>
            <a:pPr marL="0" lvl="0" indent="0" algn="just">
              <a:lnSpc>
                <a:spcPts val="2387"/>
              </a:lnSpc>
            </a:pPr>
            <a:r>
              <a:rPr lang="en-US" sz="1199" b="1" spc="-45">
                <a:solidFill>
                  <a:srgbClr val="464646"/>
                </a:solidFill>
                <a:latin typeface="Open Sans Bold"/>
                <a:ea typeface="Open Sans Bold"/>
                <a:cs typeface="Open Sans Bold"/>
                <a:sym typeface="Open Sans Bold"/>
              </a:rPr>
              <a:t>Über das Unternehmen</a:t>
            </a:r>
          </a:p>
          <a:p>
            <a:pPr marL="0" lvl="0" indent="0" algn="just">
              <a:lnSpc>
                <a:spcPts val="2387"/>
              </a:lnSpc>
            </a:pPr>
            <a:r>
              <a:rPr lang="en-US" sz="1199" spc="-45">
                <a:solidFill>
                  <a:srgbClr val="464646"/>
                </a:solidFill>
                <a:latin typeface="Open Sans"/>
                <a:ea typeface="Open Sans"/>
                <a:cs typeface="Open Sans"/>
                <a:sym typeface="Open Sans"/>
              </a:rPr>
              <a:t>[Text]</a:t>
            </a:r>
          </a:p>
          <a:p>
            <a:pPr marL="0" lvl="0" indent="0" algn="just">
              <a:lnSpc>
                <a:spcPts val="2387"/>
              </a:lnSpc>
            </a:pPr>
            <a:endParaRPr lang="en-US" sz="1199" spc="-45">
              <a:solidFill>
                <a:srgbClr val="464646"/>
              </a:solidFill>
              <a:latin typeface="Open Sans"/>
              <a:ea typeface="Open Sans"/>
              <a:cs typeface="Open Sans"/>
              <a:sym typeface="Open Sans"/>
            </a:endParaRPr>
          </a:p>
          <a:p>
            <a:pPr marL="0" lvl="0" indent="0" algn="just">
              <a:lnSpc>
                <a:spcPts val="2387"/>
              </a:lnSpc>
            </a:pPr>
            <a:endParaRPr lang="en-US" sz="1199" spc="-45">
              <a:solidFill>
                <a:srgbClr val="464646"/>
              </a:solidFill>
              <a:latin typeface="Open Sans"/>
              <a:ea typeface="Open Sans"/>
              <a:cs typeface="Open Sans"/>
              <a:sym typeface="Open Sans"/>
            </a:endParaRPr>
          </a:p>
          <a:p>
            <a:pPr marL="0" lvl="0" indent="0" algn="just">
              <a:lnSpc>
                <a:spcPts val="2387"/>
              </a:lnSpc>
            </a:pPr>
            <a:r>
              <a:rPr lang="en-US" sz="1199" b="1" spc="-45">
                <a:solidFill>
                  <a:srgbClr val="464646"/>
                </a:solidFill>
                <a:latin typeface="Open Sans Bold"/>
                <a:ea typeface="Open Sans Bold"/>
                <a:cs typeface="Open Sans Bold"/>
                <a:sym typeface="Open Sans Bold"/>
              </a:rPr>
              <a:t>Unsere Werte und Arbeitsweisen</a:t>
            </a:r>
          </a:p>
          <a:p>
            <a:pPr marL="259080" lvl="1" indent="-129540" algn="l">
              <a:lnSpc>
                <a:spcPts val="2387"/>
              </a:lnSpc>
              <a:buFont typeface="Arial"/>
              <a:buChar char="•"/>
            </a:pPr>
            <a:r>
              <a:rPr lang="en-US" sz="1199" spc="-45">
                <a:solidFill>
                  <a:srgbClr val="464646"/>
                </a:solidFill>
                <a:latin typeface="Open Sans"/>
                <a:ea typeface="Open Sans"/>
                <a:cs typeface="Open Sans"/>
                <a:sym typeface="Open Sans"/>
              </a:rPr>
              <a:t>[Liste mit einfachen Erklärungen]</a:t>
            </a:r>
          </a:p>
        </p:txBody>
      </p:sp>
      <p:sp>
        <p:nvSpPr>
          <p:cNvPr id="14" name="TextBox 14"/>
          <p:cNvSpPr txBox="1"/>
          <p:nvPr/>
        </p:nvSpPr>
        <p:spPr>
          <a:xfrm>
            <a:off x="488886" y="718502"/>
            <a:ext cx="6382911" cy="467995"/>
          </a:xfrm>
          <a:prstGeom prst="rect">
            <a:avLst/>
          </a:prstGeom>
        </p:spPr>
        <p:txBody>
          <a:bodyPr lIns="0" tIns="0" rIns="0" bIns="0" rtlCol="0" anchor="t">
            <a:spAutoFit/>
          </a:bodyPr>
          <a:lstStyle/>
          <a:p>
            <a:pPr marL="0" lvl="0" indent="0" algn="ctr">
              <a:lnSpc>
                <a:spcPts val="3770"/>
              </a:lnSpc>
            </a:pPr>
            <a:r>
              <a:rPr lang="en-US" sz="2900" b="1" spc="-203">
                <a:solidFill>
                  <a:srgbClr val="464646"/>
                </a:solidFill>
                <a:latin typeface="Open Sans Bold"/>
                <a:ea typeface="Open Sans Bold"/>
                <a:cs typeface="Open Sans Bold"/>
                <a:sym typeface="Open Sans Bold"/>
              </a:rPr>
              <a:t>Herzlich willkommen in unserem Team!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539527" y="1101018"/>
            <a:ext cx="6264473" cy="6147054"/>
          </a:xfrm>
          <a:prstGeom prst="rect">
            <a:avLst/>
          </a:prstGeom>
        </p:spPr>
        <p:txBody>
          <a:bodyPr lIns="0" tIns="0" rIns="0" bIns="0" rtlCol="0" anchor="t">
            <a:spAutoFit/>
          </a:bodyPr>
          <a:lstStyle/>
          <a:p>
            <a:pPr marL="0" lvl="0" indent="0" algn="just">
              <a:lnSpc>
                <a:spcPts val="2088"/>
              </a:lnSpc>
            </a:pPr>
            <a:r>
              <a:rPr lang="en-US" sz="1200" b="1" spc="-45">
                <a:solidFill>
                  <a:srgbClr val="464646"/>
                </a:solidFill>
                <a:latin typeface="Open Sans Bold"/>
                <a:ea typeface="Open Sans Bold"/>
                <a:cs typeface="Open Sans Bold"/>
                <a:sym typeface="Open Sans Bold"/>
              </a:rPr>
              <a:t>Ihre Rolle und Ihr Team:</a:t>
            </a:r>
          </a:p>
          <a:p>
            <a:pPr marL="0" lvl="0" indent="0" algn="just">
              <a:lnSpc>
                <a:spcPts val="2088"/>
              </a:lnSpc>
            </a:pPr>
            <a:r>
              <a:rPr lang="en-US" sz="1200" spc="-45">
                <a:solidFill>
                  <a:srgbClr val="464646"/>
                </a:solidFill>
                <a:latin typeface="Open Sans"/>
                <a:ea typeface="Open Sans"/>
                <a:cs typeface="Open Sans"/>
                <a:sym typeface="Open Sans"/>
              </a:rPr>
              <a:t>Stellenbezeichnung: </a:t>
            </a:r>
          </a:p>
          <a:p>
            <a:pPr marL="0" lvl="0" indent="0" algn="just">
              <a:lnSpc>
                <a:spcPts val="2088"/>
              </a:lnSpc>
            </a:pPr>
            <a:r>
              <a:rPr lang="en-US" sz="1200" spc="-45">
                <a:solidFill>
                  <a:srgbClr val="464646"/>
                </a:solidFill>
                <a:latin typeface="Open Sans"/>
                <a:ea typeface="Open Sans"/>
                <a:cs typeface="Open Sans"/>
                <a:sym typeface="Open Sans"/>
              </a:rPr>
              <a:t>Abteilung: </a:t>
            </a:r>
          </a:p>
          <a:p>
            <a:pPr marL="0" lvl="0" indent="0" algn="just">
              <a:lnSpc>
                <a:spcPts val="2088"/>
              </a:lnSpc>
            </a:pPr>
            <a:r>
              <a:rPr lang="en-US" sz="1200" spc="-45">
                <a:solidFill>
                  <a:srgbClr val="464646"/>
                </a:solidFill>
                <a:latin typeface="Open Sans"/>
                <a:ea typeface="Open Sans"/>
                <a:cs typeface="Open Sans"/>
                <a:sym typeface="Open Sans"/>
              </a:rPr>
              <a:t>Direkt vorgesetzte Führungskraft: </a:t>
            </a:r>
          </a:p>
          <a:p>
            <a:pPr marL="0" lvl="0" indent="0" algn="just">
              <a:lnSpc>
                <a:spcPts val="2088"/>
              </a:lnSpc>
            </a:pPr>
            <a:endParaRPr lang="en-US" sz="1200" spc="-45">
              <a:solidFill>
                <a:srgbClr val="464646"/>
              </a:solidFill>
              <a:latin typeface="Open Sans"/>
              <a:ea typeface="Open Sans"/>
              <a:cs typeface="Open Sans"/>
              <a:sym typeface="Open Sans"/>
            </a:endParaRPr>
          </a:p>
          <a:p>
            <a:pPr marL="0" lvl="0" indent="0" algn="just">
              <a:lnSpc>
                <a:spcPts val="2088"/>
              </a:lnSpc>
            </a:pPr>
            <a:r>
              <a:rPr lang="en-US" sz="1200" b="1" spc="-45">
                <a:solidFill>
                  <a:srgbClr val="464646"/>
                </a:solidFill>
                <a:latin typeface="Open Sans Bold"/>
                <a:ea typeface="Open Sans Bold"/>
                <a:cs typeface="Open Sans Bold"/>
                <a:sym typeface="Open Sans Bold"/>
              </a:rPr>
              <a:t>Teammitglieder:</a:t>
            </a:r>
          </a:p>
          <a:p>
            <a:pPr marL="0" lvl="0" indent="0" algn="just">
              <a:lnSpc>
                <a:spcPts val="2088"/>
              </a:lnSpc>
            </a:pPr>
            <a:r>
              <a:rPr lang="en-US" sz="1200" b="1" spc="-45">
                <a:solidFill>
                  <a:srgbClr val="464646"/>
                </a:solidFill>
                <a:latin typeface="Open Sans Bold"/>
                <a:ea typeface="Open Sans Bold"/>
                <a:cs typeface="Open Sans Bold"/>
                <a:sym typeface="Open Sans Bold"/>
              </a:rPr>
              <a:t> – </a:t>
            </a:r>
          </a:p>
          <a:p>
            <a:pPr marL="0" lvl="0" indent="0" algn="just">
              <a:lnSpc>
                <a:spcPts val="2088"/>
              </a:lnSpc>
            </a:pPr>
            <a:endParaRPr lang="en-US" sz="1200" b="1" spc="-45">
              <a:solidFill>
                <a:srgbClr val="464646"/>
              </a:solidFill>
              <a:latin typeface="Open Sans Bold"/>
              <a:ea typeface="Open Sans Bold"/>
              <a:cs typeface="Open Sans Bold"/>
              <a:sym typeface="Open Sans Bold"/>
            </a:endParaRPr>
          </a:p>
          <a:p>
            <a:pPr marL="0" lvl="0" indent="0" algn="just">
              <a:lnSpc>
                <a:spcPts val="2088"/>
              </a:lnSpc>
            </a:pPr>
            <a:r>
              <a:rPr lang="en-US" sz="1200" b="1" spc="-45">
                <a:solidFill>
                  <a:srgbClr val="464646"/>
                </a:solidFill>
                <a:latin typeface="Open Sans Bold"/>
                <a:ea typeface="Open Sans Bold"/>
                <a:cs typeface="Open Sans Bold"/>
                <a:sym typeface="Open Sans Bold"/>
              </a:rPr>
              <a:t>Hauptrolle: </a:t>
            </a:r>
          </a:p>
          <a:p>
            <a:pPr marL="0" lvl="0" indent="0" algn="just">
              <a:lnSpc>
                <a:spcPts val="2088"/>
              </a:lnSpc>
            </a:pPr>
            <a:r>
              <a:rPr lang="en-US" sz="1200" b="1" spc="-45">
                <a:solidFill>
                  <a:srgbClr val="464646"/>
                </a:solidFill>
                <a:latin typeface="Open Sans Bold"/>
                <a:ea typeface="Open Sans Bold"/>
                <a:cs typeface="Open Sans Bold"/>
                <a:sym typeface="Open Sans Bold"/>
              </a:rPr>
              <a:t> – </a:t>
            </a:r>
          </a:p>
          <a:p>
            <a:pPr marL="0" lvl="0" indent="0" algn="just">
              <a:lnSpc>
                <a:spcPts val="2088"/>
              </a:lnSpc>
            </a:pPr>
            <a:endParaRPr lang="en-US" sz="1200" b="1" spc="-45">
              <a:solidFill>
                <a:srgbClr val="464646"/>
              </a:solidFill>
              <a:latin typeface="Open Sans Bold"/>
              <a:ea typeface="Open Sans Bold"/>
              <a:cs typeface="Open Sans Bold"/>
              <a:sym typeface="Open Sans Bold"/>
            </a:endParaRPr>
          </a:p>
          <a:p>
            <a:pPr marL="0" lvl="0" indent="0" algn="just">
              <a:lnSpc>
                <a:spcPts val="2088"/>
              </a:lnSpc>
            </a:pPr>
            <a:endParaRPr lang="en-US" sz="1200" b="1" spc="-45">
              <a:solidFill>
                <a:srgbClr val="464646"/>
              </a:solidFill>
              <a:latin typeface="Open Sans Bold"/>
              <a:ea typeface="Open Sans Bold"/>
              <a:cs typeface="Open Sans Bold"/>
              <a:sym typeface="Open Sans Bold"/>
            </a:endParaRPr>
          </a:p>
          <a:p>
            <a:pPr marL="0" lvl="0" indent="0" algn="just">
              <a:lnSpc>
                <a:spcPts val="2088"/>
              </a:lnSpc>
            </a:pPr>
            <a:r>
              <a:rPr lang="en-US" sz="1200" b="1" spc="-45">
                <a:solidFill>
                  <a:srgbClr val="464646"/>
                </a:solidFill>
                <a:latin typeface="Open Sans Bold"/>
                <a:ea typeface="Open Sans Bold"/>
                <a:cs typeface="Open Sans Bold"/>
                <a:sym typeface="Open Sans Bold"/>
              </a:rPr>
              <a:t>Wie wir Sie unterstützen</a:t>
            </a:r>
          </a:p>
          <a:p>
            <a:pPr marL="259080" lvl="1" indent="-129540" algn="just">
              <a:lnSpc>
                <a:spcPts val="2088"/>
              </a:lnSpc>
              <a:buFont typeface="Arial"/>
              <a:buChar char="•"/>
            </a:pPr>
            <a:r>
              <a:rPr lang="en-US" sz="1200" b="1" spc="-45">
                <a:solidFill>
                  <a:srgbClr val="464646"/>
                </a:solidFill>
                <a:latin typeface="Open Sans Bold"/>
                <a:ea typeface="Open Sans Bold"/>
                <a:cs typeface="Open Sans Bold"/>
                <a:sym typeface="Open Sans Bold"/>
              </a:rPr>
              <a:t>Führungsebene</a:t>
            </a:r>
          </a:p>
          <a:p>
            <a:pPr algn="l">
              <a:lnSpc>
                <a:spcPts val="2088"/>
              </a:lnSpc>
            </a:pPr>
            <a:r>
              <a:rPr lang="en-US" sz="1200" spc="-45">
                <a:solidFill>
                  <a:srgbClr val="464646"/>
                </a:solidFill>
                <a:latin typeface="Open Sans"/>
                <a:ea typeface="Open Sans"/>
                <a:cs typeface="Open Sans"/>
                <a:sym typeface="Open Sans"/>
              </a:rPr>
              <a:t>[Name + wie sie unterstützen]</a:t>
            </a:r>
          </a:p>
          <a:p>
            <a:pPr algn="l">
              <a:lnSpc>
                <a:spcPts val="2088"/>
              </a:lnSpc>
            </a:pPr>
            <a:endParaRPr lang="en-US" sz="1200" spc="-45">
              <a:solidFill>
                <a:srgbClr val="464646"/>
              </a:solidFill>
              <a:latin typeface="Open Sans"/>
              <a:ea typeface="Open Sans"/>
              <a:cs typeface="Open Sans"/>
              <a:sym typeface="Open Sans"/>
            </a:endParaRPr>
          </a:p>
          <a:p>
            <a:pPr marL="259080" lvl="1" indent="-129540" algn="just">
              <a:lnSpc>
                <a:spcPts val="2088"/>
              </a:lnSpc>
              <a:buFont typeface="Arial"/>
              <a:buChar char="•"/>
            </a:pPr>
            <a:r>
              <a:rPr lang="en-US" sz="1200" b="1" i="1" spc="-45">
                <a:solidFill>
                  <a:srgbClr val="464646"/>
                </a:solidFill>
                <a:latin typeface="Open Sans Bold Italics"/>
                <a:ea typeface="Open Sans Bold Italics"/>
                <a:cs typeface="Open Sans Bold Italics"/>
                <a:sym typeface="Open Sans Bold Italics"/>
              </a:rPr>
              <a:t>HR-Kontakt</a:t>
            </a:r>
          </a:p>
          <a:p>
            <a:pPr algn="l">
              <a:lnSpc>
                <a:spcPts val="2088"/>
              </a:lnSpc>
            </a:pPr>
            <a:r>
              <a:rPr lang="en-US" sz="1200" spc="-45">
                <a:solidFill>
                  <a:srgbClr val="464646"/>
                </a:solidFill>
                <a:latin typeface="Open Sans"/>
                <a:ea typeface="Open Sans"/>
                <a:cs typeface="Open Sans"/>
                <a:sym typeface="Open Sans"/>
              </a:rPr>
              <a:t>[Name + wie sie unterstützen]</a:t>
            </a:r>
          </a:p>
          <a:p>
            <a:pPr algn="l">
              <a:lnSpc>
                <a:spcPts val="2088"/>
              </a:lnSpc>
            </a:pPr>
            <a:endParaRPr lang="en-US" sz="1200" spc="-45">
              <a:solidFill>
                <a:srgbClr val="464646"/>
              </a:solidFill>
              <a:latin typeface="Open Sans"/>
              <a:ea typeface="Open Sans"/>
              <a:cs typeface="Open Sans"/>
              <a:sym typeface="Open Sans"/>
            </a:endParaRPr>
          </a:p>
          <a:p>
            <a:pPr marL="259080" lvl="1" indent="-129540" algn="just">
              <a:lnSpc>
                <a:spcPts val="2088"/>
              </a:lnSpc>
              <a:buFont typeface="Arial"/>
              <a:buChar char="•"/>
            </a:pPr>
            <a:r>
              <a:rPr lang="en-US" sz="1200" b="1" i="1" spc="-45">
                <a:solidFill>
                  <a:srgbClr val="464646"/>
                </a:solidFill>
                <a:latin typeface="Open Sans Bold Italics"/>
                <a:ea typeface="Open Sans Bold Italics"/>
                <a:cs typeface="Open Sans Bold Italics"/>
                <a:sym typeface="Open Sans Bold Italics"/>
              </a:rPr>
              <a:t>“Buddy”</a:t>
            </a:r>
          </a:p>
          <a:p>
            <a:pPr algn="l">
              <a:lnSpc>
                <a:spcPts val="2088"/>
              </a:lnSpc>
            </a:pPr>
            <a:r>
              <a:rPr lang="en-US" sz="1200" spc="-45">
                <a:solidFill>
                  <a:srgbClr val="464646"/>
                </a:solidFill>
                <a:latin typeface="Open Sans"/>
                <a:ea typeface="Open Sans"/>
                <a:cs typeface="Open Sans"/>
                <a:sym typeface="Open Sans"/>
              </a:rPr>
              <a:t>[Name + wie sie unterstützen]</a:t>
            </a:r>
          </a:p>
          <a:p>
            <a:pPr algn="l">
              <a:lnSpc>
                <a:spcPts val="2088"/>
              </a:lnSpc>
            </a:pPr>
            <a:endParaRPr lang="en-US" sz="1200" spc="-45">
              <a:solidFill>
                <a:srgbClr val="464646"/>
              </a:solidFill>
              <a:latin typeface="Open Sans"/>
              <a:ea typeface="Open Sans"/>
              <a:cs typeface="Open Sans"/>
              <a:sym typeface="Open Sans"/>
            </a:endParaRPr>
          </a:p>
          <a:p>
            <a:pPr marL="259080" lvl="1" indent="-129540" algn="just">
              <a:lnSpc>
                <a:spcPts val="2088"/>
              </a:lnSpc>
              <a:buFont typeface="Arial"/>
              <a:buChar char="•"/>
            </a:pPr>
            <a:r>
              <a:rPr lang="en-US" sz="1200" b="1" i="1" spc="-45">
                <a:solidFill>
                  <a:srgbClr val="464646"/>
                </a:solidFill>
                <a:latin typeface="Open Sans Bold Italics"/>
                <a:ea typeface="Open Sans Bold Italics"/>
                <a:cs typeface="Open Sans Bold Italics"/>
                <a:sym typeface="Open Sans Bold Italics"/>
              </a:rPr>
              <a:t>Mentor:in</a:t>
            </a:r>
          </a:p>
          <a:p>
            <a:pPr algn="l">
              <a:lnSpc>
                <a:spcPts val="2088"/>
              </a:lnSpc>
            </a:pPr>
            <a:r>
              <a:rPr lang="en-US" sz="1200" spc="-45">
                <a:solidFill>
                  <a:srgbClr val="464646"/>
                </a:solidFill>
                <a:latin typeface="Open Sans"/>
                <a:ea typeface="Open Sans"/>
                <a:cs typeface="Open Sans"/>
                <a:sym typeface="Open Sans"/>
              </a:rPr>
              <a:t>[Name + wie sie unterstützen]</a:t>
            </a:r>
          </a:p>
        </p:txBody>
      </p:sp>
      <p:sp>
        <p:nvSpPr>
          <p:cNvPr id="10" name="Freeform 2">
            <a:extLst>
              <a:ext uri="{FF2B5EF4-FFF2-40B4-BE49-F238E27FC236}">
                <a16:creationId xmlns:a16="http://schemas.microsoft.com/office/drawing/2014/main" id="{5C5CA78B-C8B8-3850-48EB-B7A52A8782E3}"/>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4" b="1"/>
            </a:stretch>
          </a:blipFill>
        </p:spPr>
        <p:txBody>
          <a:bodyPr/>
          <a:lstStyle/>
          <a:p>
            <a:endParaRPr lang="en-CY" dirty="0"/>
          </a:p>
        </p:txBody>
      </p:sp>
      <p:sp>
        <p:nvSpPr>
          <p:cNvPr id="11" name="Freeform 3">
            <a:extLst>
              <a:ext uri="{FF2B5EF4-FFF2-40B4-BE49-F238E27FC236}">
                <a16:creationId xmlns:a16="http://schemas.microsoft.com/office/drawing/2014/main" id="{116475CC-2ED2-65A2-2561-FD257CFDB7A3}"/>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grpSp>
        <p:nvGrpSpPr>
          <p:cNvPr id="12" name="Group 5">
            <a:extLst>
              <a:ext uri="{FF2B5EF4-FFF2-40B4-BE49-F238E27FC236}">
                <a16:creationId xmlns:a16="http://schemas.microsoft.com/office/drawing/2014/main" id="{368DCBBA-53A7-DB26-002A-9694302A10D2}"/>
              </a:ext>
            </a:extLst>
          </p:cNvPr>
          <p:cNvGrpSpPr/>
          <p:nvPr/>
        </p:nvGrpSpPr>
        <p:grpSpPr>
          <a:xfrm>
            <a:off x="-31750" y="10392479"/>
            <a:ext cx="6882191" cy="45719"/>
            <a:chOff x="0" y="0"/>
            <a:chExt cx="2709333" cy="26991"/>
          </a:xfrm>
        </p:grpSpPr>
        <p:sp>
          <p:nvSpPr>
            <p:cNvPr id="13" name="Freeform 6">
              <a:extLst>
                <a:ext uri="{FF2B5EF4-FFF2-40B4-BE49-F238E27FC236}">
                  <a16:creationId xmlns:a16="http://schemas.microsoft.com/office/drawing/2014/main" id="{76B5E562-2E39-262A-11AA-21C3812272F9}"/>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369693">
                    <a:alpha val="40000"/>
                  </a:srgbClr>
                </a:gs>
              </a:gsLst>
              <a:lin ang="0"/>
            </a:gradFill>
          </p:spPr>
          <p:txBody>
            <a:bodyPr/>
            <a:lstStyle/>
            <a:p>
              <a:endParaRPr lang="en-CY"/>
            </a:p>
          </p:txBody>
        </p:sp>
        <p:sp>
          <p:nvSpPr>
            <p:cNvPr id="14" name="TextBox 7">
              <a:extLst>
                <a:ext uri="{FF2B5EF4-FFF2-40B4-BE49-F238E27FC236}">
                  <a16:creationId xmlns:a16="http://schemas.microsoft.com/office/drawing/2014/main" id="{2221AFD5-37CF-62EF-FA6E-63D6288AF5C2}"/>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09FB9-A0D2-418F-793A-3FEE44256F21}"/>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5DDBC5D6-4356-7059-9540-CBBE318EBE83}"/>
              </a:ext>
            </a:extLst>
          </p:cNvPr>
          <p:cNvSpPr txBox="1"/>
          <p:nvPr/>
        </p:nvSpPr>
        <p:spPr>
          <a:xfrm>
            <a:off x="0" y="2636251"/>
            <a:ext cx="7556500" cy="114133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8850"/>
              </a:lnSpc>
              <a:spcBef>
                <a:spcPts val="0"/>
              </a:spcBef>
              <a:spcAft>
                <a:spcPts val="0"/>
              </a:spcAft>
              <a:buNone/>
              <a:tabLst/>
              <a:defRPr sz="1800" b="0" i="0" u="none" strike="noStrike" kern="0" cap="none" spc="0" baseline="0">
                <a:solidFill>
                  <a:srgbClr val="000000"/>
                </a:solidFill>
                <a:uFillTx/>
              </a:defRPr>
            </a:pPr>
            <a:r>
              <a:rPr lang="en-US" sz="7500" b="1" dirty="0" err="1">
                <a:solidFill>
                  <a:srgbClr val="68BFBD"/>
                </a:solidFill>
                <a:latin typeface="Open Sans Bold"/>
                <a:ea typeface="Open Sans Bold"/>
                <a:cs typeface="Open Sans Bold"/>
              </a:rPr>
              <a:t>Aktivität</a:t>
            </a:r>
            <a:r>
              <a:rPr lang="en-CY" sz="7500" b="1" i="0" u="none" strike="noStrike" kern="1200" cap="none" baseline="0" dirty="0">
                <a:solidFill>
                  <a:srgbClr val="68BFBD"/>
                </a:solidFill>
                <a:uFillTx/>
                <a:latin typeface="Open Sans Bold"/>
                <a:ea typeface="Open Sans Bold"/>
                <a:cs typeface="Open Sans Bold"/>
              </a:rPr>
              <a:t> </a:t>
            </a:r>
            <a:r>
              <a:rPr lang="en-CY" sz="7500" b="1" dirty="0">
                <a:solidFill>
                  <a:srgbClr val="68BFBD"/>
                </a:solidFill>
                <a:latin typeface="Open Sans Bold"/>
                <a:ea typeface="Open Sans Bold"/>
                <a:cs typeface="Open Sans Bold"/>
              </a:rPr>
              <a:t>5</a:t>
            </a:r>
            <a:endParaRPr lang="en-US" sz="7500" b="1" i="0" u="none" strike="noStrike" kern="1200" cap="none" baseline="0" dirty="0">
              <a:solidFill>
                <a:srgbClr val="68BFBD"/>
              </a:solidFill>
              <a:uFillTx/>
              <a:latin typeface="Open Sans Bold"/>
              <a:ea typeface="Open Sans Bold"/>
              <a:cs typeface="Open Sans Bold"/>
            </a:endParaRPr>
          </a:p>
        </p:txBody>
      </p:sp>
      <p:sp>
        <p:nvSpPr>
          <p:cNvPr id="5" name="TextBox 10">
            <a:extLst>
              <a:ext uri="{FF2B5EF4-FFF2-40B4-BE49-F238E27FC236}">
                <a16:creationId xmlns:a16="http://schemas.microsoft.com/office/drawing/2014/main" id="{85E34DF0-552D-676A-3269-7E0DBE011468}"/>
              </a:ext>
            </a:extLst>
          </p:cNvPr>
          <p:cNvSpPr txBox="1"/>
          <p:nvPr/>
        </p:nvSpPr>
        <p:spPr>
          <a:xfrm>
            <a:off x="417277" y="6619679"/>
            <a:ext cx="6725448" cy="141190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Freeform 2">
            <a:extLst>
              <a:ext uri="{FF2B5EF4-FFF2-40B4-BE49-F238E27FC236}">
                <a16:creationId xmlns:a16="http://schemas.microsoft.com/office/drawing/2014/main" id="{4106026A-AB3B-3120-A928-B9FB883D5AEE}"/>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3">
            <a:extLst>
              <a:ext uri="{FF2B5EF4-FFF2-40B4-BE49-F238E27FC236}">
                <a16:creationId xmlns:a16="http://schemas.microsoft.com/office/drawing/2014/main" id="{2F42EE14-AD0C-7FD7-5BE4-66D6574CA07D}"/>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33966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6263" y="3946562"/>
            <a:ext cx="3653956" cy="1861875"/>
            <a:chOff x="0" y="0"/>
            <a:chExt cx="4871941" cy="2482500"/>
          </a:xfrm>
        </p:grpSpPr>
        <p:grpSp>
          <p:nvGrpSpPr>
            <p:cNvPr id="3" name="Group 3"/>
            <p:cNvGrpSpPr/>
            <p:nvPr/>
          </p:nvGrpSpPr>
          <p:grpSpPr>
            <a:xfrm>
              <a:off x="0" y="0"/>
              <a:ext cx="4871941" cy="2482500"/>
              <a:chOff x="0" y="0"/>
              <a:chExt cx="1309495" cy="667254"/>
            </a:xfrm>
          </p:grpSpPr>
          <p:sp>
            <p:nvSpPr>
              <p:cNvPr id="4" name="Freeform 4"/>
              <p:cNvSpPr/>
              <p:nvPr/>
            </p:nvSpPr>
            <p:spPr>
              <a:xfrm>
                <a:off x="0" y="0"/>
                <a:ext cx="1309495" cy="667254"/>
              </a:xfrm>
              <a:custGeom>
                <a:avLst/>
                <a:gdLst/>
                <a:ahLst/>
                <a:cxnLst/>
                <a:rect l="l" t="t" r="r" b="b"/>
                <a:pathLst>
                  <a:path w="1309495" h="667254">
                    <a:moveTo>
                      <a:pt x="78395" y="0"/>
                    </a:moveTo>
                    <a:lnTo>
                      <a:pt x="1231101" y="0"/>
                    </a:lnTo>
                    <a:cubicBezTo>
                      <a:pt x="1251892" y="0"/>
                      <a:pt x="1271832" y="8259"/>
                      <a:pt x="1286534" y="22961"/>
                    </a:cubicBezTo>
                    <a:cubicBezTo>
                      <a:pt x="1301236" y="37663"/>
                      <a:pt x="1309495" y="57603"/>
                      <a:pt x="1309495" y="78395"/>
                    </a:cubicBezTo>
                    <a:lnTo>
                      <a:pt x="1309495" y="588859"/>
                    </a:lnTo>
                    <a:cubicBezTo>
                      <a:pt x="1309495" y="609651"/>
                      <a:pt x="1301236" y="629591"/>
                      <a:pt x="1286534" y="644293"/>
                    </a:cubicBezTo>
                    <a:cubicBezTo>
                      <a:pt x="1271832" y="658994"/>
                      <a:pt x="1251892" y="667254"/>
                      <a:pt x="1231101" y="667254"/>
                    </a:cubicBezTo>
                    <a:lnTo>
                      <a:pt x="78395" y="667254"/>
                    </a:lnTo>
                    <a:cubicBezTo>
                      <a:pt x="57603" y="667254"/>
                      <a:pt x="37663" y="658994"/>
                      <a:pt x="22961" y="644293"/>
                    </a:cubicBezTo>
                    <a:cubicBezTo>
                      <a:pt x="8259" y="629591"/>
                      <a:pt x="0" y="609651"/>
                      <a:pt x="0" y="588859"/>
                    </a:cubicBezTo>
                    <a:lnTo>
                      <a:pt x="0" y="78395"/>
                    </a:lnTo>
                    <a:cubicBezTo>
                      <a:pt x="0" y="57603"/>
                      <a:pt x="8259" y="37663"/>
                      <a:pt x="22961" y="22961"/>
                    </a:cubicBezTo>
                    <a:cubicBezTo>
                      <a:pt x="37663" y="8259"/>
                      <a:pt x="57603" y="0"/>
                      <a:pt x="78395" y="0"/>
                    </a:cubicBezTo>
                    <a:close/>
                  </a:path>
                </a:pathLst>
              </a:custGeom>
              <a:solidFill>
                <a:srgbClr val="FFFFFE"/>
              </a:solidFill>
              <a:ln w="38100" cap="rnd">
                <a:solidFill>
                  <a:srgbClr val="68BFBD"/>
                </a:solidFill>
                <a:prstDash val="solid"/>
                <a:round/>
              </a:ln>
            </p:spPr>
            <p:txBody>
              <a:bodyPr/>
              <a:lstStyle/>
              <a:p>
                <a:endParaRPr lang="en-CY"/>
              </a:p>
            </p:txBody>
          </p:sp>
          <p:sp>
            <p:nvSpPr>
              <p:cNvPr id="5" name="TextBox 5"/>
              <p:cNvSpPr txBox="1"/>
              <p:nvPr/>
            </p:nvSpPr>
            <p:spPr>
              <a:xfrm>
                <a:off x="0" y="-28575"/>
                <a:ext cx="1309495" cy="695829"/>
              </a:xfrm>
              <a:prstGeom prst="rect">
                <a:avLst/>
              </a:prstGeom>
            </p:spPr>
            <p:txBody>
              <a:bodyPr lIns="50800" tIns="50800" rIns="50800" bIns="50800" rtlCol="0" anchor="ctr"/>
              <a:lstStyle/>
              <a:p>
                <a:pPr algn="l">
                  <a:lnSpc>
                    <a:spcPts val="1679"/>
                  </a:lnSpc>
                </a:pPr>
                <a:endParaRPr/>
              </a:p>
            </p:txBody>
          </p:sp>
        </p:grpSp>
        <p:sp>
          <p:nvSpPr>
            <p:cNvPr id="6" name="TextBox 6"/>
            <p:cNvSpPr txBox="1"/>
            <p:nvPr/>
          </p:nvSpPr>
          <p:spPr>
            <a:xfrm>
              <a:off x="293684" y="121999"/>
              <a:ext cx="4284573" cy="2190877"/>
            </a:xfrm>
            <a:prstGeom prst="rect">
              <a:avLst/>
            </a:prstGeom>
          </p:spPr>
          <p:txBody>
            <a:bodyPr lIns="0" tIns="0" rIns="0" bIns="0" rtlCol="0" anchor="t">
              <a:spAutoFit/>
            </a:bodyPr>
            <a:lstStyle/>
            <a:p>
              <a:pPr marL="0" lvl="0" indent="0" algn="l">
                <a:lnSpc>
                  <a:spcPts val="1908"/>
                </a:lnSpc>
              </a:pPr>
              <a:r>
                <a:rPr lang="en-US" sz="1200" b="1">
                  <a:solidFill>
                    <a:srgbClr val="464646"/>
                  </a:solidFill>
                  <a:latin typeface="Open Sans Bold"/>
                  <a:ea typeface="Open Sans Bold"/>
                  <a:cs typeface="Open Sans Bold"/>
                  <a:sym typeface="Open Sans Bold"/>
                </a:rPr>
                <a:t>Orientierug am Arbeitsplatz</a:t>
              </a:r>
            </a:p>
            <a:p>
              <a:pPr marL="0" lvl="0" indent="0" algn="l">
                <a:lnSpc>
                  <a:spcPts val="1908"/>
                </a:lnSpc>
              </a:pPr>
              <a:r>
                <a:rPr lang="en-US" sz="1200" b="1">
                  <a:solidFill>
                    <a:srgbClr val="464646"/>
                  </a:solidFill>
                  <a:latin typeface="Open Sans Bold"/>
                  <a:ea typeface="Open Sans Bold"/>
                  <a:cs typeface="Open Sans Bold"/>
                  <a:sym typeface="Open Sans Bold"/>
                </a:rPr>
                <a:t>☐ </a:t>
              </a:r>
              <a:r>
                <a:rPr lang="en-US" sz="1200">
                  <a:solidFill>
                    <a:srgbClr val="464646"/>
                  </a:solidFill>
                  <a:latin typeface="Open Sans"/>
                  <a:ea typeface="Open Sans"/>
                  <a:cs typeface="Open Sans"/>
                  <a:sym typeface="Open Sans"/>
                </a:rPr>
                <a:t>Arbeitsplatz-Rundgang abgeschlossen</a:t>
              </a:r>
            </a:p>
            <a:p>
              <a:pPr marL="0" lvl="0" indent="0" algn="l">
                <a:lnSpc>
                  <a:spcPts val="1908"/>
                </a:lnSpc>
              </a:pPr>
              <a:r>
                <a:rPr lang="en-US" sz="1200">
                  <a:solidFill>
                    <a:srgbClr val="464646"/>
                  </a:solidFill>
                  <a:latin typeface="Open Sans"/>
                  <a:ea typeface="Open Sans"/>
                  <a:cs typeface="Open Sans"/>
                  <a:sym typeface="Open Sans"/>
                </a:rPr>
                <a:t>☐ Hauptarbeitsbereich gezeigt</a:t>
              </a:r>
            </a:p>
            <a:p>
              <a:pPr marL="0" lvl="0" indent="0" algn="l">
                <a:lnSpc>
                  <a:spcPts val="1908"/>
                </a:lnSpc>
              </a:pPr>
              <a:r>
                <a:rPr lang="en-US" sz="1200">
                  <a:solidFill>
                    <a:srgbClr val="464646"/>
                  </a:solidFill>
                  <a:latin typeface="Open Sans"/>
                  <a:ea typeface="Open Sans"/>
                  <a:cs typeface="Open Sans"/>
                  <a:sym typeface="Open Sans"/>
                </a:rPr>
                <a:t>☐ Sanitärbereich gezeigt </a:t>
              </a:r>
            </a:p>
            <a:p>
              <a:pPr marL="0" lvl="0" indent="0" algn="l">
                <a:lnSpc>
                  <a:spcPts val="1908"/>
                </a:lnSpc>
              </a:pPr>
              <a:r>
                <a:rPr lang="en-US" sz="1200">
                  <a:solidFill>
                    <a:srgbClr val="464646"/>
                  </a:solidFill>
                  <a:latin typeface="Open Sans"/>
                  <a:ea typeface="Open Sans"/>
                  <a:cs typeface="Open Sans"/>
                  <a:sym typeface="Open Sans"/>
                </a:rPr>
                <a:t>☐ Pausenbereich / Küche gezeigt</a:t>
              </a:r>
            </a:p>
            <a:p>
              <a:pPr marL="0" lvl="0" indent="0" algn="l">
                <a:lnSpc>
                  <a:spcPts val="1908"/>
                </a:lnSpc>
              </a:pPr>
              <a:r>
                <a:rPr lang="en-US" sz="1200">
                  <a:solidFill>
                    <a:srgbClr val="464646"/>
                  </a:solidFill>
                  <a:latin typeface="Open Sans"/>
                  <a:ea typeface="Open Sans"/>
                  <a:cs typeface="Open Sans"/>
                  <a:sym typeface="Open Sans"/>
                </a:rPr>
                <a:t>☐ Aufbewahrungsmöglichkeiten für persönliche Gegenstände erläutert</a:t>
              </a:r>
            </a:p>
          </p:txBody>
        </p:sp>
      </p:grpSp>
      <p:grpSp>
        <p:nvGrpSpPr>
          <p:cNvPr id="7" name="Group 7"/>
          <p:cNvGrpSpPr/>
          <p:nvPr/>
        </p:nvGrpSpPr>
        <p:grpSpPr>
          <a:xfrm>
            <a:off x="-539863" y="603370"/>
            <a:ext cx="9906840" cy="833023"/>
            <a:chOff x="0" y="-70875"/>
            <a:chExt cx="13209120" cy="1110698"/>
          </a:xfrm>
        </p:grpSpPr>
        <p:grpSp>
          <p:nvGrpSpPr>
            <p:cNvPr id="8" name="Group 8"/>
            <p:cNvGrpSpPr/>
            <p:nvPr/>
          </p:nvGrpSpPr>
          <p:grpSpPr>
            <a:xfrm>
              <a:off x="0" y="-70875"/>
              <a:ext cx="13209120" cy="1110698"/>
              <a:chOff x="0" y="-19050"/>
              <a:chExt cx="3550388" cy="298537"/>
            </a:xfrm>
          </p:grpSpPr>
          <p:sp>
            <p:nvSpPr>
              <p:cNvPr id="9" name="Freeform 9"/>
              <p:cNvSpPr/>
              <p:nvPr/>
            </p:nvSpPr>
            <p:spPr>
              <a:xfrm>
                <a:off x="193474" y="0"/>
                <a:ext cx="2708080" cy="279487"/>
              </a:xfrm>
              <a:custGeom>
                <a:avLst/>
                <a:gdLst/>
                <a:ahLst/>
                <a:cxnLst/>
                <a:rect l="l" t="t" r="r" b="b"/>
                <a:pathLst>
                  <a:path w="3550388" h="279487">
                    <a:moveTo>
                      <a:pt x="28914" y="0"/>
                    </a:moveTo>
                    <a:lnTo>
                      <a:pt x="3521473" y="0"/>
                    </a:lnTo>
                    <a:cubicBezTo>
                      <a:pt x="3537442" y="0"/>
                      <a:pt x="3550388" y="12945"/>
                      <a:pt x="3550388" y="28914"/>
                    </a:cubicBezTo>
                    <a:lnTo>
                      <a:pt x="3550388" y="250572"/>
                    </a:lnTo>
                    <a:cubicBezTo>
                      <a:pt x="3550388" y="258241"/>
                      <a:pt x="3547341" y="265595"/>
                      <a:pt x="3541919" y="271018"/>
                    </a:cubicBezTo>
                    <a:cubicBezTo>
                      <a:pt x="3536496" y="276440"/>
                      <a:pt x="3529142" y="279487"/>
                      <a:pt x="3521473" y="279487"/>
                    </a:cubicBezTo>
                    <a:lnTo>
                      <a:pt x="28914" y="279487"/>
                    </a:lnTo>
                    <a:cubicBezTo>
                      <a:pt x="12945" y="279487"/>
                      <a:pt x="0" y="266541"/>
                      <a:pt x="0" y="250572"/>
                    </a:cubicBezTo>
                    <a:lnTo>
                      <a:pt x="0" y="28914"/>
                    </a:lnTo>
                    <a:cubicBezTo>
                      <a:pt x="0" y="12945"/>
                      <a:pt x="12945" y="0"/>
                      <a:pt x="28914" y="0"/>
                    </a:cubicBezTo>
                    <a:close/>
                  </a:path>
                </a:pathLst>
              </a:custGeom>
              <a:solidFill>
                <a:srgbClr val="68BFBD"/>
              </a:solidFill>
              <a:ln w="38100" cap="rnd">
                <a:solidFill>
                  <a:srgbClr val="E6DBF0"/>
                </a:solidFill>
                <a:prstDash val="solid"/>
                <a:round/>
              </a:ln>
            </p:spPr>
            <p:txBody>
              <a:bodyPr/>
              <a:lstStyle/>
              <a:p>
                <a:endParaRPr lang="en-CY"/>
              </a:p>
            </p:txBody>
          </p:sp>
          <p:sp>
            <p:nvSpPr>
              <p:cNvPr id="10" name="TextBox 10"/>
              <p:cNvSpPr txBox="1"/>
              <p:nvPr/>
            </p:nvSpPr>
            <p:spPr>
              <a:xfrm>
                <a:off x="0" y="-19050"/>
                <a:ext cx="3550388" cy="298537"/>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1066864" y="280728"/>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Checkliste für den ersten Arbeitstag</a:t>
              </a:r>
            </a:p>
          </p:txBody>
        </p:sp>
        <p:grpSp>
          <p:nvGrpSpPr>
            <p:cNvPr id="12" name="Group 12"/>
            <p:cNvGrpSpPr/>
            <p:nvPr/>
          </p:nvGrpSpPr>
          <p:grpSpPr>
            <a:xfrm>
              <a:off x="8918280" y="266941"/>
              <a:ext cx="1747075" cy="505941"/>
              <a:chOff x="0" y="0"/>
              <a:chExt cx="469584" cy="135988"/>
            </a:xfrm>
          </p:grpSpPr>
          <p:sp>
            <p:nvSpPr>
              <p:cNvPr id="13" name="Freeform 13"/>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68BFBD"/>
              </a:solidFill>
            </p:spPr>
            <p:txBody>
              <a:bodyPr/>
              <a:lstStyle/>
              <a:p>
                <a:endParaRPr lang="en-CY"/>
              </a:p>
            </p:txBody>
          </p:sp>
          <p:sp>
            <p:nvSpPr>
              <p:cNvPr id="14" name="TextBox 14"/>
              <p:cNvSpPr txBox="1"/>
              <p:nvPr/>
            </p:nvSpPr>
            <p:spPr>
              <a:xfrm>
                <a:off x="0" y="-19050"/>
                <a:ext cx="469584" cy="155038"/>
              </a:xfrm>
              <a:prstGeom prst="rect">
                <a:avLst/>
              </a:prstGeom>
            </p:spPr>
            <p:txBody>
              <a:bodyPr lIns="50800" tIns="50800" rIns="50800" bIns="50800" rtlCol="0" anchor="ctr"/>
              <a:lstStyle/>
              <a:p>
                <a:pPr algn="ctr">
                  <a:lnSpc>
                    <a:spcPts val="2099"/>
                  </a:lnSpc>
                </a:pPr>
                <a:endParaRPr/>
              </a:p>
            </p:txBody>
          </p:sp>
        </p:grpSp>
      </p:grpSp>
      <p:grpSp>
        <p:nvGrpSpPr>
          <p:cNvPr id="15" name="Group 15"/>
          <p:cNvGrpSpPr/>
          <p:nvPr/>
        </p:nvGrpSpPr>
        <p:grpSpPr>
          <a:xfrm>
            <a:off x="5703690" y="799465"/>
            <a:ext cx="1673695" cy="490993"/>
            <a:chOff x="0" y="0"/>
            <a:chExt cx="599815" cy="175961"/>
          </a:xfrm>
        </p:grpSpPr>
        <p:sp>
          <p:nvSpPr>
            <p:cNvPr id="16" name="Freeform 16"/>
            <p:cNvSpPr/>
            <p:nvPr/>
          </p:nvSpPr>
          <p:spPr>
            <a:xfrm>
              <a:off x="0" y="0"/>
              <a:ext cx="599815" cy="175961"/>
            </a:xfrm>
            <a:custGeom>
              <a:avLst/>
              <a:gdLst/>
              <a:ahLst/>
              <a:cxnLst/>
              <a:rect l="l" t="t" r="r" b="b"/>
              <a:pathLst>
                <a:path w="599815" h="175961">
                  <a:moveTo>
                    <a:pt x="87980" y="0"/>
                  </a:moveTo>
                  <a:lnTo>
                    <a:pt x="511834" y="0"/>
                  </a:lnTo>
                  <a:cubicBezTo>
                    <a:pt x="535168" y="0"/>
                    <a:pt x="557546" y="9269"/>
                    <a:pt x="574046" y="25769"/>
                  </a:cubicBezTo>
                  <a:cubicBezTo>
                    <a:pt x="590545" y="42268"/>
                    <a:pt x="599815" y="64647"/>
                    <a:pt x="599815" y="87980"/>
                  </a:cubicBezTo>
                  <a:lnTo>
                    <a:pt x="599815" y="87980"/>
                  </a:lnTo>
                  <a:cubicBezTo>
                    <a:pt x="599815" y="111314"/>
                    <a:pt x="590545" y="133692"/>
                    <a:pt x="574046" y="150192"/>
                  </a:cubicBezTo>
                  <a:cubicBezTo>
                    <a:pt x="557546" y="166691"/>
                    <a:pt x="535168" y="175961"/>
                    <a:pt x="511834" y="175961"/>
                  </a:cubicBezTo>
                  <a:lnTo>
                    <a:pt x="87980" y="175961"/>
                  </a:lnTo>
                  <a:cubicBezTo>
                    <a:pt x="64647" y="175961"/>
                    <a:pt x="42268" y="166691"/>
                    <a:pt x="25769" y="150192"/>
                  </a:cubicBezTo>
                  <a:cubicBezTo>
                    <a:pt x="9269" y="133692"/>
                    <a:pt x="0" y="111314"/>
                    <a:pt x="0" y="87980"/>
                  </a:cubicBezTo>
                  <a:lnTo>
                    <a:pt x="0" y="87980"/>
                  </a:lnTo>
                  <a:cubicBezTo>
                    <a:pt x="0" y="64647"/>
                    <a:pt x="9269" y="42268"/>
                    <a:pt x="25769" y="25769"/>
                  </a:cubicBezTo>
                  <a:cubicBezTo>
                    <a:pt x="42268" y="9269"/>
                    <a:pt x="64647" y="0"/>
                    <a:pt x="87980" y="0"/>
                  </a:cubicBezTo>
                  <a:close/>
                </a:path>
              </a:pathLst>
            </a:custGeom>
            <a:solidFill>
              <a:srgbClr val="FFFFFF"/>
            </a:solidFill>
          </p:spPr>
          <p:txBody>
            <a:bodyPr/>
            <a:lstStyle/>
            <a:p>
              <a:endParaRPr lang="en-CY"/>
            </a:p>
          </p:txBody>
        </p:sp>
        <p:sp>
          <p:nvSpPr>
            <p:cNvPr id="17" name="TextBox 17"/>
            <p:cNvSpPr txBox="1"/>
            <p:nvPr/>
          </p:nvSpPr>
          <p:spPr>
            <a:xfrm>
              <a:off x="0" y="-28575"/>
              <a:ext cx="599815" cy="204536"/>
            </a:xfrm>
            <a:prstGeom prst="rect">
              <a:avLst/>
            </a:prstGeom>
          </p:spPr>
          <p:txBody>
            <a:bodyPr lIns="50800" tIns="50800" rIns="50800" bIns="50800" rtlCol="0" anchor="ctr"/>
            <a:lstStyle/>
            <a:p>
              <a:pPr marL="0" lvl="0" indent="0" algn="ctr">
                <a:lnSpc>
                  <a:spcPts val="1434"/>
                </a:lnSpc>
              </a:pPr>
              <a:r>
                <a:rPr lang="en-US" sz="1024">
                  <a:solidFill>
                    <a:srgbClr val="369694"/>
                  </a:solidFill>
                  <a:latin typeface="Open Sans"/>
                  <a:ea typeface="Open Sans"/>
                  <a:cs typeface="Open Sans"/>
                  <a:sym typeface="Open Sans"/>
                </a:rPr>
                <a:t>Sicherheit, Kontakte &amp; Orientierung</a:t>
              </a:r>
            </a:p>
          </p:txBody>
        </p:sp>
      </p:grpSp>
      <p:grpSp>
        <p:nvGrpSpPr>
          <p:cNvPr id="18" name="Group 18"/>
          <p:cNvGrpSpPr/>
          <p:nvPr/>
        </p:nvGrpSpPr>
        <p:grpSpPr>
          <a:xfrm>
            <a:off x="196263" y="1664993"/>
            <a:ext cx="7167474" cy="2175996"/>
            <a:chOff x="0" y="0"/>
            <a:chExt cx="9556631" cy="2901328"/>
          </a:xfrm>
        </p:grpSpPr>
        <p:grpSp>
          <p:nvGrpSpPr>
            <p:cNvPr id="19" name="Group 19"/>
            <p:cNvGrpSpPr/>
            <p:nvPr/>
          </p:nvGrpSpPr>
          <p:grpSpPr>
            <a:xfrm>
              <a:off x="0" y="0"/>
              <a:ext cx="9556631" cy="2901328"/>
              <a:chOff x="0" y="0"/>
              <a:chExt cx="2518331" cy="764548"/>
            </a:xfrm>
          </p:grpSpPr>
          <p:sp>
            <p:nvSpPr>
              <p:cNvPr id="20" name="Freeform 20"/>
              <p:cNvSpPr/>
              <p:nvPr/>
            </p:nvSpPr>
            <p:spPr>
              <a:xfrm>
                <a:off x="0" y="0"/>
                <a:ext cx="2518331" cy="764548"/>
              </a:xfrm>
              <a:custGeom>
                <a:avLst/>
                <a:gdLst/>
                <a:ahLst/>
                <a:cxnLst/>
                <a:rect l="l" t="t" r="r" b="b"/>
                <a:pathLst>
                  <a:path w="2518331" h="764548">
                    <a:moveTo>
                      <a:pt x="40764" y="0"/>
                    </a:moveTo>
                    <a:lnTo>
                      <a:pt x="2477567" y="0"/>
                    </a:lnTo>
                    <a:cubicBezTo>
                      <a:pt x="2488378" y="0"/>
                      <a:pt x="2498747" y="4295"/>
                      <a:pt x="2506391" y="11940"/>
                    </a:cubicBezTo>
                    <a:cubicBezTo>
                      <a:pt x="2514036" y="19584"/>
                      <a:pt x="2518331" y="29953"/>
                      <a:pt x="2518331" y="40764"/>
                    </a:cubicBezTo>
                    <a:lnTo>
                      <a:pt x="2518331" y="723784"/>
                    </a:lnTo>
                    <a:cubicBezTo>
                      <a:pt x="2518331" y="746297"/>
                      <a:pt x="2500080" y="764548"/>
                      <a:pt x="2477567" y="764548"/>
                    </a:cubicBezTo>
                    <a:lnTo>
                      <a:pt x="40764" y="764548"/>
                    </a:lnTo>
                    <a:cubicBezTo>
                      <a:pt x="18251" y="764548"/>
                      <a:pt x="0" y="746297"/>
                      <a:pt x="0" y="723784"/>
                    </a:cubicBezTo>
                    <a:lnTo>
                      <a:pt x="0" y="40764"/>
                    </a:lnTo>
                    <a:cubicBezTo>
                      <a:pt x="0" y="18251"/>
                      <a:pt x="18251" y="0"/>
                      <a:pt x="40764" y="0"/>
                    </a:cubicBezTo>
                    <a:close/>
                  </a:path>
                </a:pathLst>
              </a:custGeom>
              <a:solidFill>
                <a:srgbClr val="D7EAEA"/>
              </a:solidFill>
            </p:spPr>
            <p:txBody>
              <a:bodyPr/>
              <a:lstStyle/>
              <a:p>
                <a:endParaRPr lang="en-CY"/>
              </a:p>
            </p:txBody>
          </p:sp>
          <p:sp>
            <p:nvSpPr>
              <p:cNvPr id="21" name="TextBox 21"/>
              <p:cNvSpPr txBox="1"/>
              <p:nvPr/>
            </p:nvSpPr>
            <p:spPr>
              <a:xfrm>
                <a:off x="0" y="-28575"/>
                <a:ext cx="2518331" cy="793123"/>
              </a:xfrm>
              <a:prstGeom prst="rect">
                <a:avLst/>
              </a:prstGeom>
            </p:spPr>
            <p:txBody>
              <a:bodyPr lIns="50800" tIns="50800" rIns="50800" bIns="50800" rtlCol="0" anchor="ctr"/>
              <a:lstStyle/>
              <a:p>
                <a:pPr algn="ctr">
                  <a:lnSpc>
                    <a:spcPts val="1680"/>
                  </a:lnSpc>
                </a:pPr>
                <a:endParaRPr/>
              </a:p>
            </p:txBody>
          </p:sp>
        </p:grpSp>
        <p:sp>
          <p:nvSpPr>
            <p:cNvPr id="22" name="TextBox 22"/>
            <p:cNvSpPr txBox="1"/>
            <p:nvPr/>
          </p:nvSpPr>
          <p:spPr>
            <a:xfrm>
              <a:off x="576080" y="168749"/>
              <a:ext cx="8404471" cy="2078355"/>
            </a:xfrm>
            <a:prstGeom prst="rect">
              <a:avLst/>
            </a:prstGeom>
          </p:spPr>
          <p:txBody>
            <a:bodyPr lIns="0" tIns="0" rIns="0" bIns="0" rtlCol="0" anchor="t">
              <a:spAutoFit/>
            </a:bodyPr>
            <a:lstStyle/>
            <a:p>
              <a:pPr marL="0" lvl="0" indent="0" algn="just">
                <a:lnSpc>
                  <a:spcPts val="2160"/>
                </a:lnSpc>
              </a:pPr>
              <a:r>
                <a:rPr lang="en-US" sz="1200" b="1">
                  <a:solidFill>
                    <a:srgbClr val="464646"/>
                  </a:solidFill>
                  <a:latin typeface="Open Sans Bold"/>
                  <a:ea typeface="Open Sans Bold"/>
                  <a:cs typeface="Open Sans Bold"/>
                  <a:sym typeface="Open Sans Bold"/>
                </a:rPr>
                <a:t>Information zur Mitarbeiterin</a:t>
              </a:r>
            </a:p>
            <a:p>
              <a:pPr marL="0" lvl="0" indent="0" algn="just">
                <a:lnSpc>
                  <a:spcPts val="2160"/>
                </a:lnSpc>
              </a:pPr>
              <a:r>
                <a:rPr lang="en-US" sz="1200">
                  <a:solidFill>
                    <a:srgbClr val="464646"/>
                  </a:solidFill>
                  <a:latin typeface="Open Sans"/>
                  <a:ea typeface="Open Sans"/>
                  <a:cs typeface="Open Sans"/>
                  <a:sym typeface="Open Sans"/>
                </a:rPr>
                <a:t>Name der Mitarbeiterin:  _____________________________________ </a:t>
              </a:r>
            </a:p>
            <a:p>
              <a:pPr marL="0" lvl="0" indent="0" algn="just">
                <a:lnSpc>
                  <a:spcPts val="2160"/>
                </a:lnSpc>
              </a:pPr>
              <a:r>
                <a:rPr lang="en-US" sz="1200">
                  <a:solidFill>
                    <a:srgbClr val="464646"/>
                  </a:solidFill>
                  <a:latin typeface="Open Sans"/>
                  <a:ea typeface="Open Sans"/>
                  <a:cs typeface="Open Sans"/>
                  <a:sym typeface="Open Sans"/>
                </a:rPr>
                <a:t>Stellenbezeichnung: __________________________________________ </a:t>
              </a:r>
            </a:p>
            <a:p>
              <a:pPr marL="0" lvl="0" indent="0" algn="just">
                <a:lnSpc>
                  <a:spcPts val="2160"/>
                </a:lnSpc>
              </a:pPr>
              <a:r>
                <a:rPr lang="en-US" sz="1200">
                  <a:solidFill>
                    <a:srgbClr val="464646"/>
                  </a:solidFill>
                  <a:latin typeface="Open Sans"/>
                  <a:ea typeface="Open Sans"/>
                  <a:cs typeface="Open Sans"/>
                  <a:sym typeface="Open Sans"/>
                </a:rPr>
                <a:t>Abteilung/Team: ______________________________________________ </a:t>
              </a:r>
            </a:p>
            <a:p>
              <a:pPr marL="0" lvl="0" indent="0" algn="just">
                <a:lnSpc>
                  <a:spcPts val="2160"/>
                </a:lnSpc>
              </a:pPr>
              <a:r>
                <a:rPr lang="en-US" sz="1200">
                  <a:solidFill>
                    <a:srgbClr val="464646"/>
                  </a:solidFill>
                  <a:latin typeface="Open Sans"/>
                  <a:ea typeface="Open Sans"/>
                  <a:cs typeface="Open Sans"/>
                  <a:sym typeface="Open Sans"/>
                </a:rPr>
                <a:t>Erster Arbeitstag:  _____________________________________________ </a:t>
              </a:r>
            </a:p>
            <a:p>
              <a:pPr marL="0" lvl="0" indent="0" algn="just">
                <a:lnSpc>
                  <a:spcPts val="2160"/>
                </a:lnSpc>
              </a:pPr>
              <a:r>
                <a:rPr lang="en-US" sz="1200">
                  <a:solidFill>
                    <a:srgbClr val="464646"/>
                  </a:solidFill>
                  <a:latin typeface="Open Sans"/>
                  <a:ea typeface="Open Sans"/>
                  <a:cs typeface="Open Sans"/>
                  <a:sym typeface="Open Sans"/>
                </a:rPr>
                <a:t>Person, die die Checkliste ausfüllt:</a:t>
              </a:r>
            </a:p>
          </p:txBody>
        </p:sp>
      </p:grpSp>
      <p:grpSp>
        <p:nvGrpSpPr>
          <p:cNvPr id="23" name="Group 23"/>
          <p:cNvGrpSpPr/>
          <p:nvPr/>
        </p:nvGrpSpPr>
        <p:grpSpPr>
          <a:xfrm>
            <a:off x="626705" y="3472516"/>
            <a:ext cx="5998592" cy="242978"/>
            <a:chOff x="0" y="0"/>
            <a:chExt cx="7998123" cy="323970"/>
          </a:xfrm>
        </p:grpSpPr>
        <p:sp>
          <p:nvSpPr>
            <p:cNvPr id="24" name="Freeform 24"/>
            <p:cNvSpPr/>
            <p:nvPr/>
          </p:nvSpPr>
          <p:spPr>
            <a:xfrm>
              <a:off x="0" y="0"/>
              <a:ext cx="323970" cy="323970"/>
            </a:xfrm>
            <a:custGeom>
              <a:avLst/>
              <a:gdLst/>
              <a:ahLst/>
              <a:cxnLst/>
              <a:rect l="l" t="t" r="r" b="b"/>
              <a:pathLst>
                <a:path w="323970" h="323970">
                  <a:moveTo>
                    <a:pt x="0" y="0"/>
                  </a:moveTo>
                  <a:lnTo>
                    <a:pt x="323970" y="0"/>
                  </a:lnTo>
                  <a:lnTo>
                    <a:pt x="323970" y="323970"/>
                  </a:lnTo>
                  <a:lnTo>
                    <a:pt x="0" y="32397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25" name="Freeform 25"/>
            <p:cNvSpPr/>
            <p:nvPr/>
          </p:nvSpPr>
          <p:spPr>
            <a:xfrm>
              <a:off x="2571821" y="0"/>
              <a:ext cx="323970" cy="323970"/>
            </a:xfrm>
            <a:custGeom>
              <a:avLst/>
              <a:gdLst/>
              <a:ahLst/>
              <a:cxnLst/>
              <a:rect l="l" t="t" r="r" b="b"/>
              <a:pathLst>
                <a:path w="323970" h="323970">
                  <a:moveTo>
                    <a:pt x="0" y="0"/>
                  </a:moveTo>
                  <a:lnTo>
                    <a:pt x="323971" y="0"/>
                  </a:lnTo>
                  <a:lnTo>
                    <a:pt x="323971" y="323970"/>
                  </a:lnTo>
                  <a:lnTo>
                    <a:pt x="0" y="32397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26" name="Freeform 26"/>
            <p:cNvSpPr/>
            <p:nvPr/>
          </p:nvSpPr>
          <p:spPr>
            <a:xfrm>
              <a:off x="6217145" y="0"/>
              <a:ext cx="323970" cy="323970"/>
            </a:xfrm>
            <a:custGeom>
              <a:avLst/>
              <a:gdLst/>
              <a:ahLst/>
              <a:cxnLst/>
              <a:rect l="l" t="t" r="r" b="b"/>
              <a:pathLst>
                <a:path w="323970" h="323970">
                  <a:moveTo>
                    <a:pt x="0" y="0"/>
                  </a:moveTo>
                  <a:lnTo>
                    <a:pt x="323970" y="0"/>
                  </a:lnTo>
                  <a:lnTo>
                    <a:pt x="323970" y="323970"/>
                  </a:lnTo>
                  <a:lnTo>
                    <a:pt x="0" y="32397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27" name="TextBox 27"/>
            <p:cNvSpPr txBox="1"/>
            <p:nvPr/>
          </p:nvSpPr>
          <p:spPr>
            <a:xfrm>
              <a:off x="398790" y="-24832"/>
              <a:ext cx="1915140" cy="306959"/>
            </a:xfrm>
            <a:prstGeom prst="rect">
              <a:avLst/>
            </a:prstGeom>
          </p:spPr>
          <p:txBody>
            <a:bodyPr lIns="0" tIns="0" rIns="0" bIns="0" rtlCol="0" anchor="t">
              <a:spAutoFit/>
            </a:bodyPr>
            <a:lstStyle/>
            <a:p>
              <a:pPr marL="0" lvl="0" indent="0" algn="just">
                <a:lnSpc>
                  <a:spcPts val="2196"/>
                </a:lnSpc>
                <a:spcBef>
                  <a:spcPct val="0"/>
                </a:spcBef>
              </a:pPr>
              <a:r>
                <a:rPr lang="en-US" sz="1200" spc="68">
                  <a:solidFill>
                    <a:srgbClr val="464646"/>
                  </a:solidFill>
                  <a:latin typeface="Open Sans"/>
                  <a:ea typeface="Open Sans"/>
                  <a:cs typeface="Open Sans"/>
                  <a:sym typeface="Open Sans"/>
                </a:rPr>
                <a:t>Führungskraft</a:t>
              </a:r>
            </a:p>
          </p:txBody>
        </p:sp>
        <p:sp>
          <p:nvSpPr>
            <p:cNvPr id="28" name="TextBox 28"/>
            <p:cNvSpPr txBox="1"/>
            <p:nvPr/>
          </p:nvSpPr>
          <p:spPr>
            <a:xfrm>
              <a:off x="6652550" y="-46401"/>
              <a:ext cx="1345573" cy="306959"/>
            </a:xfrm>
            <a:prstGeom prst="rect">
              <a:avLst/>
            </a:prstGeom>
          </p:spPr>
          <p:txBody>
            <a:bodyPr lIns="0" tIns="0" rIns="0" bIns="0" rtlCol="0" anchor="t">
              <a:spAutoFit/>
            </a:bodyPr>
            <a:lstStyle/>
            <a:p>
              <a:pPr marL="0" lvl="0" indent="0" algn="just">
                <a:lnSpc>
                  <a:spcPts val="2196"/>
                </a:lnSpc>
                <a:spcBef>
                  <a:spcPct val="0"/>
                </a:spcBef>
              </a:pPr>
              <a:r>
                <a:rPr lang="en-US" sz="1200" spc="68">
                  <a:solidFill>
                    <a:srgbClr val="464646"/>
                  </a:solidFill>
                  <a:latin typeface="Open Sans"/>
                  <a:ea typeface="Open Sans"/>
                  <a:cs typeface="Open Sans"/>
                  <a:sym typeface="Open Sans"/>
                </a:rPr>
                <a:t>Mentor:in</a:t>
              </a:r>
            </a:p>
          </p:txBody>
        </p:sp>
        <p:sp>
          <p:nvSpPr>
            <p:cNvPr id="29" name="TextBox 29"/>
            <p:cNvSpPr txBox="1"/>
            <p:nvPr/>
          </p:nvSpPr>
          <p:spPr>
            <a:xfrm>
              <a:off x="3012376" y="-24832"/>
              <a:ext cx="3061692" cy="306959"/>
            </a:xfrm>
            <a:prstGeom prst="rect">
              <a:avLst/>
            </a:prstGeom>
          </p:spPr>
          <p:txBody>
            <a:bodyPr lIns="0" tIns="0" rIns="0" bIns="0" rtlCol="0" anchor="t">
              <a:spAutoFit/>
            </a:bodyPr>
            <a:lstStyle/>
            <a:p>
              <a:pPr marL="0" lvl="0" indent="0" algn="just">
                <a:lnSpc>
                  <a:spcPts val="2196"/>
                </a:lnSpc>
                <a:spcBef>
                  <a:spcPct val="0"/>
                </a:spcBef>
              </a:pPr>
              <a:r>
                <a:rPr lang="en-US" sz="1200" spc="68">
                  <a:solidFill>
                    <a:srgbClr val="464646"/>
                  </a:solidFill>
                  <a:latin typeface="Open Sans"/>
                  <a:ea typeface="Open Sans"/>
                  <a:cs typeface="Open Sans"/>
                  <a:sym typeface="Open Sans"/>
                </a:rPr>
                <a:t>Personalverantwortliche:r</a:t>
              </a:r>
            </a:p>
          </p:txBody>
        </p:sp>
      </p:grpSp>
      <p:grpSp>
        <p:nvGrpSpPr>
          <p:cNvPr id="30" name="Group 30"/>
          <p:cNvGrpSpPr/>
          <p:nvPr/>
        </p:nvGrpSpPr>
        <p:grpSpPr>
          <a:xfrm>
            <a:off x="3850219" y="5988852"/>
            <a:ext cx="3527166" cy="1335837"/>
            <a:chOff x="0" y="0"/>
            <a:chExt cx="4702888" cy="1781116"/>
          </a:xfrm>
        </p:grpSpPr>
        <p:grpSp>
          <p:nvGrpSpPr>
            <p:cNvPr id="31" name="Group 31"/>
            <p:cNvGrpSpPr/>
            <p:nvPr/>
          </p:nvGrpSpPr>
          <p:grpSpPr>
            <a:xfrm>
              <a:off x="0" y="0"/>
              <a:ext cx="4702888" cy="1781116"/>
              <a:chOff x="0" y="0"/>
              <a:chExt cx="1173577" cy="444466"/>
            </a:xfrm>
          </p:grpSpPr>
          <p:sp>
            <p:nvSpPr>
              <p:cNvPr id="32" name="Freeform 32"/>
              <p:cNvSpPr/>
              <p:nvPr/>
            </p:nvSpPr>
            <p:spPr>
              <a:xfrm>
                <a:off x="0" y="0"/>
                <a:ext cx="1173577" cy="444466"/>
              </a:xfrm>
              <a:custGeom>
                <a:avLst/>
                <a:gdLst/>
                <a:ahLst/>
                <a:cxnLst/>
                <a:rect l="l" t="t" r="r" b="b"/>
                <a:pathLst>
                  <a:path w="1173577" h="444466">
                    <a:moveTo>
                      <a:pt x="87474" y="0"/>
                    </a:moveTo>
                    <a:lnTo>
                      <a:pt x="1086103" y="0"/>
                    </a:lnTo>
                    <a:cubicBezTo>
                      <a:pt x="1134413" y="0"/>
                      <a:pt x="1173577" y="39163"/>
                      <a:pt x="1173577" y="87474"/>
                    </a:cubicBezTo>
                    <a:lnTo>
                      <a:pt x="1173577" y="356992"/>
                    </a:lnTo>
                    <a:cubicBezTo>
                      <a:pt x="1173577" y="380192"/>
                      <a:pt x="1164361" y="402441"/>
                      <a:pt x="1147956" y="418846"/>
                    </a:cubicBezTo>
                    <a:cubicBezTo>
                      <a:pt x="1131552" y="435250"/>
                      <a:pt x="1109302" y="444466"/>
                      <a:pt x="1086103" y="444466"/>
                    </a:cubicBezTo>
                    <a:lnTo>
                      <a:pt x="87474" y="444466"/>
                    </a:lnTo>
                    <a:cubicBezTo>
                      <a:pt x="39163" y="444466"/>
                      <a:pt x="0" y="405303"/>
                      <a:pt x="0" y="356992"/>
                    </a:cubicBezTo>
                    <a:lnTo>
                      <a:pt x="0" y="87474"/>
                    </a:lnTo>
                    <a:cubicBezTo>
                      <a:pt x="0" y="39163"/>
                      <a:pt x="39163" y="0"/>
                      <a:pt x="87474" y="0"/>
                    </a:cubicBezTo>
                    <a:close/>
                  </a:path>
                </a:pathLst>
              </a:custGeom>
              <a:solidFill>
                <a:srgbClr val="FFFFFE"/>
              </a:solidFill>
              <a:ln w="38100" cap="rnd">
                <a:solidFill>
                  <a:srgbClr val="68BFBD"/>
                </a:solidFill>
                <a:prstDash val="solid"/>
                <a:round/>
              </a:ln>
            </p:spPr>
            <p:txBody>
              <a:bodyPr/>
              <a:lstStyle/>
              <a:p>
                <a:endParaRPr lang="en-CY"/>
              </a:p>
            </p:txBody>
          </p:sp>
          <p:sp>
            <p:nvSpPr>
              <p:cNvPr id="33" name="TextBox 33"/>
              <p:cNvSpPr txBox="1"/>
              <p:nvPr/>
            </p:nvSpPr>
            <p:spPr>
              <a:xfrm>
                <a:off x="0" y="-28575"/>
                <a:ext cx="1173577" cy="473041"/>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34" name="TextBox 34"/>
            <p:cNvSpPr txBox="1"/>
            <p:nvPr/>
          </p:nvSpPr>
          <p:spPr>
            <a:xfrm>
              <a:off x="331680" y="91980"/>
              <a:ext cx="4135902" cy="1555877"/>
            </a:xfrm>
            <a:prstGeom prst="rect">
              <a:avLst/>
            </a:prstGeom>
          </p:spPr>
          <p:txBody>
            <a:bodyPr lIns="0" tIns="0" rIns="0" bIns="0" rtlCol="0" anchor="t">
              <a:spAutoFit/>
            </a:bodyPr>
            <a:lstStyle/>
            <a:p>
              <a:pPr marL="0" lvl="0" indent="0" algn="l">
                <a:lnSpc>
                  <a:spcPts val="1908"/>
                </a:lnSpc>
                <a:spcBef>
                  <a:spcPct val="0"/>
                </a:spcBef>
              </a:pPr>
              <a:r>
                <a:rPr lang="en-US" sz="1200" b="1" u="none" strike="noStrike">
                  <a:solidFill>
                    <a:srgbClr val="464646"/>
                  </a:solidFill>
                  <a:latin typeface="Open Sans Bold"/>
                  <a:ea typeface="Open Sans Bold"/>
                  <a:cs typeface="Open Sans Bold"/>
                  <a:sym typeface="Open Sans Bold"/>
                </a:rPr>
                <a:t>Sicherheits- und Notfallinformationen </a:t>
              </a:r>
            </a:p>
            <a:p>
              <a:pPr marL="0" lvl="0" indent="0" algn="l">
                <a:lnSpc>
                  <a:spcPts val="1908"/>
                </a:lnSpc>
                <a:spcBef>
                  <a:spcPct val="0"/>
                </a:spcBef>
              </a:pPr>
              <a:r>
                <a:rPr lang="en-US" sz="1200" u="none" strike="noStrike">
                  <a:solidFill>
                    <a:srgbClr val="464646"/>
                  </a:solidFill>
                  <a:latin typeface="Open Sans"/>
                  <a:ea typeface="Open Sans"/>
                  <a:cs typeface="Open Sans"/>
                  <a:sym typeface="Open Sans"/>
                </a:rPr>
                <a:t>☐ Notausgänge gezeigt</a:t>
              </a:r>
            </a:p>
            <a:p>
              <a:pPr marL="0" lvl="0" indent="0" algn="l">
                <a:lnSpc>
                  <a:spcPts val="1908"/>
                </a:lnSpc>
                <a:spcBef>
                  <a:spcPct val="0"/>
                </a:spcBef>
              </a:pPr>
              <a:r>
                <a:rPr lang="en-US" sz="1200" u="none" strike="noStrike">
                  <a:solidFill>
                    <a:srgbClr val="464646"/>
                  </a:solidFill>
                  <a:latin typeface="Open Sans"/>
                  <a:ea typeface="Open Sans"/>
                  <a:cs typeface="Open Sans"/>
                  <a:sym typeface="Open Sans"/>
                </a:rPr>
                <a:t>☐ Brandschutzmaßnahmen erklärt</a:t>
              </a:r>
            </a:p>
            <a:p>
              <a:pPr marL="0" lvl="0" indent="0" algn="l">
                <a:lnSpc>
                  <a:spcPts val="1908"/>
                </a:lnSpc>
                <a:spcBef>
                  <a:spcPct val="0"/>
                </a:spcBef>
              </a:pPr>
              <a:r>
                <a:rPr lang="en-US" sz="1200" u="none" strike="noStrike">
                  <a:solidFill>
                    <a:srgbClr val="464646"/>
                  </a:solidFill>
                  <a:latin typeface="Open Sans"/>
                  <a:ea typeface="Open Sans"/>
                  <a:cs typeface="Open Sans"/>
                  <a:sym typeface="Open Sans"/>
                </a:rPr>
                <a:t>☐ Standort Erste Hilfe gezeigt</a:t>
              </a:r>
            </a:p>
            <a:p>
              <a:pPr marL="0" lvl="0" indent="0" algn="l">
                <a:lnSpc>
                  <a:spcPts val="1908"/>
                </a:lnSpc>
                <a:spcBef>
                  <a:spcPct val="0"/>
                </a:spcBef>
              </a:pPr>
              <a:r>
                <a:rPr lang="en-US" sz="1200" u="none" strike="noStrike">
                  <a:solidFill>
                    <a:srgbClr val="464646"/>
                  </a:solidFill>
                  <a:latin typeface="Open Sans"/>
                  <a:ea typeface="Open Sans"/>
                  <a:cs typeface="Open Sans"/>
                  <a:sym typeface="Open Sans"/>
                </a:rPr>
                <a:t>☐ Unfallmeldung erklärt</a:t>
              </a:r>
            </a:p>
          </p:txBody>
        </p:sp>
      </p:grpSp>
      <p:grpSp>
        <p:nvGrpSpPr>
          <p:cNvPr id="35" name="Group 35"/>
          <p:cNvGrpSpPr/>
          <p:nvPr/>
        </p:nvGrpSpPr>
        <p:grpSpPr>
          <a:xfrm>
            <a:off x="196263" y="5913211"/>
            <a:ext cx="3519711" cy="1574330"/>
            <a:chOff x="0" y="0"/>
            <a:chExt cx="4692948" cy="2099107"/>
          </a:xfrm>
        </p:grpSpPr>
        <p:grpSp>
          <p:nvGrpSpPr>
            <p:cNvPr id="36" name="Group 36"/>
            <p:cNvGrpSpPr/>
            <p:nvPr/>
          </p:nvGrpSpPr>
          <p:grpSpPr>
            <a:xfrm>
              <a:off x="0" y="0"/>
              <a:ext cx="4692948" cy="2099107"/>
              <a:chOff x="0" y="0"/>
              <a:chExt cx="1261385" cy="564204"/>
            </a:xfrm>
          </p:grpSpPr>
          <p:sp>
            <p:nvSpPr>
              <p:cNvPr id="37" name="Freeform 37"/>
              <p:cNvSpPr/>
              <p:nvPr/>
            </p:nvSpPr>
            <p:spPr>
              <a:xfrm>
                <a:off x="0" y="0"/>
                <a:ext cx="1261385" cy="564204"/>
              </a:xfrm>
              <a:custGeom>
                <a:avLst/>
                <a:gdLst/>
                <a:ahLst/>
                <a:cxnLst/>
                <a:rect l="l" t="t" r="r" b="b"/>
                <a:pathLst>
                  <a:path w="1261385" h="564204">
                    <a:moveTo>
                      <a:pt x="81385" y="0"/>
                    </a:moveTo>
                    <a:lnTo>
                      <a:pt x="1180000" y="0"/>
                    </a:lnTo>
                    <a:cubicBezTo>
                      <a:pt x="1224948" y="0"/>
                      <a:pt x="1261385" y="36437"/>
                      <a:pt x="1261385" y="81385"/>
                    </a:cubicBezTo>
                    <a:lnTo>
                      <a:pt x="1261385" y="482820"/>
                    </a:lnTo>
                    <a:cubicBezTo>
                      <a:pt x="1261385" y="504404"/>
                      <a:pt x="1252810" y="525105"/>
                      <a:pt x="1237548" y="540367"/>
                    </a:cubicBezTo>
                    <a:cubicBezTo>
                      <a:pt x="1222285" y="555630"/>
                      <a:pt x="1201585" y="564204"/>
                      <a:pt x="1180000" y="564204"/>
                    </a:cubicBezTo>
                    <a:lnTo>
                      <a:pt x="81385" y="564204"/>
                    </a:lnTo>
                    <a:cubicBezTo>
                      <a:pt x="59800" y="564204"/>
                      <a:pt x="39100" y="555630"/>
                      <a:pt x="23837" y="540367"/>
                    </a:cubicBezTo>
                    <a:cubicBezTo>
                      <a:pt x="8574" y="525105"/>
                      <a:pt x="0" y="504404"/>
                      <a:pt x="0" y="482820"/>
                    </a:cubicBezTo>
                    <a:lnTo>
                      <a:pt x="0" y="81385"/>
                    </a:lnTo>
                    <a:cubicBezTo>
                      <a:pt x="0" y="59800"/>
                      <a:pt x="8574" y="39100"/>
                      <a:pt x="23837" y="23837"/>
                    </a:cubicBezTo>
                    <a:cubicBezTo>
                      <a:pt x="39100" y="8574"/>
                      <a:pt x="59800" y="0"/>
                      <a:pt x="81385" y="0"/>
                    </a:cubicBezTo>
                    <a:close/>
                  </a:path>
                </a:pathLst>
              </a:custGeom>
              <a:solidFill>
                <a:srgbClr val="D7EAEA"/>
              </a:solidFill>
              <a:ln cap="rnd">
                <a:noFill/>
                <a:prstDash val="solid"/>
                <a:round/>
              </a:ln>
            </p:spPr>
            <p:txBody>
              <a:bodyPr/>
              <a:lstStyle/>
              <a:p>
                <a:endParaRPr lang="en-CY"/>
              </a:p>
            </p:txBody>
          </p:sp>
          <p:sp>
            <p:nvSpPr>
              <p:cNvPr id="38" name="TextBox 38"/>
              <p:cNvSpPr txBox="1"/>
              <p:nvPr/>
            </p:nvSpPr>
            <p:spPr>
              <a:xfrm>
                <a:off x="0" y="-28575"/>
                <a:ext cx="1261385" cy="592779"/>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39" name="TextBox 39"/>
            <p:cNvSpPr txBox="1"/>
            <p:nvPr/>
          </p:nvSpPr>
          <p:spPr>
            <a:xfrm>
              <a:off x="348666" y="64550"/>
              <a:ext cx="4127160" cy="1873377"/>
            </a:xfrm>
            <a:prstGeom prst="rect">
              <a:avLst/>
            </a:prstGeom>
          </p:spPr>
          <p:txBody>
            <a:bodyPr lIns="0" tIns="0" rIns="0" bIns="0" rtlCol="0" anchor="t">
              <a:spAutoFit/>
            </a:bodyPr>
            <a:lstStyle/>
            <a:p>
              <a:pPr marL="0" lvl="0" indent="0" algn="just">
                <a:lnSpc>
                  <a:spcPts val="1908"/>
                </a:lnSpc>
                <a:spcBef>
                  <a:spcPct val="0"/>
                </a:spcBef>
              </a:pPr>
              <a:r>
                <a:rPr lang="en-US" sz="1200" b="1">
                  <a:solidFill>
                    <a:srgbClr val="464646"/>
                  </a:solidFill>
                  <a:latin typeface="Open Sans Bold"/>
                  <a:ea typeface="Open Sans Bold"/>
                  <a:cs typeface="Open Sans Bold"/>
                  <a:sym typeface="Open Sans Bold"/>
                </a:rPr>
                <a:t>Ausstattung </a:t>
              </a:r>
              <a:r>
                <a:rPr lang="en-US" sz="1200" b="1" u="none" strike="noStrike">
                  <a:solidFill>
                    <a:srgbClr val="464646"/>
                  </a:solidFill>
                  <a:latin typeface="Open Sans Bold"/>
                  <a:ea typeface="Open Sans Bold"/>
                  <a:cs typeface="Open Sans Bold"/>
                  <a:sym typeface="Open Sans Bold"/>
                </a:rPr>
                <a:t>und Arbeitsplatzregeln </a:t>
              </a:r>
            </a:p>
            <a:p>
              <a:pPr marL="0" lvl="0" indent="0" algn="l">
                <a:lnSpc>
                  <a:spcPts val="1908"/>
                </a:lnSpc>
                <a:spcBef>
                  <a:spcPct val="0"/>
                </a:spcBef>
              </a:pPr>
              <a:r>
                <a:rPr lang="en-US" sz="1200" i="1" u="none" strike="noStrike">
                  <a:solidFill>
                    <a:srgbClr val="464646"/>
                  </a:solidFill>
                  <a:latin typeface="Open Sans Italics"/>
                  <a:ea typeface="Open Sans Italics"/>
                  <a:cs typeface="Open Sans Italics"/>
                  <a:sym typeface="Open Sans Italics"/>
                </a:rPr>
                <a:t>[Bei Bedarf]</a:t>
              </a:r>
            </a:p>
            <a:p>
              <a:pPr marL="0" lvl="0" indent="0" algn="l">
                <a:lnSpc>
                  <a:spcPts val="1908"/>
                </a:lnSpc>
                <a:spcBef>
                  <a:spcPct val="0"/>
                </a:spcBef>
              </a:pPr>
              <a:r>
                <a:rPr lang="en-US" sz="1200" u="none" strike="noStrike">
                  <a:solidFill>
                    <a:srgbClr val="464646"/>
                  </a:solidFill>
                  <a:latin typeface="Open Sans"/>
                  <a:ea typeface="Open Sans"/>
                  <a:cs typeface="Open Sans"/>
                  <a:sym typeface="Open Sans"/>
                </a:rPr>
                <a:t>☐ Grundausstattung vorgestellt</a:t>
              </a:r>
            </a:p>
            <a:p>
              <a:pPr marL="0" lvl="0" indent="0" algn="l">
                <a:lnSpc>
                  <a:spcPts val="1908"/>
                </a:lnSpc>
                <a:spcBef>
                  <a:spcPct val="0"/>
                </a:spcBef>
              </a:pPr>
              <a:r>
                <a:rPr lang="en-US" sz="1200" u="none" strike="noStrike">
                  <a:solidFill>
                    <a:srgbClr val="464646"/>
                  </a:solidFill>
                  <a:latin typeface="Open Sans"/>
                  <a:ea typeface="Open Sans"/>
                  <a:cs typeface="Open Sans"/>
                  <a:sym typeface="Open Sans"/>
                </a:rPr>
                <a:t>☐ Arbeitsschutz erklärt</a:t>
              </a:r>
            </a:p>
            <a:p>
              <a:pPr marL="0" lvl="0" indent="0" algn="l">
                <a:lnSpc>
                  <a:spcPts val="1908"/>
                </a:lnSpc>
                <a:spcBef>
                  <a:spcPct val="0"/>
                </a:spcBef>
              </a:pPr>
              <a:r>
                <a:rPr lang="en-US" sz="1200" u="none" strike="noStrike">
                  <a:solidFill>
                    <a:srgbClr val="464646"/>
                  </a:solidFill>
                  <a:latin typeface="Open Sans"/>
                  <a:ea typeface="Open Sans"/>
                  <a:cs typeface="Open Sans"/>
                  <a:sym typeface="Open Sans"/>
                </a:rPr>
                <a:t>☐ Hygieneregeln erklärt </a:t>
              </a:r>
            </a:p>
            <a:p>
              <a:pPr marL="0" lvl="0" indent="0" algn="l">
                <a:lnSpc>
                  <a:spcPts val="1908"/>
                </a:lnSpc>
                <a:spcBef>
                  <a:spcPct val="0"/>
                </a:spcBef>
              </a:pPr>
              <a:r>
                <a:rPr lang="en-US" sz="1200" u="none" strike="noStrike">
                  <a:solidFill>
                    <a:srgbClr val="464646"/>
                  </a:solidFill>
                  <a:latin typeface="Open Sans"/>
                  <a:ea typeface="Open Sans"/>
                  <a:cs typeface="Open Sans"/>
                  <a:sym typeface="Open Sans"/>
                </a:rPr>
                <a:t>☐ Sperrbereiche erklärt</a:t>
              </a:r>
            </a:p>
          </p:txBody>
        </p:sp>
      </p:grpSp>
      <p:sp>
        <p:nvSpPr>
          <p:cNvPr id="40" name="TextBox 40"/>
          <p:cNvSpPr txBox="1"/>
          <p:nvPr/>
        </p:nvSpPr>
        <p:spPr>
          <a:xfrm>
            <a:off x="4016346" y="4056444"/>
            <a:ext cx="3347391" cy="1575435"/>
          </a:xfrm>
          <a:prstGeom prst="rect">
            <a:avLst/>
          </a:prstGeom>
        </p:spPr>
        <p:txBody>
          <a:bodyPr lIns="0" tIns="0" rIns="0" bIns="0" rtlCol="0" anchor="t">
            <a:spAutoFit/>
          </a:bodyPr>
          <a:lstStyle/>
          <a:p>
            <a:pPr marL="0" lvl="0" indent="0" algn="just">
              <a:lnSpc>
                <a:spcPts val="2160"/>
              </a:lnSpc>
            </a:pPr>
            <a:r>
              <a:rPr lang="en-US" sz="1200" b="1">
                <a:solidFill>
                  <a:srgbClr val="464646"/>
                </a:solidFill>
                <a:latin typeface="Open Sans Bold"/>
                <a:ea typeface="Open Sans Bold"/>
                <a:cs typeface="Open Sans Bold"/>
                <a:sym typeface="Open Sans Bold"/>
              </a:rPr>
              <a:t>Anmerkungen: 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pSp>
        <p:nvGrpSpPr>
          <p:cNvPr id="41" name="Group 41"/>
          <p:cNvGrpSpPr/>
          <p:nvPr/>
        </p:nvGrpSpPr>
        <p:grpSpPr>
          <a:xfrm>
            <a:off x="2836380" y="7573267"/>
            <a:ext cx="4534645" cy="1714449"/>
            <a:chOff x="0" y="0"/>
            <a:chExt cx="6046193" cy="2285932"/>
          </a:xfrm>
        </p:grpSpPr>
        <p:grpSp>
          <p:nvGrpSpPr>
            <p:cNvPr id="42" name="Group 42"/>
            <p:cNvGrpSpPr/>
            <p:nvPr/>
          </p:nvGrpSpPr>
          <p:grpSpPr>
            <a:xfrm>
              <a:off x="0" y="0"/>
              <a:ext cx="6046193" cy="2285932"/>
              <a:chOff x="0" y="0"/>
              <a:chExt cx="1625114" cy="614420"/>
            </a:xfrm>
          </p:grpSpPr>
          <p:sp>
            <p:nvSpPr>
              <p:cNvPr id="43" name="Freeform 43"/>
              <p:cNvSpPr/>
              <p:nvPr/>
            </p:nvSpPr>
            <p:spPr>
              <a:xfrm>
                <a:off x="0" y="0"/>
                <a:ext cx="1625114" cy="614420"/>
              </a:xfrm>
              <a:custGeom>
                <a:avLst/>
                <a:gdLst/>
                <a:ahLst/>
                <a:cxnLst/>
                <a:rect l="l" t="t" r="r" b="b"/>
                <a:pathLst>
                  <a:path w="1625114" h="614420">
                    <a:moveTo>
                      <a:pt x="63169" y="0"/>
                    </a:moveTo>
                    <a:lnTo>
                      <a:pt x="1561945" y="0"/>
                    </a:lnTo>
                    <a:cubicBezTo>
                      <a:pt x="1578698" y="0"/>
                      <a:pt x="1594766" y="6655"/>
                      <a:pt x="1606612" y="18502"/>
                    </a:cubicBezTo>
                    <a:cubicBezTo>
                      <a:pt x="1618459" y="30348"/>
                      <a:pt x="1625114" y="46416"/>
                      <a:pt x="1625114" y="63169"/>
                    </a:cubicBezTo>
                    <a:lnTo>
                      <a:pt x="1625114" y="551250"/>
                    </a:lnTo>
                    <a:cubicBezTo>
                      <a:pt x="1625114" y="586138"/>
                      <a:pt x="1596832" y="614420"/>
                      <a:pt x="1561945" y="614420"/>
                    </a:cubicBezTo>
                    <a:lnTo>
                      <a:pt x="63169" y="614420"/>
                    </a:lnTo>
                    <a:cubicBezTo>
                      <a:pt x="28282" y="614420"/>
                      <a:pt x="0" y="586138"/>
                      <a:pt x="0" y="551250"/>
                    </a:cubicBezTo>
                    <a:lnTo>
                      <a:pt x="0" y="63169"/>
                    </a:lnTo>
                    <a:cubicBezTo>
                      <a:pt x="0" y="28282"/>
                      <a:pt x="28282" y="0"/>
                      <a:pt x="63169" y="0"/>
                    </a:cubicBezTo>
                    <a:close/>
                  </a:path>
                </a:pathLst>
              </a:custGeom>
              <a:solidFill>
                <a:srgbClr val="D7EAEA"/>
              </a:solidFill>
              <a:ln cap="rnd">
                <a:noFill/>
                <a:prstDash val="solid"/>
                <a:round/>
              </a:ln>
            </p:spPr>
            <p:txBody>
              <a:bodyPr/>
              <a:lstStyle/>
              <a:p>
                <a:endParaRPr lang="en-CY"/>
              </a:p>
            </p:txBody>
          </p:sp>
          <p:sp>
            <p:nvSpPr>
              <p:cNvPr id="44" name="TextBox 44"/>
              <p:cNvSpPr txBox="1"/>
              <p:nvPr/>
            </p:nvSpPr>
            <p:spPr>
              <a:xfrm>
                <a:off x="0" y="-28575"/>
                <a:ext cx="1625114" cy="64299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45" name="TextBox 45"/>
            <p:cNvSpPr txBox="1"/>
            <p:nvPr/>
          </p:nvSpPr>
          <p:spPr>
            <a:xfrm>
              <a:off x="269017" y="89053"/>
              <a:ext cx="5616126" cy="1928241"/>
            </a:xfrm>
            <a:prstGeom prst="rect">
              <a:avLst/>
            </a:prstGeom>
          </p:spPr>
          <p:txBody>
            <a:bodyPr lIns="0" tIns="0" rIns="0" bIns="0" rtlCol="0" anchor="t">
              <a:spAutoFit/>
            </a:bodyPr>
            <a:lstStyle/>
            <a:p>
              <a:pPr marL="0" lvl="0" indent="0" algn="l">
                <a:lnSpc>
                  <a:spcPts val="1908"/>
                </a:lnSpc>
                <a:spcBef>
                  <a:spcPct val="0"/>
                </a:spcBef>
              </a:pPr>
              <a:r>
                <a:rPr lang="en-US" sz="1200" b="1">
                  <a:solidFill>
                    <a:srgbClr val="464646"/>
                  </a:solidFill>
                  <a:latin typeface="Open Sans Bold"/>
                  <a:ea typeface="Open Sans Bold"/>
                  <a:cs typeface="Open Sans Bold"/>
                  <a:sym typeface="Open Sans Bold"/>
                </a:rPr>
                <a:t>Check zum Abschluss des Tages</a:t>
              </a:r>
            </a:p>
            <a:p>
              <a:pPr marL="0" lvl="0" indent="0" algn="l">
                <a:lnSpc>
                  <a:spcPts val="1908"/>
                </a:lnSpc>
                <a:spcBef>
                  <a:spcPct val="0"/>
                </a:spcBef>
              </a:pPr>
              <a:r>
                <a:rPr lang="en-US" sz="1200" u="none" strike="noStrike">
                  <a:solidFill>
                    <a:srgbClr val="464646"/>
                  </a:solidFill>
                  <a:latin typeface="Open Sans"/>
                  <a:ea typeface="Open Sans"/>
                  <a:cs typeface="Open Sans"/>
                  <a:sym typeface="Open Sans"/>
                </a:rPr>
                <a:t>☐ Mitarbeiterin hatte die Möglichkeit, Fragen zu stellen </a:t>
              </a:r>
            </a:p>
            <a:p>
              <a:pPr marL="0" lvl="0" indent="0" algn="l">
                <a:lnSpc>
                  <a:spcPts val="1908"/>
                </a:lnSpc>
                <a:spcBef>
                  <a:spcPct val="0"/>
                </a:spcBef>
              </a:pPr>
              <a:r>
                <a:rPr lang="en-US" sz="1200" u="none" strike="noStrike">
                  <a:solidFill>
                    <a:srgbClr val="464646"/>
                  </a:solidFill>
                  <a:latin typeface="Open Sans"/>
                  <a:ea typeface="Open Sans"/>
                  <a:cs typeface="Open Sans"/>
                  <a:sym typeface="Open Sans"/>
                </a:rPr>
                <a:t>☐ Wichtige Sicherheitspunkte bestätigt </a:t>
              </a:r>
            </a:p>
            <a:p>
              <a:pPr marL="0" lvl="0" indent="0" algn="l">
                <a:lnSpc>
                  <a:spcPts val="1908"/>
                </a:lnSpc>
                <a:spcBef>
                  <a:spcPct val="0"/>
                </a:spcBef>
              </a:pPr>
              <a:r>
                <a:rPr lang="en-US" sz="1200" u="none" strike="noStrike">
                  <a:solidFill>
                    <a:srgbClr val="464646"/>
                  </a:solidFill>
                  <a:latin typeface="Open Sans"/>
                  <a:ea typeface="Open Sans"/>
                  <a:cs typeface="Open Sans"/>
                  <a:sym typeface="Open Sans"/>
                </a:rPr>
                <a:t>☐ Nächster Arbeitstag / nächste Schritte erläutert </a:t>
              </a:r>
            </a:p>
            <a:p>
              <a:pPr marL="0" lvl="0" indent="0" algn="l">
                <a:lnSpc>
                  <a:spcPts val="2160"/>
                </a:lnSpc>
              </a:pPr>
              <a:r>
                <a:rPr lang="en-US" sz="1200" u="none" strike="noStrike">
                  <a:solidFill>
                    <a:srgbClr val="464646"/>
                  </a:solidFill>
                  <a:latin typeface="Open Sans"/>
                  <a:ea typeface="Open Sans"/>
                  <a:cs typeface="Open Sans"/>
                  <a:sym typeface="Open Sans"/>
                </a:rPr>
                <a:t>Fragen oder Anmerkungen der Mitarbeiterin: ______________ </a:t>
              </a:r>
              <a:r>
                <a:rPr lang="en-US" sz="1200" b="1" u="none" strike="noStrike">
                  <a:solidFill>
                    <a:srgbClr val="464646"/>
                  </a:solidFill>
                  <a:latin typeface="Open Sans Bold"/>
                  <a:ea typeface="Open Sans Bold"/>
                  <a:cs typeface="Open Sans Bold"/>
                  <a:sym typeface="Open Sans Bold"/>
                </a:rPr>
                <a:t>___________________________________________________________________</a:t>
              </a:r>
            </a:p>
          </p:txBody>
        </p:sp>
      </p:grpSp>
      <p:sp>
        <p:nvSpPr>
          <p:cNvPr id="46" name="TextBox 46"/>
          <p:cNvSpPr txBox="1"/>
          <p:nvPr/>
        </p:nvSpPr>
        <p:spPr>
          <a:xfrm>
            <a:off x="2978847" y="9388312"/>
            <a:ext cx="4249710" cy="906780"/>
          </a:xfrm>
          <a:prstGeom prst="rect">
            <a:avLst/>
          </a:prstGeom>
        </p:spPr>
        <p:txBody>
          <a:bodyPr lIns="0" tIns="0" rIns="0" bIns="0" rtlCol="0" anchor="t">
            <a:spAutoFit/>
          </a:bodyPr>
          <a:lstStyle/>
          <a:p>
            <a:pPr marL="0" lvl="0" indent="0" algn="just">
              <a:lnSpc>
                <a:spcPts val="2160"/>
              </a:lnSpc>
            </a:pPr>
            <a:r>
              <a:rPr lang="en-US" sz="1200" b="1">
                <a:solidFill>
                  <a:srgbClr val="464646"/>
                </a:solidFill>
                <a:latin typeface="Open Sans Bold"/>
                <a:ea typeface="Open Sans Bold"/>
                <a:cs typeface="Open Sans Bold"/>
                <a:sym typeface="Open Sans Bold"/>
              </a:rPr>
              <a:t>Bestätigung</a:t>
            </a:r>
          </a:p>
          <a:p>
            <a:pPr marL="0" lvl="0" indent="0" algn="l">
              <a:lnSpc>
                <a:spcPts val="1799"/>
              </a:lnSpc>
            </a:pPr>
            <a:r>
              <a:rPr lang="en-US" sz="999" u="none" strike="noStrike">
                <a:solidFill>
                  <a:srgbClr val="464646"/>
                </a:solidFill>
                <a:latin typeface="Open Sans"/>
                <a:ea typeface="Open Sans"/>
                <a:cs typeface="Open Sans"/>
                <a:sym typeface="Open Sans"/>
              </a:rPr>
              <a:t>Checkliste ausgefüllt am (Datum): _______________________________________ </a:t>
            </a:r>
          </a:p>
          <a:p>
            <a:pPr marL="0" lvl="0" indent="0" algn="l">
              <a:lnSpc>
                <a:spcPts val="1799"/>
              </a:lnSpc>
            </a:pPr>
            <a:r>
              <a:rPr lang="en-US" sz="999" u="none" strike="noStrike">
                <a:solidFill>
                  <a:srgbClr val="464646"/>
                </a:solidFill>
                <a:latin typeface="Open Sans"/>
                <a:ea typeface="Open Sans"/>
                <a:cs typeface="Open Sans"/>
                <a:sym typeface="Open Sans"/>
              </a:rPr>
              <a:t>Name der Person, die die Checkliste ausgefüllt hat: _____________________ Unterschrift (optional):</a:t>
            </a:r>
            <a:r>
              <a:rPr lang="en-US" sz="999" b="1" u="none" strike="noStrike">
                <a:solidFill>
                  <a:srgbClr val="464646"/>
                </a:solidFill>
                <a:latin typeface="Open Sans Bold"/>
                <a:ea typeface="Open Sans Bold"/>
                <a:cs typeface="Open Sans Bold"/>
                <a:sym typeface="Open Sans Bold"/>
              </a:rPr>
              <a:t> _______________________________________________________</a:t>
            </a:r>
          </a:p>
        </p:txBody>
      </p:sp>
      <p:grpSp>
        <p:nvGrpSpPr>
          <p:cNvPr id="47" name="Group 47"/>
          <p:cNvGrpSpPr/>
          <p:nvPr/>
        </p:nvGrpSpPr>
        <p:grpSpPr>
          <a:xfrm>
            <a:off x="196263" y="7611367"/>
            <a:ext cx="2510086" cy="2678442"/>
            <a:chOff x="0" y="0"/>
            <a:chExt cx="3346781" cy="3571257"/>
          </a:xfrm>
        </p:grpSpPr>
        <p:grpSp>
          <p:nvGrpSpPr>
            <p:cNvPr id="48" name="Group 48"/>
            <p:cNvGrpSpPr/>
            <p:nvPr/>
          </p:nvGrpSpPr>
          <p:grpSpPr>
            <a:xfrm>
              <a:off x="0" y="0"/>
              <a:ext cx="3346781" cy="3571257"/>
              <a:chOff x="0" y="0"/>
              <a:chExt cx="835169" cy="891185"/>
            </a:xfrm>
          </p:grpSpPr>
          <p:sp>
            <p:nvSpPr>
              <p:cNvPr id="49" name="Freeform 49"/>
              <p:cNvSpPr/>
              <p:nvPr/>
            </p:nvSpPr>
            <p:spPr>
              <a:xfrm>
                <a:off x="0" y="0"/>
                <a:ext cx="835169" cy="891185"/>
              </a:xfrm>
              <a:custGeom>
                <a:avLst/>
                <a:gdLst/>
                <a:ahLst/>
                <a:cxnLst/>
                <a:rect l="l" t="t" r="r" b="b"/>
                <a:pathLst>
                  <a:path w="835169" h="891185">
                    <a:moveTo>
                      <a:pt x="122918" y="0"/>
                    </a:moveTo>
                    <a:lnTo>
                      <a:pt x="712250" y="0"/>
                    </a:lnTo>
                    <a:cubicBezTo>
                      <a:pt x="780136" y="0"/>
                      <a:pt x="835169" y="55032"/>
                      <a:pt x="835169" y="122918"/>
                    </a:cubicBezTo>
                    <a:lnTo>
                      <a:pt x="835169" y="768267"/>
                    </a:lnTo>
                    <a:cubicBezTo>
                      <a:pt x="835169" y="800867"/>
                      <a:pt x="822218" y="832131"/>
                      <a:pt x="799167" y="855183"/>
                    </a:cubicBezTo>
                    <a:cubicBezTo>
                      <a:pt x="776115" y="878235"/>
                      <a:pt x="744850" y="891185"/>
                      <a:pt x="712250" y="891185"/>
                    </a:cubicBezTo>
                    <a:lnTo>
                      <a:pt x="122918" y="891185"/>
                    </a:lnTo>
                    <a:cubicBezTo>
                      <a:pt x="55032" y="891185"/>
                      <a:pt x="0" y="836153"/>
                      <a:pt x="0" y="768267"/>
                    </a:cubicBezTo>
                    <a:lnTo>
                      <a:pt x="0" y="122918"/>
                    </a:lnTo>
                    <a:cubicBezTo>
                      <a:pt x="0" y="55032"/>
                      <a:pt x="55032" y="0"/>
                      <a:pt x="122918" y="0"/>
                    </a:cubicBezTo>
                    <a:close/>
                  </a:path>
                </a:pathLst>
              </a:custGeom>
              <a:solidFill>
                <a:srgbClr val="FFFFFE"/>
              </a:solidFill>
              <a:ln w="38100" cap="rnd">
                <a:solidFill>
                  <a:srgbClr val="68BFBD"/>
                </a:solidFill>
                <a:prstDash val="solid"/>
                <a:round/>
              </a:ln>
            </p:spPr>
            <p:txBody>
              <a:bodyPr/>
              <a:lstStyle/>
              <a:p>
                <a:endParaRPr lang="en-CY"/>
              </a:p>
            </p:txBody>
          </p:sp>
          <p:sp>
            <p:nvSpPr>
              <p:cNvPr id="50" name="TextBox 50"/>
              <p:cNvSpPr txBox="1"/>
              <p:nvPr/>
            </p:nvSpPr>
            <p:spPr>
              <a:xfrm>
                <a:off x="0" y="-19050"/>
                <a:ext cx="835169" cy="91023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1" name="TextBox 51"/>
            <p:cNvSpPr txBox="1"/>
            <p:nvPr/>
          </p:nvSpPr>
          <p:spPr>
            <a:xfrm>
              <a:off x="264177" y="91980"/>
              <a:ext cx="2881903" cy="3143377"/>
            </a:xfrm>
            <a:prstGeom prst="rect">
              <a:avLst/>
            </a:prstGeom>
          </p:spPr>
          <p:txBody>
            <a:bodyPr lIns="0" tIns="0" rIns="0" bIns="0" rtlCol="0" anchor="t">
              <a:spAutoFit/>
            </a:bodyPr>
            <a:lstStyle/>
            <a:p>
              <a:pPr marL="0" lvl="0" indent="0" algn="just">
                <a:lnSpc>
                  <a:spcPts val="1907"/>
                </a:lnSpc>
                <a:spcBef>
                  <a:spcPct val="0"/>
                </a:spcBef>
              </a:pPr>
              <a:r>
                <a:rPr lang="en-US" sz="1199" b="1">
                  <a:solidFill>
                    <a:srgbClr val="464646"/>
                  </a:solidFill>
                  <a:latin typeface="Open Sans Bold"/>
                  <a:ea typeface="Open Sans Bold"/>
                  <a:cs typeface="Open Sans Bold"/>
                  <a:sym typeface="Open Sans Bold"/>
                </a:rPr>
                <a:t>Wichtige Kontakte:</a:t>
              </a:r>
            </a:p>
            <a:p>
              <a:pPr marL="0" lvl="0" indent="0" algn="l">
                <a:lnSpc>
                  <a:spcPts val="1907"/>
                </a:lnSpc>
                <a:spcBef>
                  <a:spcPct val="0"/>
                </a:spcBef>
              </a:pPr>
              <a:r>
                <a:rPr lang="en-US" sz="1199" b="1">
                  <a:solidFill>
                    <a:srgbClr val="464646"/>
                  </a:solidFill>
                  <a:latin typeface="Open Sans Bold"/>
                  <a:ea typeface="Open Sans Bold"/>
                  <a:cs typeface="Open Sans Bold"/>
                  <a:sym typeface="Open Sans Bold"/>
                </a:rPr>
                <a:t>Vorgesetzte:r</a:t>
              </a:r>
            </a:p>
            <a:p>
              <a:pPr marL="0" lvl="0" indent="0" algn="l">
                <a:lnSpc>
                  <a:spcPts val="1907"/>
                </a:lnSpc>
                <a:spcBef>
                  <a:spcPct val="0"/>
                </a:spcBef>
              </a:pPr>
              <a:r>
                <a:rPr lang="en-US" sz="1199" u="none" strike="noStrike">
                  <a:solidFill>
                    <a:srgbClr val="464646"/>
                  </a:solidFill>
                  <a:latin typeface="Open Sans"/>
                  <a:ea typeface="Open Sans"/>
                  <a:cs typeface="Open Sans"/>
                  <a:sym typeface="Open Sans"/>
                </a:rPr>
                <a:t>Name: ________________________ Kontakt: ______________________</a:t>
              </a:r>
            </a:p>
            <a:p>
              <a:pPr marL="0" lvl="0" indent="0" algn="l">
                <a:lnSpc>
                  <a:spcPts val="1907"/>
                </a:lnSpc>
                <a:spcBef>
                  <a:spcPct val="0"/>
                </a:spcBef>
              </a:pPr>
              <a:r>
                <a:rPr lang="en-US" sz="1199" b="1" u="none" strike="noStrike">
                  <a:solidFill>
                    <a:srgbClr val="464646"/>
                  </a:solidFill>
                  <a:latin typeface="Open Sans Bold"/>
                  <a:ea typeface="Open Sans Bold"/>
                  <a:cs typeface="Open Sans Bold"/>
                  <a:sym typeface="Open Sans Bold"/>
                </a:rPr>
                <a:t>Personalverantwortliche:r</a:t>
              </a:r>
            </a:p>
            <a:p>
              <a:pPr marL="0" lvl="0" indent="0" algn="l">
                <a:lnSpc>
                  <a:spcPts val="1907"/>
                </a:lnSpc>
                <a:spcBef>
                  <a:spcPct val="0"/>
                </a:spcBef>
              </a:pPr>
              <a:r>
                <a:rPr lang="en-US" sz="1199" u="none" strike="noStrike">
                  <a:solidFill>
                    <a:srgbClr val="464646"/>
                  </a:solidFill>
                  <a:latin typeface="Open Sans"/>
                  <a:ea typeface="Open Sans"/>
                  <a:cs typeface="Open Sans"/>
                  <a:sym typeface="Open Sans"/>
                </a:rPr>
                <a:t>Name: ________________________ Kontakt: ______________________</a:t>
              </a:r>
            </a:p>
            <a:p>
              <a:pPr marL="0" lvl="0" indent="0" algn="l">
                <a:lnSpc>
                  <a:spcPts val="1907"/>
                </a:lnSpc>
                <a:spcBef>
                  <a:spcPct val="0"/>
                </a:spcBef>
              </a:pPr>
              <a:r>
                <a:rPr lang="en-US" sz="1199" b="1" u="none" strike="noStrike">
                  <a:solidFill>
                    <a:srgbClr val="464646"/>
                  </a:solidFill>
                  <a:latin typeface="Open Sans Bold"/>
                  <a:ea typeface="Open Sans Bold"/>
                  <a:cs typeface="Open Sans Bold"/>
                  <a:sym typeface="Open Sans Bold"/>
                </a:rPr>
                <a:t>Mentor:in / Buddy</a:t>
              </a:r>
            </a:p>
            <a:p>
              <a:pPr marL="0" lvl="0" indent="0" algn="l">
                <a:lnSpc>
                  <a:spcPts val="1907"/>
                </a:lnSpc>
                <a:spcBef>
                  <a:spcPct val="0"/>
                </a:spcBef>
              </a:pPr>
              <a:r>
                <a:rPr lang="en-US" sz="1199" u="none" strike="noStrike">
                  <a:solidFill>
                    <a:srgbClr val="464646"/>
                  </a:solidFill>
                  <a:latin typeface="Open Sans"/>
                  <a:ea typeface="Open Sans"/>
                  <a:cs typeface="Open Sans"/>
                  <a:sym typeface="Open Sans"/>
                </a:rPr>
                <a:t>Name: _______________________ Kontakt: ______________________</a:t>
              </a:r>
            </a:p>
          </p:txBody>
        </p:sp>
      </p:grpSp>
      <p:sp>
        <p:nvSpPr>
          <p:cNvPr id="62" name="Freeform 2">
            <a:extLst>
              <a:ext uri="{FF2B5EF4-FFF2-40B4-BE49-F238E27FC236}">
                <a16:creationId xmlns:a16="http://schemas.microsoft.com/office/drawing/2014/main" id="{BE7133B6-5F9A-AE38-F3BA-97DEF2421BCB}"/>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81474" b="1"/>
            </a:stretch>
          </a:blipFill>
        </p:spPr>
        <p:txBody>
          <a:bodyPr/>
          <a:lstStyle/>
          <a:p>
            <a:endParaRPr lang="en-CY" dirty="0"/>
          </a:p>
        </p:txBody>
      </p:sp>
      <p:sp>
        <p:nvSpPr>
          <p:cNvPr id="63" name="Freeform 3">
            <a:extLst>
              <a:ext uri="{FF2B5EF4-FFF2-40B4-BE49-F238E27FC236}">
                <a16:creationId xmlns:a16="http://schemas.microsoft.com/office/drawing/2014/main" id="{1284DFB7-8277-C552-3DEF-A27EC8BF06B1}"/>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64749"/>
            </a:stretch>
          </a:blipFill>
        </p:spPr>
        <p:txBody>
          <a:bodyPr/>
          <a:lstStyle/>
          <a:p>
            <a:endParaRPr lang="en-CY"/>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1963A-87E6-06DD-BFED-8CFDC66FAD25}"/>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AE96D514-C0D3-584B-7570-53799ECDAB99}"/>
              </a:ext>
            </a:extLst>
          </p:cNvPr>
          <p:cNvSpPr txBox="1"/>
          <p:nvPr/>
        </p:nvSpPr>
        <p:spPr>
          <a:xfrm>
            <a:off x="0" y="2636251"/>
            <a:ext cx="7556500" cy="114133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8850"/>
              </a:lnSpc>
              <a:spcBef>
                <a:spcPts val="0"/>
              </a:spcBef>
              <a:spcAft>
                <a:spcPts val="0"/>
              </a:spcAft>
              <a:buNone/>
              <a:tabLst/>
              <a:defRPr sz="1800" b="0" i="0" u="none" strike="noStrike" kern="0" cap="none" spc="0" baseline="0">
                <a:solidFill>
                  <a:srgbClr val="000000"/>
                </a:solidFill>
                <a:uFillTx/>
              </a:defRPr>
            </a:pPr>
            <a:r>
              <a:rPr lang="en-US" sz="7500" b="1" dirty="0" err="1">
                <a:solidFill>
                  <a:srgbClr val="68BFBD"/>
                </a:solidFill>
                <a:latin typeface="Open Sans Bold"/>
                <a:ea typeface="Open Sans Bold"/>
                <a:cs typeface="Open Sans Bold"/>
              </a:rPr>
              <a:t>Aktivität</a:t>
            </a:r>
            <a:r>
              <a:rPr lang="en-CY" sz="7500" b="1" i="0" u="none" strike="noStrike" kern="1200" cap="none" baseline="0" dirty="0">
                <a:solidFill>
                  <a:srgbClr val="68BFBD"/>
                </a:solidFill>
                <a:uFillTx/>
                <a:latin typeface="Open Sans Bold"/>
                <a:ea typeface="Open Sans Bold"/>
                <a:cs typeface="Open Sans Bold"/>
              </a:rPr>
              <a:t> </a:t>
            </a:r>
            <a:r>
              <a:rPr lang="en-CY" sz="7500" b="1" dirty="0">
                <a:solidFill>
                  <a:srgbClr val="68BFBD"/>
                </a:solidFill>
                <a:latin typeface="Open Sans Bold"/>
                <a:ea typeface="Open Sans Bold"/>
                <a:cs typeface="Open Sans Bold"/>
              </a:rPr>
              <a:t>6</a:t>
            </a:r>
            <a:endParaRPr lang="en-US" sz="7500" b="1" i="0" u="none" strike="noStrike" kern="1200" cap="none" baseline="0" dirty="0">
              <a:solidFill>
                <a:srgbClr val="68BFBD"/>
              </a:solidFill>
              <a:uFillTx/>
              <a:latin typeface="Open Sans Bold"/>
              <a:ea typeface="Open Sans Bold"/>
              <a:cs typeface="Open Sans Bold"/>
            </a:endParaRPr>
          </a:p>
        </p:txBody>
      </p:sp>
      <p:sp>
        <p:nvSpPr>
          <p:cNvPr id="5" name="TextBox 10">
            <a:extLst>
              <a:ext uri="{FF2B5EF4-FFF2-40B4-BE49-F238E27FC236}">
                <a16:creationId xmlns:a16="http://schemas.microsoft.com/office/drawing/2014/main" id="{34DE14BF-340D-1CBF-70E8-4A050A8F362E}"/>
              </a:ext>
            </a:extLst>
          </p:cNvPr>
          <p:cNvSpPr txBox="1"/>
          <p:nvPr/>
        </p:nvSpPr>
        <p:spPr>
          <a:xfrm>
            <a:off x="417277" y="6619679"/>
            <a:ext cx="6725448" cy="141190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Freeform 2">
            <a:extLst>
              <a:ext uri="{FF2B5EF4-FFF2-40B4-BE49-F238E27FC236}">
                <a16:creationId xmlns:a16="http://schemas.microsoft.com/office/drawing/2014/main" id="{A6E392D8-D7EF-3F50-36B2-46E426982766}"/>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3">
            <a:extLst>
              <a:ext uri="{FF2B5EF4-FFF2-40B4-BE49-F238E27FC236}">
                <a16:creationId xmlns:a16="http://schemas.microsoft.com/office/drawing/2014/main" id="{65F72F20-7CD4-DE0C-5E9B-D27F1AB8131E}"/>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75860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9151" y="667945"/>
            <a:ext cx="9906840" cy="833023"/>
            <a:chOff x="0" y="-70875"/>
            <a:chExt cx="13209120" cy="1110698"/>
          </a:xfrm>
        </p:grpSpPr>
        <p:grpSp>
          <p:nvGrpSpPr>
            <p:cNvPr id="3" name="Group 3"/>
            <p:cNvGrpSpPr/>
            <p:nvPr/>
          </p:nvGrpSpPr>
          <p:grpSpPr>
            <a:xfrm>
              <a:off x="0" y="-70875"/>
              <a:ext cx="13209120" cy="1110698"/>
              <a:chOff x="0" y="-19050"/>
              <a:chExt cx="3550388" cy="298537"/>
            </a:xfrm>
          </p:grpSpPr>
          <p:sp>
            <p:nvSpPr>
              <p:cNvPr id="4" name="Freeform 4"/>
              <p:cNvSpPr/>
              <p:nvPr/>
            </p:nvSpPr>
            <p:spPr>
              <a:xfrm>
                <a:off x="181841" y="0"/>
                <a:ext cx="2719458" cy="279487"/>
              </a:xfrm>
              <a:custGeom>
                <a:avLst/>
                <a:gdLst/>
                <a:ahLst/>
                <a:cxnLst/>
                <a:rect l="l" t="t" r="r" b="b"/>
                <a:pathLst>
                  <a:path w="3550388" h="279487">
                    <a:moveTo>
                      <a:pt x="28914" y="0"/>
                    </a:moveTo>
                    <a:lnTo>
                      <a:pt x="3521473" y="0"/>
                    </a:lnTo>
                    <a:cubicBezTo>
                      <a:pt x="3537442" y="0"/>
                      <a:pt x="3550388" y="12945"/>
                      <a:pt x="3550388" y="28914"/>
                    </a:cubicBezTo>
                    <a:lnTo>
                      <a:pt x="3550388" y="250572"/>
                    </a:lnTo>
                    <a:cubicBezTo>
                      <a:pt x="3550388" y="258241"/>
                      <a:pt x="3547341" y="265595"/>
                      <a:pt x="3541919" y="271018"/>
                    </a:cubicBezTo>
                    <a:cubicBezTo>
                      <a:pt x="3536496" y="276440"/>
                      <a:pt x="3529142" y="279487"/>
                      <a:pt x="3521473" y="279487"/>
                    </a:cubicBezTo>
                    <a:lnTo>
                      <a:pt x="28914" y="279487"/>
                    </a:lnTo>
                    <a:cubicBezTo>
                      <a:pt x="12945" y="279487"/>
                      <a:pt x="0" y="266541"/>
                      <a:pt x="0" y="250572"/>
                    </a:cubicBezTo>
                    <a:lnTo>
                      <a:pt x="0" y="28914"/>
                    </a:lnTo>
                    <a:cubicBezTo>
                      <a:pt x="0" y="12945"/>
                      <a:pt x="12945" y="0"/>
                      <a:pt x="28914" y="0"/>
                    </a:cubicBezTo>
                    <a:close/>
                  </a:path>
                </a:pathLst>
              </a:custGeom>
              <a:solidFill>
                <a:srgbClr val="68BFBD"/>
              </a:solidFill>
              <a:ln w="38100" cap="rnd">
                <a:solidFill>
                  <a:srgbClr val="E7F8F7"/>
                </a:solidFill>
                <a:prstDash val="solid"/>
                <a:round/>
              </a:ln>
            </p:spPr>
            <p:txBody>
              <a:bodyPr/>
              <a:lstStyle/>
              <a:p>
                <a:endParaRPr lang="en-CY" dirty="0"/>
              </a:p>
            </p:txBody>
          </p:sp>
          <p:sp>
            <p:nvSpPr>
              <p:cNvPr id="5" name="TextBox 5"/>
              <p:cNvSpPr txBox="1"/>
              <p:nvPr/>
            </p:nvSpPr>
            <p:spPr>
              <a:xfrm>
                <a:off x="0" y="-19050"/>
                <a:ext cx="3550388" cy="298537"/>
              </a:xfrm>
              <a:prstGeom prst="rect">
                <a:avLst/>
              </a:prstGeom>
            </p:spPr>
            <p:txBody>
              <a:bodyPr lIns="50800" tIns="50800" rIns="50800" bIns="50800" rtlCol="0" anchor="ctr"/>
              <a:lstStyle/>
              <a:p>
                <a:pPr algn="ctr">
                  <a:lnSpc>
                    <a:spcPts val="1679"/>
                  </a:lnSpc>
                </a:pPr>
                <a:endParaRPr/>
              </a:p>
            </p:txBody>
          </p:sp>
        </p:grpSp>
        <p:sp>
          <p:nvSpPr>
            <p:cNvPr id="6" name="TextBox 6"/>
            <p:cNvSpPr txBox="1"/>
            <p:nvPr/>
          </p:nvSpPr>
          <p:spPr>
            <a:xfrm>
              <a:off x="910911" y="312266"/>
              <a:ext cx="6693291" cy="375429"/>
            </a:xfrm>
            <a:prstGeom prst="rect">
              <a:avLst/>
            </a:prstGeom>
          </p:spPr>
          <p:txBody>
            <a:bodyPr lIns="0" tIns="0" rIns="0" bIns="0" rtlCol="0" anchor="t">
              <a:spAutoFit/>
            </a:bodyPr>
            <a:lstStyle/>
            <a:p>
              <a:pPr marL="0" lvl="0" indent="0" algn="l">
                <a:lnSpc>
                  <a:spcPts val="2461"/>
                </a:lnSpc>
                <a:spcBef>
                  <a:spcPct val="0"/>
                </a:spcBef>
              </a:pPr>
              <a:r>
                <a:rPr lang="en-US" sz="1758" b="1">
                  <a:solidFill>
                    <a:srgbClr val="FFFFFE"/>
                  </a:solidFill>
                  <a:latin typeface="Open Sans Bold"/>
                  <a:ea typeface="Open Sans Bold"/>
                  <a:cs typeface="Open Sans Bold"/>
                  <a:sym typeface="Open Sans Bold"/>
                </a:rPr>
                <a:t>Vorlage zur Vorbereitung des ersten Treffens</a:t>
              </a:r>
            </a:p>
          </p:txBody>
        </p:sp>
        <p:grpSp>
          <p:nvGrpSpPr>
            <p:cNvPr id="7" name="Group 7"/>
            <p:cNvGrpSpPr/>
            <p:nvPr/>
          </p:nvGrpSpPr>
          <p:grpSpPr>
            <a:xfrm>
              <a:off x="8918280" y="266941"/>
              <a:ext cx="1747075" cy="505941"/>
              <a:chOff x="0" y="0"/>
              <a:chExt cx="469584" cy="135988"/>
            </a:xfrm>
          </p:grpSpPr>
          <p:sp>
            <p:nvSpPr>
              <p:cNvPr id="8" name="Freeform 8"/>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68BFBD"/>
              </a:solidFill>
            </p:spPr>
            <p:txBody>
              <a:bodyPr/>
              <a:lstStyle/>
              <a:p>
                <a:endParaRPr lang="en-CY"/>
              </a:p>
            </p:txBody>
          </p:sp>
          <p:sp>
            <p:nvSpPr>
              <p:cNvPr id="9" name="TextBox 9"/>
              <p:cNvSpPr txBox="1"/>
              <p:nvPr/>
            </p:nvSpPr>
            <p:spPr>
              <a:xfrm>
                <a:off x="0" y="-19050"/>
                <a:ext cx="469584" cy="155038"/>
              </a:xfrm>
              <a:prstGeom prst="rect">
                <a:avLst/>
              </a:prstGeom>
            </p:spPr>
            <p:txBody>
              <a:bodyPr lIns="50800" tIns="50800" rIns="50800" bIns="50800" rtlCol="0" anchor="ctr"/>
              <a:lstStyle/>
              <a:p>
                <a:pPr algn="ctr">
                  <a:lnSpc>
                    <a:spcPts val="2099"/>
                  </a:lnSpc>
                </a:pPr>
                <a:endParaRPr/>
              </a:p>
            </p:txBody>
          </p:sp>
        </p:grpSp>
      </p:grpSp>
      <p:grpSp>
        <p:nvGrpSpPr>
          <p:cNvPr id="10" name="Group 10"/>
          <p:cNvGrpSpPr/>
          <p:nvPr/>
        </p:nvGrpSpPr>
        <p:grpSpPr>
          <a:xfrm>
            <a:off x="5505184" y="865538"/>
            <a:ext cx="1838804" cy="490993"/>
            <a:chOff x="0" y="0"/>
            <a:chExt cx="658986" cy="175961"/>
          </a:xfrm>
        </p:grpSpPr>
        <p:sp>
          <p:nvSpPr>
            <p:cNvPr id="11" name="Freeform 11"/>
            <p:cNvSpPr/>
            <p:nvPr/>
          </p:nvSpPr>
          <p:spPr>
            <a:xfrm>
              <a:off x="0" y="0"/>
              <a:ext cx="658986" cy="175961"/>
            </a:xfrm>
            <a:custGeom>
              <a:avLst/>
              <a:gdLst/>
              <a:ahLst/>
              <a:cxnLst/>
              <a:rect l="l" t="t" r="r" b="b"/>
              <a:pathLst>
                <a:path w="658986" h="175961">
                  <a:moveTo>
                    <a:pt x="87980" y="0"/>
                  </a:moveTo>
                  <a:lnTo>
                    <a:pt x="571005" y="0"/>
                  </a:lnTo>
                  <a:cubicBezTo>
                    <a:pt x="594339" y="0"/>
                    <a:pt x="616717" y="9269"/>
                    <a:pt x="633217" y="25769"/>
                  </a:cubicBezTo>
                  <a:cubicBezTo>
                    <a:pt x="649716" y="42268"/>
                    <a:pt x="658986" y="64647"/>
                    <a:pt x="658986" y="87980"/>
                  </a:cubicBezTo>
                  <a:lnTo>
                    <a:pt x="658986" y="87980"/>
                  </a:lnTo>
                  <a:cubicBezTo>
                    <a:pt x="658986" y="136571"/>
                    <a:pt x="619596" y="175961"/>
                    <a:pt x="571005" y="175961"/>
                  </a:cubicBezTo>
                  <a:lnTo>
                    <a:pt x="87980" y="175961"/>
                  </a:lnTo>
                  <a:cubicBezTo>
                    <a:pt x="64647" y="175961"/>
                    <a:pt x="42268" y="166691"/>
                    <a:pt x="25769" y="150192"/>
                  </a:cubicBezTo>
                  <a:cubicBezTo>
                    <a:pt x="9269" y="133692"/>
                    <a:pt x="0" y="111314"/>
                    <a:pt x="0" y="87980"/>
                  </a:cubicBezTo>
                  <a:lnTo>
                    <a:pt x="0" y="87980"/>
                  </a:lnTo>
                  <a:cubicBezTo>
                    <a:pt x="0" y="64647"/>
                    <a:pt x="9269" y="42268"/>
                    <a:pt x="25769" y="25769"/>
                  </a:cubicBezTo>
                  <a:cubicBezTo>
                    <a:pt x="42268" y="9269"/>
                    <a:pt x="64647" y="0"/>
                    <a:pt x="87980" y="0"/>
                  </a:cubicBezTo>
                  <a:close/>
                </a:path>
              </a:pathLst>
            </a:custGeom>
            <a:solidFill>
              <a:srgbClr val="FFFFFF"/>
            </a:solidFill>
          </p:spPr>
          <p:txBody>
            <a:bodyPr/>
            <a:lstStyle/>
            <a:p>
              <a:endParaRPr lang="en-CY"/>
            </a:p>
          </p:txBody>
        </p:sp>
        <p:sp>
          <p:nvSpPr>
            <p:cNvPr id="12" name="TextBox 12"/>
            <p:cNvSpPr txBox="1"/>
            <p:nvPr/>
          </p:nvSpPr>
          <p:spPr>
            <a:xfrm>
              <a:off x="0" y="-19050"/>
              <a:ext cx="658986" cy="195011"/>
            </a:xfrm>
            <a:prstGeom prst="rect">
              <a:avLst/>
            </a:prstGeom>
          </p:spPr>
          <p:txBody>
            <a:bodyPr lIns="50800" tIns="50800" rIns="50800" bIns="50800" rtlCol="0" anchor="ctr"/>
            <a:lstStyle/>
            <a:p>
              <a:pPr marL="0" lvl="0" indent="0" algn="ctr">
                <a:lnSpc>
                  <a:spcPts val="1540"/>
                </a:lnSpc>
              </a:pPr>
              <a:r>
                <a:rPr lang="en-US" sz="1100">
                  <a:solidFill>
                    <a:srgbClr val="369694"/>
                  </a:solidFill>
                  <a:latin typeface="Open Sans"/>
                  <a:ea typeface="Open Sans"/>
                  <a:cs typeface="Open Sans"/>
                  <a:sym typeface="Open Sans"/>
                </a:rPr>
                <a:t>Klare Erwartungen und frühzeitige Abstimmung</a:t>
              </a:r>
            </a:p>
          </p:txBody>
        </p:sp>
      </p:grpSp>
      <p:sp>
        <p:nvSpPr>
          <p:cNvPr id="13" name="TextBox 13"/>
          <p:cNvSpPr txBox="1"/>
          <p:nvPr/>
        </p:nvSpPr>
        <p:spPr>
          <a:xfrm>
            <a:off x="327073" y="1548593"/>
            <a:ext cx="6881261" cy="508635"/>
          </a:xfrm>
          <a:prstGeom prst="rect">
            <a:avLst/>
          </a:prstGeom>
        </p:spPr>
        <p:txBody>
          <a:bodyPr lIns="0" tIns="0" rIns="0" bIns="0" rtlCol="0" anchor="t">
            <a:spAutoFit/>
          </a:bodyPr>
          <a:lstStyle/>
          <a:p>
            <a:pPr marL="0" lvl="0" indent="0" algn="l">
              <a:lnSpc>
                <a:spcPts val="2160"/>
              </a:lnSpc>
            </a:pPr>
            <a:r>
              <a:rPr lang="en-US" sz="1200" b="1">
                <a:solidFill>
                  <a:srgbClr val="464646"/>
                </a:solidFill>
                <a:latin typeface="Open Sans Bold"/>
                <a:ea typeface="Open Sans Bold"/>
                <a:cs typeface="Open Sans Bold"/>
                <a:sym typeface="Open Sans Bold"/>
              </a:rPr>
              <a:t>Mitarbeitein: ___________________________      Position: ________________________________________ </a:t>
            </a:r>
          </a:p>
          <a:p>
            <a:pPr marL="0" lvl="0" indent="0" algn="l">
              <a:lnSpc>
                <a:spcPts val="2160"/>
              </a:lnSpc>
            </a:pPr>
            <a:r>
              <a:rPr lang="en-US" sz="1200" b="1">
                <a:solidFill>
                  <a:srgbClr val="464646"/>
                </a:solidFill>
                <a:latin typeface="Open Sans Bold"/>
                <a:ea typeface="Open Sans Bold"/>
                <a:cs typeface="Open Sans Bold"/>
                <a:sym typeface="Open Sans Bold"/>
              </a:rPr>
              <a:t>Datum: __________________________________      Gesprächsleitung: _____________________________</a:t>
            </a:r>
          </a:p>
        </p:txBody>
      </p:sp>
      <p:grpSp>
        <p:nvGrpSpPr>
          <p:cNvPr id="14" name="Group 14"/>
          <p:cNvGrpSpPr/>
          <p:nvPr/>
        </p:nvGrpSpPr>
        <p:grpSpPr>
          <a:xfrm>
            <a:off x="206335" y="2135528"/>
            <a:ext cx="7137654" cy="1188800"/>
            <a:chOff x="0" y="0"/>
            <a:chExt cx="9516871" cy="1585066"/>
          </a:xfrm>
        </p:grpSpPr>
        <p:grpSp>
          <p:nvGrpSpPr>
            <p:cNvPr id="15" name="Group 15"/>
            <p:cNvGrpSpPr/>
            <p:nvPr/>
          </p:nvGrpSpPr>
          <p:grpSpPr>
            <a:xfrm>
              <a:off x="243952" y="160671"/>
              <a:ext cx="9272920" cy="1424396"/>
              <a:chOff x="0" y="0"/>
              <a:chExt cx="2492404" cy="382853"/>
            </a:xfrm>
          </p:grpSpPr>
          <p:sp>
            <p:nvSpPr>
              <p:cNvPr id="16" name="Freeform 16"/>
              <p:cNvSpPr/>
              <p:nvPr/>
            </p:nvSpPr>
            <p:spPr>
              <a:xfrm>
                <a:off x="0" y="0"/>
                <a:ext cx="2492404" cy="382853"/>
              </a:xfrm>
              <a:custGeom>
                <a:avLst/>
                <a:gdLst/>
                <a:ahLst/>
                <a:cxnLst/>
                <a:rect l="l" t="t" r="r" b="b"/>
                <a:pathLst>
                  <a:path w="2492404" h="382853">
                    <a:moveTo>
                      <a:pt x="41188" y="0"/>
                    </a:moveTo>
                    <a:lnTo>
                      <a:pt x="2451216" y="0"/>
                    </a:lnTo>
                    <a:cubicBezTo>
                      <a:pt x="2473963" y="0"/>
                      <a:pt x="2492404" y="18441"/>
                      <a:pt x="2492404" y="41188"/>
                    </a:cubicBezTo>
                    <a:lnTo>
                      <a:pt x="2492404" y="341665"/>
                    </a:lnTo>
                    <a:cubicBezTo>
                      <a:pt x="2492404" y="364413"/>
                      <a:pt x="2473963" y="382853"/>
                      <a:pt x="2451216" y="382853"/>
                    </a:cubicBezTo>
                    <a:lnTo>
                      <a:pt x="41188" y="382853"/>
                    </a:lnTo>
                    <a:cubicBezTo>
                      <a:pt x="18441" y="382853"/>
                      <a:pt x="0" y="364413"/>
                      <a:pt x="0" y="341665"/>
                    </a:cubicBezTo>
                    <a:lnTo>
                      <a:pt x="0" y="41188"/>
                    </a:lnTo>
                    <a:cubicBezTo>
                      <a:pt x="0" y="18441"/>
                      <a:pt x="18441" y="0"/>
                      <a:pt x="41188" y="0"/>
                    </a:cubicBezTo>
                    <a:close/>
                  </a:path>
                </a:pathLst>
              </a:custGeom>
              <a:solidFill>
                <a:srgbClr val="D7EAEA"/>
              </a:solidFill>
            </p:spPr>
            <p:txBody>
              <a:bodyPr/>
              <a:lstStyle/>
              <a:p>
                <a:endParaRPr lang="en-CY"/>
              </a:p>
            </p:txBody>
          </p:sp>
          <p:sp>
            <p:nvSpPr>
              <p:cNvPr id="17" name="TextBox 17"/>
              <p:cNvSpPr txBox="1"/>
              <p:nvPr/>
            </p:nvSpPr>
            <p:spPr>
              <a:xfrm>
                <a:off x="0" y="-28575"/>
                <a:ext cx="2492404" cy="411428"/>
              </a:xfrm>
              <a:prstGeom prst="rect">
                <a:avLst/>
              </a:prstGeom>
            </p:spPr>
            <p:txBody>
              <a:bodyPr lIns="50800" tIns="50800" rIns="50800" bIns="50800" rtlCol="0" anchor="ctr"/>
              <a:lstStyle/>
              <a:p>
                <a:pPr algn="ctr">
                  <a:lnSpc>
                    <a:spcPts val="1679"/>
                  </a:lnSpc>
                </a:pPr>
                <a:endParaRPr/>
              </a:p>
            </p:txBody>
          </p:sp>
        </p:grpSp>
        <p:sp>
          <p:nvSpPr>
            <p:cNvPr id="18" name="TextBox 18"/>
            <p:cNvSpPr txBox="1"/>
            <p:nvPr/>
          </p:nvSpPr>
          <p:spPr>
            <a:xfrm>
              <a:off x="824494" y="314215"/>
              <a:ext cx="8111835" cy="1096010"/>
            </a:xfrm>
            <a:prstGeom prst="rect">
              <a:avLst/>
            </a:prstGeom>
          </p:spPr>
          <p:txBody>
            <a:bodyPr lIns="0" tIns="0" rIns="0" bIns="0" rtlCol="0" anchor="t">
              <a:spAutoFit/>
            </a:bodyPr>
            <a:lstStyle/>
            <a:p>
              <a:pPr marL="0" lvl="0" indent="0" algn="just">
                <a:lnSpc>
                  <a:spcPts val="1679"/>
                </a:lnSpc>
                <a:spcBef>
                  <a:spcPct val="0"/>
                </a:spcBef>
              </a:pPr>
              <a:r>
                <a:rPr lang="en-US" sz="1200" b="1">
                  <a:solidFill>
                    <a:srgbClr val="464646"/>
                  </a:solidFill>
                  <a:latin typeface="Open Sans Bold"/>
                  <a:ea typeface="Open Sans Bold"/>
                  <a:cs typeface="Open Sans Bold"/>
                  <a:sym typeface="Open Sans Bold"/>
                </a:rPr>
                <a:t>Zweck des Treffens </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Begrüßen Sie die Mitarbeiterin</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Erläutern Sie den Zweck des Gesprächs</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Ermutigen Sie zu Fragen</a:t>
              </a:r>
            </a:p>
          </p:txBody>
        </p:sp>
        <p:grpSp>
          <p:nvGrpSpPr>
            <p:cNvPr id="19" name="Group 19"/>
            <p:cNvGrpSpPr/>
            <p:nvPr/>
          </p:nvGrpSpPr>
          <p:grpSpPr>
            <a:xfrm>
              <a:off x="0" y="0"/>
              <a:ext cx="727047" cy="666529"/>
              <a:chOff x="0" y="0"/>
              <a:chExt cx="886599" cy="812800"/>
            </a:xfrm>
          </p:grpSpPr>
          <p:sp>
            <p:nvSpPr>
              <p:cNvPr id="20" name="Freeform 20"/>
              <p:cNvSpPr/>
              <p:nvPr/>
            </p:nvSpPr>
            <p:spPr>
              <a:xfrm>
                <a:off x="0" y="0"/>
                <a:ext cx="886599" cy="812800"/>
              </a:xfrm>
              <a:custGeom>
                <a:avLst/>
                <a:gdLst/>
                <a:ahLst/>
                <a:cxnLst/>
                <a:rect l="l" t="t" r="r" b="b"/>
                <a:pathLst>
                  <a:path w="886599" h="812800">
                    <a:moveTo>
                      <a:pt x="443299" y="0"/>
                    </a:moveTo>
                    <a:cubicBezTo>
                      <a:pt x="198472" y="0"/>
                      <a:pt x="0" y="181951"/>
                      <a:pt x="0" y="406400"/>
                    </a:cubicBezTo>
                    <a:cubicBezTo>
                      <a:pt x="0" y="630849"/>
                      <a:pt x="198472" y="812800"/>
                      <a:pt x="443299" y="812800"/>
                    </a:cubicBezTo>
                    <a:cubicBezTo>
                      <a:pt x="688127" y="812800"/>
                      <a:pt x="886599" y="630849"/>
                      <a:pt x="886599" y="406400"/>
                    </a:cubicBezTo>
                    <a:cubicBezTo>
                      <a:pt x="886599" y="181951"/>
                      <a:pt x="688127" y="0"/>
                      <a:pt x="443299" y="0"/>
                    </a:cubicBezTo>
                    <a:close/>
                  </a:path>
                </a:pathLst>
              </a:custGeom>
              <a:solidFill>
                <a:srgbClr val="68BFBD"/>
              </a:solidFill>
            </p:spPr>
            <p:txBody>
              <a:bodyPr/>
              <a:lstStyle/>
              <a:p>
                <a:endParaRPr lang="en-CY"/>
              </a:p>
            </p:txBody>
          </p:sp>
          <p:sp>
            <p:nvSpPr>
              <p:cNvPr id="21" name="TextBox 21"/>
              <p:cNvSpPr txBox="1"/>
              <p:nvPr/>
            </p:nvSpPr>
            <p:spPr>
              <a:xfrm>
                <a:off x="83119" y="47625"/>
                <a:ext cx="720361" cy="688975"/>
              </a:xfrm>
              <a:prstGeom prst="rect">
                <a:avLst/>
              </a:prstGeom>
            </p:spPr>
            <p:txBody>
              <a:bodyPr lIns="50800" tIns="50800" rIns="50800" bIns="50800" rtlCol="0" anchor="ctr"/>
              <a:lstStyle/>
              <a:p>
                <a:pPr algn="ctr">
                  <a:lnSpc>
                    <a:spcPts val="1679"/>
                  </a:lnSpc>
                </a:pPr>
                <a:endParaRPr/>
              </a:p>
            </p:txBody>
          </p:sp>
        </p:grpSp>
        <p:sp>
          <p:nvSpPr>
            <p:cNvPr id="22" name="TextBox 22"/>
            <p:cNvSpPr txBox="1"/>
            <p:nvPr/>
          </p:nvSpPr>
          <p:spPr>
            <a:xfrm>
              <a:off x="55740" y="194016"/>
              <a:ext cx="615566"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1</a:t>
              </a:r>
            </a:p>
          </p:txBody>
        </p:sp>
      </p:grpSp>
      <p:grpSp>
        <p:nvGrpSpPr>
          <p:cNvPr id="23" name="Group 23"/>
          <p:cNvGrpSpPr/>
          <p:nvPr/>
        </p:nvGrpSpPr>
        <p:grpSpPr>
          <a:xfrm>
            <a:off x="216151" y="3400528"/>
            <a:ext cx="7118020" cy="1158419"/>
            <a:chOff x="0" y="0"/>
            <a:chExt cx="9490693" cy="1544558"/>
          </a:xfrm>
        </p:grpSpPr>
        <p:grpSp>
          <p:nvGrpSpPr>
            <p:cNvPr id="24" name="Group 24"/>
            <p:cNvGrpSpPr/>
            <p:nvPr/>
          </p:nvGrpSpPr>
          <p:grpSpPr>
            <a:xfrm>
              <a:off x="227393" y="163080"/>
              <a:ext cx="9263300" cy="1381478"/>
              <a:chOff x="0" y="0"/>
              <a:chExt cx="2453028" cy="365831"/>
            </a:xfrm>
          </p:grpSpPr>
          <p:sp>
            <p:nvSpPr>
              <p:cNvPr id="25" name="Freeform 25"/>
              <p:cNvSpPr/>
              <p:nvPr/>
            </p:nvSpPr>
            <p:spPr>
              <a:xfrm>
                <a:off x="0" y="0"/>
                <a:ext cx="2453028" cy="365831"/>
              </a:xfrm>
              <a:custGeom>
                <a:avLst/>
                <a:gdLst/>
                <a:ahLst/>
                <a:cxnLst/>
                <a:rect l="l" t="t" r="r" b="b"/>
                <a:pathLst>
                  <a:path w="2453028" h="365831">
                    <a:moveTo>
                      <a:pt x="41849" y="0"/>
                    </a:moveTo>
                    <a:lnTo>
                      <a:pt x="2411178" y="0"/>
                    </a:lnTo>
                    <a:cubicBezTo>
                      <a:pt x="2434291" y="0"/>
                      <a:pt x="2453028" y="18737"/>
                      <a:pt x="2453028" y="41849"/>
                    </a:cubicBezTo>
                    <a:lnTo>
                      <a:pt x="2453028" y="323982"/>
                    </a:lnTo>
                    <a:cubicBezTo>
                      <a:pt x="2453028" y="335081"/>
                      <a:pt x="2448619" y="345725"/>
                      <a:pt x="2440770" y="353574"/>
                    </a:cubicBezTo>
                    <a:cubicBezTo>
                      <a:pt x="2432922" y="361422"/>
                      <a:pt x="2422277" y="365831"/>
                      <a:pt x="2411178" y="365831"/>
                    </a:cubicBezTo>
                    <a:lnTo>
                      <a:pt x="41849" y="365831"/>
                    </a:lnTo>
                    <a:cubicBezTo>
                      <a:pt x="30750" y="365831"/>
                      <a:pt x="20106" y="361422"/>
                      <a:pt x="12257" y="353574"/>
                    </a:cubicBezTo>
                    <a:cubicBezTo>
                      <a:pt x="4409" y="345725"/>
                      <a:pt x="0" y="335081"/>
                      <a:pt x="0" y="323982"/>
                    </a:cubicBezTo>
                    <a:lnTo>
                      <a:pt x="0" y="41849"/>
                    </a:lnTo>
                    <a:cubicBezTo>
                      <a:pt x="0" y="18737"/>
                      <a:pt x="18737" y="0"/>
                      <a:pt x="41849" y="0"/>
                    </a:cubicBezTo>
                    <a:close/>
                  </a:path>
                </a:pathLst>
              </a:custGeom>
              <a:solidFill>
                <a:srgbClr val="FFFFFE"/>
              </a:solidFill>
              <a:ln w="38100" cap="rnd">
                <a:solidFill>
                  <a:srgbClr val="68BFBD"/>
                </a:solidFill>
                <a:prstDash val="solid"/>
                <a:round/>
              </a:ln>
            </p:spPr>
            <p:txBody>
              <a:bodyPr/>
              <a:lstStyle/>
              <a:p>
                <a:endParaRPr lang="en-CY"/>
              </a:p>
            </p:txBody>
          </p:sp>
          <p:sp>
            <p:nvSpPr>
              <p:cNvPr id="26" name="TextBox 26"/>
              <p:cNvSpPr txBox="1"/>
              <p:nvPr/>
            </p:nvSpPr>
            <p:spPr>
              <a:xfrm>
                <a:off x="0" y="-28575"/>
                <a:ext cx="2453028" cy="394406"/>
              </a:xfrm>
              <a:prstGeom prst="rect">
                <a:avLst/>
              </a:prstGeom>
            </p:spPr>
            <p:txBody>
              <a:bodyPr lIns="50800" tIns="50800" rIns="50800" bIns="50800" rtlCol="0" anchor="ctr"/>
              <a:lstStyle/>
              <a:p>
                <a:pPr algn="ctr">
                  <a:lnSpc>
                    <a:spcPts val="1679"/>
                  </a:lnSpc>
                </a:pPr>
                <a:endParaRPr/>
              </a:p>
            </p:txBody>
          </p:sp>
        </p:grpSp>
        <p:sp>
          <p:nvSpPr>
            <p:cNvPr id="27" name="TextBox 27"/>
            <p:cNvSpPr txBox="1"/>
            <p:nvPr/>
          </p:nvSpPr>
          <p:spPr>
            <a:xfrm>
              <a:off x="785666" y="296289"/>
              <a:ext cx="5984894" cy="1096010"/>
            </a:xfrm>
            <a:prstGeom prst="rect">
              <a:avLst/>
            </a:prstGeom>
          </p:spPr>
          <p:txBody>
            <a:bodyPr lIns="0" tIns="0" rIns="0" bIns="0" rtlCol="0" anchor="t">
              <a:spAutoFit/>
            </a:bodyPr>
            <a:lstStyle/>
            <a:p>
              <a:pPr marL="0" lvl="0" indent="0" algn="just">
                <a:lnSpc>
                  <a:spcPts val="1679"/>
                </a:lnSpc>
              </a:pPr>
              <a:r>
                <a:rPr lang="en-US" sz="1199" b="1">
                  <a:solidFill>
                    <a:srgbClr val="464646"/>
                  </a:solidFill>
                  <a:latin typeface="Open Sans Bold"/>
                  <a:ea typeface="Open Sans Bold"/>
                  <a:cs typeface="Open Sans Bold"/>
                  <a:sym typeface="Open Sans Bold"/>
                </a:rPr>
                <a:t>Rolle &amp; Erwartungen</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Hauptaufgaben</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Erste Prioritäten</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Organisation der Arbeit / Arbeitsabläufe</a:t>
              </a:r>
            </a:p>
          </p:txBody>
        </p:sp>
        <p:grpSp>
          <p:nvGrpSpPr>
            <p:cNvPr id="28" name="Group 28"/>
            <p:cNvGrpSpPr/>
            <p:nvPr/>
          </p:nvGrpSpPr>
          <p:grpSpPr>
            <a:xfrm>
              <a:off x="0" y="0"/>
              <a:ext cx="677698" cy="676526"/>
              <a:chOff x="0" y="0"/>
              <a:chExt cx="814208" cy="812800"/>
            </a:xfrm>
          </p:grpSpPr>
          <p:sp>
            <p:nvSpPr>
              <p:cNvPr id="29" name="Freeform 29"/>
              <p:cNvSpPr/>
              <p:nvPr/>
            </p:nvSpPr>
            <p:spPr>
              <a:xfrm>
                <a:off x="0" y="0"/>
                <a:ext cx="814208" cy="812800"/>
              </a:xfrm>
              <a:custGeom>
                <a:avLst/>
                <a:gdLst/>
                <a:ahLst/>
                <a:cxnLst/>
                <a:rect l="l" t="t" r="r" b="b"/>
                <a:pathLst>
                  <a:path w="814208" h="812800">
                    <a:moveTo>
                      <a:pt x="407104" y="0"/>
                    </a:moveTo>
                    <a:cubicBezTo>
                      <a:pt x="182267" y="0"/>
                      <a:pt x="0" y="181951"/>
                      <a:pt x="0" y="406400"/>
                    </a:cubicBezTo>
                    <a:cubicBezTo>
                      <a:pt x="0" y="630849"/>
                      <a:pt x="182267" y="812800"/>
                      <a:pt x="407104" y="812800"/>
                    </a:cubicBezTo>
                    <a:cubicBezTo>
                      <a:pt x="631941" y="812800"/>
                      <a:pt x="814208" y="630849"/>
                      <a:pt x="814208" y="406400"/>
                    </a:cubicBezTo>
                    <a:cubicBezTo>
                      <a:pt x="814208" y="181951"/>
                      <a:pt x="631941" y="0"/>
                      <a:pt x="407104" y="0"/>
                    </a:cubicBezTo>
                    <a:close/>
                  </a:path>
                </a:pathLst>
              </a:custGeom>
              <a:solidFill>
                <a:srgbClr val="68BFBD"/>
              </a:solidFill>
            </p:spPr>
            <p:txBody>
              <a:bodyPr/>
              <a:lstStyle/>
              <a:p>
                <a:endParaRPr lang="en-CY"/>
              </a:p>
            </p:txBody>
          </p:sp>
          <p:sp>
            <p:nvSpPr>
              <p:cNvPr id="30" name="TextBox 30"/>
              <p:cNvSpPr txBox="1"/>
              <p:nvPr/>
            </p:nvSpPr>
            <p:spPr>
              <a:xfrm>
                <a:off x="76332" y="47625"/>
                <a:ext cx="661544" cy="688975"/>
              </a:xfrm>
              <a:prstGeom prst="rect">
                <a:avLst/>
              </a:prstGeom>
            </p:spPr>
            <p:txBody>
              <a:bodyPr lIns="50800" tIns="50800" rIns="50800" bIns="50800" rtlCol="0" anchor="ctr"/>
              <a:lstStyle/>
              <a:p>
                <a:pPr algn="ctr">
                  <a:lnSpc>
                    <a:spcPts val="1679"/>
                  </a:lnSpc>
                </a:pPr>
                <a:endParaRPr/>
              </a:p>
            </p:txBody>
          </p:sp>
        </p:grpSp>
        <p:sp>
          <p:nvSpPr>
            <p:cNvPr id="31" name="TextBox 31"/>
            <p:cNvSpPr txBox="1"/>
            <p:nvPr/>
          </p:nvSpPr>
          <p:spPr>
            <a:xfrm>
              <a:off x="51957" y="206023"/>
              <a:ext cx="573784" cy="302580"/>
            </a:xfrm>
            <a:prstGeom prst="rect">
              <a:avLst/>
            </a:prstGeom>
          </p:spPr>
          <p:txBody>
            <a:bodyPr lIns="0" tIns="0" rIns="0" bIns="0" rtlCol="0" anchor="t">
              <a:spAutoFit/>
            </a:bodyPr>
            <a:lstStyle/>
            <a:p>
              <a:pPr marL="0" lvl="0" indent="0" algn="ctr">
                <a:lnSpc>
                  <a:spcPts val="1685"/>
                </a:lnSpc>
              </a:pPr>
              <a:r>
                <a:rPr lang="en-US" sz="1685" b="1" spc="-118">
                  <a:solidFill>
                    <a:srgbClr val="FFFFFF"/>
                  </a:solidFill>
                  <a:latin typeface="Open Sans Bold"/>
                  <a:ea typeface="Open Sans Bold"/>
                  <a:cs typeface="Open Sans Bold"/>
                  <a:sym typeface="Open Sans Bold"/>
                </a:rPr>
                <a:t>2</a:t>
              </a:r>
            </a:p>
          </p:txBody>
        </p:sp>
      </p:grpSp>
      <p:grpSp>
        <p:nvGrpSpPr>
          <p:cNvPr id="34" name="Group 34"/>
          <p:cNvGrpSpPr/>
          <p:nvPr/>
        </p:nvGrpSpPr>
        <p:grpSpPr>
          <a:xfrm>
            <a:off x="211173" y="4626088"/>
            <a:ext cx="7127976" cy="1798565"/>
            <a:chOff x="0" y="0"/>
            <a:chExt cx="9503968" cy="2398087"/>
          </a:xfrm>
        </p:grpSpPr>
        <p:grpSp>
          <p:nvGrpSpPr>
            <p:cNvPr id="35" name="Group 35"/>
            <p:cNvGrpSpPr/>
            <p:nvPr/>
          </p:nvGrpSpPr>
          <p:grpSpPr>
            <a:xfrm>
              <a:off x="226379" y="163080"/>
              <a:ext cx="9277589" cy="2235006"/>
              <a:chOff x="0" y="0"/>
              <a:chExt cx="2456812" cy="591855"/>
            </a:xfrm>
          </p:grpSpPr>
          <p:sp>
            <p:nvSpPr>
              <p:cNvPr id="36" name="Freeform 36"/>
              <p:cNvSpPr/>
              <p:nvPr/>
            </p:nvSpPr>
            <p:spPr>
              <a:xfrm>
                <a:off x="0" y="0"/>
                <a:ext cx="2456811" cy="591855"/>
              </a:xfrm>
              <a:custGeom>
                <a:avLst/>
                <a:gdLst/>
                <a:ahLst/>
                <a:cxnLst/>
                <a:rect l="l" t="t" r="r" b="b"/>
                <a:pathLst>
                  <a:path w="2456811" h="591855">
                    <a:moveTo>
                      <a:pt x="41785" y="0"/>
                    </a:moveTo>
                    <a:lnTo>
                      <a:pt x="2415027" y="0"/>
                    </a:lnTo>
                    <a:cubicBezTo>
                      <a:pt x="2426109" y="0"/>
                      <a:pt x="2436737" y="4402"/>
                      <a:pt x="2444573" y="12239"/>
                    </a:cubicBezTo>
                    <a:cubicBezTo>
                      <a:pt x="2452409" y="20075"/>
                      <a:pt x="2456811" y="30703"/>
                      <a:pt x="2456811" y="41785"/>
                    </a:cubicBezTo>
                    <a:lnTo>
                      <a:pt x="2456811" y="550070"/>
                    </a:lnTo>
                    <a:cubicBezTo>
                      <a:pt x="2456811" y="561152"/>
                      <a:pt x="2452409" y="571781"/>
                      <a:pt x="2444573" y="579617"/>
                    </a:cubicBezTo>
                    <a:cubicBezTo>
                      <a:pt x="2436737" y="587453"/>
                      <a:pt x="2426109" y="591855"/>
                      <a:pt x="2415027" y="591855"/>
                    </a:cubicBezTo>
                    <a:lnTo>
                      <a:pt x="41785" y="591855"/>
                    </a:lnTo>
                    <a:cubicBezTo>
                      <a:pt x="30703" y="591855"/>
                      <a:pt x="20075" y="587453"/>
                      <a:pt x="12239" y="579617"/>
                    </a:cubicBezTo>
                    <a:cubicBezTo>
                      <a:pt x="4402" y="571781"/>
                      <a:pt x="0" y="561152"/>
                      <a:pt x="0" y="550070"/>
                    </a:cubicBezTo>
                    <a:lnTo>
                      <a:pt x="0" y="41785"/>
                    </a:lnTo>
                    <a:cubicBezTo>
                      <a:pt x="0" y="30703"/>
                      <a:pt x="4402" y="20075"/>
                      <a:pt x="12239" y="12239"/>
                    </a:cubicBezTo>
                    <a:cubicBezTo>
                      <a:pt x="20075" y="4402"/>
                      <a:pt x="30703" y="0"/>
                      <a:pt x="41785" y="0"/>
                    </a:cubicBezTo>
                    <a:close/>
                  </a:path>
                </a:pathLst>
              </a:custGeom>
              <a:solidFill>
                <a:srgbClr val="D7EAEA"/>
              </a:solidFill>
              <a:ln cap="rnd">
                <a:noFill/>
                <a:prstDash val="solid"/>
                <a:round/>
              </a:ln>
            </p:spPr>
            <p:txBody>
              <a:bodyPr/>
              <a:lstStyle/>
              <a:p>
                <a:endParaRPr lang="en-CY"/>
              </a:p>
            </p:txBody>
          </p:sp>
          <p:sp>
            <p:nvSpPr>
              <p:cNvPr id="37" name="TextBox 37"/>
              <p:cNvSpPr txBox="1"/>
              <p:nvPr/>
            </p:nvSpPr>
            <p:spPr>
              <a:xfrm>
                <a:off x="0" y="-38100"/>
                <a:ext cx="2456812" cy="629955"/>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38" name="TextBox 38"/>
            <p:cNvSpPr txBox="1"/>
            <p:nvPr/>
          </p:nvSpPr>
          <p:spPr>
            <a:xfrm>
              <a:off x="794639" y="277187"/>
              <a:ext cx="8115894" cy="1934210"/>
            </a:xfrm>
            <a:prstGeom prst="rect">
              <a:avLst/>
            </a:prstGeom>
          </p:spPr>
          <p:txBody>
            <a:bodyPr lIns="0" tIns="0" rIns="0" bIns="0" rtlCol="0" anchor="t">
              <a:spAutoFit/>
            </a:bodyPr>
            <a:lstStyle/>
            <a:p>
              <a:pPr algn="just">
                <a:lnSpc>
                  <a:spcPts val="1679"/>
                </a:lnSpc>
                <a:spcBef>
                  <a:spcPct val="0"/>
                </a:spcBef>
              </a:pPr>
              <a:r>
                <a:rPr lang="en-US" sz="1199" b="1">
                  <a:solidFill>
                    <a:srgbClr val="464646"/>
                  </a:solidFill>
                  <a:latin typeface="Open Sans Bold"/>
                  <a:ea typeface="Open Sans Bold"/>
                  <a:cs typeface="Open Sans Bold"/>
                  <a:sym typeface="Open Sans Bold"/>
                </a:rPr>
                <a:t>Unterstützung </a:t>
              </a:r>
              <a:r>
                <a:rPr lang="en-US" sz="1199" b="1" u="none" strike="noStrike">
                  <a:solidFill>
                    <a:srgbClr val="464646"/>
                  </a:solidFill>
                  <a:latin typeface="Open Sans Bold"/>
                  <a:ea typeface="Open Sans Bold"/>
                  <a:cs typeface="Open Sans Bold"/>
                  <a:sym typeface="Open Sans Bold"/>
                </a:rPr>
                <a:t>&amp; Kontakte</a:t>
              </a:r>
            </a:p>
            <a:p>
              <a:pPr algn="just">
                <a:lnSpc>
                  <a:spcPts val="1679"/>
                </a:lnSpc>
                <a:spcBef>
                  <a:spcPct val="0"/>
                </a:spcBef>
              </a:pPr>
              <a:r>
                <a:rPr lang="en-US" sz="1199" u="none" strike="noStrike">
                  <a:solidFill>
                    <a:srgbClr val="464646"/>
                  </a:solidFill>
                  <a:latin typeface="Open Sans"/>
                  <a:ea typeface="Open Sans"/>
                  <a:cs typeface="Open Sans"/>
                  <a:sym typeface="Open Sans"/>
                </a:rPr>
                <a:t>Bestätigen Sie:</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direkte Führungskraft</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Ansprechpartner:in der Personalabteilung</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Mentor:in (falls zutreffend)</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“Buddy” (falls zutreffend)</a:t>
              </a:r>
            </a:p>
            <a:p>
              <a:pPr algn="just">
                <a:lnSpc>
                  <a:spcPts val="1679"/>
                </a:lnSpc>
                <a:spcBef>
                  <a:spcPct val="0"/>
                </a:spcBef>
              </a:pPr>
              <a:r>
                <a:rPr lang="en-US" sz="1199" u="none" strike="noStrike">
                  <a:solidFill>
                    <a:srgbClr val="464646"/>
                  </a:solidFill>
                  <a:latin typeface="Open Sans"/>
                  <a:ea typeface="Open Sans"/>
                  <a:cs typeface="Open Sans"/>
                  <a:sym typeface="Open Sans"/>
                </a:rPr>
                <a:t>Erklären Sie, wann und wie man die jeweiligen Personen kontaktieren kann.</a:t>
              </a:r>
            </a:p>
          </p:txBody>
        </p:sp>
        <p:grpSp>
          <p:nvGrpSpPr>
            <p:cNvPr id="39" name="Group 39"/>
            <p:cNvGrpSpPr/>
            <p:nvPr/>
          </p:nvGrpSpPr>
          <p:grpSpPr>
            <a:xfrm>
              <a:off x="0" y="0"/>
              <a:ext cx="674674" cy="676526"/>
              <a:chOff x="0" y="0"/>
              <a:chExt cx="810576" cy="812800"/>
            </a:xfrm>
          </p:grpSpPr>
          <p:sp>
            <p:nvSpPr>
              <p:cNvPr id="40" name="Freeform 40"/>
              <p:cNvSpPr/>
              <p:nvPr/>
            </p:nvSpPr>
            <p:spPr>
              <a:xfrm>
                <a:off x="0" y="0"/>
                <a:ext cx="810576" cy="812800"/>
              </a:xfrm>
              <a:custGeom>
                <a:avLst/>
                <a:gdLst/>
                <a:ahLst/>
                <a:cxnLst/>
                <a:rect l="l" t="t" r="r" b="b"/>
                <a:pathLst>
                  <a:path w="810576" h="812800">
                    <a:moveTo>
                      <a:pt x="405288" y="0"/>
                    </a:moveTo>
                    <a:cubicBezTo>
                      <a:pt x="181454" y="0"/>
                      <a:pt x="0" y="181951"/>
                      <a:pt x="0" y="406400"/>
                    </a:cubicBezTo>
                    <a:cubicBezTo>
                      <a:pt x="0" y="630849"/>
                      <a:pt x="181454" y="812800"/>
                      <a:pt x="405288" y="812800"/>
                    </a:cubicBezTo>
                    <a:cubicBezTo>
                      <a:pt x="629122" y="812800"/>
                      <a:pt x="810576" y="630849"/>
                      <a:pt x="810576" y="406400"/>
                    </a:cubicBezTo>
                    <a:cubicBezTo>
                      <a:pt x="810576" y="181951"/>
                      <a:pt x="629122" y="0"/>
                      <a:pt x="405288" y="0"/>
                    </a:cubicBezTo>
                    <a:close/>
                  </a:path>
                </a:pathLst>
              </a:custGeom>
              <a:solidFill>
                <a:srgbClr val="68BFBD"/>
              </a:solidFill>
            </p:spPr>
            <p:txBody>
              <a:bodyPr/>
              <a:lstStyle/>
              <a:p>
                <a:endParaRPr lang="en-CY"/>
              </a:p>
            </p:txBody>
          </p:sp>
          <p:sp>
            <p:nvSpPr>
              <p:cNvPr id="41" name="TextBox 41"/>
              <p:cNvSpPr txBox="1"/>
              <p:nvPr/>
            </p:nvSpPr>
            <p:spPr>
              <a:xfrm>
                <a:off x="75991" y="38100"/>
                <a:ext cx="658593"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42" name="TextBox 42"/>
            <p:cNvSpPr txBox="1"/>
            <p:nvPr/>
          </p:nvSpPr>
          <p:spPr>
            <a:xfrm>
              <a:off x="51725" y="203365"/>
              <a:ext cx="571224" cy="298371"/>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3</a:t>
              </a:r>
            </a:p>
          </p:txBody>
        </p:sp>
      </p:grpSp>
      <p:grpSp>
        <p:nvGrpSpPr>
          <p:cNvPr id="43" name="Group 43"/>
          <p:cNvGrpSpPr/>
          <p:nvPr/>
        </p:nvGrpSpPr>
        <p:grpSpPr>
          <a:xfrm>
            <a:off x="228462" y="6500854"/>
            <a:ext cx="7093399" cy="1380008"/>
            <a:chOff x="0" y="0"/>
            <a:chExt cx="9457865" cy="1840010"/>
          </a:xfrm>
        </p:grpSpPr>
        <p:grpSp>
          <p:nvGrpSpPr>
            <p:cNvPr id="44" name="Group 44"/>
            <p:cNvGrpSpPr/>
            <p:nvPr/>
          </p:nvGrpSpPr>
          <p:grpSpPr>
            <a:xfrm>
              <a:off x="231536" y="163080"/>
              <a:ext cx="9226329" cy="1676930"/>
              <a:chOff x="0" y="0"/>
              <a:chExt cx="2443237" cy="444070"/>
            </a:xfrm>
          </p:grpSpPr>
          <p:sp>
            <p:nvSpPr>
              <p:cNvPr id="45" name="Freeform 45"/>
              <p:cNvSpPr/>
              <p:nvPr/>
            </p:nvSpPr>
            <p:spPr>
              <a:xfrm>
                <a:off x="0" y="0"/>
                <a:ext cx="2443237" cy="444070"/>
              </a:xfrm>
              <a:custGeom>
                <a:avLst/>
                <a:gdLst/>
                <a:ahLst/>
                <a:cxnLst/>
                <a:rect l="l" t="t" r="r" b="b"/>
                <a:pathLst>
                  <a:path w="2443237" h="444070">
                    <a:moveTo>
                      <a:pt x="42017" y="0"/>
                    </a:moveTo>
                    <a:lnTo>
                      <a:pt x="2401220" y="0"/>
                    </a:lnTo>
                    <a:cubicBezTo>
                      <a:pt x="2412364" y="0"/>
                      <a:pt x="2423051" y="4427"/>
                      <a:pt x="2430931" y="12307"/>
                    </a:cubicBezTo>
                    <a:cubicBezTo>
                      <a:pt x="2438810" y="20186"/>
                      <a:pt x="2443237" y="30873"/>
                      <a:pt x="2443237" y="42017"/>
                    </a:cubicBezTo>
                    <a:lnTo>
                      <a:pt x="2443237" y="402053"/>
                    </a:lnTo>
                    <a:cubicBezTo>
                      <a:pt x="2443237" y="413197"/>
                      <a:pt x="2438810" y="423884"/>
                      <a:pt x="2430931" y="431764"/>
                    </a:cubicBezTo>
                    <a:cubicBezTo>
                      <a:pt x="2423051" y="439643"/>
                      <a:pt x="2412364" y="444070"/>
                      <a:pt x="2401220" y="444070"/>
                    </a:cubicBezTo>
                    <a:lnTo>
                      <a:pt x="42017" y="444070"/>
                    </a:lnTo>
                    <a:cubicBezTo>
                      <a:pt x="30873" y="444070"/>
                      <a:pt x="20186" y="439643"/>
                      <a:pt x="12307" y="431764"/>
                    </a:cubicBezTo>
                    <a:cubicBezTo>
                      <a:pt x="4427" y="423884"/>
                      <a:pt x="0" y="413197"/>
                      <a:pt x="0" y="402053"/>
                    </a:cubicBezTo>
                    <a:lnTo>
                      <a:pt x="0" y="42017"/>
                    </a:lnTo>
                    <a:cubicBezTo>
                      <a:pt x="0" y="30873"/>
                      <a:pt x="4427" y="20186"/>
                      <a:pt x="12307" y="12307"/>
                    </a:cubicBezTo>
                    <a:cubicBezTo>
                      <a:pt x="20186" y="4427"/>
                      <a:pt x="30873" y="0"/>
                      <a:pt x="42017" y="0"/>
                    </a:cubicBezTo>
                    <a:close/>
                  </a:path>
                </a:pathLst>
              </a:custGeom>
              <a:solidFill>
                <a:srgbClr val="FFFFFE"/>
              </a:solidFill>
              <a:ln w="38100" cap="rnd">
                <a:solidFill>
                  <a:srgbClr val="68BFBD"/>
                </a:solidFill>
                <a:prstDash val="solid"/>
                <a:round/>
              </a:ln>
            </p:spPr>
            <p:txBody>
              <a:bodyPr/>
              <a:lstStyle/>
              <a:p>
                <a:endParaRPr lang="en-CY"/>
              </a:p>
            </p:txBody>
          </p:sp>
          <p:sp>
            <p:nvSpPr>
              <p:cNvPr id="46" name="TextBox 46"/>
              <p:cNvSpPr txBox="1"/>
              <p:nvPr/>
            </p:nvSpPr>
            <p:spPr>
              <a:xfrm>
                <a:off x="0" y="-28575"/>
                <a:ext cx="2443237" cy="47264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47" name="TextBox 47"/>
            <p:cNvSpPr txBox="1"/>
            <p:nvPr/>
          </p:nvSpPr>
          <p:spPr>
            <a:xfrm>
              <a:off x="774020" y="319213"/>
              <a:ext cx="5645977" cy="1433725"/>
            </a:xfrm>
            <a:prstGeom prst="rect">
              <a:avLst/>
            </a:prstGeom>
          </p:spPr>
          <p:txBody>
            <a:bodyPr lIns="0" tIns="0" rIns="0" bIns="0" rtlCol="0" anchor="t">
              <a:spAutoFit/>
            </a:bodyPr>
            <a:lstStyle/>
            <a:p>
              <a:pPr algn="just">
                <a:lnSpc>
                  <a:spcPts val="1679"/>
                </a:lnSpc>
                <a:spcBef>
                  <a:spcPct val="0"/>
                </a:spcBef>
              </a:pPr>
              <a:r>
                <a:rPr lang="en-US" sz="1200" b="1" dirty="0" err="1">
                  <a:solidFill>
                    <a:srgbClr val="464646"/>
                  </a:solidFill>
                  <a:latin typeface="Open Sans Bold"/>
                  <a:ea typeface="Open Sans Bold"/>
                  <a:cs typeface="Open Sans Bold"/>
                  <a:sym typeface="Open Sans Bold"/>
                </a:rPr>
                <a:t>Fragen</a:t>
              </a:r>
              <a:r>
                <a:rPr lang="en-US" sz="1200" b="1" dirty="0">
                  <a:solidFill>
                    <a:srgbClr val="464646"/>
                  </a:solidFill>
                  <a:latin typeface="Open Sans Bold"/>
                  <a:ea typeface="Open Sans Bold"/>
                  <a:cs typeface="Open Sans Bold"/>
                  <a:sym typeface="Open Sans Bold"/>
                </a:rPr>
                <a:t> der </a:t>
              </a:r>
              <a:r>
                <a:rPr lang="en-US" sz="1200" b="1" dirty="0" err="1">
                  <a:solidFill>
                    <a:srgbClr val="464646"/>
                  </a:solidFill>
                  <a:latin typeface="Open Sans Bold"/>
                  <a:ea typeface="Open Sans Bold"/>
                  <a:cs typeface="Open Sans Bold"/>
                  <a:sym typeface="Open Sans Bold"/>
                </a:rPr>
                <a:t>Mitarbeiterin</a:t>
              </a:r>
              <a:endParaRPr lang="en-US" sz="1200" b="1" dirty="0">
                <a:solidFill>
                  <a:srgbClr val="464646"/>
                </a:solidFill>
                <a:latin typeface="Open Sans Bold"/>
                <a:ea typeface="Open Sans Bold"/>
                <a:cs typeface="Open Sans Bold"/>
                <a:sym typeface="Open Sans Bold"/>
              </a:endParaRPr>
            </a:p>
            <a:p>
              <a:pPr algn="just">
                <a:lnSpc>
                  <a:spcPts val="1679"/>
                </a:lnSpc>
                <a:spcBef>
                  <a:spcPct val="0"/>
                </a:spcBef>
              </a:pPr>
              <a:r>
                <a:rPr lang="en-US" sz="1200" u="none" strike="noStrike" dirty="0" err="1">
                  <a:solidFill>
                    <a:srgbClr val="464646"/>
                  </a:solidFill>
                  <a:latin typeface="Open Sans"/>
                  <a:ea typeface="Open Sans"/>
                  <a:cs typeface="Open Sans"/>
                  <a:sym typeface="Open Sans"/>
                </a:rPr>
                <a:t>Geben</a:t>
              </a:r>
              <a:r>
                <a:rPr lang="en-US" sz="1200" u="none" strike="noStrike" dirty="0">
                  <a:solidFill>
                    <a:srgbClr val="464646"/>
                  </a:solidFill>
                  <a:latin typeface="Open Sans"/>
                  <a:ea typeface="Open Sans"/>
                  <a:cs typeface="Open Sans"/>
                  <a:sym typeface="Open Sans"/>
                </a:rPr>
                <a:t> Sie der </a:t>
              </a:r>
              <a:r>
                <a:rPr lang="en-US" sz="1200" u="none" strike="noStrike" dirty="0" err="1">
                  <a:solidFill>
                    <a:srgbClr val="464646"/>
                  </a:solidFill>
                  <a:latin typeface="Open Sans"/>
                  <a:ea typeface="Open Sans"/>
                  <a:cs typeface="Open Sans"/>
                  <a:sym typeface="Open Sans"/>
                </a:rPr>
                <a:t>Mitarbeiterin</a:t>
              </a:r>
              <a:r>
                <a:rPr lang="en-US" sz="1200" u="none" strike="noStrike" dirty="0">
                  <a:solidFill>
                    <a:srgbClr val="464646"/>
                  </a:solidFill>
                  <a:latin typeface="Open Sans"/>
                  <a:ea typeface="Open Sans"/>
                  <a:cs typeface="Open Sans"/>
                  <a:sym typeface="Open Sans"/>
                </a:rPr>
                <a:t> Raum für</a:t>
              </a:r>
            </a:p>
            <a:p>
              <a:pPr marL="259080" lvl="1" indent="-129540" algn="just">
                <a:lnSpc>
                  <a:spcPts val="1679"/>
                </a:lnSpc>
                <a:spcBef>
                  <a:spcPct val="0"/>
                </a:spcBef>
                <a:buFont typeface="Arial"/>
                <a:buChar char="•"/>
              </a:pPr>
              <a:r>
                <a:rPr lang="en-US" sz="1200" u="none" strike="noStrike" dirty="0" err="1">
                  <a:solidFill>
                    <a:srgbClr val="464646"/>
                  </a:solidFill>
                  <a:latin typeface="Open Sans"/>
                  <a:ea typeface="Open Sans"/>
                  <a:cs typeface="Open Sans"/>
                  <a:sym typeface="Open Sans"/>
                </a:rPr>
                <a:t>Fragen</a:t>
              </a:r>
              <a:endParaRPr lang="en-US" sz="1200" u="none" strike="noStrike" dirty="0">
                <a:solidFill>
                  <a:srgbClr val="464646"/>
                </a:solidFill>
                <a:latin typeface="Open Sans"/>
                <a:ea typeface="Open Sans"/>
                <a:cs typeface="Open Sans"/>
                <a:sym typeface="Open Sans"/>
              </a:endParaRPr>
            </a:p>
            <a:p>
              <a:pPr marL="259080" lvl="1" indent="-129540" algn="just">
                <a:lnSpc>
                  <a:spcPts val="1679"/>
                </a:lnSpc>
                <a:spcBef>
                  <a:spcPct val="0"/>
                </a:spcBef>
                <a:buFont typeface="Arial"/>
                <a:buChar char="•"/>
              </a:pPr>
              <a:r>
                <a:rPr lang="en-US" sz="1200">
                  <a:solidFill>
                    <a:srgbClr val="464646"/>
                  </a:solidFill>
                  <a:latin typeface="Open Sans"/>
                  <a:ea typeface="Open Sans"/>
                  <a:cs typeface="Open Sans"/>
                  <a:sym typeface="Open Sans"/>
                </a:rPr>
                <a:t>i</a:t>
              </a:r>
              <a:r>
                <a:rPr lang="en-US" sz="1200" u="none" strike="noStrike">
                  <a:solidFill>
                    <a:srgbClr val="464646"/>
                  </a:solidFill>
                  <a:latin typeface="Open Sans"/>
                  <a:ea typeface="Open Sans"/>
                  <a:cs typeface="Open Sans"/>
                  <a:sym typeface="Open Sans"/>
                </a:rPr>
                <a:t>hren</a:t>
              </a:r>
              <a:r>
                <a:rPr lang="en-US" sz="1200" u="none" strike="noStrike" dirty="0">
                  <a:solidFill>
                    <a:srgbClr val="464646"/>
                  </a:solidFill>
                  <a:latin typeface="Open Sans"/>
                  <a:ea typeface="Open Sans"/>
                  <a:cs typeface="Open Sans"/>
                  <a:sym typeface="Open Sans"/>
                </a:rPr>
                <a:t> </a:t>
              </a:r>
              <a:r>
                <a:rPr lang="en-US" sz="1200" u="none" strike="noStrike" dirty="0" err="1">
                  <a:solidFill>
                    <a:srgbClr val="464646"/>
                  </a:solidFill>
                  <a:latin typeface="Open Sans"/>
                  <a:ea typeface="Open Sans"/>
                  <a:cs typeface="Open Sans"/>
                  <a:sym typeface="Open Sans"/>
                </a:rPr>
                <a:t>ersten</a:t>
              </a:r>
              <a:r>
                <a:rPr lang="en-US" sz="1200" u="none" strike="noStrike" dirty="0">
                  <a:solidFill>
                    <a:srgbClr val="464646"/>
                  </a:solidFill>
                  <a:latin typeface="Open Sans"/>
                  <a:ea typeface="Open Sans"/>
                  <a:cs typeface="Open Sans"/>
                  <a:sym typeface="Open Sans"/>
                </a:rPr>
                <a:t> </a:t>
              </a:r>
              <a:r>
                <a:rPr lang="en-US" sz="1200" u="none" strike="noStrike" dirty="0" err="1">
                  <a:solidFill>
                    <a:srgbClr val="464646"/>
                  </a:solidFill>
                  <a:latin typeface="Open Sans"/>
                  <a:ea typeface="Open Sans"/>
                  <a:cs typeface="Open Sans"/>
                  <a:sym typeface="Open Sans"/>
                </a:rPr>
                <a:t>Eindruck</a:t>
              </a:r>
              <a:endParaRPr lang="en-US" sz="1200" u="none" strike="noStrike" dirty="0">
                <a:solidFill>
                  <a:srgbClr val="464646"/>
                </a:solidFill>
                <a:latin typeface="Open Sans"/>
                <a:ea typeface="Open Sans"/>
                <a:cs typeface="Open Sans"/>
                <a:sym typeface="Open Sans"/>
              </a:endParaRPr>
            </a:p>
            <a:p>
              <a:pPr marL="259080" lvl="1" indent="-129540" algn="just">
                <a:lnSpc>
                  <a:spcPts val="1679"/>
                </a:lnSpc>
                <a:spcBef>
                  <a:spcPct val="0"/>
                </a:spcBef>
                <a:buFont typeface="Arial"/>
                <a:buChar char="•"/>
              </a:pPr>
              <a:r>
                <a:rPr lang="en-US" sz="1200" u="none" strike="noStrike" dirty="0" err="1">
                  <a:solidFill>
                    <a:srgbClr val="464646"/>
                  </a:solidFill>
                  <a:latin typeface="Open Sans"/>
                  <a:ea typeface="Open Sans"/>
                  <a:cs typeface="Open Sans"/>
                  <a:sym typeface="Open Sans"/>
                </a:rPr>
                <a:t>eventuelle</a:t>
              </a:r>
              <a:r>
                <a:rPr lang="en-US" sz="1200" u="none" strike="noStrike" dirty="0">
                  <a:solidFill>
                    <a:srgbClr val="464646"/>
                  </a:solidFill>
                  <a:latin typeface="Open Sans"/>
                  <a:ea typeface="Open Sans"/>
                  <a:cs typeface="Open Sans"/>
                  <a:sym typeface="Open Sans"/>
                </a:rPr>
                <a:t> </a:t>
              </a:r>
              <a:r>
                <a:rPr lang="en-US" sz="1200" u="none" strike="noStrike" dirty="0" err="1">
                  <a:solidFill>
                    <a:srgbClr val="464646"/>
                  </a:solidFill>
                  <a:latin typeface="Open Sans"/>
                  <a:ea typeface="Open Sans"/>
                  <a:cs typeface="Open Sans"/>
                  <a:sym typeface="Open Sans"/>
                </a:rPr>
                <a:t>Unklarheiten</a:t>
              </a:r>
              <a:endParaRPr lang="en-US" sz="1200" u="none" strike="noStrike" dirty="0">
                <a:solidFill>
                  <a:srgbClr val="464646"/>
                </a:solidFill>
                <a:latin typeface="Open Sans"/>
                <a:ea typeface="Open Sans"/>
                <a:cs typeface="Open Sans"/>
                <a:sym typeface="Open Sans"/>
              </a:endParaRPr>
            </a:p>
          </p:txBody>
        </p:sp>
        <p:grpSp>
          <p:nvGrpSpPr>
            <p:cNvPr id="48" name="Group 48"/>
            <p:cNvGrpSpPr/>
            <p:nvPr/>
          </p:nvGrpSpPr>
          <p:grpSpPr>
            <a:xfrm>
              <a:off x="0" y="0"/>
              <a:ext cx="690045" cy="676526"/>
              <a:chOff x="0" y="0"/>
              <a:chExt cx="829043" cy="812800"/>
            </a:xfrm>
          </p:grpSpPr>
          <p:sp>
            <p:nvSpPr>
              <p:cNvPr id="49" name="Freeform 49"/>
              <p:cNvSpPr/>
              <p:nvPr/>
            </p:nvSpPr>
            <p:spPr>
              <a:xfrm>
                <a:off x="0" y="0"/>
                <a:ext cx="829043" cy="812800"/>
              </a:xfrm>
              <a:custGeom>
                <a:avLst/>
                <a:gdLst/>
                <a:ahLst/>
                <a:cxnLst/>
                <a:rect l="l" t="t" r="r" b="b"/>
                <a:pathLst>
                  <a:path w="829043" h="812800">
                    <a:moveTo>
                      <a:pt x="414521" y="0"/>
                    </a:moveTo>
                    <a:cubicBezTo>
                      <a:pt x="185587" y="0"/>
                      <a:pt x="0" y="181951"/>
                      <a:pt x="0" y="406400"/>
                    </a:cubicBezTo>
                    <a:cubicBezTo>
                      <a:pt x="0" y="630849"/>
                      <a:pt x="185587" y="812800"/>
                      <a:pt x="414521" y="812800"/>
                    </a:cubicBezTo>
                    <a:cubicBezTo>
                      <a:pt x="643455" y="812800"/>
                      <a:pt x="829043" y="630849"/>
                      <a:pt x="829043" y="406400"/>
                    </a:cubicBezTo>
                    <a:cubicBezTo>
                      <a:pt x="829043" y="181951"/>
                      <a:pt x="643455" y="0"/>
                      <a:pt x="414521" y="0"/>
                    </a:cubicBezTo>
                    <a:close/>
                  </a:path>
                </a:pathLst>
              </a:custGeom>
              <a:solidFill>
                <a:srgbClr val="68BFBD"/>
              </a:solidFill>
            </p:spPr>
            <p:txBody>
              <a:bodyPr/>
              <a:lstStyle/>
              <a:p>
                <a:endParaRPr lang="en-CY"/>
              </a:p>
            </p:txBody>
          </p:sp>
          <p:sp>
            <p:nvSpPr>
              <p:cNvPr id="50" name="TextBox 50"/>
              <p:cNvSpPr txBox="1"/>
              <p:nvPr/>
            </p:nvSpPr>
            <p:spPr>
              <a:xfrm>
                <a:off x="77723" y="47625"/>
                <a:ext cx="673597" cy="6889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1" name="TextBox 51"/>
            <p:cNvSpPr txBox="1"/>
            <p:nvPr/>
          </p:nvSpPr>
          <p:spPr>
            <a:xfrm>
              <a:off x="52903" y="206023"/>
              <a:ext cx="584238" cy="302580"/>
            </a:xfrm>
            <a:prstGeom prst="rect">
              <a:avLst/>
            </a:prstGeom>
          </p:spPr>
          <p:txBody>
            <a:bodyPr lIns="0" tIns="0" rIns="0" bIns="0" rtlCol="0" anchor="t">
              <a:spAutoFit/>
            </a:bodyPr>
            <a:lstStyle/>
            <a:p>
              <a:pPr marL="0" lvl="0" indent="0" algn="ctr">
                <a:lnSpc>
                  <a:spcPts val="1685"/>
                </a:lnSpc>
                <a:spcBef>
                  <a:spcPct val="0"/>
                </a:spcBef>
              </a:pPr>
              <a:r>
                <a:rPr lang="en-US" sz="1685" b="1" u="none" strike="noStrike" spc="-118">
                  <a:solidFill>
                    <a:srgbClr val="FFFFFF"/>
                  </a:solidFill>
                  <a:latin typeface="Open Sans Bold"/>
                  <a:ea typeface="Open Sans Bold"/>
                  <a:cs typeface="Open Sans Bold"/>
                  <a:sym typeface="Open Sans Bold"/>
                </a:rPr>
                <a:t>4</a:t>
              </a:r>
            </a:p>
          </p:txBody>
        </p:sp>
      </p:grpSp>
      <p:grpSp>
        <p:nvGrpSpPr>
          <p:cNvPr id="52" name="Group 52"/>
          <p:cNvGrpSpPr/>
          <p:nvPr/>
        </p:nvGrpSpPr>
        <p:grpSpPr>
          <a:xfrm>
            <a:off x="222307" y="7935583"/>
            <a:ext cx="7105709" cy="949140"/>
            <a:chOff x="0" y="0"/>
            <a:chExt cx="9474279" cy="1265520"/>
          </a:xfrm>
        </p:grpSpPr>
        <p:grpSp>
          <p:nvGrpSpPr>
            <p:cNvPr id="53" name="Group 53"/>
            <p:cNvGrpSpPr/>
            <p:nvPr/>
          </p:nvGrpSpPr>
          <p:grpSpPr>
            <a:xfrm>
              <a:off x="227000" y="163080"/>
              <a:ext cx="9247279" cy="1102439"/>
              <a:chOff x="0" y="0"/>
              <a:chExt cx="2448785" cy="291939"/>
            </a:xfrm>
          </p:grpSpPr>
          <p:sp>
            <p:nvSpPr>
              <p:cNvPr id="54" name="Freeform 54"/>
              <p:cNvSpPr/>
              <p:nvPr/>
            </p:nvSpPr>
            <p:spPr>
              <a:xfrm>
                <a:off x="0" y="0"/>
                <a:ext cx="2448785" cy="291939"/>
              </a:xfrm>
              <a:custGeom>
                <a:avLst/>
                <a:gdLst/>
                <a:ahLst/>
                <a:cxnLst/>
                <a:rect l="l" t="t" r="r" b="b"/>
                <a:pathLst>
                  <a:path w="2448785" h="291939">
                    <a:moveTo>
                      <a:pt x="41922" y="0"/>
                    </a:moveTo>
                    <a:lnTo>
                      <a:pt x="2406863" y="0"/>
                    </a:lnTo>
                    <a:cubicBezTo>
                      <a:pt x="2417981" y="0"/>
                      <a:pt x="2428645" y="4417"/>
                      <a:pt x="2436506" y="12279"/>
                    </a:cubicBezTo>
                    <a:cubicBezTo>
                      <a:pt x="2444368" y="20140"/>
                      <a:pt x="2448785" y="30803"/>
                      <a:pt x="2448785" y="41922"/>
                    </a:cubicBezTo>
                    <a:lnTo>
                      <a:pt x="2448785" y="250017"/>
                    </a:lnTo>
                    <a:cubicBezTo>
                      <a:pt x="2448785" y="261135"/>
                      <a:pt x="2444368" y="271798"/>
                      <a:pt x="2436506" y="279660"/>
                    </a:cubicBezTo>
                    <a:cubicBezTo>
                      <a:pt x="2428645" y="287522"/>
                      <a:pt x="2417981" y="291939"/>
                      <a:pt x="2406863" y="291939"/>
                    </a:cubicBezTo>
                    <a:lnTo>
                      <a:pt x="41922" y="291939"/>
                    </a:lnTo>
                    <a:cubicBezTo>
                      <a:pt x="30803" y="291939"/>
                      <a:pt x="20140" y="287522"/>
                      <a:pt x="12279" y="279660"/>
                    </a:cubicBezTo>
                    <a:cubicBezTo>
                      <a:pt x="4417" y="271798"/>
                      <a:pt x="0" y="261135"/>
                      <a:pt x="0" y="250017"/>
                    </a:cubicBezTo>
                    <a:lnTo>
                      <a:pt x="0" y="41922"/>
                    </a:lnTo>
                    <a:cubicBezTo>
                      <a:pt x="0" y="30803"/>
                      <a:pt x="4417" y="20140"/>
                      <a:pt x="12279" y="12279"/>
                    </a:cubicBezTo>
                    <a:cubicBezTo>
                      <a:pt x="20140" y="4417"/>
                      <a:pt x="30803" y="0"/>
                      <a:pt x="41922" y="0"/>
                    </a:cubicBezTo>
                    <a:close/>
                  </a:path>
                </a:pathLst>
              </a:custGeom>
              <a:solidFill>
                <a:srgbClr val="D7EAEA"/>
              </a:solidFill>
              <a:ln cap="rnd">
                <a:noFill/>
                <a:prstDash val="solid"/>
                <a:round/>
              </a:ln>
            </p:spPr>
            <p:txBody>
              <a:bodyPr/>
              <a:lstStyle/>
              <a:p>
                <a:endParaRPr lang="en-CY"/>
              </a:p>
            </p:txBody>
          </p:sp>
          <p:sp>
            <p:nvSpPr>
              <p:cNvPr id="55" name="TextBox 55"/>
              <p:cNvSpPr txBox="1"/>
              <p:nvPr/>
            </p:nvSpPr>
            <p:spPr>
              <a:xfrm>
                <a:off x="0" y="-38100"/>
                <a:ext cx="2448785" cy="330039"/>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56" name="TextBox 56"/>
            <p:cNvSpPr txBox="1"/>
            <p:nvPr/>
          </p:nvSpPr>
          <p:spPr>
            <a:xfrm>
              <a:off x="796490" y="296470"/>
              <a:ext cx="5974543" cy="816610"/>
            </a:xfrm>
            <a:prstGeom prst="rect">
              <a:avLst/>
            </a:prstGeom>
          </p:spPr>
          <p:txBody>
            <a:bodyPr lIns="0" tIns="0" rIns="0" bIns="0" rtlCol="0" anchor="t">
              <a:spAutoFit/>
            </a:bodyPr>
            <a:lstStyle/>
            <a:p>
              <a:pPr algn="just">
                <a:lnSpc>
                  <a:spcPts val="1679"/>
                </a:lnSpc>
                <a:spcBef>
                  <a:spcPct val="0"/>
                </a:spcBef>
              </a:pPr>
              <a:r>
                <a:rPr lang="en-US" sz="1199" b="1" u="none" strike="noStrike">
                  <a:solidFill>
                    <a:srgbClr val="464646"/>
                  </a:solidFill>
                  <a:latin typeface="Open Sans Bold"/>
                  <a:ea typeface="Open Sans Bold"/>
                  <a:cs typeface="Open Sans Bold"/>
                  <a:sym typeface="Open Sans Bold"/>
                </a:rPr>
                <a:t>Nächste Schritte</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Unmittelbare Aufgaben oder Meilensteine</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Nächstes Check-in oder nächstes Treffen</a:t>
              </a:r>
            </a:p>
          </p:txBody>
        </p:sp>
        <p:grpSp>
          <p:nvGrpSpPr>
            <p:cNvPr id="57" name="Group 57"/>
            <p:cNvGrpSpPr/>
            <p:nvPr/>
          </p:nvGrpSpPr>
          <p:grpSpPr>
            <a:xfrm>
              <a:off x="0" y="0"/>
              <a:ext cx="676526" cy="676526"/>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BFBD"/>
              </a:solidFill>
            </p:spPr>
            <p:txBody>
              <a:bodyPr/>
              <a:lstStyle/>
              <a:p>
                <a:endParaRPr lang="en-CY"/>
              </a:p>
            </p:txBody>
          </p:sp>
          <p:sp>
            <p:nvSpPr>
              <p:cNvPr id="59" name="TextBox 59"/>
              <p:cNvSpPr txBox="1"/>
              <p:nvPr/>
            </p:nvSpPr>
            <p:spPr>
              <a:xfrm>
                <a:off x="76200" y="38100"/>
                <a:ext cx="660400"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60" name="TextBox 60"/>
            <p:cNvSpPr txBox="1"/>
            <p:nvPr/>
          </p:nvSpPr>
          <p:spPr>
            <a:xfrm>
              <a:off x="51867" y="203365"/>
              <a:ext cx="572792" cy="298371"/>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5</a:t>
              </a:r>
            </a:p>
          </p:txBody>
        </p:sp>
      </p:grpSp>
      <p:sp>
        <p:nvSpPr>
          <p:cNvPr id="61" name="TextBox 61"/>
          <p:cNvSpPr txBox="1"/>
          <p:nvPr/>
        </p:nvSpPr>
        <p:spPr>
          <a:xfrm>
            <a:off x="407091" y="9114986"/>
            <a:ext cx="6745817" cy="617220"/>
          </a:xfrm>
          <a:prstGeom prst="rect">
            <a:avLst/>
          </a:prstGeom>
        </p:spPr>
        <p:txBody>
          <a:bodyPr lIns="0" tIns="0" rIns="0" bIns="0" rtlCol="0" anchor="t">
            <a:spAutoFit/>
          </a:bodyPr>
          <a:lstStyle/>
          <a:p>
            <a:pPr marL="0" lvl="0" indent="0" algn="just">
              <a:lnSpc>
                <a:spcPts val="1679"/>
              </a:lnSpc>
              <a:spcBef>
                <a:spcPct val="0"/>
              </a:spcBef>
            </a:pPr>
            <a:r>
              <a:rPr lang="en-US" sz="1200" b="1">
                <a:solidFill>
                  <a:srgbClr val="464646"/>
                </a:solidFill>
                <a:latin typeface="Open Sans Bold"/>
                <a:ea typeface="Open Sans Bold"/>
                <a:cs typeface="Open Sans Bold"/>
                <a:sym typeface="Open Sans Bold"/>
              </a:rPr>
              <a:t>Abschluss</a:t>
            </a:r>
          </a:p>
          <a:p>
            <a:pPr marL="0" lvl="0" indent="0" algn="just">
              <a:lnSpc>
                <a:spcPts val="1679"/>
              </a:lnSpc>
              <a:spcBef>
                <a:spcPct val="0"/>
              </a:spcBef>
            </a:pPr>
            <a:r>
              <a:rPr lang="en-US" sz="1200">
                <a:solidFill>
                  <a:srgbClr val="464646"/>
                </a:solidFill>
                <a:latin typeface="Open Sans"/>
                <a:ea typeface="Open Sans"/>
                <a:cs typeface="Open Sans"/>
                <a:sym typeface="Open Sans"/>
              </a:rPr>
              <a:t>Versichern Sie der Mitarbeiterin, dass Unterstützung verfügbar ist, und bedanken Sie sich für das Gespräch.</a:t>
            </a:r>
          </a:p>
        </p:txBody>
      </p:sp>
      <p:sp>
        <p:nvSpPr>
          <p:cNvPr id="65" name="Freeform 2">
            <a:extLst>
              <a:ext uri="{FF2B5EF4-FFF2-40B4-BE49-F238E27FC236}">
                <a16:creationId xmlns:a16="http://schemas.microsoft.com/office/drawing/2014/main" id="{E9D656AD-AFCA-A9F1-36B7-BE5421441BD6}"/>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4" b="1"/>
            </a:stretch>
          </a:blipFill>
        </p:spPr>
        <p:txBody>
          <a:bodyPr/>
          <a:lstStyle/>
          <a:p>
            <a:endParaRPr lang="en-CY" dirty="0"/>
          </a:p>
        </p:txBody>
      </p:sp>
      <p:sp>
        <p:nvSpPr>
          <p:cNvPr id="66" name="Freeform 3">
            <a:extLst>
              <a:ext uri="{FF2B5EF4-FFF2-40B4-BE49-F238E27FC236}">
                <a16:creationId xmlns:a16="http://schemas.microsoft.com/office/drawing/2014/main" id="{F1444B85-4B98-496A-6F5C-9C8A6A44814C}"/>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grpSp>
        <p:nvGrpSpPr>
          <p:cNvPr id="67" name="Group 5">
            <a:extLst>
              <a:ext uri="{FF2B5EF4-FFF2-40B4-BE49-F238E27FC236}">
                <a16:creationId xmlns:a16="http://schemas.microsoft.com/office/drawing/2014/main" id="{D4662CBC-4F24-9380-C5C1-B3FE6FC022A9}"/>
              </a:ext>
            </a:extLst>
          </p:cNvPr>
          <p:cNvGrpSpPr/>
          <p:nvPr/>
        </p:nvGrpSpPr>
        <p:grpSpPr>
          <a:xfrm>
            <a:off x="-31750" y="10392479"/>
            <a:ext cx="6882191" cy="45719"/>
            <a:chOff x="0" y="0"/>
            <a:chExt cx="2709333" cy="26991"/>
          </a:xfrm>
        </p:grpSpPr>
        <p:sp>
          <p:nvSpPr>
            <p:cNvPr id="68" name="Freeform 6">
              <a:extLst>
                <a:ext uri="{FF2B5EF4-FFF2-40B4-BE49-F238E27FC236}">
                  <a16:creationId xmlns:a16="http://schemas.microsoft.com/office/drawing/2014/main" id="{BA1F3DD3-4164-642F-718A-1EDBD482FBE6}"/>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369693">
                    <a:alpha val="40000"/>
                  </a:srgbClr>
                </a:gs>
              </a:gsLst>
              <a:lin ang="0"/>
            </a:gradFill>
          </p:spPr>
          <p:txBody>
            <a:bodyPr/>
            <a:lstStyle/>
            <a:p>
              <a:endParaRPr lang="en-CY"/>
            </a:p>
          </p:txBody>
        </p:sp>
        <p:sp>
          <p:nvSpPr>
            <p:cNvPr id="69" name="TextBox 7">
              <a:extLst>
                <a:ext uri="{FF2B5EF4-FFF2-40B4-BE49-F238E27FC236}">
                  <a16:creationId xmlns:a16="http://schemas.microsoft.com/office/drawing/2014/main" id="{C6E88083-8ECA-968A-4E9B-560F580F2D50}"/>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594B4CB-DD0C-570D-E28B-0B305DFED1D2}"/>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E02791BA-742F-D2CD-282E-455415FF24CF}"/>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ECEDB0D8-75DE-5014-2469-BBBE638A989C}"/>
              </a:ext>
            </a:extLst>
          </p:cNvPr>
          <p:cNvSpPr txBox="1"/>
          <p:nvPr/>
        </p:nvSpPr>
        <p:spPr>
          <a:xfrm>
            <a:off x="0" y="2527300"/>
            <a:ext cx="7556500" cy="113319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9225"/>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FAC175"/>
                </a:solidFill>
                <a:uFillTx/>
                <a:latin typeface="Open Sans Bold"/>
                <a:ea typeface="Open Sans Bold"/>
                <a:cs typeface="Open Sans Bold"/>
              </a:rPr>
              <a:t>Aktivität</a:t>
            </a:r>
            <a:r>
              <a:rPr lang="en-CY" sz="7500" b="1" i="0" u="none" strike="noStrike" kern="1200" cap="none" baseline="0" dirty="0">
                <a:solidFill>
                  <a:srgbClr val="FAC175"/>
                </a:solidFill>
                <a:uFillTx/>
                <a:latin typeface="Open Sans Bold"/>
                <a:ea typeface="Open Sans Bold"/>
                <a:cs typeface="Open Sans Bold"/>
              </a:rPr>
              <a:t> 1</a:t>
            </a:r>
            <a:endParaRPr lang="en-US" sz="7500" b="1" i="0" u="none" strike="noStrike" kern="1200" cap="none" baseline="0" dirty="0">
              <a:solidFill>
                <a:srgbClr val="FAC175"/>
              </a:solidFill>
              <a:uFillTx/>
              <a:latin typeface="Open Sans Bold"/>
              <a:ea typeface="Open Sans Bold"/>
              <a:cs typeface="Open Sans Bold"/>
            </a:endParaRPr>
          </a:p>
        </p:txBody>
      </p:sp>
      <p:sp>
        <p:nvSpPr>
          <p:cNvPr id="7" name="Freeform 2">
            <a:extLst>
              <a:ext uri="{FF2B5EF4-FFF2-40B4-BE49-F238E27FC236}">
                <a16:creationId xmlns:a16="http://schemas.microsoft.com/office/drawing/2014/main" id="{D8799767-0868-2766-9A23-1A1EE698FBB5}"/>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Freeform 3">
            <a:extLst>
              <a:ext uri="{FF2B5EF4-FFF2-40B4-BE49-F238E27FC236}">
                <a16:creationId xmlns:a16="http://schemas.microsoft.com/office/drawing/2014/main" id="{8F1344DD-598A-62EA-0DDC-AFB74FC939C5}"/>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E018938-D035-FE53-47A6-92CA77F3232D}"/>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6C16376A-941F-791B-8794-A144032E5321}"/>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507DFE25-4EB5-D780-A2C9-A572EDBB1318}"/>
              </a:ext>
            </a:extLst>
          </p:cNvPr>
          <p:cNvSpPr txBox="1"/>
          <p:nvPr/>
        </p:nvSpPr>
        <p:spPr>
          <a:xfrm>
            <a:off x="136525" y="2298700"/>
            <a:ext cx="7283450" cy="93121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EDA5A5"/>
                </a:solidFill>
                <a:uFillTx/>
                <a:latin typeface="Open Sans Bold"/>
                <a:ea typeface="Open Sans Bold"/>
                <a:cs typeface="Open Sans Bold"/>
              </a:rPr>
              <a:t>Aktivität</a:t>
            </a:r>
            <a:r>
              <a:rPr lang="en-CY" sz="7500" b="1" i="0" u="none" strike="noStrike" kern="1200" cap="none" baseline="0" dirty="0">
                <a:solidFill>
                  <a:srgbClr val="EDA5A5"/>
                </a:solidFill>
                <a:uFillTx/>
                <a:latin typeface="Open Sans Bold"/>
                <a:ea typeface="Open Sans Bold"/>
                <a:cs typeface="Open Sans Bold"/>
              </a:rPr>
              <a:t> 7</a:t>
            </a:r>
            <a:endParaRPr lang="en-US" sz="7500" b="1" i="0" u="none" strike="noStrike" kern="1200" cap="none" baseline="0" dirty="0">
              <a:solidFill>
                <a:srgbClr val="EDA5A5"/>
              </a:solidFill>
              <a:uFillTx/>
              <a:latin typeface="Open Sans Bold"/>
              <a:ea typeface="Open Sans Bold"/>
              <a:cs typeface="Open Sans Bold"/>
            </a:endParaRPr>
          </a:p>
        </p:txBody>
      </p:sp>
      <p:sp>
        <p:nvSpPr>
          <p:cNvPr id="8" name="Freeform 2">
            <a:extLst>
              <a:ext uri="{FF2B5EF4-FFF2-40B4-BE49-F238E27FC236}">
                <a16:creationId xmlns:a16="http://schemas.microsoft.com/office/drawing/2014/main" id="{AE95E7E4-CC4C-C73D-CD0D-70B181680AB2}"/>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3">
            <a:extLst>
              <a:ext uri="{FF2B5EF4-FFF2-40B4-BE49-F238E27FC236}">
                <a16:creationId xmlns:a16="http://schemas.microsoft.com/office/drawing/2014/main" id="{87793410-5469-634D-976A-6A6C89F407AF}"/>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4" b="1"/>
            </a:stretch>
          </a:blipFill>
        </p:spPr>
        <p:txBody>
          <a:bodyPr/>
          <a:lstStyle/>
          <a:p>
            <a:endParaRPr lang="en-CY" dirty="0"/>
          </a:p>
        </p:txBody>
      </p:sp>
      <p:sp>
        <p:nvSpPr>
          <p:cNvPr id="3" name="Freeform 3"/>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dirty="0"/>
          </a:p>
        </p:txBody>
      </p:sp>
      <p:sp>
        <p:nvSpPr>
          <p:cNvPr id="4" name="TextBox 4"/>
          <p:cNvSpPr txBox="1"/>
          <p:nvPr/>
        </p:nvSpPr>
        <p:spPr>
          <a:xfrm>
            <a:off x="493299" y="529705"/>
            <a:ext cx="6582399" cy="1070292"/>
          </a:xfrm>
          <a:prstGeom prst="rect">
            <a:avLst/>
          </a:prstGeom>
        </p:spPr>
        <p:txBody>
          <a:bodyPr lIns="0" tIns="0" rIns="0" bIns="0" rtlCol="0" anchor="t">
            <a:spAutoFit/>
          </a:bodyPr>
          <a:lstStyle/>
          <a:p>
            <a:pPr marL="0" lvl="0" indent="0" algn="ctr">
              <a:lnSpc>
                <a:spcPts val="3140"/>
              </a:lnSpc>
            </a:pPr>
            <a:r>
              <a:rPr lang="en-US" sz="2000" b="1" spc="-76">
                <a:solidFill>
                  <a:srgbClr val="464646"/>
                </a:solidFill>
                <a:latin typeface="Open Sans Bold"/>
                <a:ea typeface="Open Sans Bold"/>
                <a:cs typeface="Open Sans Bold"/>
                <a:sym typeface="Open Sans Bold"/>
              </a:rPr>
              <a:t>Buddy-Programm – </a:t>
            </a:r>
          </a:p>
          <a:p>
            <a:pPr marL="0" lvl="0" indent="0" algn="ctr">
              <a:lnSpc>
                <a:spcPts val="3140"/>
              </a:lnSpc>
            </a:pPr>
            <a:r>
              <a:rPr lang="en-US" sz="2000" b="1" spc="-76">
                <a:solidFill>
                  <a:srgbClr val="464646"/>
                </a:solidFill>
                <a:latin typeface="Open Sans Bold"/>
                <a:ea typeface="Open Sans Bold"/>
                <a:cs typeface="Open Sans Bold"/>
                <a:sym typeface="Open Sans Bold"/>
              </a:rPr>
              <a:t>Leitfaden für informelle Unterstützung im Arbeitsalltag</a:t>
            </a:r>
          </a:p>
          <a:p>
            <a:pPr marL="0" lvl="0" indent="0" algn="ctr">
              <a:lnSpc>
                <a:spcPts val="2355"/>
              </a:lnSpc>
              <a:spcBef>
                <a:spcPct val="0"/>
              </a:spcBef>
            </a:pPr>
            <a:r>
              <a:rPr lang="en-US" sz="1500" b="1" i="1" spc="-57">
                <a:solidFill>
                  <a:srgbClr val="464646"/>
                </a:solidFill>
                <a:latin typeface="Open Sans Bold Italics"/>
                <a:ea typeface="Open Sans Bold Italics"/>
                <a:cs typeface="Open Sans Bold Italics"/>
                <a:sym typeface="Open Sans Bold Italics"/>
              </a:rPr>
              <a:t>Zur Weitergabe an “Buddies” und Führungskräfte</a:t>
            </a:r>
          </a:p>
        </p:txBody>
      </p:sp>
      <p:grpSp>
        <p:nvGrpSpPr>
          <p:cNvPr id="5" name="Group 5"/>
          <p:cNvGrpSpPr/>
          <p:nvPr/>
        </p:nvGrpSpPr>
        <p:grpSpPr>
          <a:xfrm>
            <a:off x="601267" y="1831243"/>
            <a:ext cx="6357466" cy="8318381"/>
            <a:chOff x="0" y="0"/>
            <a:chExt cx="8476621" cy="11091175"/>
          </a:xfrm>
        </p:grpSpPr>
        <p:grpSp>
          <p:nvGrpSpPr>
            <p:cNvPr id="6" name="Group 6"/>
            <p:cNvGrpSpPr/>
            <p:nvPr/>
          </p:nvGrpSpPr>
          <p:grpSpPr>
            <a:xfrm>
              <a:off x="0" y="0"/>
              <a:ext cx="4032000" cy="687586"/>
              <a:chOff x="0" y="0"/>
              <a:chExt cx="1083733" cy="184812"/>
            </a:xfrm>
          </p:grpSpPr>
          <p:sp>
            <p:nvSpPr>
              <p:cNvPr id="7" name="Freeform 7"/>
              <p:cNvSpPr/>
              <p:nvPr/>
            </p:nvSpPr>
            <p:spPr>
              <a:xfrm>
                <a:off x="0" y="0"/>
                <a:ext cx="1083733" cy="184812"/>
              </a:xfrm>
              <a:custGeom>
                <a:avLst/>
                <a:gdLst/>
                <a:ahLst/>
                <a:cxnLst/>
                <a:rect l="l" t="t" r="r" b="b"/>
                <a:pathLst>
                  <a:path w="1083733" h="184812">
                    <a:moveTo>
                      <a:pt x="0" y="0"/>
                    </a:moveTo>
                    <a:lnTo>
                      <a:pt x="1083733" y="0"/>
                    </a:lnTo>
                    <a:lnTo>
                      <a:pt x="1083733" y="184812"/>
                    </a:lnTo>
                    <a:lnTo>
                      <a:pt x="0" y="184812"/>
                    </a:lnTo>
                    <a:close/>
                  </a:path>
                </a:pathLst>
              </a:custGeom>
              <a:solidFill>
                <a:srgbClr val="FCBCBC"/>
              </a:solidFill>
            </p:spPr>
            <p:txBody>
              <a:bodyPr/>
              <a:lstStyle/>
              <a:p>
                <a:endParaRPr lang="en-CY"/>
              </a:p>
            </p:txBody>
          </p:sp>
          <p:sp>
            <p:nvSpPr>
              <p:cNvPr id="8" name="TextBox 8"/>
              <p:cNvSpPr txBox="1"/>
              <p:nvPr/>
            </p:nvSpPr>
            <p:spPr>
              <a:xfrm>
                <a:off x="0" y="-19050"/>
                <a:ext cx="1083733" cy="203862"/>
              </a:xfrm>
              <a:prstGeom prst="rect">
                <a:avLst/>
              </a:prstGeom>
            </p:spPr>
            <p:txBody>
              <a:bodyPr lIns="50800" tIns="50800" rIns="50800" bIns="50800" rtlCol="0" anchor="ctr"/>
              <a:lstStyle/>
              <a:p>
                <a:pPr marL="0" lvl="0" indent="0" algn="l">
                  <a:lnSpc>
                    <a:spcPts val="1679"/>
                  </a:lnSpc>
                </a:pPr>
                <a:r>
                  <a:rPr lang="en-US" sz="1200" b="1">
                    <a:solidFill>
                      <a:srgbClr val="464646"/>
                    </a:solidFill>
                    <a:latin typeface="Open Sans Bold"/>
                    <a:ea typeface="Open Sans Bold"/>
                    <a:cs typeface="Open Sans Bold"/>
                    <a:sym typeface="Open Sans Bold"/>
                  </a:rPr>
                  <a:t>1. Buddy-Partnerschaft</a:t>
                </a:r>
              </a:p>
            </p:txBody>
          </p:sp>
        </p:grpSp>
        <p:grpSp>
          <p:nvGrpSpPr>
            <p:cNvPr id="9" name="Group 9"/>
            <p:cNvGrpSpPr/>
            <p:nvPr/>
          </p:nvGrpSpPr>
          <p:grpSpPr>
            <a:xfrm>
              <a:off x="0" y="3219514"/>
              <a:ext cx="4032000" cy="687586"/>
              <a:chOff x="0" y="0"/>
              <a:chExt cx="1083733" cy="184812"/>
            </a:xfrm>
          </p:grpSpPr>
          <p:sp>
            <p:nvSpPr>
              <p:cNvPr id="10" name="Freeform 10"/>
              <p:cNvSpPr/>
              <p:nvPr/>
            </p:nvSpPr>
            <p:spPr>
              <a:xfrm>
                <a:off x="0" y="0"/>
                <a:ext cx="1083733" cy="184812"/>
              </a:xfrm>
              <a:custGeom>
                <a:avLst/>
                <a:gdLst/>
                <a:ahLst/>
                <a:cxnLst/>
                <a:rect l="l" t="t" r="r" b="b"/>
                <a:pathLst>
                  <a:path w="1083733" h="184812">
                    <a:moveTo>
                      <a:pt x="0" y="0"/>
                    </a:moveTo>
                    <a:lnTo>
                      <a:pt x="1083733" y="0"/>
                    </a:lnTo>
                    <a:lnTo>
                      <a:pt x="1083733" y="184812"/>
                    </a:lnTo>
                    <a:lnTo>
                      <a:pt x="0" y="184812"/>
                    </a:lnTo>
                    <a:close/>
                  </a:path>
                </a:pathLst>
              </a:custGeom>
              <a:solidFill>
                <a:srgbClr val="FCBCBC"/>
              </a:solidFill>
            </p:spPr>
            <p:txBody>
              <a:bodyPr/>
              <a:lstStyle/>
              <a:p>
                <a:endParaRPr lang="en-CY"/>
              </a:p>
            </p:txBody>
          </p:sp>
          <p:sp>
            <p:nvSpPr>
              <p:cNvPr id="11" name="TextBox 11"/>
              <p:cNvSpPr txBox="1"/>
              <p:nvPr/>
            </p:nvSpPr>
            <p:spPr>
              <a:xfrm>
                <a:off x="0" y="-19050"/>
                <a:ext cx="1083733" cy="203862"/>
              </a:xfrm>
              <a:prstGeom prst="rect">
                <a:avLst/>
              </a:prstGeom>
            </p:spPr>
            <p:txBody>
              <a:bodyPr lIns="50800" tIns="50800" rIns="50800" bIns="50800" rtlCol="0" anchor="ctr"/>
              <a:lstStyle/>
              <a:p>
                <a:pPr marL="0" lvl="0" indent="0" algn="l">
                  <a:lnSpc>
                    <a:spcPts val="1679"/>
                  </a:lnSpc>
                </a:pPr>
                <a:r>
                  <a:rPr lang="en-US" sz="1200" b="1">
                    <a:solidFill>
                      <a:srgbClr val="464646"/>
                    </a:solidFill>
                    <a:latin typeface="Open Sans Bold"/>
                    <a:ea typeface="Open Sans Bold"/>
                    <a:cs typeface="Open Sans Bold"/>
                    <a:sym typeface="Open Sans Bold"/>
                  </a:rPr>
                  <a:t>2. Ihre Rolle als Buddy</a:t>
                </a:r>
              </a:p>
            </p:txBody>
          </p:sp>
        </p:grpSp>
        <p:grpSp>
          <p:nvGrpSpPr>
            <p:cNvPr id="12" name="Group 12"/>
            <p:cNvGrpSpPr/>
            <p:nvPr/>
          </p:nvGrpSpPr>
          <p:grpSpPr>
            <a:xfrm>
              <a:off x="0" y="7653159"/>
              <a:ext cx="4032000" cy="687586"/>
              <a:chOff x="0" y="0"/>
              <a:chExt cx="1083733" cy="184812"/>
            </a:xfrm>
          </p:grpSpPr>
          <p:sp>
            <p:nvSpPr>
              <p:cNvPr id="13" name="Freeform 13"/>
              <p:cNvSpPr/>
              <p:nvPr/>
            </p:nvSpPr>
            <p:spPr>
              <a:xfrm>
                <a:off x="0" y="0"/>
                <a:ext cx="1083733" cy="184812"/>
              </a:xfrm>
              <a:custGeom>
                <a:avLst/>
                <a:gdLst/>
                <a:ahLst/>
                <a:cxnLst/>
                <a:rect l="l" t="t" r="r" b="b"/>
                <a:pathLst>
                  <a:path w="1083733" h="184812">
                    <a:moveTo>
                      <a:pt x="0" y="0"/>
                    </a:moveTo>
                    <a:lnTo>
                      <a:pt x="1083733" y="0"/>
                    </a:lnTo>
                    <a:lnTo>
                      <a:pt x="1083733" y="184812"/>
                    </a:lnTo>
                    <a:lnTo>
                      <a:pt x="0" y="184812"/>
                    </a:lnTo>
                    <a:close/>
                  </a:path>
                </a:pathLst>
              </a:custGeom>
              <a:solidFill>
                <a:srgbClr val="FCBCBC"/>
              </a:solidFill>
            </p:spPr>
            <p:txBody>
              <a:bodyPr/>
              <a:lstStyle/>
              <a:p>
                <a:endParaRPr lang="en-CY"/>
              </a:p>
            </p:txBody>
          </p:sp>
          <p:sp>
            <p:nvSpPr>
              <p:cNvPr id="14" name="TextBox 14"/>
              <p:cNvSpPr txBox="1"/>
              <p:nvPr/>
            </p:nvSpPr>
            <p:spPr>
              <a:xfrm>
                <a:off x="0" y="-19050"/>
                <a:ext cx="1083733" cy="203862"/>
              </a:xfrm>
              <a:prstGeom prst="rect">
                <a:avLst/>
              </a:prstGeom>
            </p:spPr>
            <p:txBody>
              <a:bodyPr lIns="50800" tIns="50800" rIns="50800" bIns="50800" rtlCol="0" anchor="ctr"/>
              <a:lstStyle/>
              <a:p>
                <a:pPr marL="0" lvl="0" indent="0" algn="l">
                  <a:lnSpc>
                    <a:spcPts val="1679"/>
                  </a:lnSpc>
                </a:pPr>
                <a:r>
                  <a:rPr lang="en-US" sz="1200" b="1">
                    <a:solidFill>
                      <a:srgbClr val="464646"/>
                    </a:solidFill>
                    <a:latin typeface="Open Sans Bold"/>
                    <a:ea typeface="Open Sans Bold"/>
                    <a:cs typeface="Open Sans Bold"/>
                    <a:sym typeface="Open Sans Bold"/>
                  </a:rPr>
                  <a:t>3. Wie Sie unterstützen können</a:t>
                </a:r>
              </a:p>
            </p:txBody>
          </p:sp>
        </p:grpSp>
        <p:grpSp>
          <p:nvGrpSpPr>
            <p:cNvPr id="15" name="Group 15"/>
            <p:cNvGrpSpPr/>
            <p:nvPr/>
          </p:nvGrpSpPr>
          <p:grpSpPr>
            <a:xfrm>
              <a:off x="4444621" y="0"/>
              <a:ext cx="4032000" cy="709553"/>
              <a:chOff x="0" y="0"/>
              <a:chExt cx="1083733" cy="190716"/>
            </a:xfrm>
          </p:grpSpPr>
          <p:sp>
            <p:nvSpPr>
              <p:cNvPr id="16" name="Freeform 16"/>
              <p:cNvSpPr/>
              <p:nvPr/>
            </p:nvSpPr>
            <p:spPr>
              <a:xfrm>
                <a:off x="0" y="0"/>
                <a:ext cx="1083733" cy="190716"/>
              </a:xfrm>
              <a:custGeom>
                <a:avLst/>
                <a:gdLst/>
                <a:ahLst/>
                <a:cxnLst/>
                <a:rect l="l" t="t" r="r" b="b"/>
                <a:pathLst>
                  <a:path w="1083733" h="190716">
                    <a:moveTo>
                      <a:pt x="0" y="0"/>
                    </a:moveTo>
                    <a:lnTo>
                      <a:pt x="1083733" y="0"/>
                    </a:lnTo>
                    <a:lnTo>
                      <a:pt x="1083733" y="190716"/>
                    </a:lnTo>
                    <a:lnTo>
                      <a:pt x="0" y="190716"/>
                    </a:lnTo>
                    <a:close/>
                  </a:path>
                </a:pathLst>
              </a:custGeom>
              <a:solidFill>
                <a:srgbClr val="FCBCBC"/>
              </a:solidFill>
            </p:spPr>
            <p:txBody>
              <a:bodyPr/>
              <a:lstStyle/>
              <a:p>
                <a:endParaRPr lang="en-CY"/>
              </a:p>
            </p:txBody>
          </p:sp>
          <p:sp>
            <p:nvSpPr>
              <p:cNvPr id="17" name="TextBox 17"/>
              <p:cNvSpPr txBox="1"/>
              <p:nvPr/>
            </p:nvSpPr>
            <p:spPr>
              <a:xfrm>
                <a:off x="0" y="-19050"/>
                <a:ext cx="1083733" cy="209766"/>
              </a:xfrm>
              <a:prstGeom prst="rect">
                <a:avLst/>
              </a:prstGeom>
            </p:spPr>
            <p:txBody>
              <a:bodyPr lIns="50800" tIns="50800" rIns="50800" bIns="50800" rtlCol="0" anchor="ctr"/>
              <a:lstStyle/>
              <a:p>
                <a:pPr marL="0" lvl="0" indent="0" algn="l">
                  <a:lnSpc>
                    <a:spcPts val="1679"/>
                  </a:lnSpc>
                </a:pPr>
                <a:r>
                  <a:rPr lang="en-US" sz="1200" b="1">
                    <a:solidFill>
                      <a:srgbClr val="464646"/>
                    </a:solidFill>
                    <a:latin typeface="Open Sans Bold"/>
                    <a:ea typeface="Open Sans Bold"/>
                    <a:cs typeface="Open Sans Bold"/>
                    <a:sym typeface="Open Sans Bold"/>
                  </a:rPr>
                  <a:t>4. Wenn etwas darüber hinausgeht</a:t>
                </a:r>
              </a:p>
            </p:txBody>
          </p:sp>
        </p:grpSp>
        <p:grpSp>
          <p:nvGrpSpPr>
            <p:cNvPr id="18" name="Group 18"/>
            <p:cNvGrpSpPr/>
            <p:nvPr/>
          </p:nvGrpSpPr>
          <p:grpSpPr>
            <a:xfrm>
              <a:off x="0" y="869176"/>
              <a:ext cx="4032000" cy="2168748"/>
              <a:chOff x="0" y="0"/>
              <a:chExt cx="1083733" cy="582923"/>
            </a:xfrm>
          </p:grpSpPr>
          <p:sp>
            <p:nvSpPr>
              <p:cNvPr id="19" name="Freeform 19"/>
              <p:cNvSpPr/>
              <p:nvPr/>
            </p:nvSpPr>
            <p:spPr>
              <a:xfrm>
                <a:off x="0" y="0"/>
                <a:ext cx="1083733" cy="582923"/>
              </a:xfrm>
              <a:custGeom>
                <a:avLst/>
                <a:gdLst/>
                <a:ahLst/>
                <a:cxnLst/>
                <a:rect l="l" t="t" r="r" b="b"/>
                <a:pathLst>
                  <a:path w="1083733" h="582923">
                    <a:moveTo>
                      <a:pt x="0" y="0"/>
                    </a:moveTo>
                    <a:lnTo>
                      <a:pt x="1083733" y="0"/>
                    </a:lnTo>
                    <a:lnTo>
                      <a:pt x="1083733" y="582923"/>
                    </a:lnTo>
                    <a:lnTo>
                      <a:pt x="0" y="582923"/>
                    </a:lnTo>
                    <a:close/>
                  </a:path>
                </a:pathLst>
              </a:custGeom>
              <a:solidFill>
                <a:srgbClr val="FCEDED"/>
              </a:solidFill>
            </p:spPr>
            <p:txBody>
              <a:bodyPr/>
              <a:lstStyle/>
              <a:p>
                <a:endParaRPr lang="en-CY"/>
              </a:p>
            </p:txBody>
          </p:sp>
          <p:sp>
            <p:nvSpPr>
              <p:cNvPr id="20" name="TextBox 20"/>
              <p:cNvSpPr txBox="1"/>
              <p:nvPr/>
            </p:nvSpPr>
            <p:spPr>
              <a:xfrm>
                <a:off x="0" y="-66675"/>
                <a:ext cx="1083733" cy="649598"/>
              </a:xfrm>
              <a:prstGeom prst="rect">
                <a:avLst/>
              </a:prstGeom>
            </p:spPr>
            <p:txBody>
              <a:bodyPr lIns="50800" tIns="50800" rIns="50800" bIns="50800" rtlCol="0" anchor="ctr"/>
              <a:lstStyle/>
              <a:p>
                <a:pPr algn="l">
                  <a:lnSpc>
                    <a:spcPts val="2160"/>
                  </a:lnSpc>
                </a:pPr>
                <a:r>
                  <a:rPr lang="en-US" sz="1200" spc="-45">
                    <a:solidFill>
                      <a:srgbClr val="464646"/>
                    </a:solidFill>
                    <a:latin typeface="Open Sans"/>
                    <a:ea typeface="Open Sans"/>
                    <a:cs typeface="Open Sans"/>
                    <a:sym typeface="Open Sans"/>
                  </a:rPr>
                  <a:t>Neue Mitarbeiterin: _________________________ </a:t>
                </a:r>
              </a:p>
              <a:p>
                <a:pPr algn="l">
                  <a:lnSpc>
                    <a:spcPts val="2160"/>
                  </a:lnSpc>
                </a:pPr>
                <a:r>
                  <a:rPr lang="en-US" sz="1200" spc="-45">
                    <a:solidFill>
                      <a:srgbClr val="464646"/>
                    </a:solidFill>
                    <a:latin typeface="Open Sans"/>
                    <a:ea typeface="Open Sans"/>
                    <a:cs typeface="Open Sans"/>
                    <a:sym typeface="Open Sans"/>
                  </a:rPr>
                  <a:t>Name des Buddys: __________________________</a:t>
                </a:r>
              </a:p>
              <a:p>
                <a:pPr algn="l">
                  <a:lnSpc>
                    <a:spcPts val="2160"/>
                  </a:lnSpc>
                </a:pPr>
                <a:r>
                  <a:rPr lang="en-US" sz="1200" spc="-45">
                    <a:solidFill>
                      <a:srgbClr val="464646"/>
                    </a:solidFill>
                    <a:latin typeface="Open Sans"/>
                    <a:ea typeface="Open Sans"/>
                    <a:cs typeface="Open Sans"/>
                    <a:sym typeface="Open Sans"/>
                  </a:rPr>
                  <a:t>Rolle/Team: _________________________________</a:t>
                </a:r>
              </a:p>
              <a:p>
                <a:pPr algn="l">
                  <a:lnSpc>
                    <a:spcPts val="2160"/>
                  </a:lnSpc>
                </a:pPr>
                <a:r>
                  <a:rPr lang="en-US" sz="1200" spc="-45">
                    <a:solidFill>
                      <a:srgbClr val="464646"/>
                    </a:solidFill>
                    <a:latin typeface="Open Sans"/>
                    <a:ea typeface="Open Sans"/>
                    <a:cs typeface="Open Sans"/>
                    <a:sym typeface="Open Sans"/>
                  </a:rPr>
                  <a:t>Beginn der Buddy-Rolle: ____________________</a:t>
                </a:r>
              </a:p>
              <a:p>
                <a:pPr algn="l">
                  <a:lnSpc>
                    <a:spcPts val="2160"/>
                  </a:lnSpc>
                </a:pPr>
                <a:r>
                  <a:rPr lang="en-US" sz="1200" spc="-45">
                    <a:solidFill>
                      <a:srgbClr val="464646"/>
                    </a:solidFill>
                    <a:latin typeface="Open Sans"/>
                    <a:ea typeface="Open Sans"/>
                    <a:cs typeface="Open Sans"/>
                    <a:sym typeface="Open Sans"/>
                  </a:rPr>
                  <a:t>Geplantes Ende: ____________________________</a:t>
                </a:r>
              </a:p>
            </p:txBody>
          </p:sp>
        </p:grpSp>
        <p:grpSp>
          <p:nvGrpSpPr>
            <p:cNvPr id="21" name="Group 21"/>
            <p:cNvGrpSpPr/>
            <p:nvPr/>
          </p:nvGrpSpPr>
          <p:grpSpPr>
            <a:xfrm>
              <a:off x="0" y="4088690"/>
              <a:ext cx="4032000" cy="3382879"/>
              <a:chOff x="0" y="0"/>
              <a:chExt cx="1083733" cy="909261"/>
            </a:xfrm>
          </p:grpSpPr>
          <p:sp>
            <p:nvSpPr>
              <p:cNvPr id="22" name="Freeform 22"/>
              <p:cNvSpPr/>
              <p:nvPr/>
            </p:nvSpPr>
            <p:spPr>
              <a:xfrm>
                <a:off x="0" y="0"/>
                <a:ext cx="1083733" cy="909261"/>
              </a:xfrm>
              <a:custGeom>
                <a:avLst/>
                <a:gdLst/>
                <a:ahLst/>
                <a:cxnLst/>
                <a:rect l="l" t="t" r="r" b="b"/>
                <a:pathLst>
                  <a:path w="1083733" h="909261">
                    <a:moveTo>
                      <a:pt x="0" y="0"/>
                    </a:moveTo>
                    <a:lnTo>
                      <a:pt x="1083733" y="0"/>
                    </a:lnTo>
                    <a:lnTo>
                      <a:pt x="1083733" y="909261"/>
                    </a:lnTo>
                    <a:lnTo>
                      <a:pt x="0" y="909261"/>
                    </a:lnTo>
                    <a:close/>
                  </a:path>
                </a:pathLst>
              </a:custGeom>
              <a:solidFill>
                <a:srgbClr val="FCEDED"/>
              </a:solidFill>
            </p:spPr>
            <p:txBody>
              <a:bodyPr/>
              <a:lstStyle/>
              <a:p>
                <a:endParaRPr lang="en-CY"/>
              </a:p>
            </p:txBody>
          </p:sp>
          <p:sp>
            <p:nvSpPr>
              <p:cNvPr id="23" name="TextBox 23"/>
              <p:cNvSpPr txBox="1"/>
              <p:nvPr/>
            </p:nvSpPr>
            <p:spPr>
              <a:xfrm>
                <a:off x="0" y="-19050"/>
                <a:ext cx="1083733" cy="928311"/>
              </a:xfrm>
              <a:prstGeom prst="rect">
                <a:avLst/>
              </a:prstGeom>
            </p:spPr>
            <p:txBody>
              <a:bodyPr lIns="50800" tIns="50800" rIns="50800" bIns="50800" rtlCol="0" anchor="ctr"/>
              <a:lstStyle/>
              <a:p>
                <a:pPr marL="0" lvl="0" indent="0" algn="l">
                  <a:lnSpc>
                    <a:spcPts val="1679"/>
                  </a:lnSpc>
                </a:pPr>
                <a:r>
                  <a:rPr lang="en-US" sz="1200" spc="-45">
                    <a:solidFill>
                      <a:srgbClr val="464646"/>
                    </a:solidFill>
                    <a:latin typeface="Open Sans"/>
                    <a:ea typeface="Open Sans"/>
                    <a:cs typeface="Open Sans"/>
                    <a:sym typeface="Open Sans"/>
                  </a:rPr>
                  <a:t>Als Buddy ist es </a:t>
                </a:r>
                <a:r>
                  <a:rPr lang="en-US" sz="1200" b="1" spc="-45">
                    <a:solidFill>
                      <a:srgbClr val="464646"/>
                    </a:solidFill>
                    <a:latin typeface="Open Sans Bold"/>
                    <a:ea typeface="Open Sans Bold"/>
                    <a:cs typeface="Open Sans Bold"/>
                    <a:sym typeface="Open Sans Bold"/>
                  </a:rPr>
                  <a:t>Ihre Aufgabe</a:t>
                </a:r>
                <a:r>
                  <a:rPr lang="en-US" sz="1200" spc="-45">
                    <a:solidFill>
                      <a:srgbClr val="464646"/>
                    </a:solidFill>
                    <a:latin typeface="Open Sans"/>
                    <a:ea typeface="Open Sans"/>
                    <a:cs typeface="Open Sans"/>
                    <a:sym typeface="Open Sans"/>
                  </a:rPr>
                  <a:t>:</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eine freundliche Ansprechperson zu sein</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bei alltäglichen Fragen zu helfen</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die informelle und soziale Integration ins Team zu fördern</a:t>
                </a:r>
              </a:p>
              <a:p>
                <a:pPr algn="l">
                  <a:lnSpc>
                    <a:spcPts val="1679"/>
                  </a:lnSpc>
                </a:pPr>
                <a:r>
                  <a:rPr lang="en-US" sz="1200" spc="-45">
                    <a:solidFill>
                      <a:srgbClr val="464646"/>
                    </a:solidFill>
                    <a:latin typeface="Open Sans"/>
                    <a:ea typeface="Open Sans"/>
                    <a:cs typeface="Open Sans"/>
                    <a:sym typeface="Open Sans"/>
                  </a:rPr>
                  <a:t>Es wird </a:t>
                </a:r>
                <a:r>
                  <a:rPr lang="en-US" sz="1200" b="1" spc="-45">
                    <a:solidFill>
                      <a:srgbClr val="464646"/>
                    </a:solidFill>
                    <a:latin typeface="Open Sans Bold"/>
                    <a:ea typeface="Open Sans Bold"/>
                    <a:cs typeface="Open Sans Bold"/>
                    <a:sym typeface="Open Sans Bold"/>
                  </a:rPr>
                  <a:t>von Ihnen nicht erwartet</a:t>
                </a:r>
                <a:r>
                  <a:rPr lang="en-US" sz="1200" spc="-45">
                    <a:solidFill>
                      <a:srgbClr val="464646"/>
                    </a:solidFill>
                    <a:latin typeface="Open Sans"/>
                    <a:ea typeface="Open Sans"/>
                    <a:cs typeface="Open Sans"/>
                    <a:sym typeface="Open Sans"/>
                  </a:rPr>
                  <a:t>,</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als Vorgesetze:r oder Mentor:in zu fungieren</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Leistung oder Konflikte zu managen</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administrative oder persönliche Aufgaben zu übernehmen</a:t>
                </a:r>
              </a:p>
            </p:txBody>
          </p:sp>
        </p:grpSp>
        <p:grpSp>
          <p:nvGrpSpPr>
            <p:cNvPr id="24" name="Group 24"/>
            <p:cNvGrpSpPr/>
            <p:nvPr/>
          </p:nvGrpSpPr>
          <p:grpSpPr>
            <a:xfrm>
              <a:off x="0" y="8522335"/>
              <a:ext cx="4032000" cy="2568841"/>
              <a:chOff x="0" y="0"/>
              <a:chExt cx="1083733" cy="690461"/>
            </a:xfrm>
          </p:grpSpPr>
          <p:sp>
            <p:nvSpPr>
              <p:cNvPr id="25" name="Freeform 25"/>
              <p:cNvSpPr/>
              <p:nvPr/>
            </p:nvSpPr>
            <p:spPr>
              <a:xfrm>
                <a:off x="0" y="0"/>
                <a:ext cx="1083733" cy="690461"/>
              </a:xfrm>
              <a:custGeom>
                <a:avLst/>
                <a:gdLst/>
                <a:ahLst/>
                <a:cxnLst/>
                <a:rect l="l" t="t" r="r" b="b"/>
                <a:pathLst>
                  <a:path w="1083733" h="690461">
                    <a:moveTo>
                      <a:pt x="0" y="0"/>
                    </a:moveTo>
                    <a:lnTo>
                      <a:pt x="1083733" y="0"/>
                    </a:lnTo>
                    <a:lnTo>
                      <a:pt x="1083733" y="690461"/>
                    </a:lnTo>
                    <a:lnTo>
                      <a:pt x="0" y="690461"/>
                    </a:lnTo>
                    <a:close/>
                  </a:path>
                </a:pathLst>
              </a:custGeom>
              <a:solidFill>
                <a:srgbClr val="FCEDED"/>
              </a:solidFill>
            </p:spPr>
            <p:txBody>
              <a:bodyPr/>
              <a:lstStyle/>
              <a:p>
                <a:endParaRPr lang="en-CY"/>
              </a:p>
            </p:txBody>
          </p:sp>
          <p:sp>
            <p:nvSpPr>
              <p:cNvPr id="26" name="TextBox 26"/>
              <p:cNvSpPr txBox="1"/>
              <p:nvPr/>
            </p:nvSpPr>
            <p:spPr>
              <a:xfrm>
                <a:off x="0" y="-19050"/>
                <a:ext cx="1083733" cy="709511"/>
              </a:xfrm>
              <a:prstGeom prst="rect">
                <a:avLst/>
              </a:prstGeom>
            </p:spPr>
            <p:txBody>
              <a:bodyPr lIns="50800" tIns="50800" rIns="50800" bIns="50800" rtlCol="0" anchor="ctr"/>
              <a:lstStyle/>
              <a:p>
                <a:pPr marL="259080" lvl="1" indent="-129540" algn="l">
                  <a:lnSpc>
                    <a:spcPts val="1679"/>
                  </a:lnSpc>
                  <a:buFont typeface="Arial"/>
                  <a:buChar char="•"/>
                </a:pPr>
                <a:r>
                  <a:rPr lang="en-US" sz="1200">
                    <a:solidFill>
                      <a:srgbClr val="464646"/>
                    </a:solidFill>
                    <a:latin typeface="Open Sans"/>
                    <a:ea typeface="Open Sans"/>
                    <a:cs typeface="Open Sans"/>
                    <a:sym typeface="Open Sans"/>
                  </a:rPr>
                  <a:t>Tägliche Abläufe erklären</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Zeigen, wo sich Dinge befinden</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Kleine praktische Fragen beantworten</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Die neue Kollegin zu Pausen einladen</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Informelle Regeln oder Gewohnheiten erläutern</a:t>
                </a:r>
              </a:p>
              <a:p>
                <a:pPr marL="0" lvl="0" indent="0" algn="l">
                  <a:lnSpc>
                    <a:spcPts val="1679"/>
                  </a:lnSpc>
                </a:pPr>
                <a:endParaRPr lang="en-US" sz="1200">
                  <a:solidFill>
                    <a:srgbClr val="464646"/>
                  </a:solidFill>
                  <a:latin typeface="Open Sans"/>
                  <a:ea typeface="Open Sans"/>
                  <a:cs typeface="Open Sans"/>
                  <a:sym typeface="Open Sans"/>
                </a:endParaRPr>
              </a:p>
            </p:txBody>
          </p:sp>
        </p:grpSp>
        <p:grpSp>
          <p:nvGrpSpPr>
            <p:cNvPr id="27" name="Group 27"/>
            <p:cNvGrpSpPr/>
            <p:nvPr/>
          </p:nvGrpSpPr>
          <p:grpSpPr>
            <a:xfrm>
              <a:off x="4444621" y="869176"/>
              <a:ext cx="4032000" cy="2168748"/>
              <a:chOff x="0" y="0"/>
              <a:chExt cx="1083733" cy="582923"/>
            </a:xfrm>
          </p:grpSpPr>
          <p:sp>
            <p:nvSpPr>
              <p:cNvPr id="28" name="Freeform 28"/>
              <p:cNvSpPr/>
              <p:nvPr/>
            </p:nvSpPr>
            <p:spPr>
              <a:xfrm>
                <a:off x="0" y="0"/>
                <a:ext cx="1083733" cy="582923"/>
              </a:xfrm>
              <a:custGeom>
                <a:avLst/>
                <a:gdLst/>
                <a:ahLst/>
                <a:cxnLst/>
                <a:rect l="l" t="t" r="r" b="b"/>
                <a:pathLst>
                  <a:path w="1083733" h="582923">
                    <a:moveTo>
                      <a:pt x="0" y="0"/>
                    </a:moveTo>
                    <a:lnTo>
                      <a:pt x="1083733" y="0"/>
                    </a:lnTo>
                    <a:lnTo>
                      <a:pt x="1083733" y="582923"/>
                    </a:lnTo>
                    <a:lnTo>
                      <a:pt x="0" y="582923"/>
                    </a:lnTo>
                    <a:close/>
                  </a:path>
                </a:pathLst>
              </a:custGeom>
              <a:solidFill>
                <a:srgbClr val="FCEDED"/>
              </a:solidFill>
            </p:spPr>
            <p:txBody>
              <a:bodyPr/>
              <a:lstStyle/>
              <a:p>
                <a:endParaRPr lang="en-CY"/>
              </a:p>
            </p:txBody>
          </p:sp>
          <p:sp>
            <p:nvSpPr>
              <p:cNvPr id="29" name="TextBox 29"/>
              <p:cNvSpPr txBox="1"/>
              <p:nvPr/>
            </p:nvSpPr>
            <p:spPr>
              <a:xfrm>
                <a:off x="0" y="-19050"/>
                <a:ext cx="1083733" cy="601973"/>
              </a:xfrm>
              <a:prstGeom prst="rect">
                <a:avLst/>
              </a:prstGeom>
            </p:spPr>
            <p:txBody>
              <a:bodyPr lIns="50800" tIns="50800" rIns="50800" bIns="50800" rtlCol="0" anchor="ctr"/>
              <a:lstStyle/>
              <a:p>
                <a:pPr marL="0" lvl="0" indent="0" algn="just">
                  <a:lnSpc>
                    <a:spcPts val="1679"/>
                  </a:lnSpc>
                </a:pPr>
                <a:r>
                  <a:rPr lang="en-US" sz="1200">
                    <a:solidFill>
                      <a:srgbClr val="464646"/>
                    </a:solidFill>
                    <a:latin typeface="Open Sans"/>
                    <a:ea typeface="Open Sans"/>
                    <a:cs typeface="Open Sans"/>
                    <a:sym typeface="Open Sans"/>
                  </a:rPr>
                  <a:t>Wenn eine Frage oder ein Thema Ihre Buddy-Rolle übersteigt:</a:t>
                </a:r>
              </a:p>
              <a:p>
                <a:pPr marL="259080" lvl="1" indent="-129540" algn="just">
                  <a:lnSpc>
                    <a:spcPts val="1679"/>
                  </a:lnSpc>
                  <a:buFont typeface="Arial"/>
                  <a:buChar char="•"/>
                </a:pPr>
                <a:r>
                  <a:rPr lang="en-US" sz="1200">
                    <a:solidFill>
                      <a:srgbClr val="464646"/>
                    </a:solidFill>
                    <a:latin typeface="Open Sans"/>
                    <a:ea typeface="Open Sans"/>
                    <a:cs typeface="Open Sans"/>
                    <a:sym typeface="Open Sans"/>
                  </a:rPr>
                  <a:t>Sprechen Sie mit der Führungskraft</a:t>
                </a:r>
              </a:p>
              <a:p>
                <a:pPr marL="259080" lvl="1" indent="-129540" algn="just">
                  <a:lnSpc>
                    <a:spcPts val="1679"/>
                  </a:lnSpc>
                  <a:buFont typeface="Arial"/>
                  <a:buChar char="•"/>
                </a:pPr>
                <a:r>
                  <a:rPr lang="en-US" sz="1200">
                    <a:solidFill>
                      <a:srgbClr val="464646"/>
                    </a:solidFill>
                    <a:latin typeface="Open Sans"/>
                    <a:ea typeface="Open Sans"/>
                    <a:cs typeface="Open Sans"/>
                    <a:sym typeface="Open Sans"/>
                  </a:rPr>
                  <a:t>Kontaktieren Sie die HR-Abteilung</a:t>
                </a:r>
              </a:p>
              <a:p>
                <a:pPr marL="259080" lvl="1" indent="-129540" algn="just">
                  <a:lnSpc>
                    <a:spcPts val="1679"/>
                  </a:lnSpc>
                  <a:buFont typeface="Arial"/>
                  <a:buChar char="•"/>
                </a:pPr>
                <a:r>
                  <a:rPr lang="en-US" sz="1200">
                    <a:solidFill>
                      <a:srgbClr val="464646"/>
                    </a:solidFill>
                    <a:latin typeface="Open Sans"/>
                    <a:ea typeface="Open Sans"/>
                    <a:cs typeface="Open Sans"/>
                    <a:sym typeface="Open Sans"/>
                  </a:rPr>
                  <a:t>Holen Sie sich Unterstützung, wenn Sie unsicher sind</a:t>
                </a:r>
              </a:p>
              <a:p>
                <a:pPr marL="0" lvl="0" indent="0" algn="just">
                  <a:lnSpc>
                    <a:spcPts val="1679"/>
                  </a:lnSpc>
                </a:pPr>
                <a:endParaRPr lang="en-US" sz="1200">
                  <a:solidFill>
                    <a:srgbClr val="464646"/>
                  </a:solidFill>
                  <a:latin typeface="Open Sans"/>
                  <a:ea typeface="Open Sans"/>
                  <a:cs typeface="Open Sans"/>
                  <a:sym typeface="Open Sans"/>
                </a:endParaRPr>
              </a:p>
            </p:txBody>
          </p:sp>
        </p:grpSp>
        <p:grpSp>
          <p:nvGrpSpPr>
            <p:cNvPr id="30" name="Group 30"/>
            <p:cNvGrpSpPr/>
            <p:nvPr/>
          </p:nvGrpSpPr>
          <p:grpSpPr>
            <a:xfrm>
              <a:off x="4444621" y="3219514"/>
              <a:ext cx="4032000" cy="687586"/>
              <a:chOff x="0" y="0"/>
              <a:chExt cx="1083733" cy="184812"/>
            </a:xfrm>
          </p:grpSpPr>
          <p:sp>
            <p:nvSpPr>
              <p:cNvPr id="31" name="Freeform 31"/>
              <p:cNvSpPr/>
              <p:nvPr/>
            </p:nvSpPr>
            <p:spPr>
              <a:xfrm>
                <a:off x="0" y="0"/>
                <a:ext cx="1083733" cy="184812"/>
              </a:xfrm>
              <a:custGeom>
                <a:avLst/>
                <a:gdLst/>
                <a:ahLst/>
                <a:cxnLst/>
                <a:rect l="l" t="t" r="r" b="b"/>
                <a:pathLst>
                  <a:path w="1083733" h="184812">
                    <a:moveTo>
                      <a:pt x="0" y="0"/>
                    </a:moveTo>
                    <a:lnTo>
                      <a:pt x="1083733" y="0"/>
                    </a:lnTo>
                    <a:lnTo>
                      <a:pt x="1083733" y="184812"/>
                    </a:lnTo>
                    <a:lnTo>
                      <a:pt x="0" y="184812"/>
                    </a:lnTo>
                    <a:close/>
                  </a:path>
                </a:pathLst>
              </a:custGeom>
              <a:solidFill>
                <a:srgbClr val="FCBCBC"/>
              </a:solidFill>
            </p:spPr>
            <p:txBody>
              <a:bodyPr/>
              <a:lstStyle/>
              <a:p>
                <a:endParaRPr lang="en-CY"/>
              </a:p>
            </p:txBody>
          </p:sp>
          <p:sp>
            <p:nvSpPr>
              <p:cNvPr id="32" name="TextBox 32"/>
              <p:cNvSpPr txBox="1"/>
              <p:nvPr/>
            </p:nvSpPr>
            <p:spPr>
              <a:xfrm>
                <a:off x="0" y="-19050"/>
                <a:ext cx="1083733" cy="203862"/>
              </a:xfrm>
              <a:prstGeom prst="rect">
                <a:avLst/>
              </a:prstGeom>
            </p:spPr>
            <p:txBody>
              <a:bodyPr lIns="50800" tIns="50800" rIns="50800" bIns="50800" rtlCol="0" anchor="ctr"/>
              <a:lstStyle/>
              <a:p>
                <a:pPr marL="0" lvl="0" indent="0" algn="l">
                  <a:lnSpc>
                    <a:spcPts val="1679"/>
                  </a:lnSpc>
                </a:pPr>
                <a:r>
                  <a:rPr lang="en-US" sz="1200" b="1">
                    <a:solidFill>
                      <a:srgbClr val="464646"/>
                    </a:solidFill>
                    <a:latin typeface="Open Sans Bold"/>
                    <a:ea typeface="Open Sans Bold"/>
                    <a:cs typeface="Open Sans Bold"/>
                    <a:sym typeface="Open Sans Bold"/>
                  </a:rPr>
                  <a:t>5. Empfohlene Check-ins</a:t>
                </a:r>
              </a:p>
            </p:txBody>
          </p:sp>
        </p:grpSp>
        <p:grpSp>
          <p:nvGrpSpPr>
            <p:cNvPr id="33" name="Group 33"/>
            <p:cNvGrpSpPr/>
            <p:nvPr/>
          </p:nvGrpSpPr>
          <p:grpSpPr>
            <a:xfrm>
              <a:off x="4444621" y="7653159"/>
              <a:ext cx="4032000" cy="685210"/>
              <a:chOff x="0" y="0"/>
              <a:chExt cx="1083733" cy="184173"/>
            </a:xfrm>
          </p:grpSpPr>
          <p:sp>
            <p:nvSpPr>
              <p:cNvPr id="34" name="Freeform 34"/>
              <p:cNvSpPr/>
              <p:nvPr/>
            </p:nvSpPr>
            <p:spPr>
              <a:xfrm>
                <a:off x="0" y="0"/>
                <a:ext cx="1083733" cy="184173"/>
              </a:xfrm>
              <a:custGeom>
                <a:avLst/>
                <a:gdLst/>
                <a:ahLst/>
                <a:cxnLst/>
                <a:rect l="l" t="t" r="r" b="b"/>
                <a:pathLst>
                  <a:path w="1083733" h="184173">
                    <a:moveTo>
                      <a:pt x="0" y="0"/>
                    </a:moveTo>
                    <a:lnTo>
                      <a:pt x="1083733" y="0"/>
                    </a:lnTo>
                    <a:lnTo>
                      <a:pt x="1083733" y="184173"/>
                    </a:lnTo>
                    <a:lnTo>
                      <a:pt x="0" y="184173"/>
                    </a:lnTo>
                    <a:close/>
                  </a:path>
                </a:pathLst>
              </a:custGeom>
              <a:solidFill>
                <a:srgbClr val="FCBCBC"/>
              </a:solidFill>
            </p:spPr>
            <p:txBody>
              <a:bodyPr/>
              <a:lstStyle/>
              <a:p>
                <a:endParaRPr lang="en-CY"/>
              </a:p>
            </p:txBody>
          </p:sp>
          <p:sp>
            <p:nvSpPr>
              <p:cNvPr id="35" name="TextBox 35"/>
              <p:cNvSpPr txBox="1"/>
              <p:nvPr/>
            </p:nvSpPr>
            <p:spPr>
              <a:xfrm>
                <a:off x="0" y="-19050"/>
                <a:ext cx="1083733" cy="203223"/>
              </a:xfrm>
              <a:prstGeom prst="rect">
                <a:avLst/>
              </a:prstGeom>
            </p:spPr>
            <p:txBody>
              <a:bodyPr lIns="50800" tIns="50800" rIns="50800" bIns="50800" rtlCol="0" anchor="ctr"/>
              <a:lstStyle/>
              <a:p>
                <a:pPr marL="0" lvl="1" indent="0" algn="l">
                  <a:lnSpc>
                    <a:spcPts val="1679"/>
                  </a:lnSpc>
                </a:pPr>
                <a:r>
                  <a:rPr lang="en-US" sz="1200" b="1">
                    <a:solidFill>
                      <a:srgbClr val="464646"/>
                    </a:solidFill>
                    <a:latin typeface="Open Sans Bold"/>
                    <a:ea typeface="Open Sans Bold"/>
                    <a:cs typeface="Open Sans Bold"/>
                    <a:sym typeface="Open Sans Bold"/>
                  </a:rPr>
                  <a:t>6. Unterstützung für Buddies</a:t>
                </a:r>
              </a:p>
            </p:txBody>
          </p:sp>
        </p:grpSp>
        <p:grpSp>
          <p:nvGrpSpPr>
            <p:cNvPr id="36" name="Group 36"/>
            <p:cNvGrpSpPr/>
            <p:nvPr/>
          </p:nvGrpSpPr>
          <p:grpSpPr>
            <a:xfrm>
              <a:off x="4444621" y="8519958"/>
              <a:ext cx="4032000" cy="2568841"/>
              <a:chOff x="0" y="0"/>
              <a:chExt cx="1083733" cy="690461"/>
            </a:xfrm>
          </p:grpSpPr>
          <p:sp>
            <p:nvSpPr>
              <p:cNvPr id="37" name="Freeform 37"/>
              <p:cNvSpPr/>
              <p:nvPr/>
            </p:nvSpPr>
            <p:spPr>
              <a:xfrm>
                <a:off x="0" y="0"/>
                <a:ext cx="1083733" cy="690461"/>
              </a:xfrm>
              <a:custGeom>
                <a:avLst/>
                <a:gdLst/>
                <a:ahLst/>
                <a:cxnLst/>
                <a:rect l="l" t="t" r="r" b="b"/>
                <a:pathLst>
                  <a:path w="1083733" h="690461">
                    <a:moveTo>
                      <a:pt x="0" y="0"/>
                    </a:moveTo>
                    <a:lnTo>
                      <a:pt x="1083733" y="0"/>
                    </a:lnTo>
                    <a:lnTo>
                      <a:pt x="1083733" y="690461"/>
                    </a:lnTo>
                    <a:lnTo>
                      <a:pt x="0" y="690461"/>
                    </a:lnTo>
                    <a:close/>
                  </a:path>
                </a:pathLst>
              </a:custGeom>
              <a:solidFill>
                <a:srgbClr val="FCEDED"/>
              </a:solidFill>
            </p:spPr>
            <p:txBody>
              <a:bodyPr/>
              <a:lstStyle/>
              <a:p>
                <a:endParaRPr lang="en-CY"/>
              </a:p>
            </p:txBody>
          </p:sp>
          <p:sp>
            <p:nvSpPr>
              <p:cNvPr id="38" name="TextBox 38"/>
              <p:cNvSpPr txBox="1"/>
              <p:nvPr/>
            </p:nvSpPr>
            <p:spPr>
              <a:xfrm>
                <a:off x="0" y="-19050"/>
                <a:ext cx="1083733" cy="709511"/>
              </a:xfrm>
              <a:prstGeom prst="rect">
                <a:avLst/>
              </a:prstGeom>
            </p:spPr>
            <p:txBody>
              <a:bodyPr lIns="50800" tIns="50800" rIns="50800" bIns="50800" rtlCol="0" anchor="ctr"/>
              <a:lstStyle/>
              <a:p>
                <a:pPr marL="0" lvl="0" indent="0" algn="l">
                  <a:lnSpc>
                    <a:spcPts val="1679"/>
                  </a:lnSpc>
                </a:pPr>
                <a:r>
                  <a:rPr lang="en-US" sz="1200">
                    <a:solidFill>
                      <a:srgbClr val="464646"/>
                    </a:solidFill>
                    <a:latin typeface="Open Sans"/>
                    <a:ea typeface="Open Sans"/>
                    <a:cs typeface="Open Sans"/>
                    <a:sym typeface="Open Sans"/>
                  </a:rPr>
                  <a:t>Bei Fragen zu Ihrer Rolle können Sie sich an folgende Stellen wenden:</a:t>
                </a:r>
              </a:p>
              <a:p>
                <a:pPr marL="0" lvl="0" indent="0" algn="l">
                  <a:lnSpc>
                    <a:spcPts val="1679"/>
                  </a:lnSpc>
                </a:pPr>
                <a:endParaRPr lang="en-US" sz="1200">
                  <a:solidFill>
                    <a:srgbClr val="464646"/>
                  </a:solidFill>
                  <a:latin typeface="Open Sans"/>
                  <a:ea typeface="Open Sans"/>
                  <a:cs typeface="Open Sans"/>
                  <a:sym typeface="Open Sans"/>
                </a:endParaRPr>
              </a:p>
              <a:p>
                <a:pPr marL="0" lvl="0" indent="0" algn="l">
                  <a:lnSpc>
                    <a:spcPts val="1679"/>
                  </a:lnSpc>
                </a:pPr>
                <a:r>
                  <a:rPr lang="en-US" sz="1200">
                    <a:solidFill>
                      <a:srgbClr val="464646"/>
                    </a:solidFill>
                    <a:latin typeface="Open Sans"/>
                    <a:ea typeface="Open Sans"/>
                    <a:cs typeface="Open Sans"/>
                    <a:sym typeface="Open Sans"/>
                  </a:rPr>
                  <a:t>Name/Rolle: ___________________________ </a:t>
                </a:r>
              </a:p>
              <a:p>
                <a:pPr marL="0" lvl="0" indent="0" algn="l">
                  <a:lnSpc>
                    <a:spcPts val="1679"/>
                  </a:lnSpc>
                </a:pPr>
                <a:endParaRPr lang="en-US" sz="1200">
                  <a:solidFill>
                    <a:srgbClr val="464646"/>
                  </a:solidFill>
                  <a:latin typeface="Open Sans"/>
                  <a:ea typeface="Open Sans"/>
                  <a:cs typeface="Open Sans"/>
                  <a:sym typeface="Open Sans"/>
                </a:endParaRPr>
              </a:p>
              <a:p>
                <a:pPr marL="0" lvl="0" indent="0" algn="l">
                  <a:lnSpc>
                    <a:spcPts val="1679"/>
                  </a:lnSpc>
                </a:pPr>
                <a:r>
                  <a:rPr lang="en-US" sz="1200">
                    <a:solidFill>
                      <a:srgbClr val="464646"/>
                    </a:solidFill>
                    <a:latin typeface="Open Sans"/>
                    <a:ea typeface="Open Sans"/>
                    <a:cs typeface="Open Sans"/>
                    <a:sym typeface="Open Sans"/>
                  </a:rPr>
                  <a:t>Name/Rolle: ___________________________</a:t>
                </a:r>
              </a:p>
              <a:p>
                <a:pPr marL="0" lvl="0" indent="0" algn="l">
                  <a:lnSpc>
                    <a:spcPts val="1679"/>
                  </a:lnSpc>
                </a:pPr>
                <a:endParaRPr lang="en-US" sz="1200">
                  <a:solidFill>
                    <a:srgbClr val="464646"/>
                  </a:solidFill>
                  <a:latin typeface="Open Sans"/>
                  <a:ea typeface="Open Sans"/>
                  <a:cs typeface="Open Sans"/>
                  <a:sym typeface="Open Sans"/>
                </a:endParaRPr>
              </a:p>
              <a:p>
                <a:pPr marL="0" lvl="0" indent="0" algn="l">
                  <a:lnSpc>
                    <a:spcPts val="1679"/>
                  </a:lnSpc>
                </a:pPr>
                <a:endParaRPr lang="en-US" sz="1200">
                  <a:solidFill>
                    <a:srgbClr val="464646"/>
                  </a:solidFill>
                  <a:latin typeface="Open Sans"/>
                  <a:ea typeface="Open Sans"/>
                  <a:cs typeface="Open Sans"/>
                  <a:sym typeface="Open Sans"/>
                </a:endParaRPr>
              </a:p>
            </p:txBody>
          </p:sp>
        </p:grpSp>
      </p:grpSp>
      <p:grpSp>
        <p:nvGrpSpPr>
          <p:cNvPr id="39" name="Group 39"/>
          <p:cNvGrpSpPr/>
          <p:nvPr/>
        </p:nvGrpSpPr>
        <p:grpSpPr>
          <a:xfrm>
            <a:off x="3934733" y="4897760"/>
            <a:ext cx="3024000" cy="2537160"/>
            <a:chOff x="0" y="0"/>
            <a:chExt cx="1083733" cy="909261"/>
          </a:xfrm>
        </p:grpSpPr>
        <p:sp>
          <p:nvSpPr>
            <p:cNvPr id="40" name="Freeform 40"/>
            <p:cNvSpPr/>
            <p:nvPr/>
          </p:nvSpPr>
          <p:spPr>
            <a:xfrm>
              <a:off x="0" y="0"/>
              <a:ext cx="1083733" cy="909261"/>
            </a:xfrm>
            <a:custGeom>
              <a:avLst/>
              <a:gdLst/>
              <a:ahLst/>
              <a:cxnLst/>
              <a:rect l="l" t="t" r="r" b="b"/>
              <a:pathLst>
                <a:path w="1083733" h="909261">
                  <a:moveTo>
                    <a:pt x="0" y="0"/>
                  </a:moveTo>
                  <a:lnTo>
                    <a:pt x="1083733" y="0"/>
                  </a:lnTo>
                  <a:lnTo>
                    <a:pt x="1083733" y="909261"/>
                  </a:lnTo>
                  <a:lnTo>
                    <a:pt x="0" y="909261"/>
                  </a:lnTo>
                  <a:close/>
                </a:path>
              </a:pathLst>
            </a:custGeom>
            <a:solidFill>
              <a:srgbClr val="FCEDED"/>
            </a:solidFill>
          </p:spPr>
          <p:txBody>
            <a:bodyPr/>
            <a:lstStyle/>
            <a:p>
              <a:endParaRPr lang="en-CY"/>
            </a:p>
          </p:txBody>
        </p:sp>
        <p:sp>
          <p:nvSpPr>
            <p:cNvPr id="41" name="TextBox 41"/>
            <p:cNvSpPr txBox="1"/>
            <p:nvPr/>
          </p:nvSpPr>
          <p:spPr>
            <a:xfrm>
              <a:off x="0" y="-19050"/>
              <a:ext cx="1083733" cy="928311"/>
            </a:xfrm>
            <a:prstGeom prst="rect">
              <a:avLst/>
            </a:prstGeom>
          </p:spPr>
          <p:txBody>
            <a:bodyPr lIns="50800" tIns="50800" rIns="50800" bIns="50800" rtlCol="0" anchor="ctr"/>
            <a:lstStyle/>
            <a:p>
              <a:pPr marL="0" lvl="0" indent="0" algn="l">
                <a:lnSpc>
                  <a:spcPts val="1679"/>
                </a:lnSpc>
              </a:pPr>
              <a:r>
                <a:rPr lang="en-US" sz="1200" spc="-45">
                  <a:solidFill>
                    <a:srgbClr val="464646"/>
                  </a:solidFill>
                  <a:latin typeface="Open Sans"/>
                  <a:ea typeface="Open Sans"/>
                  <a:cs typeface="Open Sans"/>
                  <a:sym typeface="Open Sans"/>
                </a:rPr>
                <a:t>(Beispiele, die an den jeweiligen Kontext angepasst werden können)</a:t>
              </a:r>
            </a:p>
            <a:p>
              <a:pPr marL="0" lvl="0" indent="0" algn="l">
                <a:lnSpc>
                  <a:spcPts val="1679"/>
                </a:lnSpc>
              </a:pPr>
              <a:endParaRPr lang="en-US" sz="1200" spc="-45">
                <a:solidFill>
                  <a:srgbClr val="464646"/>
                </a:solidFill>
                <a:latin typeface="Open Sans"/>
                <a:ea typeface="Open Sans"/>
                <a:cs typeface="Open Sans"/>
                <a:sym typeface="Open Sans"/>
              </a:endParaRP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Begrüßung am ersten Arbeitstag</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Kurze, informelle Check-ins in der ersten Woche</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Wöchentliche Check-ins im ersten Monat</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Abschluss-Check-in am Ende der Buddy-Zeit</a:t>
              </a:r>
            </a:p>
            <a:p>
              <a:pPr algn="l">
                <a:lnSpc>
                  <a:spcPts val="1679"/>
                </a:lnSpc>
              </a:pPr>
              <a:endParaRPr lang="en-US" sz="1200" spc="-45">
                <a:solidFill>
                  <a:srgbClr val="464646"/>
                </a:solidFill>
                <a:latin typeface="Open Sans"/>
                <a:ea typeface="Open Sans"/>
                <a:cs typeface="Open Sans"/>
                <a:sym typeface="Open Sans"/>
              </a:endParaRPr>
            </a:p>
            <a:p>
              <a:pPr marL="0" lvl="0" indent="0" algn="l">
                <a:lnSpc>
                  <a:spcPts val="1679"/>
                </a:lnSpc>
              </a:pPr>
              <a:endParaRPr lang="en-US" sz="1200" spc="-45">
                <a:solidFill>
                  <a:srgbClr val="464646"/>
                </a:solidFill>
                <a:latin typeface="Open Sans"/>
                <a:ea typeface="Open Sans"/>
                <a:cs typeface="Open Sans"/>
                <a:sym typeface="Open Sans"/>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C0511-0B01-193A-84B5-B8467487063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9198CF1-97DF-F8C4-639B-2538CC45DC4E}"/>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67E3B07A-6396-8B4C-51C0-5C66DD904EB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D86872AC-E94E-FAAA-EFB1-0CAC4C932D9A}"/>
              </a:ext>
            </a:extLst>
          </p:cNvPr>
          <p:cNvSpPr txBox="1"/>
          <p:nvPr/>
        </p:nvSpPr>
        <p:spPr>
          <a:xfrm>
            <a:off x="136525" y="2298700"/>
            <a:ext cx="7283450" cy="93121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EDA5A5"/>
                </a:solidFill>
                <a:uFillTx/>
                <a:latin typeface="Open Sans Bold"/>
                <a:ea typeface="Open Sans Bold"/>
                <a:cs typeface="Open Sans Bold"/>
              </a:rPr>
              <a:t>Aktivität</a:t>
            </a:r>
            <a:r>
              <a:rPr lang="en-CY" sz="7500" b="1" i="0" u="none" strike="noStrike" kern="1200" cap="none" baseline="0" dirty="0">
                <a:solidFill>
                  <a:srgbClr val="EDA5A5"/>
                </a:solidFill>
                <a:uFillTx/>
                <a:latin typeface="Open Sans Bold"/>
                <a:ea typeface="Open Sans Bold"/>
                <a:cs typeface="Open Sans Bold"/>
              </a:rPr>
              <a:t> </a:t>
            </a:r>
            <a:r>
              <a:rPr lang="en-CY" sz="7500" b="1" dirty="0">
                <a:solidFill>
                  <a:srgbClr val="EDA5A5"/>
                </a:solidFill>
                <a:latin typeface="Open Sans Bold"/>
                <a:ea typeface="Open Sans Bold"/>
                <a:cs typeface="Open Sans Bold"/>
              </a:rPr>
              <a:t>8</a:t>
            </a:r>
            <a:endParaRPr lang="en-US" sz="7500" b="1" i="0" u="none" strike="noStrike" kern="1200" cap="none" baseline="0" dirty="0">
              <a:solidFill>
                <a:srgbClr val="EDA5A5"/>
              </a:solidFill>
              <a:uFillTx/>
              <a:latin typeface="Open Sans Bold"/>
              <a:ea typeface="Open Sans Bold"/>
              <a:cs typeface="Open Sans Bold"/>
            </a:endParaRPr>
          </a:p>
        </p:txBody>
      </p:sp>
      <p:sp>
        <p:nvSpPr>
          <p:cNvPr id="8" name="Freeform 2">
            <a:extLst>
              <a:ext uri="{FF2B5EF4-FFF2-40B4-BE49-F238E27FC236}">
                <a16:creationId xmlns:a16="http://schemas.microsoft.com/office/drawing/2014/main" id="{F01BD592-A883-272C-666B-C890D53D1D83}"/>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3">
            <a:extLst>
              <a:ext uri="{FF2B5EF4-FFF2-40B4-BE49-F238E27FC236}">
                <a16:creationId xmlns:a16="http://schemas.microsoft.com/office/drawing/2014/main" id="{BD9EBC70-820D-9D72-BD50-65FA719936B0}"/>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9834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323" y="1536919"/>
            <a:ext cx="7012500" cy="2146071"/>
            <a:chOff x="0" y="0"/>
            <a:chExt cx="1810458" cy="554063"/>
          </a:xfrm>
        </p:grpSpPr>
        <p:sp>
          <p:nvSpPr>
            <p:cNvPr id="3" name="Freeform 3"/>
            <p:cNvSpPr/>
            <p:nvPr/>
          </p:nvSpPr>
          <p:spPr>
            <a:xfrm>
              <a:off x="0" y="0"/>
              <a:ext cx="1810458" cy="554063"/>
            </a:xfrm>
            <a:custGeom>
              <a:avLst/>
              <a:gdLst/>
              <a:ahLst/>
              <a:cxnLst/>
              <a:rect l="l" t="t" r="r" b="b"/>
              <a:pathLst>
                <a:path w="1810458" h="554063">
                  <a:moveTo>
                    <a:pt x="0" y="0"/>
                  </a:moveTo>
                  <a:lnTo>
                    <a:pt x="1810458" y="0"/>
                  </a:lnTo>
                  <a:lnTo>
                    <a:pt x="1810458" y="554063"/>
                  </a:lnTo>
                  <a:lnTo>
                    <a:pt x="0" y="554063"/>
                  </a:lnTo>
                  <a:close/>
                </a:path>
              </a:pathLst>
            </a:custGeom>
            <a:solidFill>
              <a:srgbClr val="EDA5A5"/>
            </a:solidFill>
          </p:spPr>
          <p:txBody>
            <a:bodyPr/>
            <a:lstStyle/>
            <a:p>
              <a:endParaRPr lang="en-CY"/>
            </a:p>
          </p:txBody>
        </p:sp>
        <p:sp>
          <p:nvSpPr>
            <p:cNvPr id="4" name="TextBox 4"/>
            <p:cNvSpPr txBox="1"/>
            <p:nvPr/>
          </p:nvSpPr>
          <p:spPr>
            <a:xfrm>
              <a:off x="0" y="-19050"/>
              <a:ext cx="1810458" cy="573113"/>
            </a:xfrm>
            <a:prstGeom prst="rect">
              <a:avLst/>
            </a:prstGeom>
          </p:spPr>
          <p:txBody>
            <a:bodyPr lIns="50800" tIns="50800" rIns="50800" bIns="50800" rtlCol="0" anchor="ctr"/>
            <a:lstStyle/>
            <a:p>
              <a:pPr algn="ctr">
                <a:lnSpc>
                  <a:spcPts val="1679"/>
                </a:lnSpc>
              </a:pPr>
              <a:endParaRPr/>
            </a:p>
          </p:txBody>
        </p:sp>
      </p:grpSp>
      <p:sp>
        <p:nvSpPr>
          <p:cNvPr id="5" name="TextBox 5"/>
          <p:cNvSpPr txBox="1"/>
          <p:nvPr/>
        </p:nvSpPr>
        <p:spPr>
          <a:xfrm>
            <a:off x="404481" y="1656424"/>
            <a:ext cx="6649330" cy="1868961"/>
          </a:xfrm>
          <a:prstGeom prst="rect">
            <a:avLst/>
          </a:prstGeom>
        </p:spPr>
        <p:txBody>
          <a:bodyPr lIns="0" tIns="0" rIns="0" bIns="0" rtlCol="0" anchor="t">
            <a:spAutoFit/>
          </a:bodyPr>
          <a:lstStyle/>
          <a:p>
            <a:pPr marL="0" lvl="0" indent="0" algn="l">
              <a:lnSpc>
                <a:spcPts val="3520"/>
              </a:lnSpc>
            </a:pPr>
            <a:r>
              <a:rPr lang="en-US" sz="2626" b="1" spc="-7">
                <a:solidFill>
                  <a:srgbClr val="FFFFFF"/>
                </a:solidFill>
                <a:latin typeface="Open Sans Bold"/>
                <a:ea typeface="Open Sans Bold"/>
                <a:cs typeface="Open Sans Bold"/>
                <a:sym typeface="Open Sans Bold"/>
              </a:rPr>
              <a:t>Um Hilfe bitten</a:t>
            </a:r>
          </a:p>
          <a:p>
            <a:pPr marL="0" lvl="0" indent="0" algn="l">
              <a:lnSpc>
                <a:spcPts val="1912"/>
              </a:lnSpc>
            </a:pPr>
            <a:r>
              <a:rPr lang="en-US" sz="1426" spc="-4">
                <a:solidFill>
                  <a:srgbClr val="FFFFFF"/>
                </a:solidFill>
                <a:latin typeface="Open Sans"/>
                <a:ea typeface="Open Sans"/>
                <a:cs typeface="Open Sans"/>
                <a:sym typeface="Open Sans"/>
              </a:rPr>
              <a:t>Formulierung:</a:t>
            </a:r>
            <a:r>
              <a:rPr lang="en-US" sz="1426" b="1" spc="-4">
                <a:solidFill>
                  <a:srgbClr val="FFFFFF"/>
                </a:solidFill>
                <a:latin typeface="Open Sans Bold"/>
                <a:ea typeface="Open Sans Bold"/>
                <a:cs typeface="Open Sans Bold"/>
                <a:sym typeface="Open Sans Bold"/>
              </a:rPr>
              <a:t> „Können Sie mir bitte helfen?“ </a:t>
            </a:r>
          </a:p>
          <a:p>
            <a:pPr marL="0" lvl="0" indent="0" algn="l">
              <a:lnSpc>
                <a:spcPts val="1912"/>
              </a:lnSpc>
            </a:pPr>
            <a:r>
              <a:rPr lang="en-US" sz="1426" spc="-4">
                <a:solidFill>
                  <a:srgbClr val="FFFFFF"/>
                </a:solidFill>
                <a:latin typeface="Open Sans"/>
                <a:ea typeface="Open Sans"/>
                <a:cs typeface="Open Sans"/>
                <a:sym typeface="Open Sans"/>
              </a:rPr>
              <a:t>Wann verwenden: Wenn Sie Unterstützung oder eine Klärung benötigen.</a:t>
            </a:r>
          </a:p>
          <a:p>
            <a:pPr marL="0" lvl="0" indent="0" algn="l">
              <a:lnSpc>
                <a:spcPts val="1912"/>
              </a:lnSpc>
            </a:pPr>
            <a:r>
              <a:rPr lang="en-US" sz="1426" spc="-4">
                <a:solidFill>
                  <a:srgbClr val="FFFFFF"/>
                </a:solidFill>
                <a:latin typeface="Open Sans"/>
                <a:ea typeface="Open Sans"/>
                <a:cs typeface="Open Sans"/>
                <a:sym typeface="Open Sans"/>
              </a:rPr>
              <a:t>Übersetzung in der Landessprache:</a:t>
            </a:r>
          </a:p>
          <a:p>
            <a:pPr marL="0" lvl="0" indent="0" algn="l">
              <a:lnSpc>
                <a:spcPts val="1912"/>
              </a:lnSpc>
            </a:pPr>
            <a:r>
              <a:rPr lang="en-US" sz="1426" b="1" spc="-4">
                <a:solidFill>
                  <a:srgbClr val="FFFFFF"/>
                </a:solidFill>
                <a:latin typeface="Open Sans Bold"/>
                <a:ea typeface="Open Sans Bold"/>
                <a:cs typeface="Open Sans Bold"/>
                <a:sym typeface="Open Sans Bold"/>
              </a:rPr>
              <a:t>________________________________________________________________________ </a:t>
            </a:r>
          </a:p>
          <a:p>
            <a:pPr marL="0" lvl="0" indent="0" algn="l">
              <a:lnSpc>
                <a:spcPts val="1912"/>
              </a:lnSpc>
            </a:pPr>
            <a:r>
              <a:rPr lang="en-US" sz="1426" spc="-4">
                <a:solidFill>
                  <a:srgbClr val="FFFFFF"/>
                </a:solidFill>
                <a:latin typeface="Open Sans"/>
                <a:ea typeface="Open Sans"/>
                <a:cs typeface="Open Sans"/>
                <a:sym typeface="Open Sans"/>
              </a:rPr>
              <a:t>Aussprache (optional):</a:t>
            </a:r>
          </a:p>
          <a:p>
            <a:pPr marL="0" lvl="0" indent="0" algn="l">
              <a:lnSpc>
                <a:spcPts val="1912"/>
              </a:lnSpc>
            </a:pPr>
            <a:r>
              <a:rPr lang="en-US" sz="1426" b="1" spc="-4">
                <a:solidFill>
                  <a:srgbClr val="FFFFFF"/>
                </a:solidFill>
                <a:latin typeface="Open Sans Bold"/>
                <a:ea typeface="Open Sans Bold"/>
                <a:cs typeface="Open Sans Bold"/>
                <a:sym typeface="Open Sans Bold"/>
              </a:rPr>
              <a:t>________________________________________________________________________</a:t>
            </a:r>
          </a:p>
        </p:txBody>
      </p:sp>
      <p:grpSp>
        <p:nvGrpSpPr>
          <p:cNvPr id="6" name="Group 6"/>
          <p:cNvGrpSpPr/>
          <p:nvPr/>
        </p:nvGrpSpPr>
        <p:grpSpPr>
          <a:xfrm>
            <a:off x="6823627" y="1775065"/>
            <a:ext cx="230184" cy="23018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9" name="Freeform 9"/>
          <p:cNvSpPr/>
          <p:nvPr/>
        </p:nvSpPr>
        <p:spPr>
          <a:xfrm>
            <a:off x="273750" y="1341580"/>
            <a:ext cx="1974022" cy="261558"/>
          </a:xfrm>
          <a:custGeom>
            <a:avLst/>
            <a:gdLst/>
            <a:ahLst/>
            <a:cxnLst/>
            <a:rect l="l" t="t" r="r" b="b"/>
            <a:pathLst>
              <a:path w="1974022" h="261558">
                <a:moveTo>
                  <a:pt x="0" y="0"/>
                </a:moveTo>
                <a:lnTo>
                  <a:pt x="1974022" y="0"/>
                </a:lnTo>
                <a:lnTo>
                  <a:pt x="1974022" y="261558"/>
                </a:lnTo>
                <a:lnTo>
                  <a:pt x="0" y="26155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10" name="Freeform 10"/>
          <p:cNvSpPr/>
          <p:nvPr/>
        </p:nvSpPr>
        <p:spPr>
          <a:xfrm>
            <a:off x="3575107" y="537936"/>
            <a:ext cx="409787" cy="378028"/>
          </a:xfrm>
          <a:custGeom>
            <a:avLst/>
            <a:gdLst/>
            <a:ahLst/>
            <a:cxnLst/>
            <a:rect l="l" t="t" r="r" b="b"/>
            <a:pathLst>
              <a:path w="409787" h="378028">
                <a:moveTo>
                  <a:pt x="0" y="0"/>
                </a:moveTo>
                <a:lnTo>
                  <a:pt x="409786" y="0"/>
                </a:lnTo>
                <a:lnTo>
                  <a:pt x="409786" y="378028"/>
                </a:lnTo>
                <a:lnTo>
                  <a:pt x="0" y="37802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sp>
        <p:nvSpPr>
          <p:cNvPr id="11" name="TextBox 11"/>
          <p:cNvSpPr txBox="1"/>
          <p:nvPr/>
        </p:nvSpPr>
        <p:spPr>
          <a:xfrm>
            <a:off x="766891" y="839764"/>
            <a:ext cx="6037109" cy="372745"/>
          </a:xfrm>
          <a:prstGeom prst="rect">
            <a:avLst/>
          </a:prstGeom>
        </p:spPr>
        <p:txBody>
          <a:bodyPr lIns="0" tIns="0" rIns="0" bIns="0" rtlCol="0" anchor="t">
            <a:spAutoFit/>
          </a:bodyPr>
          <a:lstStyle/>
          <a:p>
            <a:pPr marL="0" lvl="0" indent="0" algn="ctr">
              <a:lnSpc>
                <a:spcPts val="3140"/>
              </a:lnSpc>
              <a:spcBef>
                <a:spcPct val="0"/>
              </a:spcBef>
            </a:pPr>
            <a:r>
              <a:rPr lang="en-US" sz="2000" b="1" spc="-76">
                <a:solidFill>
                  <a:srgbClr val="464646"/>
                </a:solidFill>
                <a:latin typeface="Open Sans Bold"/>
                <a:ea typeface="Open Sans Bold"/>
                <a:cs typeface="Open Sans Bold"/>
                <a:sym typeface="Open Sans Bold"/>
              </a:rPr>
              <a:t>Beispiel für eine Karten-Vorlage</a:t>
            </a:r>
          </a:p>
        </p:txBody>
      </p:sp>
      <p:grpSp>
        <p:nvGrpSpPr>
          <p:cNvPr id="14" name="Group 14"/>
          <p:cNvGrpSpPr/>
          <p:nvPr/>
        </p:nvGrpSpPr>
        <p:grpSpPr>
          <a:xfrm>
            <a:off x="248323" y="3847076"/>
            <a:ext cx="7012500" cy="2146071"/>
            <a:chOff x="0" y="0"/>
            <a:chExt cx="1810458" cy="554063"/>
          </a:xfrm>
        </p:grpSpPr>
        <p:sp>
          <p:nvSpPr>
            <p:cNvPr id="15" name="Freeform 15"/>
            <p:cNvSpPr/>
            <p:nvPr/>
          </p:nvSpPr>
          <p:spPr>
            <a:xfrm>
              <a:off x="0" y="0"/>
              <a:ext cx="1810458" cy="554063"/>
            </a:xfrm>
            <a:custGeom>
              <a:avLst/>
              <a:gdLst/>
              <a:ahLst/>
              <a:cxnLst/>
              <a:rect l="l" t="t" r="r" b="b"/>
              <a:pathLst>
                <a:path w="1810458" h="554063">
                  <a:moveTo>
                    <a:pt x="0" y="0"/>
                  </a:moveTo>
                  <a:lnTo>
                    <a:pt x="1810458" y="0"/>
                  </a:lnTo>
                  <a:lnTo>
                    <a:pt x="1810458" y="554063"/>
                  </a:lnTo>
                  <a:lnTo>
                    <a:pt x="0" y="554063"/>
                  </a:lnTo>
                  <a:close/>
                </a:path>
              </a:pathLst>
            </a:custGeom>
            <a:solidFill>
              <a:srgbClr val="EDA5A5"/>
            </a:solidFill>
          </p:spPr>
          <p:txBody>
            <a:bodyPr/>
            <a:lstStyle/>
            <a:p>
              <a:endParaRPr lang="en-CY"/>
            </a:p>
          </p:txBody>
        </p:sp>
        <p:sp>
          <p:nvSpPr>
            <p:cNvPr id="16" name="TextBox 16"/>
            <p:cNvSpPr txBox="1"/>
            <p:nvPr/>
          </p:nvSpPr>
          <p:spPr>
            <a:xfrm>
              <a:off x="0" y="-19050"/>
              <a:ext cx="1810458" cy="573113"/>
            </a:xfrm>
            <a:prstGeom prst="rect">
              <a:avLst/>
            </a:prstGeom>
          </p:spPr>
          <p:txBody>
            <a:bodyPr lIns="50800" tIns="50800" rIns="50800" bIns="50800" rtlCol="0" anchor="ctr"/>
            <a:lstStyle/>
            <a:p>
              <a:pPr algn="ctr">
                <a:lnSpc>
                  <a:spcPts val="1679"/>
                </a:lnSpc>
              </a:pPr>
              <a:endParaRPr/>
            </a:p>
          </p:txBody>
        </p:sp>
      </p:grpSp>
      <p:sp>
        <p:nvSpPr>
          <p:cNvPr id="17" name="TextBox 17"/>
          <p:cNvSpPr txBox="1"/>
          <p:nvPr/>
        </p:nvSpPr>
        <p:spPr>
          <a:xfrm>
            <a:off x="404481" y="4001698"/>
            <a:ext cx="6856342" cy="1868961"/>
          </a:xfrm>
          <a:prstGeom prst="rect">
            <a:avLst/>
          </a:prstGeom>
        </p:spPr>
        <p:txBody>
          <a:bodyPr lIns="0" tIns="0" rIns="0" bIns="0" rtlCol="0" anchor="t">
            <a:spAutoFit/>
          </a:bodyPr>
          <a:lstStyle/>
          <a:p>
            <a:pPr marL="0" lvl="0" indent="0" algn="l">
              <a:lnSpc>
                <a:spcPts val="3520"/>
              </a:lnSpc>
            </a:pPr>
            <a:r>
              <a:rPr lang="en-US" sz="2626" b="1" spc="-7">
                <a:solidFill>
                  <a:srgbClr val="FFFFFF"/>
                </a:solidFill>
                <a:latin typeface="Open Sans Bold"/>
                <a:ea typeface="Open Sans Bold"/>
                <a:cs typeface="Open Sans Bold"/>
                <a:sym typeface="Open Sans Bold"/>
              </a:rPr>
              <a:t>Um Klärung bitten</a:t>
            </a:r>
          </a:p>
          <a:p>
            <a:pPr marL="0" lvl="0" indent="0" algn="l">
              <a:lnSpc>
                <a:spcPts val="1912"/>
              </a:lnSpc>
            </a:pPr>
            <a:r>
              <a:rPr lang="en-US" sz="1426" spc="-4">
                <a:solidFill>
                  <a:srgbClr val="FFFFFF"/>
                </a:solidFill>
                <a:latin typeface="Open Sans"/>
                <a:ea typeface="Open Sans"/>
                <a:cs typeface="Open Sans"/>
                <a:sym typeface="Open Sans"/>
              </a:rPr>
              <a:t>Formulierung:</a:t>
            </a:r>
            <a:r>
              <a:rPr lang="en-US" sz="1426" b="1" spc="-4">
                <a:solidFill>
                  <a:srgbClr val="FFFFFF"/>
                </a:solidFill>
                <a:latin typeface="Open Sans Bold"/>
                <a:ea typeface="Open Sans Bold"/>
                <a:cs typeface="Open Sans Bold"/>
                <a:sym typeface="Open Sans Bold"/>
              </a:rPr>
              <a:t> „Könnten Sie das bitte noch einmal erklären?“ </a:t>
            </a:r>
          </a:p>
          <a:p>
            <a:pPr marL="0" lvl="0" indent="0" algn="l">
              <a:lnSpc>
                <a:spcPts val="1912"/>
              </a:lnSpc>
            </a:pPr>
            <a:r>
              <a:rPr lang="en-US" sz="1426" spc="-4">
                <a:solidFill>
                  <a:srgbClr val="FFFFFF"/>
                </a:solidFill>
                <a:latin typeface="Open Sans"/>
                <a:ea typeface="Open Sans"/>
                <a:cs typeface="Open Sans"/>
                <a:sym typeface="Open Sans"/>
              </a:rPr>
              <a:t>Wann verwenden: Wenn etwas unklar ist. Wenn Sie etwas nicht verstehen.</a:t>
            </a:r>
          </a:p>
          <a:p>
            <a:pPr marL="0" lvl="0" indent="0" algn="l">
              <a:lnSpc>
                <a:spcPts val="1912"/>
              </a:lnSpc>
            </a:pPr>
            <a:r>
              <a:rPr lang="en-US" sz="1426" spc="-4">
                <a:solidFill>
                  <a:srgbClr val="FFFFFF"/>
                </a:solidFill>
                <a:latin typeface="Open Sans"/>
                <a:ea typeface="Open Sans"/>
                <a:cs typeface="Open Sans"/>
                <a:sym typeface="Open Sans"/>
              </a:rPr>
              <a:t>Übersetzung in der Landessprache:</a:t>
            </a:r>
          </a:p>
          <a:p>
            <a:pPr marL="0" lvl="0" indent="0" algn="l">
              <a:lnSpc>
                <a:spcPts val="1912"/>
              </a:lnSpc>
            </a:pPr>
            <a:r>
              <a:rPr lang="en-US" sz="1426" b="1" spc="-4">
                <a:solidFill>
                  <a:srgbClr val="FFFFFF"/>
                </a:solidFill>
                <a:latin typeface="Open Sans Bold"/>
                <a:ea typeface="Open Sans Bold"/>
                <a:cs typeface="Open Sans Bold"/>
                <a:sym typeface="Open Sans Bold"/>
              </a:rPr>
              <a:t>________________________________________________________________________ </a:t>
            </a:r>
          </a:p>
          <a:p>
            <a:pPr marL="0" lvl="0" indent="0" algn="l">
              <a:lnSpc>
                <a:spcPts val="1912"/>
              </a:lnSpc>
            </a:pPr>
            <a:r>
              <a:rPr lang="en-US" sz="1426" spc="-4">
                <a:solidFill>
                  <a:srgbClr val="FFFFFF"/>
                </a:solidFill>
                <a:latin typeface="Open Sans"/>
                <a:ea typeface="Open Sans"/>
                <a:cs typeface="Open Sans"/>
                <a:sym typeface="Open Sans"/>
              </a:rPr>
              <a:t>Aussprache (optional):</a:t>
            </a:r>
          </a:p>
          <a:p>
            <a:pPr marL="0" lvl="0" indent="0" algn="l">
              <a:lnSpc>
                <a:spcPts val="1912"/>
              </a:lnSpc>
            </a:pPr>
            <a:r>
              <a:rPr lang="en-US" sz="1426" b="1" spc="-4">
                <a:solidFill>
                  <a:srgbClr val="FFFFFF"/>
                </a:solidFill>
                <a:latin typeface="Open Sans Bold"/>
                <a:ea typeface="Open Sans Bold"/>
                <a:cs typeface="Open Sans Bold"/>
                <a:sym typeface="Open Sans Bold"/>
              </a:rPr>
              <a:t>________________________________________________________________________</a:t>
            </a:r>
          </a:p>
        </p:txBody>
      </p:sp>
      <p:grpSp>
        <p:nvGrpSpPr>
          <p:cNvPr id="18" name="Group 18"/>
          <p:cNvGrpSpPr/>
          <p:nvPr/>
        </p:nvGrpSpPr>
        <p:grpSpPr>
          <a:xfrm>
            <a:off x="6823627" y="3991670"/>
            <a:ext cx="230184" cy="23018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21" name="Freeform 21"/>
          <p:cNvSpPr/>
          <p:nvPr/>
        </p:nvSpPr>
        <p:spPr>
          <a:xfrm>
            <a:off x="273750" y="3682990"/>
            <a:ext cx="1974022" cy="261558"/>
          </a:xfrm>
          <a:custGeom>
            <a:avLst/>
            <a:gdLst/>
            <a:ahLst/>
            <a:cxnLst/>
            <a:rect l="l" t="t" r="r" b="b"/>
            <a:pathLst>
              <a:path w="1974022" h="261558">
                <a:moveTo>
                  <a:pt x="0" y="0"/>
                </a:moveTo>
                <a:lnTo>
                  <a:pt x="1974022" y="0"/>
                </a:lnTo>
                <a:lnTo>
                  <a:pt x="1974022" y="261558"/>
                </a:lnTo>
                <a:lnTo>
                  <a:pt x="0" y="26155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grpSp>
        <p:nvGrpSpPr>
          <p:cNvPr id="22" name="Group 22"/>
          <p:cNvGrpSpPr/>
          <p:nvPr/>
        </p:nvGrpSpPr>
        <p:grpSpPr>
          <a:xfrm>
            <a:off x="248323" y="6157232"/>
            <a:ext cx="7012500" cy="2146071"/>
            <a:chOff x="0" y="0"/>
            <a:chExt cx="1810458" cy="554063"/>
          </a:xfrm>
        </p:grpSpPr>
        <p:sp>
          <p:nvSpPr>
            <p:cNvPr id="23" name="Freeform 23"/>
            <p:cNvSpPr/>
            <p:nvPr/>
          </p:nvSpPr>
          <p:spPr>
            <a:xfrm>
              <a:off x="0" y="0"/>
              <a:ext cx="1810458" cy="554063"/>
            </a:xfrm>
            <a:custGeom>
              <a:avLst/>
              <a:gdLst/>
              <a:ahLst/>
              <a:cxnLst/>
              <a:rect l="l" t="t" r="r" b="b"/>
              <a:pathLst>
                <a:path w="1810458" h="554063">
                  <a:moveTo>
                    <a:pt x="0" y="0"/>
                  </a:moveTo>
                  <a:lnTo>
                    <a:pt x="1810458" y="0"/>
                  </a:lnTo>
                  <a:lnTo>
                    <a:pt x="1810458" y="554063"/>
                  </a:lnTo>
                  <a:lnTo>
                    <a:pt x="0" y="554063"/>
                  </a:lnTo>
                  <a:close/>
                </a:path>
              </a:pathLst>
            </a:custGeom>
            <a:solidFill>
              <a:srgbClr val="EDA5A5"/>
            </a:solidFill>
          </p:spPr>
          <p:txBody>
            <a:bodyPr/>
            <a:lstStyle/>
            <a:p>
              <a:endParaRPr lang="en-CY"/>
            </a:p>
          </p:txBody>
        </p:sp>
        <p:sp>
          <p:nvSpPr>
            <p:cNvPr id="24" name="TextBox 24"/>
            <p:cNvSpPr txBox="1"/>
            <p:nvPr/>
          </p:nvSpPr>
          <p:spPr>
            <a:xfrm>
              <a:off x="0" y="-19050"/>
              <a:ext cx="1810458" cy="573113"/>
            </a:xfrm>
            <a:prstGeom prst="rect">
              <a:avLst/>
            </a:prstGeom>
          </p:spPr>
          <p:txBody>
            <a:bodyPr lIns="50800" tIns="50800" rIns="50800" bIns="50800" rtlCol="0" anchor="ctr"/>
            <a:lstStyle/>
            <a:p>
              <a:pPr algn="ctr">
                <a:lnSpc>
                  <a:spcPts val="1679"/>
                </a:lnSpc>
              </a:pPr>
              <a:endParaRPr/>
            </a:p>
          </p:txBody>
        </p:sp>
      </p:grpSp>
      <p:sp>
        <p:nvSpPr>
          <p:cNvPr id="25" name="TextBox 25"/>
          <p:cNvSpPr txBox="1"/>
          <p:nvPr/>
        </p:nvSpPr>
        <p:spPr>
          <a:xfrm>
            <a:off x="382276" y="6311854"/>
            <a:ext cx="6649330" cy="1868961"/>
          </a:xfrm>
          <a:prstGeom prst="rect">
            <a:avLst/>
          </a:prstGeom>
        </p:spPr>
        <p:txBody>
          <a:bodyPr lIns="0" tIns="0" rIns="0" bIns="0" rtlCol="0" anchor="t">
            <a:spAutoFit/>
          </a:bodyPr>
          <a:lstStyle/>
          <a:p>
            <a:pPr marL="0" lvl="0" indent="0" algn="l">
              <a:lnSpc>
                <a:spcPts val="3520"/>
              </a:lnSpc>
            </a:pPr>
            <a:r>
              <a:rPr lang="en-US" sz="2626" b="1" spc="-7">
                <a:solidFill>
                  <a:srgbClr val="FFFFFF"/>
                </a:solidFill>
                <a:latin typeface="Open Sans Bold"/>
                <a:ea typeface="Open Sans Bold"/>
                <a:cs typeface="Open Sans Bold"/>
                <a:sym typeface="Open Sans Bold"/>
              </a:rPr>
              <a:t>Mehr Zeit</a:t>
            </a:r>
          </a:p>
          <a:p>
            <a:pPr marL="0" lvl="0" indent="0" algn="l">
              <a:lnSpc>
                <a:spcPts val="1912"/>
              </a:lnSpc>
            </a:pPr>
            <a:r>
              <a:rPr lang="en-US" sz="1426" spc="-4">
                <a:solidFill>
                  <a:srgbClr val="FFFFFF"/>
                </a:solidFill>
                <a:latin typeface="Open Sans"/>
                <a:ea typeface="Open Sans"/>
                <a:cs typeface="Open Sans"/>
                <a:sym typeface="Open Sans"/>
              </a:rPr>
              <a:t>Formulierung:</a:t>
            </a:r>
            <a:r>
              <a:rPr lang="en-US" sz="1426" b="1" spc="-4">
                <a:solidFill>
                  <a:srgbClr val="FFFFFF"/>
                </a:solidFill>
                <a:latin typeface="Open Sans Bold"/>
                <a:ea typeface="Open Sans Bold"/>
                <a:cs typeface="Open Sans Bold"/>
                <a:sym typeface="Open Sans Bold"/>
              </a:rPr>
              <a:t> „Ich brauche mehr Zeit, um das zu erledigen.“ </a:t>
            </a:r>
          </a:p>
          <a:p>
            <a:pPr marL="0" lvl="0" indent="0" algn="l">
              <a:lnSpc>
                <a:spcPts val="1912"/>
              </a:lnSpc>
            </a:pPr>
            <a:r>
              <a:rPr lang="en-US" sz="1426" spc="-4">
                <a:solidFill>
                  <a:srgbClr val="FFFFFF"/>
                </a:solidFill>
                <a:latin typeface="Open Sans"/>
                <a:ea typeface="Open Sans"/>
                <a:cs typeface="Open Sans"/>
                <a:sym typeface="Open Sans"/>
              </a:rPr>
              <a:t>Wann verwenden: Wenn eine Aufgabe länger dauert als erwartet.</a:t>
            </a:r>
          </a:p>
          <a:p>
            <a:pPr marL="0" lvl="0" indent="0" algn="l">
              <a:lnSpc>
                <a:spcPts val="1912"/>
              </a:lnSpc>
            </a:pPr>
            <a:r>
              <a:rPr lang="en-US" sz="1426" spc="-4">
                <a:solidFill>
                  <a:srgbClr val="FFFFFF"/>
                </a:solidFill>
                <a:latin typeface="Open Sans"/>
                <a:ea typeface="Open Sans"/>
                <a:cs typeface="Open Sans"/>
                <a:sym typeface="Open Sans"/>
              </a:rPr>
              <a:t>Übersetzung in der Landessprache:</a:t>
            </a:r>
          </a:p>
          <a:p>
            <a:pPr marL="0" lvl="0" indent="0" algn="l">
              <a:lnSpc>
                <a:spcPts val="1912"/>
              </a:lnSpc>
            </a:pPr>
            <a:r>
              <a:rPr lang="en-US" sz="1426" b="1" spc="-4">
                <a:solidFill>
                  <a:srgbClr val="FFFFFF"/>
                </a:solidFill>
                <a:latin typeface="Open Sans Bold"/>
                <a:ea typeface="Open Sans Bold"/>
                <a:cs typeface="Open Sans Bold"/>
                <a:sym typeface="Open Sans Bold"/>
              </a:rPr>
              <a:t>________________________________________________________________________ </a:t>
            </a:r>
          </a:p>
          <a:p>
            <a:pPr marL="0" lvl="0" indent="0" algn="l">
              <a:lnSpc>
                <a:spcPts val="1912"/>
              </a:lnSpc>
            </a:pPr>
            <a:r>
              <a:rPr lang="en-US" sz="1426" spc="-4">
                <a:solidFill>
                  <a:srgbClr val="FFFFFF"/>
                </a:solidFill>
                <a:latin typeface="Open Sans"/>
                <a:ea typeface="Open Sans"/>
                <a:cs typeface="Open Sans"/>
                <a:sym typeface="Open Sans"/>
              </a:rPr>
              <a:t>Aussprache (optional):</a:t>
            </a:r>
          </a:p>
          <a:p>
            <a:pPr marL="0" lvl="0" indent="0" algn="l">
              <a:lnSpc>
                <a:spcPts val="1912"/>
              </a:lnSpc>
            </a:pPr>
            <a:r>
              <a:rPr lang="en-US" sz="1426" b="1" spc="-4">
                <a:solidFill>
                  <a:srgbClr val="FFFFFF"/>
                </a:solidFill>
                <a:latin typeface="Open Sans Bold"/>
                <a:ea typeface="Open Sans Bold"/>
                <a:cs typeface="Open Sans Bold"/>
                <a:sym typeface="Open Sans Bold"/>
              </a:rPr>
              <a:t>________________________________________________________________________</a:t>
            </a:r>
          </a:p>
        </p:txBody>
      </p:sp>
      <p:grpSp>
        <p:nvGrpSpPr>
          <p:cNvPr id="26" name="Group 26"/>
          <p:cNvGrpSpPr/>
          <p:nvPr/>
        </p:nvGrpSpPr>
        <p:grpSpPr>
          <a:xfrm>
            <a:off x="6823627" y="6377358"/>
            <a:ext cx="230184" cy="23018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8" name="TextBox 2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29" name="Freeform 29"/>
          <p:cNvSpPr/>
          <p:nvPr/>
        </p:nvSpPr>
        <p:spPr>
          <a:xfrm>
            <a:off x="273750" y="5993146"/>
            <a:ext cx="1974022" cy="261558"/>
          </a:xfrm>
          <a:custGeom>
            <a:avLst/>
            <a:gdLst/>
            <a:ahLst/>
            <a:cxnLst/>
            <a:rect l="l" t="t" r="r" b="b"/>
            <a:pathLst>
              <a:path w="1974022" h="261558">
                <a:moveTo>
                  <a:pt x="0" y="0"/>
                </a:moveTo>
                <a:lnTo>
                  <a:pt x="1974022" y="0"/>
                </a:lnTo>
                <a:lnTo>
                  <a:pt x="1974022" y="261558"/>
                </a:lnTo>
                <a:lnTo>
                  <a:pt x="0" y="26155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grpSp>
        <p:nvGrpSpPr>
          <p:cNvPr id="30" name="Group 30"/>
          <p:cNvGrpSpPr/>
          <p:nvPr/>
        </p:nvGrpSpPr>
        <p:grpSpPr>
          <a:xfrm>
            <a:off x="248323" y="8467389"/>
            <a:ext cx="7012500" cy="2146071"/>
            <a:chOff x="0" y="0"/>
            <a:chExt cx="1810458" cy="554063"/>
          </a:xfrm>
        </p:grpSpPr>
        <p:sp>
          <p:nvSpPr>
            <p:cNvPr id="31" name="Freeform 31"/>
            <p:cNvSpPr/>
            <p:nvPr/>
          </p:nvSpPr>
          <p:spPr>
            <a:xfrm>
              <a:off x="0" y="0"/>
              <a:ext cx="1810458" cy="554063"/>
            </a:xfrm>
            <a:custGeom>
              <a:avLst/>
              <a:gdLst/>
              <a:ahLst/>
              <a:cxnLst/>
              <a:rect l="l" t="t" r="r" b="b"/>
              <a:pathLst>
                <a:path w="1810458" h="554063">
                  <a:moveTo>
                    <a:pt x="0" y="0"/>
                  </a:moveTo>
                  <a:lnTo>
                    <a:pt x="1810458" y="0"/>
                  </a:lnTo>
                  <a:lnTo>
                    <a:pt x="1810458" y="554063"/>
                  </a:lnTo>
                  <a:lnTo>
                    <a:pt x="0" y="554063"/>
                  </a:lnTo>
                  <a:close/>
                </a:path>
              </a:pathLst>
            </a:custGeom>
            <a:solidFill>
              <a:srgbClr val="EDA5A5"/>
            </a:solidFill>
          </p:spPr>
          <p:txBody>
            <a:bodyPr/>
            <a:lstStyle/>
            <a:p>
              <a:endParaRPr lang="en-CY"/>
            </a:p>
          </p:txBody>
        </p:sp>
        <p:sp>
          <p:nvSpPr>
            <p:cNvPr id="32" name="TextBox 32"/>
            <p:cNvSpPr txBox="1"/>
            <p:nvPr/>
          </p:nvSpPr>
          <p:spPr>
            <a:xfrm>
              <a:off x="0" y="-19050"/>
              <a:ext cx="1810458" cy="573113"/>
            </a:xfrm>
            <a:prstGeom prst="rect">
              <a:avLst/>
            </a:prstGeom>
          </p:spPr>
          <p:txBody>
            <a:bodyPr lIns="50800" tIns="50800" rIns="50800" bIns="50800" rtlCol="0" anchor="ctr"/>
            <a:lstStyle/>
            <a:p>
              <a:pPr algn="ctr">
                <a:lnSpc>
                  <a:spcPts val="1679"/>
                </a:lnSpc>
              </a:pPr>
              <a:endParaRPr/>
            </a:p>
          </p:txBody>
        </p:sp>
      </p:grpSp>
      <p:sp>
        <p:nvSpPr>
          <p:cNvPr id="33" name="TextBox 33"/>
          <p:cNvSpPr txBox="1"/>
          <p:nvPr/>
        </p:nvSpPr>
        <p:spPr>
          <a:xfrm>
            <a:off x="353627" y="8536955"/>
            <a:ext cx="6907197" cy="1827774"/>
          </a:xfrm>
          <a:prstGeom prst="rect">
            <a:avLst/>
          </a:prstGeom>
        </p:spPr>
        <p:txBody>
          <a:bodyPr lIns="0" tIns="0" rIns="0" bIns="0" rtlCol="0" anchor="t">
            <a:spAutoFit/>
          </a:bodyPr>
          <a:lstStyle/>
          <a:p>
            <a:pPr marL="0" lvl="0" indent="0" algn="l">
              <a:lnSpc>
                <a:spcPts val="3940"/>
              </a:lnSpc>
            </a:pPr>
            <a:r>
              <a:rPr lang="en-US" sz="2626" b="1">
                <a:solidFill>
                  <a:srgbClr val="FFFFFF"/>
                </a:solidFill>
                <a:latin typeface="Open Sans Bold"/>
                <a:ea typeface="Open Sans Bold"/>
                <a:cs typeface="Open Sans Bold"/>
                <a:sym typeface="Open Sans Bold"/>
              </a:rPr>
              <a:t>Im Alltag</a:t>
            </a:r>
          </a:p>
          <a:p>
            <a:pPr marL="0" lvl="0" indent="0" algn="l">
              <a:lnSpc>
                <a:spcPts val="2140"/>
              </a:lnSpc>
            </a:pPr>
            <a:r>
              <a:rPr lang="en-US" sz="1426" b="1" spc="61">
                <a:solidFill>
                  <a:srgbClr val="FFFFFF"/>
                </a:solidFill>
                <a:latin typeface="Open Sans Bold"/>
                <a:ea typeface="Open Sans Bold"/>
                <a:cs typeface="Open Sans Bold"/>
                <a:sym typeface="Open Sans Bold"/>
              </a:rPr>
              <a:t>Formulierungen</a:t>
            </a:r>
          </a:p>
          <a:p>
            <a:pPr marL="0" lvl="1" indent="0" algn="l">
              <a:lnSpc>
                <a:spcPts val="2140"/>
              </a:lnSpc>
            </a:pPr>
            <a:r>
              <a:rPr lang="en-US" sz="1426">
                <a:solidFill>
                  <a:srgbClr val="FFFFFF"/>
                </a:solidFill>
                <a:latin typeface="Open Sans"/>
                <a:ea typeface="Open Sans"/>
                <a:cs typeface="Open Sans"/>
                <a:sym typeface="Open Sans"/>
              </a:rPr>
              <a:t>"Hallo guten Morgen"</a:t>
            </a:r>
          </a:p>
          <a:p>
            <a:pPr marL="0" lvl="1" indent="0" algn="l">
              <a:lnSpc>
                <a:spcPts val="2140"/>
              </a:lnSpc>
            </a:pPr>
            <a:r>
              <a:rPr lang="en-US" sz="1426">
                <a:solidFill>
                  <a:srgbClr val="FFFFFF"/>
                </a:solidFill>
                <a:latin typeface="Open Sans"/>
                <a:ea typeface="Open Sans"/>
                <a:cs typeface="Open Sans"/>
                <a:sym typeface="Open Sans"/>
              </a:rPr>
              <a:t>„Bitte / Danke“</a:t>
            </a:r>
          </a:p>
          <a:p>
            <a:pPr marL="0" lvl="1" indent="0" algn="l">
              <a:lnSpc>
                <a:spcPts val="2140"/>
              </a:lnSpc>
            </a:pPr>
            <a:r>
              <a:rPr lang="en-US" sz="1426">
                <a:solidFill>
                  <a:srgbClr val="FFFFFF"/>
                </a:solidFill>
                <a:latin typeface="Open Sans"/>
                <a:ea typeface="Open Sans"/>
                <a:cs typeface="Open Sans"/>
                <a:sym typeface="Open Sans"/>
              </a:rPr>
              <a:t>„Entschuldigung“</a:t>
            </a:r>
          </a:p>
          <a:p>
            <a:pPr marL="0" lvl="1" indent="0" algn="l">
              <a:lnSpc>
                <a:spcPts val="2140"/>
              </a:lnSpc>
            </a:pPr>
            <a:r>
              <a:rPr lang="en-US" sz="1426">
                <a:solidFill>
                  <a:srgbClr val="FFFFFF"/>
                </a:solidFill>
                <a:latin typeface="Open Sans"/>
                <a:ea typeface="Open Sans"/>
                <a:cs typeface="Open Sans"/>
                <a:sym typeface="Open Sans"/>
              </a:rPr>
              <a:t>„Kein Problem / Das ist in Ordnung.“</a:t>
            </a:r>
          </a:p>
        </p:txBody>
      </p:sp>
      <p:grpSp>
        <p:nvGrpSpPr>
          <p:cNvPr id="34" name="Group 34"/>
          <p:cNvGrpSpPr/>
          <p:nvPr/>
        </p:nvGrpSpPr>
        <p:grpSpPr>
          <a:xfrm>
            <a:off x="6772773" y="8565027"/>
            <a:ext cx="230184" cy="230184"/>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37" name="Freeform 37"/>
          <p:cNvSpPr/>
          <p:nvPr/>
        </p:nvSpPr>
        <p:spPr>
          <a:xfrm>
            <a:off x="228052" y="8303303"/>
            <a:ext cx="1974022" cy="261558"/>
          </a:xfrm>
          <a:custGeom>
            <a:avLst/>
            <a:gdLst/>
            <a:ahLst/>
            <a:cxnLst/>
            <a:rect l="l" t="t" r="r" b="b"/>
            <a:pathLst>
              <a:path w="1974022" h="261558">
                <a:moveTo>
                  <a:pt x="0" y="0"/>
                </a:moveTo>
                <a:lnTo>
                  <a:pt x="1974022" y="0"/>
                </a:lnTo>
                <a:lnTo>
                  <a:pt x="1974022" y="261558"/>
                </a:lnTo>
                <a:lnTo>
                  <a:pt x="0" y="26155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38" name="TextBox 38"/>
          <p:cNvSpPr txBox="1"/>
          <p:nvPr/>
        </p:nvSpPr>
        <p:spPr>
          <a:xfrm>
            <a:off x="3501829" y="9071436"/>
            <a:ext cx="3551982" cy="1240295"/>
          </a:xfrm>
          <a:prstGeom prst="rect">
            <a:avLst/>
          </a:prstGeom>
        </p:spPr>
        <p:txBody>
          <a:bodyPr lIns="0" tIns="0" rIns="0" bIns="0" rtlCol="0" anchor="t">
            <a:spAutoFit/>
          </a:bodyPr>
          <a:lstStyle/>
          <a:p>
            <a:pPr marL="0" lvl="0" indent="0" algn="l">
              <a:lnSpc>
                <a:spcPts val="2039"/>
              </a:lnSpc>
              <a:spcBef>
                <a:spcPct val="0"/>
              </a:spcBef>
            </a:pPr>
            <a:r>
              <a:rPr lang="en-US" sz="1456">
                <a:solidFill>
                  <a:srgbClr val="FFFFFF"/>
                </a:solidFill>
                <a:latin typeface="Open Sans"/>
                <a:ea typeface="Open Sans"/>
                <a:cs typeface="Open Sans"/>
                <a:sym typeface="Open Sans"/>
              </a:rPr>
              <a:t>Übersetzung in der Landessprache:</a:t>
            </a:r>
          </a:p>
          <a:p>
            <a:pPr marL="0" lvl="0" indent="0" algn="l">
              <a:lnSpc>
                <a:spcPts val="2039"/>
              </a:lnSpc>
              <a:spcBef>
                <a:spcPct val="0"/>
              </a:spcBef>
            </a:pPr>
            <a:r>
              <a:rPr lang="en-US" sz="1456">
                <a:solidFill>
                  <a:srgbClr val="FFFFFF"/>
                </a:solidFill>
                <a:latin typeface="Open Sans"/>
                <a:ea typeface="Open Sans"/>
                <a:cs typeface="Open Sans"/>
                <a:sym typeface="Open Sans"/>
              </a:rPr>
              <a:t>________________________________________________________________________________________________________________________________________________________________________</a:t>
            </a:r>
          </a:p>
        </p:txBody>
      </p:sp>
      <p:sp>
        <p:nvSpPr>
          <p:cNvPr id="39" name="Freeform 2">
            <a:extLst>
              <a:ext uri="{FF2B5EF4-FFF2-40B4-BE49-F238E27FC236}">
                <a16:creationId xmlns:a16="http://schemas.microsoft.com/office/drawing/2014/main" id="{A528A0B5-3488-A458-1CBE-30C5ECD2E94C}"/>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81474" b="1"/>
            </a:stretch>
          </a:blipFill>
        </p:spPr>
        <p:txBody>
          <a:bodyPr/>
          <a:lstStyle/>
          <a:p>
            <a:endParaRPr lang="en-CY" dirty="0"/>
          </a:p>
        </p:txBody>
      </p:sp>
      <p:sp>
        <p:nvSpPr>
          <p:cNvPr id="40" name="Freeform 3">
            <a:extLst>
              <a:ext uri="{FF2B5EF4-FFF2-40B4-BE49-F238E27FC236}">
                <a16:creationId xmlns:a16="http://schemas.microsoft.com/office/drawing/2014/main" id="{872DEBC1-3301-1DA3-8E9A-42128D274771}"/>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64749"/>
            </a:stretch>
          </a:blipFill>
        </p:spPr>
        <p:txBody>
          <a:bodyPr/>
          <a:lstStyle/>
          <a:p>
            <a:endParaRPr lang="en-CY"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42A25-FDFA-7164-CD86-03D9760FB0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0D2E5D-486D-453F-4E22-C770631CC941}"/>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26C923FC-7B71-2070-67BC-BA22DAB95BCA}"/>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3E9B2A35-7590-5889-F177-9876954E9337}"/>
              </a:ext>
            </a:extLst>
          </p:cNvPr>
          <p:cNvSpPr txBox="1"/>
          <p:nvPr/>
        </p:nvSpPr>
        <p:spPr>
          <a:xfrm>
            <a:off x="136525" y="2298700"/>
            <a:ext cx="7283450" cy="93121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EDA5A5"/>
                </a:solidFill>
                <a:uFillTx/>
                <a:latin typeface="Open Sans Bold"/>
                <a:ea typeface="Open Sans Bold"/>
                <a:cs typeface="Open Sans Bold"/>
              </a:rPr>
              <a:t>Aktivität</a:t>
            </a:r>
            <a:r>
              <a:rPr lang="en-CY" sz="7500" b="1" i="0" u="none" strike="noStrike" kern="1200" cap="none" baseline="0" dirty="0">
                <a:solidFill>
                  <a:srgbClr val="EDA5A5"/>
                </a:solidFill>
                <a:uFillTx/>
                <a:latin typeface="Open Sans Bold"/>
                <a:ea typeface="Open Sans Bold"/>
                <a:cs typeface="Open Sans Bold"/>
              </a:rPr>
              <a:t> 9</a:t>
            </a:r>
            <a:endParaRPr lang="en-US" sz="7500" b="1" i="0" u="none" strike="noStrike" kern="1200" cap="none" baseline="0" dirty="0">
              <a:solidFill>
                <a:srgbClr val="EDA5A5"/>
              </a:solidFill>
              <a:uFillTx/>
              <a:latin typeface="Open Sans Bold"/>
              <a:ea typeface="Open Sans Bold"/>
              <a:cs typeface="Open Sans Bold"/>
            </a:endParaRPr>
          </a:p>
        </p:txBody>
      </p:sp>
      <p:sp>
        <p:nvSpPr>
          <p:cNvPr id="8" name="Freeform 2">
            <a:extLst>
              <a:ext uri="{FF2B5EF4-FFF2-40B4-BE49-F238E27FC236}">
                <a16:creationId xmlns:a16="http://schemas.microsoft.com/office/drawing/2014/main" id="{FB3CDD06-E418-DAD4-8312-5402F0F60C8B}"/>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3">
            <a:extLst>
              <a:ext uri="{FF2B5EF4-FFF2-40B4-BE49-F238E27FC236}">
                <a16:creationId xmlns:a16="http://schemas.microsoft.com/office/drawing/2014/main" id="{9D777A71-FB6E-2F0F-CD09-1EA78E9CBA55}"/>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023815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323" y="1536919"/>
            <a:ext cx="7012500" cy="6449842"/>
            <a:chOff x="0" y="0"/>
            <a:chExt cx="1810458" cy="1665193"/>
          </a:xfrm>
        </p:grpSpPr>
        <p:sp>
          <p:nvSpPr>
            <p:cNvPr id="3" name="Freeform 3"/>
            <p:cNvSpPr/>
            <p:nvPr/>
          </p:nvSpPr>
          <p:spPr>
            <a:xfrm>
              <a:off x="0" y="0"/>
              <a:ext cx="1810458" cy="1665193"/>
            </a:xfrm>
            <a:custGeom>
              <a:avLst/>
              <a:gdLst/>
              <a:ahLst/>
              <a:cxnLst/>
              <a:rect l="l" t="t" r="r" b="b"/>
              <a:pathLst>
                <a:path w="1810458" h="1665193">
                  <a:moveTo>
                    <a:pt x="0" y="0"/>
                  </a:moveTo>
                  <a:lnTo>
                    <a:pt x="1810458" y="0"/>
                  </a:lnTo>
                  <a:lnTo>
                    <a:pt x="1810458" y="1665193"/>
                  </a:lnTo>
                  <a:lnTo>
                    <a:pt x="0" y="1665193"/>
                  </a:lnTo>
                  <a:close/>
                </a:path>
              </a:pathLst>
            </a:custGeom>
            <a:solidFill>
              <a:srgbClr val="FFE3E3"/>
            </a:solidFill>
          </p:spPr>
          <p:txBody>
            <a:bodyPr/>
            <a:lstStyle/>
            <a:p>
              <a:endParaRPr lang="en-CY"/>
            </a:p>
          </p:txBody>
        </p:sp>
        <p:sp>
          <p:nvSpPr>
            <p:cNvPr id="4" name="TextBox 4"/>
            <p:cNvSpPr txBox="1"/>
            <p:nvPr/>
          </p:nvSpPr>
          <p:spPr>
            <a:xfrm>
              <a:off x="0" y="-19050"/>
              <a:ext cx="1810458" cy="1684243"/>
            </a:xfrm>
            <a:prstGeom prst="rect">
              <a:avLst/>
            </a:prstGeom>
          </p:spPr>
          <p:txBody>
            <a:bodyPr lIns="50800" tIns="50800" rIns="50800" bIns="50800" rtlCol="0" anchor="ctr"/>
            <a:lstStyle/>
            <a:p>
              <a:pPr algn="ctr">
                <a:lnSpc>
                  <a:spcPts val="1679"/>
                </a:lnSpc>
              </a:pPr>
              <a:endParaRPr/>
            </a:p>
          </p:txBody>
        </p:sp>
      </p:grpSp>
      <p:sp>
        <p:nvSpPr>
          <p:cNvPr id="5" name="TextBox 5"/>
          <p:cNvSpPr txBox="1"/>
          <p:nvPr/>
        </p:nvSpPr>
        <p:spPr>
          <a:xfrm>
            <a:off x="404481" y="1637374"/>
            <a:ext cx="6649330" cy="3649091"/>
          </a:xfrm>
          <a:prstGeom prst="rect">
            <a:avLst/>
          </a:prstGeom>
        </p:spPr>
        <p:txBody>
          <a:bodyPr lIns="0" tIns="0" rIns="0" bIns="0" rtlCol="0" anchor="t">
            <a:spAutoFit/>
          </a:bodyPr>
          <a:lstStyle/>
          <a:p>
            <a:pPr marL="0" lvl="0" indent="0" algn="l">
              <a:lnSpc>
                <a:spcPts val="2826"/>
              </a:lnSpc>
            </a:pPr>
            <a:r>
              <a:rPr lang="en-US" sz="1800" b="1" spc="-5">
                <a:solidFill>
                  <a:srgbClr val="422C4F"/>
                </a:solidFill>
                <a:latin typeface="Open Sans Bold"/>
                <a:ea typeface="Open Sans Bold"/>
                <a:cs typeface="Open Sans Bold"/>
                <a:sym typeface="Open Sans Bold"/>
              </a:rPr>
              <a:t>Aufgabe: _________________________________________________</a:t>
            </a:r>
          </a:p>
          <a:p>
            <a:pPr marL="0" lvl="0" indent="0" algn="l">
              <a:lnSpc>
                <a:spcPts val="2197"/>
              </a:lnSpc>
            </a:pPr>
            <a:r>
              <a:rPr lang="en-US" sz="1399" spc="-4">
                <a:solidFill>
                  <a:srgbClr val="422C4F"/>
                </a:solidFill>
                <a:latin typeface="Open Sans"/>
                <a:ea typeface="Open Sans"/>
                <a:cs typeface="Open Sans"/>
                <a:sym typeface="Open Sans"/>
              </a:rPr>
              <a:t>Worum geht es bei dieser Aufgabe?</a:t>
            </a:r>
          </a:p>
          <a:p>
            <a:pPr marL="0" lvl="0" indent="0" algn="l">
              <a:lnSpc>
                <a:spcPts val="2197"/>
              </a:lnSpc>
            </a:pPr>
            <a:r>
              <a:rPr lang="en-US" sz="1399" i="1" spc="-4">
                <a:solidFill>
                  <a:srgbClr val="422C4F"/>
                </a:solidFill>
                <a:latin typeface="Open Sans Italics"/>
                <a:ea typeface="Open Sans Italics"/>
                <a:cs typeface="Open Sans Italics"/>
                <a:sym typeface="Open Sans Italics"/>
              </a:rPr>
              <a:t>[Kurzbeschreibung in einfacher Sprache]</a:t>
            </a:r>
          </a:p>
          <a:p>
            <a:pPr marL="0" lvl="1" indent="0" algn="l">
              <a:lnSpc>
                <a:spcPts val="2197"/>
              </a:lnSpc>
            </a:pPr>
            <a:r>
              <a:rPr lang="en-US" sz="1399" spc="-4">
                <a:solidFill>
                  <a:srgbClr val="422C4F"/>
                </a:solidFill>
                <a:latin typeface="Open Sans"/>
                <a:ea typeface="Open Sans"/>
                <a:cs typeface="Open Sans"/>
                <a:sym typeface="Open Sans"/>
              </a:rPr>
              <a:t>Schritte:</a:t>
            </a:r>
          </a:p>
          <a:p>
            <a:pPr marL="302259" lvl="1" indent="-151129" algn="l">
              <a:lnSpc>
                <a:spcPts val="2197"/>
              </a:lnSpc>
              <a:buAutoNum type="arabicPeriod"/>
            </a:pPr>
            <a:r>
              <a:rPr lang="en-US" sz="1399" i="1" spc="-4">
                <a:solidFill>
                  <a:srgbClr val="422C4F"/>
                </a:solidFill>
                <a:latin typeface="Open Sans Italics"/>
                <a:ea typeface="Open Sans Italics"/>
                <a:cs typeface="Open Sans Italics"/>
                <a:sym typeface="Open Sans Italics"/>
              </a:rPr>
              <a:t> _____________________________________________________________________________</a:t>
            </a:r>
          </a:p>
          <a:p>
            <a:pPr marL="302259" lvl="1" indent="-151129" algn="l">
              <a:lnSpc>
                <a:spcPts val="2197"/>
              </a:lnSpc>
              <a:buAutoNum type="arabicPeriod"/>
            </a:pPr>
            <a:r>
              <a:rPr lang="en-US" sz="1399" i="1" spc="-4">
                <a:solidFill>
                  <a:srgbClr val="422C4F"/>
                </a:solidFill>
                <a:latin typeface="Open Sans Italics"/>
                <a:ea typeface="Open Sans Italics"/>
                <a:cs typeface="Open Sans Italics"/>
                <a:sym typeface="Open Sans Italics"/>
              </a:rPr>
              <a:t> _____________________________________________________________________________</a:t>
            </a:r>
          </a:p>
          <a:p>
            <a:pPr marL="302259" lvl="1" indent="-151129" algn="l">
              <a:lnSpc>
                <a:spcPts val="2197"/>
              </a:lnSpc>
              <a:buAutoNum type="arabicPeriod"/>
            </a:pPr>
            <a:r>
              <a:rPr lang="en-US" sz="1399" i="1" spc="-4">
                <a:solidFill>
                  <a:srgbClr val="422C4F"/>
                </a:solidFill>
                <a:latin typeface="Open Sans Italics"/>
                <a:ea typeface="Open Sans Italics"/>
                <a:cs typeface="Open Sans Italics"/>
                <a:sym typeface="Open Sans Italics"/>
              </a:rPr>
              <a:t> _____________________________________________________________________________</a:t>
            </a:r>
          </a:p>
          <a:p>
            <a:pPr marL="0" lvl="0" indent="0" algn="l">
              <a:lnSpc>
                <a:spcPts val="2197"/>
              </a:lnSpc>
            </a:pPr>
            <a:r>
              <a:rPr lang="en-US" sz="1399" spc="-4">
                <a:solidFill>
                  <a:srgbClr val="422C4F"/>
                </a:solidFill>
                <a:latin typeface="Open Sans"/>
                <a:ea typeface="Open Sans"/>
                <a:cs typeface="Open Sans"/>
                <a:sym typeface="Open Sans"/>
              </a:rPr>
              <a:t>Wichtig zu beachten:</a:t>
            </a:r>
          </a:p>
          <a:p>
            <a:pPr marL="302259" lvl="1" indent="-151129" algn="l">
              <a:lnSpc>
                <a:spcPts val="2197"/>
              </a:lnSpc>
              <a:buFont typeface="Arial"/>
              <a:buChar char="•"/>
            </a:pPr>
            <a:r>
              <a:rPr lang="en-US" sz="1399" i="1" spc="-4">
                <a:solidFill>
                  <a:srgbClr val="422C4F"/>
                </a:solidFill>
                <a:latin typeface="Open Sans Italics"/>
                <a:ea typeface="Open Sans Italics"/>
                <a:cs typeface="Open Sans Italics"/>
                <a:sym typeface="Open Sans Italics"/>
              </a:rPr>
              <a:t>_____________________________________________________________________________</a:t>
            </a:r>
          </a:p>
          <a:p>
            <a:pPr marL="302259" lvl="1" indent="-151129" algn="l">
              <a:lnSpc>
                <a:spcPts val="2197"/>
              </a:lnSpc>
              <a:buFont typeface="Arial"/>
              <a:buChar char="•"/>
            </a:pPr>
            <a:r>
              <a:rPr lang="en-US" sz="1399" i="1" spc="-4">
                <a:solidFill>
                  <a:srgbClr val="422C4F"/>
                </a:solidFill>
                <a:latin typeface="Open Sans Italics"/>
                <a:ea typeface="Open Sans Italics"/>
                <a:cs typeface="Open Sans Italics"/>
                <a:sym typeface="Open Sans Italics"/>
              </a:rPr>
              <a:t>_____________________________________________________________________________</a:t>
            </a:r>
          </a:p>
          <a:p>
            <a:pPr marL="302259" lvl="1" indent="-151129" algn="l">
              <a:lnSpc>
                <a:spcPts val="2197"/>
              </a:lnSpc>
              <a:buFont typeface="Arial"/>
              <a:buChar char="•"/>
            </a:pPr>
            <a:r>
              <a:rPr lang="en-US" sz="1399" i="1" spc="-4">
                <a:solidFill>
                  <a:srgbClr val="422C4F"/>
                </a:solidFill>
                <a:latin typeface="Open Sans Italics"/>
                <a:ea typeface="Open Sans Italics"/>
                <a:cs typeface="Open Sans Italics"/>
                <a:sym typeface="Open Sans Italics"/>
              </a:rPr>
              <a:t>_____________________________________________________________________________</a:t>
            </a:r>
          </a:p>
          <a:p>
            <a:pPr marL="0" lvl="1" indent="0" algn="l">
              <a:lnSpc>
                <a:spcPts val="2197"/>
              </a:lnSpc>
            </a:pPr>
            <a:r>
              <a:rPr lang="en-US" sz="1399" spc="-4">
                <a:solidFill>
                  <a:srgbClr val="422C4F"/>
                </a:solidFill>
                <a:latin typeface="Open Sans"/>
                <a:ea typeface="Open Sans"/>
                <a:cs typeface="Open Sans"/>
                <a:sym typeface="Open Sans"/>
              </a:rPr>
              <a:t>Visuelle Darstellungen / Symbole:</a:t>
            </a:r>
          </a:p>
          <a:p>
            <a:pPr marL="0" lvl="0" indent="0" algn="l">
              <a:lnSpc>
                <a:spcPts val="2197"/>
              </a:lnSpc>
            </a:pPr>
            <a:r>
              <a:rPr lang="en-US" sz="1399" i="1" spc="-4">
                <a:solidFill>
                  <a:srgbClr val="422C4F"/>
                </a:solidFill>
                <a:latin typeface="Open Sans Italics"/>
                <a:ea typeface="Open Sans Italics"/>
                <a:cs typeface="Open Sans Italics"/>
                <a:sym typeface="Open Sans Italics"/>
              </a:rPr>
              <a:t>[Fügen Sie gegebenenfalls Bilder, Symbole oder Diagramme ein]</a:t>
            </a:r>
          </a:p>
        </p:txBody>
      </p:sp>
      <p:grpSp>
        <p:nvGrpSpPr>
          <p:cNvPr id="6" name="Group 6"/>
          <p:cNvGrpSpPr/>
          <p:nvPr/>
        </p:nvGrpSpPr>
        <p:grpSpPr>
          <a:xfrm>
            <a:off x="6823627" y="1775065"/>
            <a:ext cx="230184" cy="23018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9" name="Freeform 9"/>
          <p:cNvSpPr/>
          <p:nvPr/>
        </p:nvSpPr>
        <p:spPr>
          <a:xfrm>
            <a:off x="273750" y="1341580"/>
            <a:ext cx="1974022" cy="261558"/>
          </a:xfrm>
          <a:custGeom>
            <a:avLst/>
            <a:gdLst/>
            <a:ahLst/>
            <a:cxnLst/>
            <a:rect l="l" t="t" r="r" b="b"/>
            <a:pathLst>
              <a:path w="1974022" h="261558">
                <a:moveTo>
                  <a:pt x="0" y="0"/>
                </a:moveTo>
                <a:lnTo>
                  <a:pt x="1974022" y="0"/>
                </a:lnTo>
                <a:lnTo>
                  <a:pt x="1974022" y="261558"/>
                </a:lnTo>
                <a:lnTo>
                  <a:pt x="0" y="26155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10" name="Freeform 10"/>
          <p:cNvSpPr/>
          <p:nvPr/>
        </p:nvSpPr>
        <p:spPr>
          <a:xfrm>
            <a:off x="3575107" y="537936"/>
            <a:ext cx="409787" cy="378028"/>
          </a:xfrm>
          <a:custGeom>
            <a:avLst/>
            <a:gdLst/>
            <a:ahLst/>
            <a:cxnLst/>
            <a:rect l="l" t="t" r="r" b="b"/>
            <a:pathLst>
              <a:path w="409787" h="378028">
                <a:moveTo>
                  <a:pt x="0" y="0"/>
                </a:moveTo>
                <a:lnTo>
                  <a:pt x="409786" y="0"/>
                </a:lnTo>
                <a:lnTo>
                  <a:pt x="409786" y="378028"/>
                </a:lnTo>
                <a:lnTo>
                  <a:pt x="0" y="37802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sp>
        <p:nvSpPr>
          <p:cNvPr id="11" name="TextBox 11"/>
          <p:cNvSpPr txBox="1"/>
          <p:nvPr/>
        </p:nvSpPr>
        <p:spPr>
          <a:xfrm>
            <a:off x="766891" y="839764"/>
            <a:ext cx="6037109" cy="372745"/>
          </a:xfrm>
          <a:prstGeom prst="rect">
            <a:avLst/>
          </a:prstGeom>
        </p:spPr>
        <p:txBody>
          <a:bodyPr lIns="0" tIns="0" rIns="0" bIns="0" rtlCol="0" anchor="t">
            <a:spAutoFit/>
          </a:bodyPr>
          <a:lstStyle/>
          <a:p>
            <a:pPr marL="0" lvl="0" indent="0" algn="ctr">
              <a:lnSpc>
                <a:spcPts val="3140"/>
              </a:lnSpc>
              <a:spcBef>
                <a:spcPct val="0"/>
              </a:spcBef>
            </a:pPr>
            <a:r>
              <a:rPr lang="en-US" sz="2000" b="1" spc="-76">
                <a:solidFill>
                  <a:srgbClr val="464646"/>
                </a:solidFill>
                <a:latin typeface="Open Sans Bold"/>
                <a:ea typeface="Open Sans Bold"/>
                <a:cs typeface="Open Sans Bold"/>
                <a:sym typeface="Open Sans Bold"/>
              </a:rPr>
              <a:t>Vorlagen für Karten</a:t>
            </a:r>
          </a:p>
        </p:txBody>
      </p:sp>
      <p:sp>
        <p:nvSpPr>
          <p:cNvPr id="14" name="Freeform 2">
            <a:extLst>
              <a:ext uri="{FF2B5EF4-FFF2-40B4-BE49-F238E27FC236}">
                <a16:creationId xmlns:a16="http://schemas.microsoft.com/office/drawing/2014/main" id="{BD3F040C-7CBA-A731-EE10-C42E929F8B05}"/>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81474" b="1"/>
            </a:stretch>
          </a:blipFill>
        </p:spPr>
        <p:txBody>
          <a:bodyPr/>
          <a:lstStyle/>
          <a:p>
            <a:endParaRPr lang="en-CY" dirty="0"/>
          </a:p>
        </p:txBody>
      </p:sp>
      <p:sp>
        <p:nvSpPr>
          <p:cNvPr id="15" name="Freeform 3">
            <a:extLst>
              <a:ext uri="{FF2B5EF4-FFF2-40B4-BE49-F238E27FC236}">
                <a16:creationId xmlns:a16="http://schemas.microsoft.com/office/drawing/2014/main" id="{291F3736-6DAE-7CA3-125B-3730D9843E48}"/>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64749"/>
            </a:stretch>
          </a:blipFill>
        </p:spPr>
        <p:txBody>
          <a:bodyPr/>
          <a:lstStyle/>
          <a:p>
            <a:endParaRPr lang="en-CY"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3750" y="2130047"/>
            <a:ext cx="7012500" cy="6857713"/>
            <a:chOff x="0" y="0"/>
            <a:chExt cx="1810458" cy="1770495"/>
          </a:xfrm>
        </p:grpSpPr>
        <p:sp>
          <p:nvSpPr>
            <p:cNvPr id="3" name="Freeform 3"/>
            <p:cNvSpPr/>
            <p:nvPr/>
          </p:nvSpPr>
          <p:spPr>
            <a:xfrm>
              <a:off x="0" y="0"/>
              <a:ext cx="1810458" cy="1770495"/>
            </a:xfrm>
            <a:custGeom>
              <a:avLst/>
              <a:gdLst/>
              <a:ahLst/>
              <a:cxnLst/>
              <a:rect l="l" t="t" r="r" b="b"/>
              <a:pathLst>
                <a:path w="1810458" h="1770495">
                  <a:moveTo>
                    <a:pt x="0" y="0"/>
                  </a:moveTo>
                  <a:lnTo>
                    <a:pt x="1810458" y="0"/>
                  </a:lnTo>
                  <a:lnTo>
                    <a:pt x="1810458" y="1770495"/>
                  </a:lnTo>
                  <a:lnTo>
                    <a:pt x="0" y="1770495"/>
                  </a:lnTo>
                  <a:close/>
                </a:path>
              </a:pathLst>
            </a:custGeom>
            <a:solidFill>
              <a:srgbClr val="FFE3E3"/>
            </a:solidFill>
          </p:spPr>
          <p:txBody>
            <a:bodyPr/>
            <a:lstStyle/>
            <a:p>
              <a:endParaRPr lang="en-CY"/>
            </a:p>
          </p:txBody>
        </p:sp>
        <p:sp>
          <p:nvSpPr>
            <p:cNvPr id="4" name="TextBox 4"/>
            <p:cNvSpPr txBox="1"/>
            <p:nvPr/>
          </p:nvSpPr>
          <p:spPr>
            <a:xfrm>
              <a:off x="0" y="-19050"/>
              <a:ext cx="1810458" cy="1789545"/>
            </a:xfrm>
            <a:prstGeom prst="rect">
              <a:avLst/>
            </a:prstGeom>
          </p:spPr>
          <p:txBody>
            <a:bodyPr lIns="50800" tIns="50800" rIns="50800" bIns="50800" rtlCol="0" anchor="ctr"/>
            <a:lstStyle/>
            <a:p>
              <a:pPr algn="ctr">
                <a:lnSpc>
                  <a:spcPts val="1679"/>
                </a:lnSpc>
              </a:pPr>
              <a:endParaRPr/>
            </a:p>
          </p:txBody>
        </p:sp>
      </p:grpSp>
      <p:sp>
        <p:nvSpPr>
          <p:cNvPr id="5" name="TextBox 5"/>
          <p:cNvSpPr txBox="1"/>
          <p:nvPr/>
        </p:nvSpPr>
        <p:spPr>
          <a:xfrm>
            <a:off x="429908" y="2345593"/>
            <a:ext cx="6649330" cy="6411341"/>
          </a:xfrm>
          <a:prstGeom prst="rect">
            <a:avLst/>
          </a:prstGeom>
        </p:spPr>
        <p:txBody>
          <a:bodyPr lIns="0" tIns="0" rIns="0" bIns="0" rtlCol="0" anchor="t">
            <a:spAutoFit/>
          </a:bodyPr>
          <a:lstStyle/>
          <a:p>
            <a:pPr marL="0" lvl="0" indent="0" algn="l">
              <a:lnSpc>
                <a:spcPts val="2826"/>
              </a:lnSpc>
            </a:pPr>
            <a:r>
              <a:rPr lang="en-US" sz="1800" b="1" spc="-5">
                <a:solidFill>
                  <a:srgbClr val="422C4F"/>
                </a:solidFill>
                <a:latin typeface="Open Sans Bold"/>
                <a:ea typeface="Open Sans Bold"/>
                <a:cs typeface="Open Sans Bold"/>
                <a:sym typeface="Open Sans Bold"/>
              </a:rPr>
              <a:t>Aufgabe: Eine Kunden-E-Mail vorbereiten und versenden</a:t>
            </a:r>
          </a:p>
          <a:p>
            <a:pPr marL="0" lvl="0" indent="0" algn="l">
              <a:lnSpc>
                <a:spcPts val="2198"/>
              </a:lnSpc>
            </a:pPr>
            <a:r>
              <a:rPr lang="en-US" sz="1400" b="1" spc="-4">
                <a:solidFill>
                  <a:srgbClr val="422C4F"/>
                </a:solidFill>
                <a:latin typeface="Open Sans Bold"/>
                <a:ea typeface="Open Sans Bold"/>
                <a:cs typeface="Open Sans Bold"/>
                <a:sym typeface="Open Sans Bold"/>
              </a:rPr>
              <a:t>Worum geht es bei dieser Aufgabe?</a:t>
            </a:r>
          </a:p>
          <a:p>
            <a:pPr marL="0" lvl="0" indent="0" algn="l">
              <a:lnSpc>
                <a:spcPts val="2198"/>
              </a:lnSpc>
            </a:pPr>
            <a:r>
              <a:rPr lang="en-US" sz="1400" spc="-4">
                <a:solidFill>
                  <a:srgbClr val="422C4F"/>
                </a:solidFill>
                <a:latin typeface="Open Sans"/>
                <a:ea typeface="Open Sans"/>
                <a:cs typeface="Open Sans"/>
                <a:sym typeface="Open Sans"/>
              </a:rPr>
              <a:t>Verfassen und versenden Sie eine klare und professionelle E-Mail an einen Kunden mit den angeforderten Informationen oder Aktualisierungen.</a:t>
            </a:r>
          </a:p>
          <a:p>
            <a:pPr marL="0" lvl="0" indent="0" algn="l">
              <a:lnSpc>
                <a:spcPts val="2198"/>
              </a:lnSpc>
            </a:pPr>
            <a:endParaRPr lang="en-US" sz="1400" spc="-4">
              <a:solidFill>
                <a:srgbClr val="422C4F"/>
              </a:solidFill>
              <a:latin typeface="Open Sans"/>
              <a:ea typeface="Open Sans"/>
              <a:cs typeface="Open Sans"/>
              <a:sym typeface="Open Sans"/>
            </a:endParaRPr>
          </a:p>
          <a:p>
            <a:pPr marL="0" lvl="1" indent="0" algn="l">
              <a:lnSpc>
                <a:spcPts val="2198"/>
              </a:lnSpc>
            </a:pPr>
            <a:r>
              <a:rPr lang="en-US" sz="1400" b="1" spc="-4">
                <a:solidFill>
                  <a:srgbClr val="422C4F"/>
                </a:solidFill>
                <a:latin typeface="Open Sans Bold"/>
                <a:ea typeface="Open Sans Bold"/>
                <a:cs typeface="Open Sans Bold"/>
                <a:sym typeface="Open Sans Bold"/>
              </a:rPr>
              <a:t>Schritte:</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Öffnen Sie Ihr E-Mail-Programm.</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Überprüfen Sie den Namen und die E-Mail-Adresse des Kunden sorgfältig.</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Verfassen Sie eine kurze Betreffzeile, die den Zweck erläutert (z. B. „Projekt-Update – März“).</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Beginnen Sie mit einer höflichen Begrüßung (z. B. „Sehr geehrte Frau Thomas“).</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Verfassen Sie Ihre Nachricht klar und kurz.</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Fügen Sie alle erforderlichen Dokumente bei.</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Lesen Sie die E-Mail noch einmal, um Rechtschreibung und Anhänge zu überprüfen.</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Klicken Sie auf „Senden“.</a:t>
            </a:r>
          </a:p>
          <a:p>
            <a:pPr marL="0" lvl="0" indent="0" algn="l">
              <a:lnSpc>
                <a:spcPts val="2198"/>
              </a:lnSpc>
            </a:pPr>
            <a:endParaRPr lang="en-US" sz="1400" spc="-4">
              <a:solidFill>
                <a:srgbClr val="422C4F"/>
              </a:solidFill>
              <a:latin typeface="Open Sans"/>
              <a:ea typeface="Open Sans"/>
              <a:cs typeface="Open Sans"/>
              <a:sym typeface="Open Sans"/>
            </a:endParaRPr>
          </a:p>
          <a:p>
            <a:pPr marL="0" lvl="1" indent="0" algn="l">
              <a:lnSpc>
                <a:spcPts val="2198"/>
              </a:lnSpc>
            </a:pPr>
            <a:r>
              <a:rPr lang="en-US" sz="1400" b="1" spc="-4">
                <a:solidFill>
                  <a:srgbClr val="422C4F"/>
                </a:solidFill>
                <a:latin typeface="Open Sans Bold"/>
                <a:ea typeface="Open Sans Bold"/>
                <a:cs typeface="Open Sans Bold"/>
                <a:sym typeface="Open Sans Bold"/>
              </a:rPr>
              <a:t>Wichtig zu beachten:</a:t>
            </a:r>
          </a:p>
          <a:p>
            <a:pPr marL="302261" lvl="1" indent="-151130" algn="l">
              <a:lnSpc>
                <a:spcPts val="2198"/>
              </a:lnSpc>
              <a:buFont typeface="Arial"/>
              <a:buChar char="•"/>
            </a:pPr>
            <a:r>
              <a:rPr lang="en-US" sz="1400" spc="-4">
                <a:solidFill>
                  <a:srgbClr val="422C4F"/>
                </a:solidFill>
                <a:latin typeface="Open Sans"/>
                <a:ea typeface="Open Sans"/>
                <a:cs typeface="Open Sans"/>
                <a:sym typeface="Open Sans"/>
              </a:rPr>
              <a:t>Höflicher und professioneller Ton.</a:t>
            </a:r>
          </a:p>
          <a:p>
            <a:pPr marL="302261" lvl="1" indent="-151130" algn="l">
              <a:lnSpc>
                <a:spcPts val="2198"/>
              </a:lnSpc>
              <a:buFont typeface="Arial"/>
              <a:buChar char="•"/>
            </a:pPr>
            <a:r>
              <a:rPr lang="en-US" sz="1400" spc="-4">
                <a:solidFill>
                  <a:srgbClr val="422C4F"/>
                </a:solidFill>
                <a:latin typeface="Open Sans"/>
                <a:ea typeface="Open Sans"/>
                <a:cs typeface="Open Sans"/>
                <a:sym typeface="Open Sans"/>
              </a:rPr>
              <a:t>Kurze und klare Sätze</a:t>
            </a:r>
          </a:p>
          <a:p>
            <a:pPr marL="302261" lvl="1" indent="-151130" algn="l">
              <a:lnSpc>
                <a:spcPts val="2198"/>
              </a:lnSpc>
              <a:buFont typeface="Arial"/>
              <a:buChar char="•"/>
            </a:pPr>
            <a:r>
              <a:rPr lang="en-US" sz="1400" spc="-4">
                <a:solidFill>
                  <a:srgbClr val="422C4F"/>
                </a:solidFill>
                <a:latin typeface="Open Sans"/>
                <a:ea typeface="Open Sans"/>
                <a:cs typeface="Open Sans"/>
                <a:sym typeface="Open Sans"/>
              </a:rPr>
              <a:t>Anhänge vor dem Versenden immer prüfen</a:t>
            </a:r>
          </a:p>
          <a:p>
            <a:pPr marL="302261" lvl="1" indent="-151130" algn="l">
              <a:lnSpc>
                <a:spcPts val="2198"/>
              </a:lnSpc>
              <a:buFont typeface="Arial"/>
              <a:buChar char="•"/>
            </a:pPr>
            <a:r>
              <a:rPr lang="en-US" sz="1400" spc="-4">
                <a:solidFill>
                  <a:srgbClr val="422C4F"/>
                </a:solidFill>
                <a:latin typeface="Open Sans"/>
                <a:ea typeface="Open Sans"/>
                <a:cs typeface="Open Sans"/>
                <a:sym typeface="Open Sans"/>
              </a:rPr>
              <a:t>Bei Unsicherheit Buddy oder Mentor:in fragen vor dem Versenden </a:t>
            </a:r>
          </a:p>
        </p:txBody>
      </p:sp>
      <p:grpSp>
        <p:nvGrpSpPr>
          <p:cNvPr id="6" name="Group 6"/>
          <p:cNvGrpSpPr/>
          <p:nvPr/>
        </p:nvGrpSpPr>
        <p:grpSpPr>
          <a:xfrm>
            <a:off x="6938719" y="1536919"/>
            <a:ext cx="230184" cy="23018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9" name="Freeform 9"/>
          <p:cNvSpPr/>
          <p:nvPr/>
        </p:nvSpPr>
        <p:spPr>
          <a:xfrm>
            <a:off x="299177" y="1934707"/>
            <a:ext cx="1974022" cy="261558"/>
          </a:xfrm>
          <a:custGeom>
            <a:avLst/>
            <a:gdLst/>
            <a:ahLst/>
            <a:cxnLst/>
            <a:rect l="l" t="t" r="r" b="b"/>
            <a:pathLst>
              <a:path w="1974022" h="261558">
                <a:moveTo>
                  <a:pt x="0" y="0"/>
                </a:moveTo>
                <a:lnTo>
                  <a:pt x="1974022" y="0"/>
                </a:lnTo>
                <a:lnTo>
                  <a:pt x="1974022" y="261558"/>
                </a:lnTo>
                <a:lnTo>
                  <a:pt x="0" y="26155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10" name="Freeform 10"/>
          <p:cNvSpPr/>
          <p:nvPr/>
        </p:nvSpPr>
        <p:spPr>
          <a:xfrm>
            <a:off x="3575107" y="537936"/>
            <a:ext cx="409787" cy="378028"/>
          </a:xfrm>
          <a:custGeom>
            <a:avLst/>
            <a:gdLst/>
            <a:ahLst/>
            <a:cxnLst/>
            <a:rect l="l" t="t" r="r" b="b"/>
            <a:pathLst>
              <a:path w="409787" h="378028">
                <a:moveTo>
                  <a:pt x="0" y="0"/>
                </a:moveTo>
                <a:lnTo>
                  <a:pt x="409786" y="0"/>
                </a:lnTo>
                <a:lnTo>
                  <a:pt x="409786" y="378028"/>
                </a:lnTo>
                <a:lnTo>
                  <a:pt x="0" y="37802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sp>
        <p:nvSpPr>
          <p:cNvPr id="11" name="TextBox 11"/>
          <p:cNvSpPr txBox="1"/>
          <p:nvPr/>
        </p:nvSpPr>
        <p:spPr>
          <a:xfrm>
            <a:off x="766891" y="1020658"/>
            <a:ext cx="6037109" cy="372745"/>
          </a:xfrm>
          <a:prstGeom prst="rect">
            <a:avLst/>
          </a:prstGeom>
        </p:spPr>
        <p:txBody>
          <a:bodyPr lIns="0" tIns="0" rIns="0" bIns="0" rtlCol="0" anchor="t">
            <a:spAutoFit/>
          </a:bodyPr>
          <a:lstStyle/>
          <a:p>
            <a:pPr marL="0" lvl="0" indent="0" algn="ctr">
              <a:lnSpc>
                <a:spcPts val="3140"/>
              </a:lnSpc>
              <a:spcBef>
                <a:spcPct val="0"/>
              </a:spcBef>
            </a:pPr>
            <a:r>
              <a:rPr lang="en-US" sz="2000" b="1" spc="-76">
                <a:solidFill>
                  <a:srgbClr val="464646"/>
                </a:solidFill>
                <a:latin typeface="Open Sans Bold"/>
                <a:ea typeface="Open Sans Bold"/>
                <a:cs typeface="Open Sans Bold"/>
                <a:sym typeface="Open Sans Bold"/>
              </a:rPr>
              <a:t>Beispiel</a:t>
            </a:r>
          </a:p>
        </p:txBody>
      </p:sp>
      <p:grpSp>
        <p:nvGrpSpPr>
          <p:cNvPr id="14" name="Group 14"/>
          <p:cNvGrpSpPr/>
          <p:nvPr/>
        </p:nvGrpSpPr>
        <p:grpSpPr>
          <a:xfrm>
            <a:off x="6849054" y="2196265"/>
            <a:ext cx="230184" cy="23018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17" name="Freeform 2">
            <a:extLst>
              <a:ext uri="{FF2B5EF4-FFF2-40B4-BE49-F238E27FC236}">
                <a16:creationId xmlns:a16="http://schemas.microsoft.com/office/drawing/2014/main" id="{E2FBEA9C-176F-6A0B-F5EE-48E6B9835B7B}"/>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81474" b="1"/>
            </a:stretch>
          </a:blipFill>
        </p:spPr>
        <p:txBody>
          <a:bodyPr/>
          <a:lstStyle/>
          <a:p>
            <a:endParaRPr lang="en-CY" dirty="0"/>
          </a:p>
        </p:txBody>
      </p:sp>
      <p:sp>
        <p:nvSpPr>
          <p:cNvPr id="18" name="Freeform 3">
            <a:extLst>
              <a:ext uri="{FF2B5EF4-FFF2-40B4-BE49-F238E27FC236}">
                <a16:creationId xmlns:a16="http://schemas.microsoft.com/office/drawing/2014/main" id="{795F722C-C6C1-B7EB-0ED3-0C5AACE387CD}"/>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64749"/>
            </a:stretch>
          </a:blipFill>
        </p:spPr>
        <p:txBody>
          <a:bodyPr/>
          <a:lstStyle/>
          <a:p>
            <a:endParaRPr lang="en-CY"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A386395-160F-E8FE-4BD1-0832227769D7}"/>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DDAFB6A6-D76F-5CF2-EB03-44FC6F5EB46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9D145D46-CEA7-6F58-2BD8-E2E9277FA146}"/>
              </a:ext>
            </a:extLst>
          </p:cNvPr>
          <p:cNvSpPr txBox="1"/>
          <p:nvPr/>
        </p:nvSpPr>
        <p:spPr>
          <a:xfrm>
            <a:off x="273050" y="3060700"/>
            <a:ext cx="7010400" cy="93121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8D77AB"/>
                </a:solidFill>
                <a:uFillTx/>
                <a:latin typeface="Open Sans Bold"/>
                <a:ea typeface="Open Sans Bold"/>
                <a:cs typeface="Open Sans Bold"/>
              </a:rPr>
              <a:t>Aktivität</a:t>
            </a:r>
            <a:r>
              <a:rPr lang="en-CY" sz="7500" b="1" i="0" u="none" strike="noStrike" kern="1200" cap="none" baseline="0" dirty="0">
                <a:solidFill>
                  <a:srgbClr val="8D77AB"/>
                </a:solidFill>
                <a:uFillTx/>
                <a:latin typeface="Open Sans Bold"/>
                <a:ea typeface="Open Sans Bold"/>
                <a:cs typeface="Open Sans Bold"/>
              </a:rPr>
              <a:t> 10</a:t>
            </a:r>
            <a:endParaRPr lang="en-US" sz="7500" b="1" i="0" u="none" strike="noStrike" kern="1200" cap="none" baseline="0" dirty="0">
              <a:solidFill>
                <a:srgbClr val="8D77AB"/>
              </a:solidFill>
              <a:uFillTx/>
              <a:latin typeface="Open Sans Bold"/>
              <a:ea typeface="Open Sans Bold"/>
              <a:cs typeface="Open Sans Bold"/>
            </a:endParaRPr>
          </a:p>
        </p:txBody>
      </p:sp>
      <p:sp>
        <p:nvSpPr>
          <p:cNvPr id="8" name="Freeform 4">
            <a:extLst>
              <a:ext uri="{FF2B5EF4-FFF2-40B4-BE49-F238E27FC236}">
                <a16:creationId xmlns:a16="http://schemas.microsoft.com/office/drawing/2014/main" id="{08F8B864-F8C0-E435-18EB-C561963D4B6F}"/>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5">
            <a:extLst>
              <a:ext uri="{FF2B5EF4-FFF2-40B4-BE49-F238E27FC236}">
                <a16:creationId xmlns:a16="http://schemas.microsoft.com/office/drawing/2014/main" id="{7A60754E-9BB6-A42C-E313-31513BEA3D14}"/>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4" b="1"/>
            </a:stretch>
          </a:blipFill>
        </p:spPr>
        <p:txBody>
          <a:bodyPr/>
          <a:lstStyle/>
          <a:p>
            <a:endParaRPr lang="en-CY"/>
          </a:p>
        </p:txBody>
      </p:sp>
      <p:sp>
        <p:nvSpPr>
          <p:cNvPr id="5" name="Freeform 5"/>
          <p:cNvSpPr/>
          <p:nvPr/>
        </p:nvSpPr>
        <p:spPr>
          <a:xfrm>
            <a:off x="2902269" y="-5854"/>
            <a:ext cx="3024000" cy="611759"/>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2216"/>
            </a:stretch>
          </a:blipFill>
        </p:spPr>
        <p:txBody>
          <a:bodyPr/>
          <a:lstStyle/>
          <a:p>
            <a:endParaRPr lang="en-CY"/>
          </a:p>
        </p:txBody>
      </p:sp>
      <p:grpSp>
        <p:nvGrpSpPr>
          <p:cNvPr id="6" name="Group 6"/>
          <p:cNvGrpSpPr/>
          <p:nvPr/>
        </p:nvGrpSpPr>
        <p:grpSpPr>
          <a:xfrm>
            <a:off x="-38303" y="10365719"/>
            <a:ext cx="6935460" cy="72479"/>
            <a:chOff x="0" y="0"/>
            <a:chExt cx="2709333" cy="26991"/>
          </a:xfrm>
        </p:grpSpPr>
        <p:sp>
          <p:nvSpPr>
            <p:cNvPr id="7" name="Freeform 7"/>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8D77AC">
                    <a:alpha val="40000"/>
                  </a:srgbClr>
                </a:gs>
                <a:gs pos="50000">
                  <a:srgbClr val="E6DBF0">
                    <a:alpha val="40000"/>
                  </a:srgbClr>
                </a:gs>
                <a:gs pos="100000">
                  <a:srgbClr val="FEC34D">
                    <a:alpha val="40000"/>
                  </a:srgbClr>
                </a:gs>
              </a:gsLst>
              <a:lin ang="0"/>
            </a:gradFill>
          </p:spPr>
          <p:txBody>
            <a:bodyPr/>
            <a:lstStyle/>
            <a:p>
              <a:endParaRPr lang="en-CY"/>
            </a:p>
          </p:txBody>
        </p:sp>
        <p:sp>
          <p:nvSpPr>
            <p:cNvPr id="8" name="TextBox 8"/>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grpSp>
        <p:nvGrpSpPr>
          <p:cNvPr id="9" name="Group 9"/>
          <p:cNvGrpSpPr/>
          <p:nvPr/>
        </p:nvGrpSpPr>
        <p:grpSpPr>
          <a:xfrm>
            <a:off x="-539151" y="667945"/>
            <a:ext cx="9906840" cy="833023"/>
            <a:chOff x="0" y="-70875"/>
            <a:chExt cx="13209120" cy="1110698"/>
          </a:xfrm>
        </p:grpSpPr>
        <p:grpSp>
          <p:nvGrpSpPr>
            <p:cNvPr id="10" name="Group 10"/>
            <p:cNvGrpSpPr/>
            <p:nvPr/>
          </p:nvGrpSpPr>
          <p:grpSpPr>
            <a:xfrm>
              <a:off x="0" y="-70875"/>
              <a:ext cx="13209120" cy="1110698"/>
              <a:chOff x="0" y="-19050"/>
              <a:chExt cx="3550388" cy="298537"/>
            </a:xfrm>
          </p:grpSpPr>
          <p:sp>
            <p:nvSpPr>
              <p:cNvPr id="11" name="Freeform 11"/>
              <p:cNvSpPr/>
              <p:nvPr/>
            </p:nvSpPr>
            <p:spPr>
              <a:xfrm>
                <a:off x="193219" y="0"/>
                <a:ext cx="2708080" cy="279487"/>
              </a:xfrm>
              <a:custGeom>
                <a:avLst/>
                <a:gdLst/>
                <a:ahLst/>
                <a:cxnLst/>
                <a:rect l="l" t="t" r="r" b="b"/>
                <a:pathLst>
                  <a:path w="3550388" h="279487">
                    <a:moveTo>
                      <a:pt x="28914" y="0"/>
                    </a:moveTo>
                    <a:lnTo>
                      <a:pt x="3521473" y="0"/>
                    </a:lnTo>
                    <a:cubicBezTo>
                      <a:pt x="3537442" y="0"/>
                      <a:pt x="3550388" y="12945"/>
                      <a:pt x="3550388" y="28914"/>
                    </a:cubicBezTo>
                    <a:lnTo>
                      <a:pt x="3550388" y="250572"/>
                    </a:lnTo>
                    <a:cubicBezTo>
                      <a:pt x="3550388" y="258241"/>
                      <a:pt x="3547341" y="265595"/>
                      <a:pt x="3541919" y="271018"/>
                    </a:cubicBezTo>
                    <a:cubicBezTo>
                      <a:pt x="3536496" y="276440"/>
                      <a:pt x="3529142" y="279487"/>
                      <a:pt x="3521473" y="279487"/>
                    </a:cubicBezTo>
                    <a:lnTo>
                      <a:pt x="28914" y="279487"/>
                    </a:lnTo>
                    <a:cubicBezTo>
                      <a:pt x="12945" y="279487"/>
                      <a:pt x="0" y="266541"/>
                      <a:pt x="0" y="250572"/>
                    </a:cubicBezTo>
                    <a:lnTo>
                      <a:pt x="0" y="28914"/>
                    </a:lnTo>
                    <a:cubicBezTo>
                      <a:pt x="0" y="12945"/>
                      <a:pt x="12945" y="0"/>
                      <a:pt x="28914" y="0"/>
                    </a:cubicBezTo>
                    <a:close/>
                  </a:path>
                </a:pathLst>
              </a:custGeom>
              <a:solidFill>
                <a:srgbClr val="7F699B"/>
              </a:solidFill>
              <a:ln w="38100" cap="rnd">
                <a:solidFill>
                  <a:srgbClr val="E6DBF0"/>
                </a:solidFill>
                <a:prstDash val="solid"/>
                <a:round/>
              </a:ln>
            </p:spPr>
            <p:txBody>
              <a:bodyPr/>
              <a:lstStyle/>
              <a:p>
                <a:endParaRPr lang="en-CY" dirty="0"/>
              </a:p>
            </p:txBody>
          </p:sp>
          <p:sp>
            <p:nvSpPr>
              <p:cNvPr id="12" name="TextBox 12"/>
              <p:cNvSpPr txBox="1"/>
              <p:nvPr/>
            </p:nvSpPr>
            <p:spPr>
              <a:xfrm>
                <a:off x="0" y="-19050"/>
                <a:ext cx="3550388" cy="298537"/>
              </a:xfrm>
              <a:prstGeom prst="rect">
                <a:avLst/>
              </a:prstGeom>
            </p:spPr>
            <p:txBody>
              <a:bodyPr lIns="50800" tIns="50800" rIns="50800" bIns="50800" rtlCol="0" anchor="ctr"/>
              <a:lstStyle/>
              <a:p>
                <a:pPr algn="ctr">
                  <a:lnSpc>
                    <a:spcPts val="1679"/>
                  </a:lnSpc>
                </a:pPr>
                <a:endParaRPr/>
              </a:p>
            </p:txBody>
          </p:sp>
        </p:grpSp>
        <p:sp>
          <p:nvSpPr>
            <p:cNvPr id="13" name="TextBox 13"/>
            <p:cNvSpPr txBox="1"/>
            <p:nvPr/>
          </p:nvSpPr>
          <p:spPr>
            <a:xfrm>
              <a:off x="910911" y="302741"/>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Vorlage für das Check-in-Meeting</a:t>
              </a:r>
            </a:p>
          </p:txBody>
        </p:sp>
        <p:grpSp>
          <p:nvGrpSpPr>
            <p:cNvPr id="14" name="Group 14"/>
            <p:cNvGrpSpPr/>
            <p:nvPr/>
          </p:nvGrpSpPr>
          <p:grpSpPr>
            <a:xfrm>
              <a:off x="8918280" y="266941"/>
              <a:ext cx="1747075" cy="505941"/>
              <a:chOff x="0" y="0"/>
              <a:chExt cx="469584" cy="135988"/>
            </a:xfrm>
          </p:grpSpPr>
          <p:sp>
            <p:nvSpPr>
              <p:cNvPr id="15" name="Freeform 15"/>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7F699B"/>
              </a:solidFill>
            </p:spPr>
            <p:txBody>
              <a:bodyPr/>
              <a:lstStyle/>
              <a:p>
                <a:endParaRPr lang="en-CY"/>
              </a:p>
            </p:txBody>
          </p:sp>
          <p:sp>
            <p:nvSpPr>
              <p:cNvPr id="16" name="TextBox 16"/>
              <p:cNvSpPr txBox="1"/>
              <p:nvPr/>
            </p:nvSpPr>
            <p:spPr>
              <a:xfrm>
                <a:off x="0" y="-19050"/>
                <a:ext cx="469584" cy="155038"/>
              </a:xfrm>
              <a:prstGeom prst="rect">
                <a:avLst/>
              </a:prstGeom>
            </p:spPr>
            <p:txBody>
              <a:bodyPr lIns="50800" tIns="50800" rIns="50800" bIns="50800" rtlCol="0" anchor="ctr"/>
              <a:lstStyle/>
              <a:p>
                <a:pPr algn="ctr">
                  <a:lnSpc>
                    <a:spcPts val="2099"/>
                  </a:lnSpc>
                </a:pPr>
                <a:endParaRPr/>
              </a:p>
            </p:txBody>
          </p:sp>
        </p:grpSp>
      </p:grpSp>
      <p:grpSp>
        <p:nvGrpSpPr>
          <p:cNvPr id="17" name="Group 17"/>
          <p:cNvGrpSpPr/>
          <p:nvPr/>
        </p:nvGrpSpPr>
        <p:grpSpPr>
          <a:xfrm>
            <a:off x="5649141" y="865538"/>
            <a:ext cx="1694847" cy="532165"/>
            <a:chOff x="0" y="0"/>
            <a:chExt cx="607395" cy="190716"/>
          </a:xfrm>
        </p:grpSpPr>
        <p:sp>
          <p:nvSpPr>
            <p:cNvPr id="18" name="Freeform 18"/>
            <p:cNvSpPr/>
            <p:nvPr/>
          </p:nvSpPr>
          <p:spPr>
            <a:xfrm>
              <a:off x="0" y="0"/>
              <a:ext cx="607395" cy="190716"/>
            </a:xfrm>
            <a:custGeom>
              <a:avLst/>
              <a:gdLst/>
              <a:ahLst/>
              <a:cxnLst/>
              <a:rect l="l" t="t" r="r" b="b"/>
              <a:pathLst>
                <a:path w="607395" h="190716">
                  <a:moveTo>
                    <a:pt x="95358" y="0"/>
                  </a:moveTo>
                  <a:lnTo>
                    <a:pt x="512037" y="0"/>
                  </a:lnTo>
                  <a:cubicBezTo>
                    <a:pt x="564702" y="0"/>
                    <a:pt x="607395" y="42693"/>
                    <a:pt x="607395" y="95358"/>
                  </a:cubicBezTo>
                  <a:lnTo>
                    <a:pt x="607395" y="95358"/>
                  </a:lnTo>
                  <a:cubicBezTo>
                    <a:pt x="607395" y="120648"/>
                    <a:pt x="597348" y="144903"/>
                    <a:pt x="579465" y="162786"/>
                  </a:cubicBezTo>
                  <a:cubicBezTo>
                    <a:pt x="561582" y="180669"/>
                    <a:pt x="537327" y="190716"/>
                    <a:pt x="512037" y="190716"/>
                  </a:cubicBezTo>
                  <a:lnTo>
                    <a:pt x="95358" y="190716"/>
                  </a:lnTo>
                  <a:cubicBezTo>
                    <a:pt x="42693" y="190716"/>
                    <a:pt x="0" y="148023"/>
                    <a:pt x="0" y="95358"/>
                  </a:cubicBezTo>
                  <a:lnTo>
                    <a:pt x="0" y="95358"/>
                  </a:lnTo>
                  <a:cubicBezTo>
                    <a:pt x="0" y="42693"/>
                    <a:pt x="42693" y="0"/>
                    <a:pt x="95358" y="0"/>
                  </a:cubicBezTo>
                  <a:close/>
                </a:path>
              </a:pathLst>
            </a:custGeom>
            <a:solidFill>
              <a:srgbClr val="FFFFFF"/>
            </a:solidFill>
          </p:spPr>
          <p:txBody>
            <a:bodyPr/>
            <a:lstStyle/>
            <a:p>
              <a:endParaRPr lang="en-CY"/>
            </a:p>
          </p:txBody>
        </p:sp>
        <p:sp>
          <p:nvSpPr>
            <p:cNvPr id="19" name="TextBox 19"/>
            <p:cNvSpPr txBox="1"/>
            <p:nvPr/>
          </p:nvSpPr>
          <p:spPr>
            <a:xfrm>
              <a:off x="0" y="-19050"/>
              <a:ext cx="607395" cy="209766"/>
            </a:xfrm>
            <a:prstGeom prst="rect">
              <a:avLst/>
            </a:prstGeom>
          </p:spPr>
          <p:txBody>
            <a:bodyPr lIns="50800" tIns="50800" rIns="50800" bIns="50800" rtlCol="0" anchor="ctr"/>
            <a:lstStyle/>
            <a:p>
              <a:pPr marL="0" lvl="0" indent="0" algn="ctr">
                <a:lnSpc>
                  <a:spcPts val="1679"/>
                </a:lnSpc>
              </a:pPr>
              <a:r>
                <a:rPr lang="en-US" sz="1200">
                  <a:solidFill>
                    <a:srgbClr val="715A8F"/>
                  </a:solidFill>
                  <a:latin typeface="Open Sans"/>
                  <a:ea typeface="Open Sans"/>
                  <a:cs typeface="Open Sans"/>
                  <a:sym typeface="Open Sans"/>
                </a:rPr>
                <a:t>[Woche 1 – Monat 1 – Monat 3 – Monat 6]</a:t>
              </a:r>
            </a:p>
          </p:txBody>
        </p:sp>
      </p:grpSp>
      <p:sp>
        <p:nvSpPr>
          <p:cNvPr id="20" name="TextBox 20"/>
          <p:cNvSpPr txBox="1"/>
          <p:nvPr/>
        </p:nvSpPr>
        <p:spPr>
          <a:xfrm>
            <a:off x="382276" y="1548593"/>
            <a:ext cx="6888084" cy="508635"/>
          </a:xfrm>
          <a:prstGeom prst="rect">
            <a:avLst/>
          </a:prstGeom>
        </p:spPr>
        <p:txBody>
          <a:bodyPr lIns="0" tIns="0" rIns="0" bIns="0" rtlCol="0" anchor="t">
            <a:spAutoFit/>
          </a:bodyPr>
          <a:lstStyle/>
          <a:p>
            <a:pPr marL="0" lvl="0" indent="0" algn="l">
              <a:lnSpc>
                <a:spcPts val="2160"/>
              </a:lnSpc>
            </a:pPr>
            <a:r>
              <a:rPr lang="en-US" sz="1200" b="1">
                <a:solidFill>
                  <a:srgbClr val="464646"/>
                </a:solidFill>
                <a:latin typeface="Open Sans Bold"/>
                <a:ea typeface="Open Sans Bold"/>
                <a:cs typeface="Open Sans Bold"/>
                <a:sym typeface="Open Sans Bold"/>
              </a:rPr>
              <a:t>Mitarbeiter/in:___________________________________       Position:_________________________________________ </a:t>
            </a:r>
          </a:p>
          <a:p>
            <a:pPr marL="0" lvl="0" indent="0" algn="l">
              <a:lnSpc>
                <a:spcPts val="2160"/>
              </a:lnSpc>
            </a:pPr>
            <a:r>
              <a:rPr lang="en-US" sz="1200" b="1">
                <a:solidFill>
                  <a:srgbClr val="464646"/>
                </a:solidFill>
                <a:latin typeface="Open Sans Bold"/>
                <a:ea typeface="Open Sans Bold"/>
                <a:cs typeface="Open Sans Bold"/>
                <a:sym typeface="Open Sans Bold"/>
              </a:rPr>
              <a:t>Besprechungsdatum: ___________________________       Geleitet von: ___________________________________</a:t>
            </a:r>
          </a:p>
        </p:txBody>
      </p:sp>
      <p:grpSp>
        <p:nvGrpSpPr>
          <p:cNvPr id="21" name="Group 21"/>
          <p:cNvGrpSpPr/>
          <p:nvPr/>
        </p:nvGrpSpPr>
        <p:grpSpPr>
          <a:xfrm>
            <a:off x="211173" y="2597779"/>
            <a:ext cx="7137654" cy="1085464"/>
            <a:chOff x="0" y="0"/>
            <a:chExt cx="9516871" cy="1447285"/>
          </a:xfrm>
        </p:grpSpPr>
        <p:grpSp>
          <p:nvGrpSpPr>
            <p:cNvPr id="22" name="Group 22"/>
            <p:cNvGrpSpPr/>
            <p:nvPr/>
          </p:nvGrpSpPr>
          <p:grpSpPr>
            <a:xfrm>
              <a:off x="243952" y="160671"/>
              <a:ext cx="9272920" cy="1286615"/>
              <a:chOff x="0" y="0"/>
              <a:chExt cx="2492404" cy="345820"/>
            </a:xfrm>
          </p:grpSpPr>
          <p:sp>
            <p:nvSpPr>
              <p:cNvPr id="23" name="Freeform 23"/>
              <p:cNvSpPr/>
              <p:nvPr/>
            </p:nvSpPr>
            <p:spPr>
              <a:xfrm>
                <a:off x="0" y="0"/>
                <a:ext cx="2492404" cy="345820"/>
              </a:xfrm>
              <a:custGeom>
                <a:avLst/>
                <a:gdLst/>
                <a:ahLst/>
                <a:cxnLst/>
                <a:rect l="l" t="t" r="r" b="b"/>
                <a:pathLst>
                  <a:path w="2492404" h="345820">
                    <a:moveTo>
                      <a:pt x="41188" y="0"/>
                    </a:moveTo>
                    <a:lnTo>
                      <a:pt x="2451216" y="0"/>
                    </a:lnTo>
                    <a:cubicBezTo>
                      <a:pt x="2473963" y="0"/>
                      <a:pt x="2492404" y="18441"/>
                      <a:pt x="2492404" y="41188"/>
                    </a:cubicBezTo>
                    <a:lnTo>
                      <a:pt x="2492404" y="304632"/>
                    </a:lnTo>
                    <a:cubicBezTo>
                      <a:pt x="2492404" y="327380"/>
                      <a:pt x="2473963" y="345820"/>
                      <a:pt x="2451216" y="345820"/>
                    </a:cubicBezTo>
                    <a:lnTo>
                      <a:pt x="41188" y="345820"/>
                    </a:lnTo>
                    <a:cubicBezTo>
                      <a:pt x="18441" y="345820"/>
                      <a:pt x="0" y="327380"/>
                      <a:pt x="0" y="304632"/>
                    </a:cubicBezTo>
                    <a:lnTo>
                      <a:pt x="0" y="41188"/>
                    </a:lnTo>
                    <a:cubicBezTo>
                      <a:pt x="0" y="18441"/>
                      <a:pt x="18441" y="0"/>
                      <a:pt x="41188" y="0"/>
                    </a:cubicBezTo>
                    <a:close/>
                  </a:path>
                </a:pathLst>
              </a:custGeom>
              <a:solidFill>
                <a:srgbClr val="E6DBF0"/>
              </a:solidFill>
            </p:spPr>
            <p:txBody>
              <a:bodyPr/>
              <a:lstStyle/>
              <a:p>
                <a:endParaRPr lang="en-CY"/>
              </a:p>
            </p:txBody>
          </p:sp>
          <p:sp>
            <p:nvSpPr>
              <p:cNvPr id="24" name="TextBox 24"/>
              <p:cNvSpPr txBox="1"/>
              <p:nvPr/>
            </p:nvSpPr>
            <p:spPr>
              <a:xfrm>
                <a:off x="0" y="-28575"/>
                <a:ext cx="2492404" cy="374395"/>
              </a:xfrm>
              <a:prstGeom prst="rect">
                <a:avLst/>
              </a:prstGeom>
            </p:spPr>
            <p:txBody>
              <a:bodyPr lIns="50800" tIns="50800" rIns="50800" bIns="50800" rtlCol="0" anchor="ctr"/>
              <a:lstStyle/>
              <a:p>
                <a:pPr algn="ctr">
                  <a:lnSpc>
                    <a:spcPts val="1679"/>
                  </a:lnSpc>
                </a:pPr>
                <a:endParaRPr/>
              </a:p>
            </p:txBody>
          </p:sp>
        </p:grpSp>
        <p:sp>
          <p:nvSpPr>
            <p:cNvPr id="25" name="TextBox 25"/>
            <p:cNvSpPr txBox="1"/>
            <p:nvPr/>
          </p:nvSpPr>
          <p:spPr>
            <a:xfrm>
              <a:off x="824494" y="314215"/>
              <a:ext cx="8111835" cy="816610"/>
            </a:xfrm>
            <a:prstGeom prst="rect">
              <a:avLst/>
            </a:prstGeom>
          </p:spPr>
          <p:txBody>
            <a:bodyPr lIns="0" tIns="0" rIns="0" bIns="0" rtlCol="0" anchor="t">
              <a:spAutoFit/>
            </a:bodyPr>
            <a:lstStyle/>
            <a:p>
              <a:pPr marL="0" lvl="0" indent="0" algn="just">
                <a:lnSpc>
                  <a:spcPts val="1679"/>
                </a:lnSpc>
                <a:spcBef>
                  <a:spcPct val="0"/>
                </a:spcBef>
              </a:pPr>
              <a:r>
                <a:rPr lang="en-US" sz="1200" b="1">
                  <a:solidFill>
                    <a:srgbClr val="464646"/>
                  </a:solidFill>
                  <a:latin typeface="Open Sans Bold"/>
                  <a:ea typeface="Open Sans Bold"/>
                  <a:cs typeface="Open Sans Bold"/>
                  <a:sym typeface="Open Sans Bold"/>
                </a:rPr>
                <a:t>Wie es bisher läuft</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Wie fühlen Sie sich bisher bei der Arbeit?</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Was läuft gut?</a:t>
              </a:r>
            </a:p>
          </p:txBody>
        </p:sp>
        <p:grpSp>
          <p:nvGrpSpPr>
            <p:cNvPr id="26" name="Group 26"/>
            <p:cNvGrpSpPr/>
            <p:nvPr/>
          </p:nvGrpSpPr>
          <p:grpSpPr>
            <a:xfrm>
              <a:off x="0" y="0"/>
              <a:ext cx="727047" cy="666529"/>
              <a:chOff x="0" y="0"/>
              <a:chExt cx="886599" cy="812800"/>
            </a:xfrm>
          </p:grpSpPr>
          <p:sp>
            <p:nvSpPr>
              <p:cNvPr id="27" name="Freeform 27"/>
              <p:cNvSpPr/>
              <p:nvPr/>
            </p:nvSpPr>
            <p:spPr>
              <a:xfrm>
                <a:off x="0" y="0"/>
                <a:ext cx="886599" cy="812800"/>
              </a:xfrm>
              <a:custGeom>
                <a:avLst/>
                <a:gdLst/>
                <a:ahLst/>
                <a:cxnLst/>
                <a:rect l="l" t="t" r="r" b="b"/>
                <a:pathLst>
                  <a:path w="886599" h="812800">
                    <a:moveTo>
                      <a:pt x="443299" y="0"/>
                    </a:moveTo>
                    <a:cubicBezTo>
                      <a:pt x="198472" y="0"/>
                      <a:pt x="0" y="181951"/>
                      <a:pt x="0" y="406400"/>
                    </a:cubicBezTo>
                    <a:cubicBezTo>
                      <a:pt x="0" y="630849"/>
                      <a:pt x="198472" y="812800"/>
                      <a:pt x="443299" y="812800"/>
                    </a:cubicBezTo>
                    <a:cubicBezTo>
                      <a:pt x="688127" y="812800"/>
                      <a:pt x="886599" y="630849"/>
                      <a:pt x="886599" y="406400"/>
                    </a:cubicBezTo>
                    <a:cubicBezTo>
                      <a:pt x="886599" y="181951"/>
                      <a:pt x="688127" y="0"/>
                      <a:pt x="443299" y="0"/>
                    </a:cubicBezTo>
                    <a:close/>
                  </a:path>
                </a:pathLst>
              </a:custGeom>
              <a:solidFill>
                <a:srgbClr val="7F699B"/>
              </a:solidFill>
            </p:spPr>
            <p:txBody>
              <a:bodyPr/>
              <a:lstStyle/>
              <a:p>
                <a:endParaRPr lang="en-CY"/>
              </a:p>
            </p:txBody>
          </p:sp>
          <p:sp>
            <p:nvSpPr>
              <p:cNvPr id="28" name="TextBox 28"/>
              <p:cNvSpPr txBox="1"/>
              <p:nvPr/>
            </p:nvSpPr>
            <p:spPr>
              <a:xfrm>
                <a:off x="83119" y="47625"/>
                <a:ext cx="720361" cy="688975"/>
              </a:xfrm>
              <a:prstGeom prst="rect">
                <a:avLst/>
              </a:prstGeom>
            </p:spPr>
            <p:txBody>
              <a:bodyPr lIns="50800" tIns="50800" rIns="50800" bIns="50800" rtlCol="0" anchor="ctr"/>
              <a:lstStyle/>
              <a:p>
                <a:pPr algn="ctr">
                  <a:lnSpc>
                    <a:spcPts val="1679"/>
                  </a:lnSpc>
                </a:pPr>
                <a:endParaRPr/>
              </a:p>
            </p:txBody>
          </p:sp>
        </p:grpSp>
        <p:sp>
          <p:nvSpPr>
            <p:cNvPr id="29" name="TextBox 29"/>
            <p:cNvSpPr txBox="1"/>
            <p:nvPr/>
          </p:nvSpPr>
          <p:spPr>
            <a:xfrm>
              <a:off x="55740" y="194016"/>
              <a:ext cx="615566"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1</a:t>
              </a:r>
            </a:p>
          </p:txBody>
        </p:sp>
      </p:grpSp>
      <p:grpSp>
        <p:nvGrpSpPr>
          <p:cNvPr id="30" name="Group 30"/>
          <p:cNvGrpSpPr/>
          <p:nvPr/>
        </p:nvGrpSpPr>
        <p:grpSpPr>
          <a:xfrm>
            <a:off x="220990" y="3866318"/>
            <a:ext cx="7118020" cy="1369776"/>
            <a:chOff x="0" y="0"/>
            <a:chExt cx="9490693" cy="1826368"/>
          </a:xfrm>
        </p:grpSpPr>
        <p:grpSp>
          <p:nvGrpSpPr>
            <p:cNvPr id="31" name="Group 31"/>
            <p:cNvGrpSpPr/>
            <p:nvPr/>
          </p:nvGrpSpPr>
          <p:grpSpPr>
            <a:xfrm>
              <a:off x="227393" y="163080"/>
              <a:ext cx="9263300" cy="1663288"/>
              <a:chOff x="0" y="0"/>
              <a:chExt cx="2453028" cy="440458"/>
            </a:xfrm>
          </p:grpSpPr>
          <p:sp>
            <p:nvSpPr>
              <p:cNvPr id="32" name="Freeform 32"/>
              <p:cNvSpPr/>
              <p:nvPr/>
            </p:nvSpPr>
            <p:spPr>
              <a:xfrm>
                <a:off x="0" y="0"/>
                <a:ext cx="2453028" cy="440458"/>
              </a:xfrm>
              <a:custGeom>
                <a:avLst/>
                <a:gdLst/>
                <a:ahLst/>
                <a:cxnLst/>
                <a:rect l="l" t="t" r="r" b="b"/>
                <a:pathLst>
                  <a:path w="2453028" h="440458">
                    <a:moveTo>
                      <a:pt x="41849" y="0"/>
                    </a:moveTo>
                    <a:lnTo>
                      <a:pt x="2411178" y="0"/>
                    </a:lnTo>
                    <a:cubicBezTo>
                      <a:pt x="2434291" y="0"/>
                      <a:pt x="2453028" y="18737"/>
                      <a:pt x="2453028" y="41849"/>
                    </a:cubicBezTo>
                    <a:lnTo>
                      <a:pt x="2453028" y="398608"/>
                    </a:lnTo>
                    <a:cubicBezTo>
                      <a:pt x="2453028" y="409707"/>
                      <a:pt x="2448619" y="420352"/>
                      <a:pt x="2440770" y="428200"/>
                    </a:cubicBezTo>
                    <a:cubicBezTo>
                      <a:pt x="2432922" y="436048"/>
                      <a:pt x="2422277" y="440458"/>
                      <a:pt x="2411178" y="440458"/>
                    </a:cubicBezTo>
                    <a:lnTo>
                      <a:pt x="41849" y="440458"/>
                    </a:lnTo>
                    <a:cubicBezTo>
                      <a:pt x="18737" y="440458"/>
                      <a:pt x="0" y="421721"/>
                      <a:pt x="0" y="398608"/>
                    </a:cubicBezTo>
                    <a:lnTo>
                      <a:pt x="0" y="41849"/>
                    </a:lnTo>
                    <a:cubicBezTo>
                      <a:pt x="0" y="18737"/>
                      <a:pt x="18737" y="0"/>
                      <a:pt x="41849" y="0"/>
                    </a:cubicBezTo>
                    <a:close/>
                  </a:path>
                </a:pathLst>
              </a:custGeom>
              <a:solidFill>
                <a:srgbClr val="FFFFFE"/>
              </a:solidFill>
              <a:ln w="38100" cap="rnd">
                <a:solidFill>
                  <a:srgbClr val="7F699B"/>
                </a:solidFill>
                <a:prstDash val="solid"/>
                <a:round/>
              </a:ln>
            </p:spPr>
            <p:txBody>
              <a:bodyPr/>
              <a:lstStyle/>
              <a:p>
                <a:endParaRPr lang="en-CY"/>
              </a:p>
            </p:txBody>
          </p:sp>
          <p:sp>
            <p:nvSpPr>
              <p:cNvPr id="33" name="TextBox 33"/>
              <p:cNvSpPr txBox="1"/>
              <p:nvPr/>
            </p:nvSpPr>
            <p:spPr>
              <a:xfrm>
                <a:off x="0" y="-28575"/>
                <a:ext cx="2453028" cy="469033"/>
              </a:xfrm>
              <a:prstGeom prst="rect">
                <a:avLst/>
              </a:prstGeom>
            </p:spPr>
            <p:txBody>
              <a:bodyPr lIns="50800" tIns="50800" rIns="50800" bIns="50800" rtlCol="0" anchor="ctr"/>
              <a:lstStyle/>
              <a:p>
                <a:pPr algn="ctr">
                  <a:lnSpc>
                    <a:spcPts val="1679"/>
                  </a:lnSpc>
                </a:pPr>
                <a:endParaRPr/>
              </a:p>
            </p:txBody>
          </p:sp>
        </p:grpSp>
        <p:sp>
          <p:nvSpPr>
            <p:cNvPr id="34" name="TextBox 34"/>
            <p:cNvSpPr txBox="1"/>
            <p:nvPr/>
          </p:nvSpPr>
          <p:spPr>
            <a:xfrm>
              <a:off x="773698" y="319213"/>
              <a:ext cx="7913829" cy="1096010"/>
            </a:xfrm>
            <a:prstGeom prst="rect">
              <a:avLst/>
            </a:prstGeom>
          </p:spPr>
          <p:txBody>
            <a:bodyPr lIns="0" tIns="0" rIns="0" bIns="0" rtlCol="0" anchor="t">
              <a:spAutoFit/>
            </a:bodyPr>
            <a:lstStyle/>
            <a:p>
              <a:pPr marL="0" lvl="0" indent="0" algn="just">
                <a:lnSpc>
                  <a:spcPts val="1679"/>
                </a:lnSpc>
              </a:pPr>
              <a:r>
                <a:rPr lang="en-US" sz="1199" b="1">
                  <a:solidFill>
                    <a:srgbClr val="464646"/>
                  </a:solidFill>
                  <a:latin typeface="Open Sans Bold"/>
                  <a:ea typeface="Open Sans Bold"/>
                  <a:cs typeface="Open Sans Bold"/>
                  <a:sym typeface="Open Sans Bold"/>
                </a:rPr>
                <a:t>Klarheit &amp; Unterstützung</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Ist Ihre Rolle für Sie klar?</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Fühlen Sie sich vom Team unterstützt?*</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Funktioniert die Begleitung durch Ihren Buddy oder Mentorin gut?</a:t>
              </a:r>
            </a:p>
          </p:txBody>
        </p:sp>
        <p:grpSp>
          <p:nvGrpSpPr>
            <p:cNvPr id="35" name="Group 35"/>
            <p:cNvGrpSpPr/>
            <p:nvPr/>
          </p:nvGrpSpPr>
          <p:grpSpPr>
            <a:xfrm>
              <a:off x="0" y="0"/>
              <a:ext cx="677698" cy="676526"/>
              <a:chOff x="0" y="0"/>
              <a:chExt cx="814208" cy="812800"/>
            </a:xfrm>
          </p:grpSpPr>
          <p:sp>
            <p:nvSpPr>
              <p:cNvPr id="36" name="Freeform 36"/>
              <p:cNvSpPr/>
              <p:nvPr/>
            </p:nvSpPr>
            <p:spPr>
              <a:xfrm>
                <a:off x="0" y="0"/>
                <a:ext cx="814208" cy="812800"/>
              </a:xfrm>
              <a:custGeom>
                <a:avLst/>
                <a:gdLst/>
                <a:ahLst/>
                <a:cxnLst/>
                <a:rect l="l" t="t" r="r" b="b"/>
                <a:pathLst>
                  <a:path w="814208" h="812800">
                    <a:moveTo>
                      <a:pt x="407104" y="0"/>
                    </a:moveTo>
                    <a:cubicBezTo>
                      <a:pt x="182267" y="0"/>
                      <a:pt x="0" y="181951"/>
                      <a:pt x="0" y="406400"/>
                    </a:cubicBezTo>
                    <a:cubicBezTo>
                      <a:pt x="0" y="630849"/>
                      <a:pt x="182267" y="812800"/>
                      <a:pt x="407104" y="812800"/>
                    </a:cubicBezTo>
                    <a:cubicBezTo>
                      <a:pt x="631941" y="812800"/>
                      <a:pt x="814208" y="630849"/>
                      <a:pt x="814208" y="406400"/>
                    </a:cubicBezTo>
                    <a:cubicBezTo>
                      <a:pt x="814208" y="181951"/>
                      <a:pt x="631941" y="0"/>
                      <a:pt x="407104" y="0"/>
                    </a:cubicBezTo>
                    <a:close/>
                  </a:path>
                </a:pathLst>
              </a:custGeom>
              <a:solidFill>
                <a:srgbClr val="7F699B"/>
              </a:solidFill>
            </p:spPr>
            <p:txBody>
              <a:bodyPr/>
              <a:lstStyle/>
              <a:p>
                <a:endParaRPr lang="en-CY"/>
              </a:p>
            </p:txBody>
          </p:sp>
          <p:sp>
            <p:nvSpPr>
              <p:cNvPr id="37" name="TextBox 37"/>
              <p:cNvSpPr txBox="1"/>
              <p:nvPr/>
            </p:nvSpPr>
            <p:spPr>
              <a:xfrm>
                <a:off x="76332" y="47625"/>
                <a:ext cx="661544" cy="688975"/>
              </a:xfrm>
              <a:prstGeom prst="rect">
                <a:avLst/>
              </a:prstGeom>
            </p:spPr>
            <p:txBody>
              <a:bodyPr lIns="50800" tIns="50800" rIns="50800" bIns="50800" rtlCol="0" anchor="ctr"/>
              <a:lstStyle/>
              <a:p>
                <a:pPr algn="ctr">
                  <a:lnSpc>
                    <a:spcPts val="1679"/>
                  </a:lnSpc>
                </a:pPr>
                <a:endParaRPr/>
              </a:p>
            </p:txBody>
          </p:sp>
        </p:grpSp>
        <p:sp>
          <p:nvSpPr>
            <p:cNvPr id="38" name="TextBox 38"/>
            <p:cNvSpPr txBox="1"/>
            <p:nvPr/>
          </p:nvSpPr>
          <p:spPr>
            <a:xfrm>
              <a:off x="51957" y="206023"/>
              <a:ext cx="573784" cy="302580"/>
            </a:xfrm>
            <a:prstGeom prst="rect">
              <a:avLst/>
            </a:prstGeom>
          </p:spPr>
          <p:txBody>
            <a:bodyPr lIns="0" tIns="0" rIns="0" bIns="0" rtlCol="0" anchor="t">
              <a:spAutoFit/>
            </a:bodyPr>
            <a:lstStyle/>
            <a:p>
              <a:pPr marL="0" lvl="0" indent="0" algn="ctr">
                <a:lnSpc>
                  <a:spcPts val="1685"/>
                </a:lnSpc>
              </a:pPr>
              <a:r>
                <a:rPr lang="en-US" sz="1685" b="1" spc="-118">
                  <a:solidFill>
                    <a:srgbClr val="FFFFFF"/>
                  </a:solidFill>
                  <a:latin typeface="Open Sans Bold"/>
                  <a:ea typeface="Open Sans Bold"/>
                  <a:cs typeface="Open Sans Bold"/>
                  <a:sym typeface="Open Sans Bold"/>
                </a:rPr>
                <a:t>2</a:t>
              </a:r>
            </a:p>
          </p:txBody>
        </p:sp>
      </p:grpSp>
      <p:grpSp>
        <p:nvGrpSpPr>
          <p:cNvPr id="39" name="Group 39"/>
          <p:cNvGrpSpPr/>
          <p:nvPr/>
        </p:nvGrpSpPr>
        <p:grpSpPr>
          <a:xfrm>
            <a:off x="216012" y="5410886"/>
            <a:ext cx="7127976" cy="1061417"/>
            <a:chOff x="0" y="0"/>
            <a:chExt cx="9503968" cy="1415223"/>
          </a:xfrm>
        </p:grpSpPr>
        <p:grpSp>
          <p:nvGrpSpPr>
            <p:cNvPr id="40" name="Group 40"/>
            <p:cNvGrpSpPr/>
            <p:nvPr/>
          </p:nvGrpSpPr>
          <p:grpSpPr>
            <a:xfrm>
              <a:off x="226379" y="163080"/>
              <a:ext cx="9277589" cy="1252142"/>
              <a:chOff x="0" y="0"/>
              <a:chExt cx="2456812" cy="331582"/>
            </a:xfrm>
          </p:grpSpPr>
          <p:sp>
            <p:nvSpPr>
              <p:cNvPr id="41" name="Freeform 41"/>
              <p:cNvSpPr/>
              <p:nvPr/>
            </p:nvSpPr>
            <p:spPr>
              <a:xfrm>
                <a:off x="0" y="0"/>
                <a:ext cx="2456811" cy="331582"/>
              </a:xfrm>
              <a:custGeom>
                <a:avLst/>
                <a:gdLst/>
                <a:ahLst/>
                <a:cxnLst/>
                <a:rect l="l" t="t" r="r" b="b"/>
                <a:pathLst>
                  <a:path w="2456811" h="331582">
                    <a:moveTo>
                      <a:pt x="41785" y="0"/>
                    </a:moveTo>
                    <a:lnTo>
                      <a:pt x="2415027" y="0"/>
                    </a:lnTo>
                    <a:cubicBezTo>
                      <a:pt x="2426109" y="0"/>
                      <a:pt x="2436737" y="4402"/>
                      <a:pt x="2444573" y="12239"/>
                    </a:cubicBezTo>
                    <a:cubicBezTo>
                      <a:pt x="2452409" y="20075"/>
                      <a:pt x="2456811" y="30703"/>
                      <a:pt x="2456811" y="41785"/>
                    </a:cubicBezTo>
                    <a:lnTo>
                      <a:pt x="2456811" y="289797"/>
                    </a:lnTo>
                    <a:cubicBezTo>
                      <a:pt x="2456811" y="300879"/>
                      <a:pt x="2452409" y="311507"/>
                      <a:pt x="2444573" y="319343"/>
                    </a:cubicBezTo>
                    <a:cubicBezTo>
                      <a:pt x="2436737" y="327179"/>
                      <a:pt x="2426109" y="331582"/>
                      <a:pt x="2415027" y="331582"/>
                    </a:cubicBezTo>
                    <a:lnTo>
                      <a:pt x="41785" y="331582"/>
                    </a:lnTo>
                    <a:cubicBezTo>
                      <a:pt x="30703" y="331582"/>
                      <a:pt x="20075" y="327179"/>
                      <a:pt x="12239" y="319343"/>
                    </a:cubicBezTo>
                    <a:cubicBezTo>
                      <a:pt x="4402" y="311507"/>
                      <a:pt x="0" y="300879"/>
                      <a:pt x="0" y="289797"/>
                    </a:cubicBezTo>
                    <a:lnTo>
                      <a:pt x="0" y="41785"/>
                    </a:lnTo>
                    <a:cubicBezTo>
                      <a:pt x="0" y="30703"/>
                      <a:pt x="4402" y="20075"/>
                      <a:pt x="12239" y="12239"/>
                    </a:cubicBezTo>
                    <a:cubicBezTo>
                      <a:pt x="20075" y="4402"/>
                      <a:pt x="30703" y="0"/>
                      <a:pt x="41785" y="0"/>
                    </a:cubicBezTo>
                    <a:close/>
                  </a:path>
                </a:pathLst>
              </a:custGeom>
              <a:solidFill>
                <a:srgbClr val="E6DBF0"/>
              </a:solidFill>
              <a:ln cap="rnd">
                <a:noFill/>
                <a:prstDash val="solid"/>
                <a:round/>
              </a:ln>
            </p:spPr>
            <p:txBody>
              <a:bodyPr/>
              <a:lstStyle/>
              <a:p>
                <a:endParaRPr lang="en-CY"/>
              </a:p>
            </p:txBody>
          </p:sp>
          <p:sp>
            <p:nvSpPr>
              <p:cNvPr id="42" name="TextBox 42"/>
              <p:cNvSpPr txBox="1"/>
              <p:nvPr/>
            </p:nvSpPr>
            <p:spPr>
              <a:xfrm>
                <a:off x="0" y="-38100"/>
                <a:ext cx="2456812" cy="369682"/>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43" name="TextBox 43"/>
            <p:cNvSpPr txBox="1"/>
            <p:nvPr/>
          </p:nvSpPr>
          <p:spPr>
            <a:xfrm>
              <a:off x="818674" y="319213"/>
              <a:ext cx="6782619" cy="816610"/>
            </a:xfrm>
            <a:prstGeom prst="rect">
              <a:avLst/>
            </a:prstGeom>
          </p:spPr>
          <p:txBody>
            <a:bodyPr lIns="0" tIns="0" rIns="0" bIns="0" rtlCol="0" anchor="t">
              <a:spAutoFit/>
            </a:bodyPr>
            <a:lstStyle/>
            <a:p>
              <a:pPr marL="0" lvl="0" indent="0" algn="just">
                <a:lnSpc>
                  <a:spcPts val="1679"/>
                </a:lnSpc>
                <a:spcBef>
                  <a:spcPct val="0"/>
                </a:spcBef>
              </a:pPr>
              <a:r>
                <a:rPr lang="en-US" sz="1199" b="1">
                  <a:solidFill>
                    <a:srgbClr val="464646"/>
                  </a:solidFill>
                  <a:latin typeface="Open Sans Bold"/>
                  <a:ea typeface="Open Sans Bold"/>
                  <a:cs typeface="Open Sans Bold"/>
                  <a:sym typeface="Open Sans Bold"/>
                </a:rPr>
                <a:t>Herausforderungen oder Unterstützungsbedarf</a:t>
              </a:r>
            </a:p>
            <a:p>
              <a:pPr marL="259080" lvl="1" indent="-129540" algn="l">
                <a:lnSpc>
                  <a:spcPts val="1679"/>
                </a:lnSpc>
                <a:buFont typeface="Arial"/>
                <a:buChar char="•"/>
              </a:pPr>
              <a:r>
                <a:rPr lang="en-US" sz="1199" u="none" strike="noStrike">
                  <a:solidFill>
                    <a:srgbClr val="464646"/>
                  </a:solidFill>
                  <a:latin typeface="Open Sans"/>
                  <a:ea typeface="Open Sans"/>
                  <a:cs typeface="Open Sans"/>
                  <a:sym typeface="Open Sans"/>
                </a:rPr>
                <a:t>Gibt es etwas, das schwierig oder unklar ist?</a:t>
              </a:r>
            </a:p>
            <a:p>
              <a:pPr marL="259080" lvl="1" indent="-129540" algn="l">
                <a:lnSpc>
                  <a:spcPts val="1679"/>
                </a:lnSpc>
                <a:buFont typeface="Arial"/>
                <a:buChar char="•"/>
              </a:pPr>
              <a:r>
                <a:rPr lang="en-US" sz="1199" u="none" strike="noStrike">
                  <a:solidFill>
                    <a:srgbClr val="464646"/>
                  </a:solidFill>
                  <a:latin typeface="Open Sans"/>
                  <a:ea typeface="Open Sans"/>
                  <a:cs typeface="Open Sans"/>
                  <a:sym typeface="Open Sans"/>
                </a:rPr>
                <a:t>Gibt es Unterstützung, die Ihnen jetzt helfen würde?</a:t>
              </a:r>
            </a:p>
          </p:txBody>
        </p:sp>
        <p:grpSp>
          <p:nvGrpSpPr>
            <p:cNvPr id="44" name="Group 44"/>
            <p:cNvGrpSpPr/>
            <p:nvPr/>
          </p:nvGrpSpPr>
          <p:grpSpPr>
            <a:xfrm>
              <a:off x="0" y="0"/>
              <a:ext cx="674674" cy="676526"/>
              <a:chOff x="0" y="0"/>
              <a:chExt cx="810576" cy="812800"/>
            </a:xfrm>
          </p:grpSpPr>
          <p:sp>
            <p:nvSpPr>
              <p:cNvPr id="45" name="Freeform 45"/>
              <p:cNvSpPr/>
              <p:nvPr/>
            </p:nvSpPr>
            <p:spPr>
              <a:xfrm>
                <a:off x="0" y="0"/>
                <a:ext cx="810576" cy="812800"/>
              </a:xfrm>
              <a:custGeom>
                <a:avLst/>
                <a:gdLst/>
                <a:ahLst/>
                <a:cxnLst/>
                <a:rect l="l" t="t" r="r" b="b"/>
                <a:pathLst>
                  <a:path w="810576" h="812800">
                    <a:moveTo>
                      <a:pt x="405288" y="0"/>
                    </a:moveTo>
                    <a:cubicBezTo>
                      <a:pt x="181454" y="0"/>
                      <a:pt x="0" y="181951"/>
                      <a:pt x="0" y="406400"/>
                    </a:cubicBezTo>
                    <a:cubicBezTo>
                      <a:pt x="0" y="630849"/>
                      <a:pt x="181454" y="812800"/>
                      <a:pt x="405288" y="812800"/>
                    </a:cubicBezTo>
                    <a:cubicBezTo>
                      <a:pt x="629122" y="812800"/>
                      <a:pt x="810576" y="630849"/>
                      <a:pt x="810576" y="406400"/>
                    </a:cubicBezTo>
                    <a:cubicBezTo>
                      <a:pt x="810576" y="181951"/>
                      <a:pt x="629122" y="0"/>
                      <a:pt x="405288" y="0"/>
                    </a:cubicBezTo>
                    <a:close/>
                  </a:path>
                </a:pathLst>
              </a:custGeom>
              <a:solidFill>
                <a:srgbClr val="7F699B"/>
              </a:solidFill>
            </p:spPr>
            <p:txBody>
              <a:bodyPr/>
              <a:lstStyle/>
              <a:p>
                <a:endParaRPr lang="en-CY"/>
              </a:p>
            </p:txBody>
          </p:sp>
          <p:sp>
            <p:nvSpPr>
              <p:cNvPr id="46" name="TextBox 46"/>
              <p:cNvSpPr txBox="1"/>
              <p:nvPr/>
            </p:nvSpPr>
            <p:spPr>
              <a:xfrm>
                <a:off x="75991" y="38100"/>
                <a:ext cx="658593"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47" name="TextBox 47"/>
            <p:cNvSpPr txBox="1"/>
            <p:nvPr/>
          </p:nvSpPr>
          <p:spPr>
            <a:xfrm>
              <a:off x="51725" y="203365"/>
              <a:ext cx="571224" cy="298371"/>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3</a:t>
              </a:r>
            </a:p>
          </p:txBody>
        </p:sp>
      </p:grpSp>
      <p:grpSp>
        <p:nvGrpSpPr>
          <p:cNvPr id="48" name="Group 48"/>
          <p:cNvGrpSpPr/>
          <p:nvPr/>
        </p:nvGrpSpPr>
        <p:grpSpPr>
          <a:xfrm>
            <a:off x="233301" y="6691378"/>
            <a:ext cx="7093399" cy="1291942"/>
            <a:chOff x="0" y="0"/>
            <a:chExt cx="9457865" cy="1722589"/>
          </a:xfrm>
        </p:grpSpPr>
        <p:grpSp>
          <p:nvGrpSpPr>
            <p:cNvPr id="49" name="Group 49"/>
            <p:cNvGrpSpPr/>
            <p:nvPr/>
          </p:nvGrpSpPr>
          <p:grpSpPr>
            <a:xfrm>
              <a:off x="231536" y="163080"/>
              <a:ext cx="9226329" cy="1559509"/>
              <a:chOff x="0" y="0"/>
              <a:chExt cx="2443237" cy="412976"/>
            </a:xfrm>
          </p:grpSpPr>
          <p:sp>
            <p:nvSpPr>
              <p:cNvPr id="50" name="Freeform 50"/>
              <p:cNvSpPr/>
              <p:nvPr/>
            </p:nvSpPr>
            <p:spPr>
              <a:xfrm>
                <a:off x="0" y="0"/>
                <a:ext cx="2443237" cy="412976"/>
              </a:xfrm>
              <a:custGeom>
                <a:avLst/>
                <a:gdLst/>
                <a:ahLst/>
                <a:cxnLst/>
                <a:rect l="l" t="t" r="r" b="b"/>
                <a:pathLst>
                  <a:path w="2443237" h="412976">
                    <a:moveTo>
                      <a:pt x="42017" y="0"/>
                    </a:moveTo>
                    <a:lnTo>
                      <a:pt x="2401220" y="0"/>
                    </a:lnTo>
                    <a:cubicBezTo>
                      <a:pt x="2412364" y="0"/>
                      <a:pt x="2423051" y="4427"/>
                      <a:pt x="2430931" y="12307"/>
                    </a:cubicBezTo>
                    <a:cubicBezTo>
                      <a:pt x="2438810" y="20186"/>
                      <a:pt x="2443237" y="30873"/>
                      <a:pt x="2443237" y="42017"/>
                    </a:cubicBezTo>
                    <a:lnTo>
                      <a:pt x="2443237" y="370959"/>
                    </a:lnTo>
                    <a:cubicBezTo>
                      <a:pt x="2443237" y="382102"/>
                      <a:pt x="2438810" y="392790"/>
                      <a:pt x="2430931" y="400669"/>
                    </a:cubicBezTo>
                    <a:cubicBezTo>
                      <a:pt x="2423051" y="408549"/>
                      <a:pt x="2412364" y="412976"/>
                      <a:pt x="2401220" y="412976"/>
                    </a:cubicBezTo>
                    <a:lnTo>
                      <a:pt x="42017" y="412976"/>
                    </a:lnTo>
                    <a:cubicBezTo>
                      <a:pt x="30873" y="412976"/>
                      <a:pt x="20186" y="408549"/>
                      <a:pt x="12307" y="400669"/>
                    </a:cubicBezTo>
                    <a:cubicBezTo>
                      <a:pt x="4427" y="392790"/>
                      <a:pt x="0" y="382102"/>
                      <a:pt x="0" y="370959"/>
                    </a:cubicBezTo>
                    <a:lnTo>
                      <a:pt x="0" y="42017"/>
                    </a:lnTo>
                    <a:cubicBezTo>
                      <a:pt x="0" y="30873"/>
                      <a:pt x="4427" y="20186"/>
                      <a:pt x="12307" y="12307"/>
                    </a:cubicBezTo>
                    <a:cubicBezTo>
                      <a:pt x="20186" y="4427"/>
                      <a:pt x="30873" y="0"/>
                      <a:pt x="42017" y="0"/>
                    </a:cubicBezTo>
                    <a:close/>
                  </a:path>
                </a:pathLst>
              </a:custGeom>
              <a:solidFill>
                <a:srgbClr val="FFFFFE"/>
              </a:solidFill>
              <a:ln w="38100" cap="rnd">
                <a:solidFill>
                  <a:srgbClr val="7F699B"/>
                </a:solidFill>
                <a:prstDash val="solid"/>
                <a:round/>
              </a:ln>
            </p:spPr>
            <p:txBody>
              <a:bodyPr/>
              <a:lstStyle/>
              <a:p>
                <a:endParaRPr lang="en-CY"/>
              </a:p>
            </p:txBody>
          </p:sp>
          <p:sp>
            <p:nvSpPr>
              <p:cNvPr id="51" name="TextBox 51"/>
              <p:cNvSpPr txBox="1"/>
              <p:nvPr/>
            </p:nvSpPr>
            <p:spPr>
              <a:xfrm>
                <a:off x="0" y="-28575"/>
                <a:ext cx="2443237" cy="441551"/>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2" name="TextBox 52"/>
            <p:cNvSpPr txBox="1"/>
            <p:nvPr/>
          </p:nvSpPr>
          <p:spPr>
            <a:xfrm>
              <a:off x="836801" y="287092"/>
              <a:ext cx="8106354" cy="1096010"/>
            </a:xfrm>
            <a:prstGeom prst="rect">
              <a:avLst/>
            </a:prstGeom>
          </p:spPr>
          <p:txBody>
            <a:bodyPr lIns="0" tIns="0" rIns="0" bIns="0" rtlCol="0" anchor="t">
              <a:spAutoFit/>
            </a:bodyPr>
            <a:lstStyle/>
            <a:p>
              <a:pPr marL="0" lvl="0" indent="0" algn="just">
                <a:lnSpc>
                  <a:spcPts val="1680"/>
                </a:lnSpc>
                <a:spcBef>
                  <a:spcPct val="0"/>
                </a:spcBef>
              </a:pPr>
              <a:r>
                <a:rPr lang="en-US" sz="1200" b="1">
                  <a:solidFill>
                    <a:srgbClr val="464646"/>
                  </a:solidFill>
                  <a:latin typeface="Open Sans Bold"/>
                  <a:ea typeface="Open Sans Bold"/>
                  <a:cs typeface="Open Sans Bold"/>
                  <a:sym typeface="Open Sans Bold"/>
                </a:rPr>
                <a:t>Nächste Schritte</a:t>
              </a:r>
            </a:p>
            <a:p>
              <a:pPr algn="l">
                <a:lnSpc>
                  <a:spcPts val="1680"/>
                </a:lnSpc>
              </a:pPr>
              <a:r>
                <a:rPr lang="en-US" sz="1200" b="1">
                  <a:solidFill>
                    <a:srgbClr val="464646"/>
                  </a:solidFill>
                  <a:latin typeface="Open Sans Bold"/>
                  <a:ea typeface="Open Sans Bold"/>
                  <a:cs typeface="Open Sans Bold"/>
                  <a:sym typeface="Open Sans Bold"/>
                </a:rPr>
                <a:t>Bitt</a:t>
              </a:r>
              <a:r>
                <a:rPr lang="en-US" sz="1200" b="1" u="none" strike="noStrike">
                  <a:solidFill>
                    <a:srgbClr val="464646"/>
                  </a:solidFill>
                  <a:latin typeface="Open Sans Bold"/>
                  <a:ea typeface="Open Sans Bold"/>
                  <a:cs typeface="Open Sans Bold"/>
                  <a:sym typeface="Open Sans Bold"/>
                </a:rPr>
                <a:t>en Sie die Mitarbeiterin, Folgendes zu teilen:</a:t>
              </a:r>
            </a:p>
            <a:p>
              <a:pPr marL="259080" lvl="1" indent="-129540" algn="l">
                <a:lnSpc>
                  <a:spcPts val="1680"/>
                </a:lnSpc>
                <a:buFont typeface="Arial"/>
                <a:buChar char="•"/>
              </a:pPr>
              <a:r>
                <a:rPr lang="en-US" sz="1200" u="none" strike="noStrike">
                  <a:solidFill>
                    <a:srgbClr val="464646"/>
                  </a:solidFill>
                  <a:latin typeface="Open Sans"/>
                  <a:ea typeface="Open Sans"/>
                  <a:cs typeface="Open Sans"/>
                  <a:sym typeface="Open Sans"/>
                </a:rPr>
                <a:t>Gibt es Punkte, die wir weiterverfolgen sollen?</a:t>
              </a:r>
            </a:p>
            <a:p>
              <a:pPr marL="259080" lvl="1" indent="-129540" algn="l">
                <a:lnSpc>
                  <a:spcPts val="1680"/>
                </a:lnSpc>
                <a:buFont typeface="Arial"/>
                <a:buChar char="•"/>
              </a:pPr>
              <a:r>
                <a:rPr lang="en-US" sz="1200" u="none" strike="noStrike">
                  <a:solidFill>
                    <a:srgbClr val="464646"/>
                  </a:solidFill>
                  <a:latin typeface="Open Sans"/>
                  <a:ea typeface="Open Sans"/>
                  <a:cs typeface="Open Sans"/>
                  <a:sym typeface="Open Sans"/>
                </a:rPr>
                <a:t>Datum für das nächste Check-in-Gespräch:</a:t>
              </a:r>
            </a:p>
          </p:txBody>
        </p:sp>
        <p:grpSp>
          <p:nvGrpSpPr>
            <p:cNvPr id="53" name="Group 53"/>
            <p:cNvGrpSpPr/>
            <p:nvPr/>
          </p:nvGrpSpPr>
          <p:grpSpPr>
            <a:xfrm>
              <a:off x="0" y="0"/>
              <a:ext cx="690045" cy="676526"/>
              <a:chOff x="0" y="0"/>
              <a:chExt cx="829043" cy="812800"/>
            </a:xfrm>
          </p:grpSpPr>
          <p:sp>
            <p:nvSpPr>
              <p:cNvPr id="54" name="Freeform 54"/>
              <p:cNvSpPr/>
              <p:nvPr/>
            </p:nvSpPr>
            <p:spPr>
              <a:xfrm>
                <a:off x="0" y="0"/>
                <a:ext cx="829043" cy="812800"/>
              </a:xfrm>
              <a:custGeom>
                <a:avLst/>
                <a:gdLst/>
                <a:ahLst/>
                <a:cxnLst/>
                <a:rect l="l" t="t" r="r" b="b"/>
                <a:pathLst>
                  <a:path w="829043" h="812800">
                    <a:moveTo>
                      <a:pt x="414521" y="0"/>
                    </a:moveTo>
                    <a:cubicBezTo>
                      <a:pt x="185587" y="0"/>
                      <a:pt x="0" y="181951"/>
                      <a:pt x="0" y="406400"/>
                    </a:cubicBezTo>
                    <a:cubicBezTo>
                      <a:pt x="0" y="630849"/>
                      <a:pt x="185587" y="812800"/>
                      <a:pt x="414521" y="812800"/>
                    </a:cubicBezTo>
                    <a:cubicBezTo>
                      <a:pt x="643455" y="812800"/>
                      <a:pt x="829043" y="630849"/>
                      <a:pt x="829043" y="406400"/>
                    </a:cubicBezTo>
                    <a:cubicBezTo>
                      <a:pt x="829043" y="181951"/>
                      <a:pt x="643455" y="0"/>
                      <a:pt x="414521" y="0"/>
                    </a:cubicBezTo>
                    <a:close/>
                  </a:path>
                </a:pathLst>
              </a:custGeom>
              <a:solidFill>
                <a:srgbClr val="7F699B"/>
              </a:solidFill>
            </p:spPr>
            <p:txBody>
              <a:bodyPr/>
              <a:lstStyle/>
              <a:p>
                <a:endParaRPr lang="en-CY"/>
              </a:p>
            </p:txBody>
          </p:sp>
          <p:sp>
            <p:nvSpPr>
              <p:cNvPr id="55" name="TextBox 55"/>
              <p:cNvSpPr txBox="1"/>
              <p:nvPr/>
            </p:nvSpPr>
            <p:spPr>
              <a:xfrm>
                <a:off x="77723" y="47625"/>
                <a:ext cx="673597" cy="6889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6" name="TextBox 56"/>
            <p:cNvSpPr txBox="1"/>
            <p:nvPr/>
          </p:nvSpPr>
          <p:spPr>
            <a:xfrm>
              <a:off x="52903" y="206023"/>
              <a:ext cx="584238" cy="302580"/>
            </a:xfrm>
            <a:prstGeom prst="rect">
              <a:avLst/>
            </a:prstGeom>
          </p:spPr>
          <p:txBody>
            <a:bodyPr lIns="0" tIns="0" rIns="0" bIns="0" rtlCol="0" anchor="t">
              <a:spAutoFit/>
            </a:bodyPr>
            <a:lstStyle/>
            <a:p>
              <a:pPr marL="0" lvl="0" indent="0" algn="ctr">
                <a:lnSpc>
                  <a:spcPts val="1685"/>
                </a:lnSpc>
                <a:spcBef>
                  <a:spcPct val="0"/>
                </a:spcBef>
              </a:pPr>
              <a:r>
                <a:rPr lang="en-US" sz="1685" b="1" u="none" strike="noStrike" spc="-118">
                  <a:solidFill>
                    <a:srgbClr val="FFFFFF"/>
                  </a:solidFill>
                  <a:latin typeface="Open Sans Bold"/>
                  <a:ea typeface="Open Sans Bold"/>
                  <a:cs typeface="Open Sans Bold"/>
                  <a:sym typeface="Open Sans Bold"/>
                </a:rPr>
                <a:t>4</a:t>
              </a:r>
            </a:p>
          </p:txBody>
        </p:sp>
      </p:grpSp>
      <p:grpSp>
        <p:nvGrpSpPr>
          <p:cNvPr id="57" name="Group 57"/>
          <p:cNvGrpSpPr/>
          <p:nvPr/>
        </p:nvGrpSpPr>
        <p:grpSpPr>
          <a:xfrm>
            <a:off x="227145" y="8158112"/>
            <a:ext cx="7105709" cy="1090045"/>
            <a:chOff x="0" y="0"/>
            <a:chExt cx="9474279" cy="1453393"/>
          </a:xfrm>
        </p:grpSpPr>
        <p:grpSp>
          <p:nvGrpSpPr>
            <p:cNvPr id="58" name="Group 58"/>
            <p:cNvGrpSpPr/>
            <p:nvPr/>
          </p:nvGrpSpPr>
          <p:grpSpPr>
            <a:xfrm>
              <a:off x="227000" y="163080"/>
              <a:ext cx="9247279" cy="1290313"/>
              <a:chOff x="0" y="0"/>
              <a:chExt cx="2448785" cy="341690"/>
            </a:xfrm>
          </p:grpSpPr>
          <p:sp>
            <p:nvSpPr>
              <p:cNvPr id="59" name="Freeform 59"/>
              <p:cNvSpPr/>
              <p:nvPr/>
            </p:nvSpPr>
            <p:spPr>
              <a:xfrm>
                <a:off x="0" y="0"/>
                <a:ext cx="2448785" cy="341690"/>
              </a:xfrm>
              <a:custGeom>
                <a:avLst/>
                <a:gdLst/>
                <a:ahLst/>
                <a:cxnLst/>
                <a:rect l="l" t="t" r="r" b="b"/>
                <a:pathLst>
                  <a:path w="2448785" h="341690">
                    <a:moveTo>
                      <a:pt x="41922" y="0"/>
                    </a:moveTo>
                    <a:lnTo>
                      <a:pt x="2406863" y="0"/>
                    </a:lnTo>
                    <a:cubicBezTo>
                      <a:pt x="2417981" y="0"/>
                      <a:pt x="2428645" y="4417"/>
                      <a:pt x="2436506" y="12279"/>
                    </a:cubicBezTo>
                    <a:cubicBezTo>
                      <a:pt x="2444368" y="20140"/>
                      <a:pt x="2448785" y="30803"/>
                      <a:pt x="2448785" y="41922"/>
                    </a:cubicBezTo>
                    <a:lnTo>
                      <a:pt x="2448785" y="299768"/>
                    </a:lnTo>
                    <a:cubicBezTo>
                      <a:pt x="2448785" y="310886"/>
                      <a:pt x="2444368" y="321549"/>
                      <a:pt x="2436506" y="329411"/>
                    </a:cubicBezTo>
                    <a:cubicBezTo>
                      <a:pt x="2428645" y="337273"/>
                      <a:pt x="2417981" y="341690"/>
                      <a:pt x="2406863" y="341690"/>
                    </a:cubicBezTo>
                    <a:lnTo>
                      <a:pt x="41922" y="341690"/>
                    </a:lnTo>
                    <a:cubicBezTo>
                      <a:pt x="30803" y="341690"/>
                      <a:pt x="20140" y="337273"/>
                      <a:pt x="12279" y="329411"/>
                    </a:cubicBezTo>
                    <a:cubicBezTo>
                      <a:pt x="4417" y="321549"/>
                      <a:pt x="0" y="310886"/>
                      <a:pt x="0" y="299768"/>
                    </a:cubicBezTo>
                    <a:lnTo>
                      <a:pt x="0" y="41922"/>
                    </a:lnTo>
                    <a:cubicBezTo>
                      <a:pt x="0" y="30803"/>
                      <a:pt x="4417" y="20140"/>
                      <a:pt x="12279" y="12279"/>
                    </a:cubicBezTo>
                    <a:cubicBezTo>
                      <a:pt x="20140" y="4417"/>
                      <a:pt x="30803" y="0"/>
                      <a:pt x="41922" y="0"/>
                    </a:cubicBezTo>
                    <a:close/>
                  </a:path>
                </a:pathLst>
              </a:custGeom>
              <a:solidFill>
                <a:srgbClr val="E6DBF0"/>
              </a:solidFill>
              <a:ln cap="rnd">
                <a:noFill/>
                <a:prstDash val="solid"/>
                <a:round/>
              </a:ln>
            </p:spPr>
            <p:txBody>
              <a:bodyPr/>
              <a:lstStyle/>
              <a:p>
                <a:endParaRPr lang="en-CY"/>
              </a:p>
            </p:txBody>
          </p:sp>
          <p:sp>
            <p:nvSpPr>
              <p:cNvPr id="60" name="TextBox 60"/>
              <p:cNvSpPr txBox="1"/>
              <p:nvPr/>
            </p:nvSpPr>
            <p:spPr>
              <a:xfrm>
                <a:off x="0" y="-38100"/>
                <a:ext cx="2448785" cy="37979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61" name="TextBox 61"/>
            <p:cNvSpPr txBox="1"/>
            <p:nvPr/>
          </p:nvSpPr>
          <p:spPr>
            <a:xfrm>
              <a:off x="887883" y="319213"/>
              <a:ext cx="8229025" cy="1096010"/>
            </a:xfrm>
            <a:prstGeom prst="rect">
              <a:avLst/>
            </a:prstGeom>
          </p:spPr>
          <p:txBody>
            <a:bodyPr lIns="0" tIns="0" rIns="0" bIns="0" rtlCol="0" anchor="t">
              <a:spAutoFit/>
            </a:bodyPr>
            <a:lstStyle/>
            <a:p>
              <a:pPr algn="l">
                <a:lnSpc>
                  <a:spcPts val="1679"/>
                </a:lnSpc>
              </a:pPr>
              <a:r>
                <a:rPr lang="en-US" sz="1199" b="1">
                  <a:solidFill>
                    <a:srgbClr val="464646"/>
                  </a:solidFill>
                  <a:latin typeface="Open Sans Bold"/>
                  <a:ea typeface="Open Sans Bold"/>
                  <a:cs typeface="Open Sans Bold"/>
                  <a:sym typeface="Open Sans Bold"/>
                </a:rPr>
                <a:t>Abschluss</a:t>
              </a:r>
            </a:p>
            <a:p>
              <a:pPr marL="0" lvl="0" indent="0" algn="just">
                <a:lnSpc>
                  <a:spcPts val="1679"/>
                </a:lnSpc>
                <a:spcBef>
                  <a:spcPct val="0"/>
                </a:spcBef>
              </a:pPr>
              <a:r>
                <a:rPr lang="en-US" sz="1199">
                  <a:solidFill>
                    <a:srgbClr val="464646"/>
                  </a:solidFill>
                  <a:latin typeface="Open Sans"/>
                  <a:ea typeface="Open Sans"/>
                  <a:cs typeface="Open Sans"/>
                  <a:sym typeface="Open Sans"/>
                </a:rPr>
                <a:t>Bedanken Sie sich für das offene Gespräch. Erinnern Sie daran, dass Unterstützung auch zwischen den Gesprächen jederzeit möglich ist.</a:t>
              </a:r>
            </a:p>
            <a:p>
              <a:pPr marL="0" lvl="0" indent="0" algn="just">
                <a:lnSpc>
                  <a:spcPts val="1679"/>
                </a:lnSpc>
                <a:spcBef>
                  <a:spcPct val="0"/>
                </a:spcBef>
              </a:pPr>
              <a:endParaRPr lang="en-US" sz="1199">
                <a:solidFill>
                  <a:srgbClr val="464646"/>
                </a:solidFill>
                <a:latin typeface="Open Sans"/>
                <a:ea typeface="Open Sans"/>
                <a:cs typeface="Open Sans"/>
                <a:sym typeface="Open Sans"/>
              </a:endParaRPr>
            </a:p>
          </p:txBody>
        </p:sp>
        <p:grpSp>
          <p:nvGrpSpPr>
            <p:cNvPr id="62" name="Group 62"/>
            <p:cNvGrpSpPr/>
            <p:nvPr/>
          </p:nvGrpSpPr>
          <p:grpSpPr>
            <a:xfrm>
              <a:off x="0" y="0"/>
              <a:ext cx="676526" cy="676526"/>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699B"/>
              </a:solidFill>
            </p:spPr>
            <p:txBody>
              <a:bodyPr/>
              <a:lstStyle/>
              <a:p>
                <a:endParaRPr lang="en-CY"/>
              </a:p>
            </p:txBody>
          </p:sp>
          <p:sp>
            <p:nvSpPr>
              <p:cNvPr id="64" name="TextBox 64"/>
              <p:cNvSpPr txBox="1"/>
              <p:nvPr/>
            </p:nvSpPr>
            <p:spPr>
              <a:xfrm>
                <a:off x="76200" y="38100"/>
                <a:ext cx="660400"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65" name="TextBox 65"/>
            <p:cNvSpPr txBox="1"/>
            <p:nvPr/>
          </p:nvSpPr>
          <p:spPr>
            <a:xfrm>
              <a:off x="51867" y="203365"/>
              <a:ext cx="572792" cy="298371"/>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5</a:t>
              </a:r>
            </a:p>
          </p:txBody>
        </p:sp>
      </p:grpSp>
      <p:sp>
        <p:nvSpPr>
          <p:cNvPr id="66" name="TextBox 66"/>
          <p:cNvSpPr txBox="1"/>
          <p:nvPr/>
        </p:nvSpPr>
        <p:spPr>
          <a:xfrm>
            <a:off x="901627" y="9466329"/>
            <a:ext cx="6251282" cy="617220"/>
          </a:xfrm>
          <a:prstGeom prst="rect">
            <a:avLst/>
          </a:prstGeom>
        </p:spPr>
        <p:txBody>
          <a:bodyPr lIns="0" tIns="0" rIns="0" bIns="0" rtlCol="0" anchor="t">
            <a:spAutoFit/>
          </a:bodyPr>
          <a:lstStyle/>
          <a:p>
            <a:pPr marL="0" lvl="0" indent="0" algn="just">
              <a:lnSpc>
                <a:spcPts val="1679"/>
              </a:lnSpc>
              <a:spcBef>
                <a:spcPct val="0"/>
              </a:spcBef>
            </a:pPr>
            <a:r>
              <a:rPr lang="en-US" sz="1200" i="1">
                <a:solidFill>
                  <a:srgbClr val="464646"/>
                </a:solidFill>
                <a:latin typeface="Open Sans Italics"/>
                <a:ea typeface="Open Sans Italics"/>
                <a:cs typeface="Open Sans Italics"/>
                <a:sym typeface="Open Sans Italics"/>
              </a:rPr>
              <a:t>*Optionale kurze Reflexion: Im 3. Monat können Sie zusätzlich eine kurze Frage stellen wie: </a:t>
            </a:r>
          </a:p>
          <a:p>
            <a:pPr marL="0" lvl="0" indent="0" algn="just">
              <a:lnSpc>
                <a:spcPts val="1679"/>
              </a:lnSpc>
              <a:spcBef>
                <a:spcPct val="0"/>
              </a:spcBef>
            </a:pPr>
            <a:r>
              <a:rPr lang="en-US" sz="1200" i="1">
                <a:solidFill>
                  <a:srgbClr val="464646"/>
                </a:solidFill>
                <a:latin typeface="Open Sans Italics"/>
                <a:ea typeface="Open Sans Italics"/>
                <a:cs typeface="Open Sans Italics"/>
                <a:sym typeface="Open Sans Italics"/>
              </a:rPr>
              <a:t>„Was hat Ihnen bisher geholfen, sich als Teil des Teams zu fühlen?“</a:t>
            </a:r>
          </a:p>
          <a:p>
            <a:pPr marL="0" lvl="0" indent="0" algn="just">
              <a:lnSpc>
                <a:spcPts val="1679"/>
              </a:lnSpc>
              <a:spcBef>
                <a:spcPct val="0"/>
              </a:spcBef>
            </a:pPr>
            <a:endParaRPr lang="en-US" sz="1200" i="1">
              <a:solidFill>
                <a:srgbClr val="464646"/>
              </a:solidFill>
              <a:latin typeface="Open Sans Italics"/>
              <a:ea typeface="Open Sans Italics"/>
              <a:cs typeface="Open Sans Italics"/>
              <a:sym typeface="Open Sans Itali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C9F5F-7B59-8BF4-EA17-0A4D7C912B2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DCBCA5F-1431-8AF1-3C44-0DE3DF6137E9}"/>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EB33FBA4-0109-486D-9872-8227AD9FF571}"/>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4520594A-47CD-1520-5581-9EDD4EEAB522}"/>
              </a:ext>
            </a:extLst>
          </p:cNvPr>
          <p:cNvSpPr txBox="1"/>
          <p:nvPr/>
        </p:nvSpPr>
        <p:spPr>
          <a:xfrm>
            <a:off x="273050" y="3060700"/>
            <a:ext cx="7010400" cy="93121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8D77AB"/>
                </a:solidFill>
                <a:uFillTx/>
                <a:latin typeface="Open Sans Bold"/>
                <a:ea typeface="Open Sans Bold"/>
                <a:cs typeface="Open Sans Bold"/>
              </a:rPr>
              <a:t>Aktivität</a:t>
            </a:r>
            <a:r>
              <a:rPr lang="en-CY" sz="7500" b="1" i="0" u="none" strike="noStrike" kern="1200" cap="none" baseline="0" dirty="0">
                <a:solidFill>
                  <a:srgbClr val="8D77AB"/>
                </a:solidFill>
                <a:uFillTx/>
                <a:latin typeface="Open Sans Bold"/>
                <a:ea typeface="Open Sans Bold"/>
                <a:cs typeface="Open Sans Bold"/>
              </a:rPr>
              <a:t> 11</a:t>
            </a:r>
            <a:endParaRPr lang="en-US" sz="7500" b="1" i="0" u="none" strike="noStrike" kern="1200" cap="none" baseline="0" dirty="0">
              <a:solidFill>
                <a:srgbClr val="8D77AB"/>
              </a:solidFill>
              <a:uFillTx/>
              <a:latin typeface="Open Sans Bold"/>
              <a:ea typeface="Open Sans Bold"/>
              <a:cs typeface="Open Sans Bold"/>
            </a:endParaRPr>
          </a:p>
        </p:txBody>
      </p:sp>
      <p:sp>
        <p:nvSpPr>
          <p:cNvPr id="8" name="Freeform 4">
            <a:extLst>
              <a:ext uri="{FF2B5EF4-FFF2-40B4-BE49-F238E27FC236}">
                <a16:creationId xmlns:a16="http://schemas.microsoft.com/office/drawing/2014/main" id="{3F383F7F-9470-89C6-BABA-572FC814B595}"/>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5">
            <a:extLst>
              <a:ext uri="{FF2B5EF4-FFF2-40B4-BE49-F238E27FC236}">
                <a16:creationId xmlns:a16="http://schemas.microsoft.com/office/drawing/2014/main" id="{E63273BE-CDBC-3E70-5EC7-9AE0403D3AFA}"/>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6198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4" b="1"/>
            </a:stretch>
          </a:blipFill>
        </p:spPr>
        <p:txBody>
          <a:bodyPr/>
          <a:lstStyle/>
          <a:p>
            <a:endParaRPr lang="en-CY" dirty="0"/>
          </a:p>
        </p:txBody>
      </p:sp>
      <p:sp>
        <p:nvSpPr>
          <p:cNvPr id="3" name="Freeform 3"/>
          <p:cNvSpPr/>
          <p:nvPr/>
        </p:nvSpPr>
        <p:spPr>
          <a:xfrm>
            <a:off x="2902269" y="-4420"/>
            <a:ext cx="3024000" cy="61032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2832"/>
            </a:stretch>
          </a:blipFill>
        </p:spPr>
        <p:txBody>
          <a:bodyPr/>
          <a:lstStyle/>
          <a:p>
            <a:endParaRPr lang="en-CY"/>
          </a:p>
        </p:txBody>
      </p:sp>
      <p:grpSp>
        <p:nvGrpSpPr>
          <p:cNvPr id="4" name="Group 4"/>
          <p:cNvGrpSpPr/>
          <p:nvPr/>
        </p:nvGrpSpPr>
        <p:grpSpPr>
          <a:xfrm>
            <a:off x="-1" y="10375899"/>
            <a:ext cx="6897157" cy="62299"/>
            <a:chOff x="0" y="0"/>
            <a:chExt cx="2709333" cy="26991"/>
          </a:xfrm>
        </p:grpSpPr>
        <p:sp>
          <p:nvSpPr>
            <p:cNvPr id="5" name="Freeform 5"/>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6" name="TextBox 6"/>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grpSp>
        <p:nvGrpSpPr>
          <p:cNvPr id="7" name="Group 7"/>
          <p:cNvGrpSpPr/>
          <p:nvPr/>
        </p:nvGrpSpPr>
        <p:grpSpPr>
          <a:xfrm>
            <a:off x="104025" y="1899162"/>
            <a:ext cx="7194770" cy="1218115"/>
            <a:chOff x="0" y="0"/>
            <a:chExt cx="9593027" cy="1624153"/>
          </a:xfrm>
        </p:grpSpPr>
        <p:grpSp>
          <p:nvGrpSpPr>
            <p:cNvPr id="8" name="Group 8"/>
            <p:cNvGrpSpPr/>
            <p:nvPr/>
          </p:nvGrpSpPr>
          <p:grpSpPr>
            <a:xfrm>
              <a:off x="223646" y="160671"/>
              <a:ext cx="9369381" cy="1463482"/>
              <a:chOff x="0" y="0"/>
              <a:chExt cx="2518331" cy="393359"/>
            </a:xfrm>
          </p:grpSpPr>
          <p:sp>
            <p:nvSpPr>
              <p:cNvPr id="9" name="Freeform 9"/>
              <p:cNvSpPr/>
              <p:nvPr/>
            </p:nvSpPr>
            <p:spPr>
              <a:xfrm>
                <a:off x="0" y="0"/>
                <a:ext cx="2518331" cy="393359"/>
              </a:xfrm>
              <a:custGeom>
                <a:avLst/>
                <a:gdLst/>
                <a:ahLst/>
                <a:cxnLst/>
                <a:rect l="l" t="t" r="r" b="b"/>
                <a:pathLst>
                  <a:path w="2518331" h="393359">
                    <a:moveTo>
                      <a:pt x="40764" y="0"/>
                    </a:moveTo>
                    <a:lnTo>
                      <a:pt x="2477567" y="0"/>
                    </a:lnTo>
                    <a:cubicBezTo>
                      <a:pt x="2488378" y="0"/>
                      <a:pt x="2498747" y="4295"/>
                      <a:pt x="2506391" y="11940"/>
                    </a:cubicBezTo>
                    <a:cubicBezTo>
                      <a:pt x="2514036" y="19584"/>
                      <a:pt x="2518331" y="29953"/>
                      <a:pt x="2518331" y="40764"/>
                    </a:cubicBezTo>
                    <a:lnTo>
                      <a:pt x="2518331" y="352595"/>
                    </a:lnTo>
                    <a:cubicBezTo>
                      <a:pt x="2518331" y="375109"/>
                      <a:pt x="2500080" y="393359"/>
                      <a:pt x="2477567" y="393359"/>
                    </a:cubicBezTo>
                    <a:lnTo>
                      <a:pt x="40764" y="393359"/>
                    </a:lnTo>
                    <a:cubicBezTo>
                      <a:pt x="29953" y="393359"/>
                      <a:pt x="19584" y="389065"/>
                      <a:pt x="11940" y="381420"/>
                    </a:cubicBezTo>
                    <a:cubicBezTo>
                      <a:pt x="4295" y="373775"/>
                      <a:pt x="0" y="363406"/>
                      <a:pt x="0" y="352595"/>
                    </a:cubicBezTo>
                    <a:lnTo>
                      <a:pt x="0" y="40764"/>
                    </a:lnTo>
                    <a:cubicBezTo>
                      <a:pt x="0" y="18251"/>
                      <a:pt x="18251" y="0"/>
                      <a:pt x="40764" y="0"/>
                    </a:cubicBezTo>
                    <a:close/>
                  </a:path>
                </a:pathLst>
              </a:custGeom>
              <a:solidFill>
                <a:srgbClr val="FFF3E3"/>
              </a:solidFill>
            </p:spPr>
            <p:txBody>
              <a:bodyPr/>
              <a:lstStyle/>
              <a:p>
                <a:endParaRPr lang="en-CY"/>
              </a:p>
            </p:txBody>
          </p:sp>
          <p:sp>
            <p:nvSpPr>
              <p:cNvPr id="10" name="TextBox 10"/>
              <p:cNvSpPr txBox="1"/>
              <p:nvPr/>
            </p:nvSpPr>
            <p:spPr>
              <a:xfrm>
                <a:off x="0" y="-28575"/>
                <a:ext cx="2518331" cy="421934"/>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666529" y="392243"/>
              <a:ext cx="8239796" cy="10098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Name</a:t>
              </a:r>
            </a:p>
            <a:p>
              <a:pPr marL="0" lvl="0" indent="0" algn="just">
                <a:lnSpc>
                  <a:spcPts val="2239"/>
                </a:lnSpc>
              </a:pPr>
              <a:r>
                <a:rPr lang="en-US" sz="1399">
                  <a:solidFill>
                    <a:srgbClr val="464646"/>
                  </a:solidFill>
                  <a:latin typeface="Open Sans"/>
                  <a:ea typeface="Open Sans"/>
                  <a:cs typeface="Open Sans"/>
                  <a:sym typeface="Open Sans"/>
                </a:rPr>
                <a:t>Bevorzugter Name: _____________________________________ </a:t>
              </a:r>
            </a:p>
            <a:p>
              <a:pPr marL="0" lvl="0" indent="0" algn="just">
                <a:lnSpc>
                  <a:spcPts val="1959"/>
                </a:lnSpc>
                <a:spcBef>
                  <a:spcPct val="0"/>
                </a:spcBef>
              </a:pPr>
              <a:r>
                <a:rPr lang="en-US" sz="1399">
                  <a:solidFill>
                    <a:srgbClr val="464646"/>
                  </a:solidFill>
                  <a:latin typeface="Open Sans"/>
                  <a:ea typeface="Open Sans"/>
                  <a:cs typeface="Open Sans"/>
                  <a:sym typeface="Open Sans"/>
                </a:rPr>
                <a:t>Aussprache (optional): __________________________________</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1</a:t>
              </a:r>
            </a:p>
          </p:txBody>
        </p:sp>
      </p:grpSp>
      <p:grpSp>
        <p:nvGrpSpPr>
          <p:cNvPr id="16" name="Group 16"/>
          <p:cNvGrpSpPr/>
          <p:nvPr/>
        </p:nvGrpSpPr>
        <p:grpSpPr>
          <a:xfrm>
            <a:off x="104025" y="3279202"/>
            <a:ext cx="7194770" cy="1765954"/>
            <a:chOff x="0" y="0"/>
            <a:chExt cx="9593027" cy="2354605"/>
          </a:xfrm>
        </p:grpSpPr>
        <p:grpSp>
          <p:nvGrpSpPr>
            <p:cNvPr id="17" name="Group 17"/>
            <p:cNvGrpSpPr/>
            <p:nvPr/>
          </p:nvGrpSpPr>
          <p:grpSpPr>
            <a:xfrm>
              <a:off x="223646" y="160671"/>
              <a:ext cx="9369381" cy="2193935"/>
              <a:chOff x="0" y="0"/>
              <a:chExt cx="2518331" cy="589692"/>
            </a:xfrm>
          </p:grpSpPr>
          <p:sp>
            <p:nvSpPr>
              <p:cNvPr id="18" name="Freeform 18"/>
              <p:cNvSpPr/>
              <p:nvPr/>
            </p:nvSpPr>
            <p:spPr>
              <a:xfrm>
                <a:off x="0" y="0"/>
                <a:ext cx="2518331" cy="589692"/>
              </a:xfrm>
              <a:custGeom>
                <a:avLst/>
                <a:gdLst/>
                <a:ahLst/>
                <a:cxnLst/>
                <a:rect l="l" t="t" r="r" b="b"/>
                <a:pathLst>
                  <a:path w="2518331" h="589692">
                    <a:moveTo>
                      <a:pt x="40764" y="0"/>
                    </a:moveTo>
                    <a:lnTo>
                      <a:pt x="2477567" y="0"/>
                    </a:lnTo>
                    <a:cubicBezTo>
                      <a:pt x="2488378" y="0"/>
                      <a:pt x="2498747" y="4295"/>
                      <a:pt x="2506391" y="11940"/>
                    </a:cubicBezTo>
                    <a:cubicBezTo>
                      <a:pt x="2514036" y="19584"/>
                      <a:pt x="2518331" y="29953"/>
                      <a:pt x="2518331" y="40764"/>
                    </a:cubicBezTo>
                    <a:lnTo>
                      <a:pt x="2518331" y="548928"/>
                    </a:lnTo>
                    <a:cubicBezTo>
                      <a:pt x="2518331" y="571442"/>
                      <a:pt x="2500080" y="589692"/>
                      <a:pt x="2477567" y="589692"/>
                    </a:cubicBezTo>
                    <a:lnTo>
                      <a:pt x="40764" y="589692"/>
                    </a:lnTo>
                    <a:cubicBezTo>
                      <a:pt x="18251" y="589692"/>
                      <a:pt x="0" y="571442"/>
                      <a:pt x="0" y="548928"/>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19" name="TextBox 19"/>
              <p:cNvSpPr txBox="1"/>
              <p:nvPr/>
            </p:nvSpPr>
            <p:spPr>
              <a:xfrm>
                <a:off x="0" y="-28575"/>
                <a:ext cx="2518331" cy="618267"/>
              </a:xfrm>
              <a:prstGeom prst="rect">
                <a:avLst/>
              </a:prstGeom>
            </p:spPr>
            <p:txBody>
              <a:bodyPr lIns="50800" tIns="50800" rIns="50800" bIns="50800" rtlCol="0" anchor="ctr"/>
              <a:lstStyle/>
              <a:p>
                <a:pPr algn="ctr">
                  <a:lnSpc>
                    <a:spcPts val="1679"/>
                  </a:lnSpc>
                </a:pPr>
                <a:endParaRPr/>
              </a:p>
            </p:txBody>
          </p:sp>
        </p:grpSp>
        <p:sp>
          <p:nvSpPr>
            <p:cNvPr id="20" name="TextBox 20"/>
            <p:cNvSpPr txBox="1"/>
            <p:nvPr/>
          </p:nvSpPr>
          <p:spPr>
            <a:xfrm>
              <a:off x="666529" y="363668"/>
              <a:ext cx="8486006" cy="1803824"/>
            </a:xfrm>
            <a:prstGeom prst="rect">
              <a:avLst/>
            </a:prstGeom>
          </p:spPr>
          <p:txBody>
            <a:bodyPr lIns="0" tIns="0" rIns="0" bIns="0" rtlCol="0" anchor="t">
              <a:spAutoFit/>
            </a:bodyPr>
            <a:lstStyle/>
            <a:p>
              <a:pPr marL="0" lvl="0" indent="0" algn="just">
                <a:lnSpc>
                  <a:spcPts val="2239"/>
                </a:lnSpc>
              </a:pPr>
              <a:r>
                <a:rPr lang="en-US" sz="1399" b="1">
                  <a:solidFill>
                    <a:srgbClr val="464646"/>
                  </a:solidFill>
                  <a:latin typeface="Open Sans Bold"/>
                  <a:ea typeface="Open Sans Bold"/>
                  <a:cs typeface="Open Sans Bold"/>
                  <a:sym typeface="Open Sans Bold"/>
                </a:rPr>
                <a:t>Welche Ausbildung haben Sie?</a:t>
              </a:r>
            </a:p>
            <a:p>
              <a:pPr marL="0" lvl="0" indent="0" algn="l">
                <a:lnSpc>
                  <a:spcPts val="2239"/>
                </a:lnSpc>
              </a:pPr>
              <a:r>
                <a:rPr lang="en-US" sz="1399">
                  <a:solidFill>
                    <a:srgbClr val="464646"/>
                  </a:solidFill>
                  <a:latin typeface="Open Sans"/>
                  <a:ea typeface="Open Sans"/>
                  <a:cs typeface="Open Sans"/>
                  <a:sym typeface="Open Sans"/>
                </a:rPr>
                <a:t>Zum Beispiel: Schule, Berufsausbildung, Studium, berufliche Weiterbildung.</a:t>
              </a:r>
            </a:p>
            <a:p>
              <a:pPr marL="0" lvl="0" indent="0" algn="just">
                <a:lnSpc>
                  <a:spcPts val="2239"/>
                </a:lnSpc>
              </a:pPr>
              <a:r>
                <a:rPr lang="en-US" sz="1399" b="1" i="1">
                  <a:solidFill>
                    <a:srgbClr val="464646"/>
                  </a:solidFill>
                  <a:latin typeface="Open Sans Bold Italics"/>
                  <a:ea typeface="Open Sans Bold Italics"/>
                  <a:cs typeface="Open Sans Bold Italics"/>
                  <a:sym typeface="Open Sans Bold Italics"/>
                </a:rPr>
                <a:t>__________________________________________________________________________________________________________________________________________________________________________________</a:t>
              </a:r>
            </a:p>
            <a:p>
              <a:pPr marL="0" lvl="0" indent="0" algn="just">
                <a:lnSpc>
                  <a:spcPts val="2239"/>
                </a:lnSpc>
              </a:pPr>
              <a:r>
                <a:rPr lang="en-US" sz="1399" b="1" i="1">
                  <a:solidFill>
                    <a:srgbClr val="464646"/>
                  </a:solidFill>
                  <a:latin typeface="Open Sans Bold Italics"/>
                  <a:ea typeface="Open Sans Bold Italics"/>
                  <a:cs typeface="Open Sans Bold Italics"/>
                  <a:sym typeface="Open Sans Bold Italics"/>
                </a:rPr>
                <a:t>_________________________________________________________________________________________</a:t>
              </a:r>
            </a:p>
          </p:txBody>
        </p:sp>
        <p:grpSp>
          <p:nvGrpSpPr>
            <p:cNvPr id="21" name="Group 21"/>
            <p:cNvGrpSpPr/>
            <p:nvPr/>
          </p:nvGrpSpPr>
          <p:grpSpPr>
            <a:xfrm>
              <a:off x="0" y="0"/>
              <a:ext cx="666529" cy="66652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4" name="TextBox 24"/>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2</a:t>
              </a:r>
            </a:p>
          </p:txBody>
        </p:sp>
        <p:grpSp>
          <p:nvGrpSpPr>
            <p:cNvPr id="25" name="Group 25"/>
            <p:cNvGrpSpPr/>
            <p:nvPr/>
          </p:nvGrpSpPr>
          <p:grpSpPr>
            <a:xfrm>
              <a:off x="7680455" y="302375"/>
              <a:ext cx="1747075" cy="422656"/>
              <a:chOff x="0" y="0"/>
              <a:chExt cx="469584" cy="113603"/>
            </a:xfrm>
          </p:grpSpPr>
          <p:sp>
            <p:nvSpPr>
              <p:cNvPr id="26" name="Freeform 26"/>
              <p:cNvSpPr/>
              <p:nvPr/>
            </p:nvSpPr>
            <p:spPr>
              <a:xfrm>
                <a:off x="0" y="0"/>
                <a:ext cx="469584" cy="113603"/>
              </a:xfrm>
              <a:custGeom>
                <a:avLst/>
                <a:gdLst/>
                <a:ahLst/>
                <a:cxnLst/>
                <a:rect l="l" t="t" r="r" b="b"/>
                <a:pathLst>
                  <a:path w="469584" h="113603">
                    <a:moveTo>
                      <a:pt x="56801" y="0"/>
                    </a:moveTo>
                    <a:lnTo>
                      <a:pt x="412783" y="0"/>
                    </a:lnTo>
                    <a:cubicBezTo>
                      <a:pt x="444153" y="0"/>
                      <a:pt x="469584" y="25431"/>
                      <a:pt x="469584" y="56801"/>
                    </a:cubicBezTo>
                    <a:lnTo>
                      <a:pt x="469584" y="56801"/>
                    </a:lnTo>
                    <a:cubicBezTo>
                      <a:pt x="469584" y="71866"/>
                      <a:pt x="463600" y="86314"/>
                      <a:pt x="452947" y="96966"/>
                    </a:cubicBezTo>
                    <a:cubicBezTo>
                      <a:pt x="442295" y="107618"/>
                      <a:pt x="427847" y="113603"/>
                      <a:pt x="412783" y="113603"/>
                    </a:cubicBezTo>
                    <a:lnTo>
                      <a:pt x="56801" y="113603"/>
                    </a:lnTo>
                    <a:cubicBezTo>
                      <a:pt x="41737" y="113603"/>
                      <a:pt x="27289" y="107618"/>
                      <a:pt x="16637" y="96966"/>
                    </a:cubicBezTo>
                    <a:cubicBezTo>
                      <a:pt x="5984" y="86314"/>
                      <a:pt x="0" y="71866"/>
                      <a:pt x="0" y="56801"/>
                    </a:cubicBezTo>
                    <a:lnTo>
                      <a:pt x="0" y="56801"/>
                    </a:lnTo>
                    <a:cubicBezTo>
                      <a:pt x="0" y="41737"/>
                      <a:pt x="5984" y="27289"/>
                      <a:pt x="16637" y="16637"/>
                    </a:cubicBezTo>
                    <a:cubicBezTo>
                      <a:pt x="27289" y="5984"/>
                      <a:pt x="41737" y="0"/>
                      <a:pt x="56801" y="0"/>
                    </a:cubicBezTo>
                    <a:close/>
                  </a:path>
                </a:pathLst>
              </a:custGeom>
              <a:solidFill>
                <a:srgbClr val="EFAB80"/>
              </a:solidFill>
            </p:spPr>
            <p:txBody>
              <a:bodyPr/>
              <a:lstStyle/>
              <a:p>
                <a:endParaRPr lang="en-CY"/>
              </a:p>
            </p:txBody>
          </p:sp>
          <p:sp>
            <p:nvSpPr>
              <p:cNvPr id="27" name="TextBox 27"/>
              <p:cNvSpPr txBox="1"/>
              <p:nvPr/>
            </p:nvSpPr>
            <p:spPr>
              <a:xfrm>
                <a:off x="0" y="-28575"/>
                <a:ext cx="469584" cy="142178"/>
              </a:xfrm>
              <a:prstGeom prst="rect">
                <a:avLst/>
              </a:prstGeom>
            </p:spPr>
            <p:txBody>
              <a:bodyPr lIns="50800" tIns="50800" rIns="50800" bIns="50800" rtlCol="0" anchor="ctr"/>
              <a:lstStyle/>
              <a:p>
                <a:pPr marL="0" lvl="0" indent="0" algn="ctr">
                  <a:lnSpc>
                    <a:spcPts val="1679"/>
                  </a:lnSpc>
                </a:pPr>
                <a:r>
                  <a:rPr lang="en-US" sz="1200">
                    <a:solidFill>
                      <a:srgbClr val="FFFFFF"/>
                    </a:solidFill>
                    <a:latin typeface="Public Sans"/>
                    <a:ea typeface="Public Sans"/>
                    <a:cs typeface="Public Sans"/>
                    <a:sym typeface="Public Sans"/>
                  </a:rPr>
                  <a:t>Optional</a:t>
                </a:r>
              </a:p>
            </p:txBody>
          </p:sp>
        </p:grpSp>
      </p:grpSp>
      <p:grpSp>
        <p:nvGrpSpPr>
          <p:cNvPr id="28" name="Group 28"/>
          <p:cNvGrpSpPr/>
          <p:nvPr/>
        </p:nvGrpSpPr>
        <p:grpSpPr>
          <a:xfrm>
            <a:off x="104025" y="5209865"/>
            <a:ext cx="7194770" cy="1765954"/>
            <a:chOff x="0" y="0"/>
            <a:chExt cx="9593027" cy="2354605"/>
          </a:xfrm>
        </p:grpSpPr>
        <p:grpSp>
          <p:nvGrpSpPr>
            <p:cNvPr id="29" name="Group 29"/>
            <p:cNvGrpSpPr/>
            <p:nvPr/>
          </p:nvGrpSpPr>
          <p:grpSpPr>
            <a:xfrm>
              <a:off x="223646" y="160671"/>
              <a:ext cx="9369381" cy="2193935"/>
              <a:chOff x="0" y="0"/>
              <a:chExt cx="2518331" cy="589692"/>
            </a:xfrm>
          </p:grpSpPr>
          <p:sp>
            <p:nvSpPr>
              <p:cNvPr id="30" name="Freeform 30"/>
              <p:cNvSpPr/>
              <p:nvPr/>
            </p:nvSpPr>
            <p:spPr>
              <a:xfrm>
                <a:off x="0" y="0"/>
                <a:ext cx="2518331" cy="589692"/>
              </a:xfrm>
              <a:custGeom>
                <a:avLst/>
                <a:gdLst/>
                <a:ahLst/>
                <a:cxnLst/>
                <a:rect l="l" t="t" r="r" b="b"/>
                <a:pathLst>
                  <a:path w="2518331" h="589692">
                    <a:moveTo>
                      <a:pt x="40764" y="0"/>
                    </a:moveTo>
                    <a:lnTo>
                      <a:pt x="2477567" y="0"/>
                    </a:lnTo>
                    <a:cubicBezTo>
                      <a:pt x="2488378" y="0"/>
                      <a:pt x="2498747" y="4295"/>
                      <a:pt x="2506391" y="11940"/>
                    </a:cubicBezTo>
                    <a:cubicBezTo>
                      <a:pt x="2514036" y="19584"/>
                      <a:pt x="2518331" y="29953"/>
                      <a:pt x="2518331" y="40764"/>
                    </a:cubicBezTo>
                    <a:lnTo>
                      <a:pt x="2518331" y="548928"/>
                    </a:lnTo>
                    <a:cubicBezTo>
                      <a:pt x="2518331" y="571442"/>
                      <a:pt x="2500080" y="589692"/>
                      <a:pt x="2477567" y="589692"/>
                    </a:cubicBezTo>
                    <a:lnTo>
                      <a:pt x="40764" y="589692"/>
                    </a:lnTo>
                    <a:cubicBezTo>
                      <a:pt x="18251" y="589692"/>
                      <a:pt x="0" y="571442"/>
                      <a:pt x="0" y="548928"/>
                    </a:cubicBezTo>
                    <a:lnTo>
                      <a:pt x="0" y="40764"/>
                    </a:lnTo>
                    <a:cubicBezTo>
                      <a:pt x="0" y="18251"/>
                      <a:pt x="18251" y="0"/>
                      <a:pt x="40764" y="0"/>
                    </a:cubicBezTo>
                    <a:close/>
                  </a:path>
                </a:pathLst>
              </a:custGeom>
              <a:solidFill>
                <a:srgbClr val="FFF3E3"/>
              </a:solidFill>
            </p:spPr>
            <p:txBody>
              <a:bodyPr/>
              <a:lstStyle/>
              <a:p>
                <a:endParaRPr lang="en-CY"/>
              </a:p>
            </p:txBody>
          </p:sp>
          <p:sp>
            <p:nvSpPr>
              <p:cNvPr id="31" name="TextBox 31"/>
              <p:cNvSpPr txBox="1"/>
              <p:nvPr/>
            </p:nvSpPr>
            <p:spPr>
              <a:xfrm>
                <a:off x="0" y="-28575"/>
                <a:ext cx="2518331" cy="618267"/>
              </a:xfrm>
              <a:prstGeom prst="rect">
                <a:avLst/>
              </a:prstGeom>
            </p:spPr>
            <p:txBody>
              <a:bodyPr lIns="50800" tIns="50800" rIns="50800" bIns="50800" rtlCol="0" anchor="ctr"/>
              <a:lstStyle/>
              <a:p>
                <a:pPr algn="ctr">
                  <a:lnSpc>
                    <a:spcPts val="1679"/>
                  </a:lnSpc>
                </a:pPr>
                <a:endParaRPr/>
              </a:p>
            </p:txBody>
          </p:sp>
        </p:grpSp>
        <p:sp>
          <p:nvSpPr>
            <p:cNvPr id="32" name="TextBox 32"/>
            <p:cNvSpPr txBox="1"/>
            <p:nvPr/>
          </p:nvSpPr>
          <p:spPr>
            <a:xfrm>
              <a:off x="666529" y="363668"/>
              <a:ext cx="8537055" cy="1803824"/>
            </a:xfrm>
            <a:prstGeom prst="rect">
              <a:avLst/>
            </a:prstGeom>
          </p:spPr>
          <p:txBody>
            <a:bodyPr lIns="0" tIns="0" rIns="0" bIns="0" rtlCol="0" anchor="t">
              <a:spAutoFit/>
            </a:bodyPr>
            <a:lstStyle/>
            <a:p>
              <a:pPr marL="0" lvl="0" indent="0" algn="just">
                <a:lnSpc>
                  <a:spcPts val="2239"/>
                </a:lnSpc>
              </a:pPr>
              <a:r>
                <a:rPr lang="en-US" sz="1399" b="1">
                  <a:solidFill>
                    <a:srgbClr val="464646"/>
                  </a:solidFill>
                  <a:latin typeface="Open Sans Bold"/>
                  <a:ea typeface="Open Sans Bold"/>
                  <a:cs typeface="Open Sans Bold"/>
                  <a:sym typeface="Open Sans Bold"/>
                </a:rPr>
                <a:t>Orte, an denen ich gelebt habe</a:t>
              </a:r>
            </a:p>
            <a:p>
              <a:pPr marL="0" lvl="0" indent="0" algn="l">
                <a:lnSpc>
                  <a:spcPts val="2239"/>
                </a:lnSpc>
              </a:pPr>
              <a:r>
                <a:rPr lang="en-US" sz="1399">
                  <a:solidFill>
                    <a:srgbClr val="464646"/>
                  </a:solidFill>
                  <a:latin typeface="Open Sans"/>
                  <a:ea typeface="Open Sans"/>
                  <a:cs typeface="Open Sans"/>
                  <a:sym typeface="Open Sans"/>
                </a:rPr>
                <a:t>Wenn Sie möchten, können Sie erzählen, in welchen Ländern oder Städten Sie gelebt haben.</a:t>
              </a:r>
            </a:p>
            <a:p>
              <a:pPr marL="0" lvl="0" indent="0" algn="just">
                <a:lnSpc>
                  <a:spcPts val="2239"/>
                </a:lnSpc>
              </a:pPr>
              <a:r>
                <a:rPr lang="en-US" sz="1399" b="1" i="1">
                  <a:solidFill>
                    <a:srgbClr val="464646"/>
                  </a:solidFill>
                  <a:latin typeface="Open Sans Bold Italics"/>
                  <a:ea typeface="Open Sans Bold Italics"/>
                  <a:cs typeface="Open Sans Bold Italics"/>
                  <a:sym typeface="Open Sans Bold Italics"/>
                </a:rPr>
                <a:t>____________________________________________________________________________________________________________________________________________________________________________________</a:t>
              </a:r>
            </a:p>
          </p:txBody>
        </p:sp>
        <p:grpSp>
          <p:nvGrpSpPr>
            <p:cNvPr id="33" name="Group 33"/>
            <p:cNvGrpSpPr/>
            <p:nvPr/>
          </p:nvGrpSpPr>
          <p:grpSpPr>
            <a:xfrm>
              <a:off x="0" y="0"/>
              <a:ext cx="666529" cy="666529"/>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36" name="TextBox 36"/>
            <p:cNvSpPr txBox="1"/>
            <p:nvPr/>
          </p:nvSpPr>
          <p:spPr>
            <a:xfrm>
              <a:off x="51101" y="18924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3</a:t>
              </a:r>
            </a:p>
          </p:txBody>
        </p:sp>
        <p:grpSp>
          <p:nvGrpSpPr>
            <p:cNvPr id="37" name="Group 37"/>
            <p:cNvGrpSpPr/>
            <p:nvPr/>
          </p:nvGrpSpPr>
          <p:grpSpPr>
            <a:xfrm>
              <a:off x="7680455" y="302375"/>
              <a:ext cx="1747075" cy="422656"/>
              <a:chOff x="0" y="0"/>
              <a:chExt cx="469584" cy="113603"/>
            </a:xfrm>
          </p:grpSpPr>
          <p:sp>
            <p:nvSpPr>
              <p:cNvPr id="38" name="Freeform 38"/>
              <p:cNvSpPr/>
              <p:nvPr/>
            </p:nvSpPr>
            <p:spPr>
              <a:xfrm>
                <a:off x="0" y="0"/>
                <a:ext cx="469584" cy="113603"/>
              </a:xfrm>
              <a:custGeom>
                <a:avLst/>
                <a:gdLst/>
                <a:ahLst/>
                <a:cxnLst/>
                <a:rect l="l" t="t" r="r" b="b"/>
                <a:pathLst>
                  <a:path w="469584" h="113603">
                    <a:moveTo>
                      <a:pt x="56801" y="0"/>
                    </a:moveTo>
                    <a:lnTo>
                      <a:pt x="412783" y="0"/>
                    </a:lnTo>
                    <a:cubicBezTo>
                      <a:pt x="444153" y="0"/>
                      <a:pt x="469584" y="25431"/>
                      <a:pt x="469584" y="56801"/>
                    </a:cubicBezTo>
                    <a:lnTo>
                      <a:pt x="469584" y="56801"/>
                    </a:lnTo>
                    <a:cubicBezTo>
                      <a:pt x="469584" y="71866"/>
                      <a:pt x="463600" y="86314"/>
                      <a:pt x="452947" y="96966"/>
                    </a:cubicBezTo>
                    <a:cubicBezTo>
                      <a:pt x="442295" y="107618"/>
                      <a:pt x="427847" y="113603"/>
                      <a:pt x="412783" y="113603"/>
                    </a:cubicBezTo>
                    <a:lnTo>
                      <a:pt x="56801" y="113603"/>
                    </a:lnTo>
                    <a:cubicBezTo>
                      <a:pt x="41737" y="113603"/>
                      <a:pt x="27289" y="107618"/>
                      <a:pt x="16637" y="96966"/>
                    </a:cubicBezTo>
                    <a:cubicBezTo>
                      <a:pt x="5984" y="86314"/>
                      <a:pt x="0" y="71866"/>
                      <a:pt x="0" y="56801"/>
                    </a:cubicBezTo>
                    <a:lnTo>
                      <a:pt x="0" y="56801"/>
                    </a:lnTo>
                    <a:cubicBezTo>
                      <a:pt x="0" y="41737"/>
                      <a:pt x="5984" y="27289"/>
                      <a:pt x="16637" y="16637"/>
                    </a:cubicBezTo>
                    <a:cubicBezTo>
                      <a:pt x="27289" y="5984"/>
                      <a:pt x="41737" y="0"/>
                      <a:pt x="56801" y="0"/>
                    </a:cubicBezTo>
                    <a:close/>
                  </a:path>
                </a:pathLst>
              </a:custGeom>
              <a:solidFill>
                <a:srgbClr val="EFAB80"/>
              </a:solidFill>
            </p:spPr>
            <p:txBody>
              <a:bodyPr/>
              <a:lstStyle/>
              <a:p>
                <a:endParaRPr lang="en-CY"/>
              </a:p>
            </p:txBody>
          </p:sp>
          <p:sp>
            <p:nvSpPr>
              <p:cNvPr id="39" name="TextBox 39"/>
              <p:cNvSpPr txBox="1"/>
              <p:nvPr/>
            </p:nvSpPr>
            <p:spPr>
              <a:xfrm>
                <a:off x="0" y="-28575"/>
                <a:ext cx="469584" cy="142178"/>
              </a:xfrm>
              <a:prstGeom prst="rect">
                <a:avLst/>
              </a:prstGeom>
            </p:spPr>
            <p:txBody>
              <a:bodyPr lIns="50800" tIns="50800" rIns="50800" bIns="50800" rtlCol="0" anchor="ctr"/>
              <a:lstStyle/>
              <a:p>
                <a:pPr marL="0" lvl="0" indent="0" algn="ctr">
                  <a:lnSpc>
                    <a:spcPts val="1679"/>
                  </a:lnSpc>
                </a:pPr>
                <a:r>
                  <a:rPr lang="en-US" sz="1200">
                    <a:solidFill>
                      <a:srgbClr val="FFFFFF"/>
                    </a:solidFill>
                    <a:latin typeface="Public Sans"/>
                    <a:ea typeface="Public Sans"/>
                    <a:cs typeface="Public Sans"/>
                    <a:sym typeface="Public Sans"/>
                  </a:rPr>
                  <a:t>Optional</a:t>
                </a:r>
              </a:p>
            </p:txBody>
          </p:sp>
        </p:grpSp>
      </p:grpSp>
      <p:grpSp>
        <p:nvGrpSpPr>
          <p:cNvPr id="40" name="Group 40"/>
          <p:cNvGrpSpPr/>
          <p:nvPr/>
        </p:nvGrpSpPr>
        <p:grpSpPr>
          <a:xfrm>
            <a:off x="104025" y="7140529"/>
            <a:ext cx="7194770" cy="2412909"/>
            <a:chOff x="0" y="0"/>
            <a:chExt cx="9593027" cy="3217212"/>
          </a:xfrm>
        </p:grpSpPr>
        <p:grpSp>
          <p:nvGrpSpPr>
            <p:cNvPr id="41" name="Group 41"/>
            <p:cNvGrpSpPr/>
            <p:nvPr/>
          </p:nvGrpSpPr>
          <p:grpSpPr>
            <a:xfrm>
              <a:off x="223646" y="160671"/>
              <a:ext cx="9369381" cy="3056541"/>
              <a:chOff x="0" y="0"/>
              <a:chExt cx="2518331" cy="821547"/>
            </a:xfrm>
          </p:grpSpPr>
          <p:sp>
            <p:nvSpPr>
              <p:cNvPr id="42" name="Freeform 42"/>
              <p:cNvSpPr/>
              <p:nvPr/>
            </p:nvSpPr>
            <p:spPr>
              <a:xfrm>
                <a:off x="0" y="0"/>
                <a:ext cx="2518331" cy="821547"/>
              </a:xfrm>
              <a:custGeom>
                <a:avLst/>
                <a:gdLst/>
                <a:ahLst/>
                <a:cxnLst/>
                <a:rect l="l" t="t" r="r" b="b"/>
                <a:pathLst>
                  <a:path w="2518331" h="821547">
                    <a:moveTo>
                      <a:pt x="40764" y="0"/>
                    </a:moveTo>
                    <a:lnTo>
                      <a:pt x="2477567" y="0"/>
                    </a:lnTo>
                    <a:cubicBezTo>
                      <a:pt x="2488378" y="0"/>
                      <a:pt x="2498747" y="4295"/>
                      <a:pt x="2506391" y="11940"/>
                    </a:cubicBezTo>
                    <a:cubicBezTo>
                      <a:pt x="2514036" y="19584"/>
                      <a:pt x="2518331" y="29953"/>
                      <a:pt x="2518331" y="40764"/>
                    </a:cubicBezTo>
                    <a:lnTo>
                      <a:pt x="2518331" y="780782"/>
                    </a:lnTo>
                    <a:cubicBezTo>
                      <a:pt x="2518331" y="803296"/>
                      <a:pt x="2500080" y="821547"/>
                      <a:pt x="2477567" y="821547"/>
                    </a:cubicBezTo>
                    <a:lnTo>
                      <a:pt x="40764" y="821547"/>
                    </a:lnTo>
                    <a:cubicBezTo>
                      <a:pt x="18251" y="821547"/>
                      <a:pt x="0" y="803296"/>
                      <a:pt x="0" y="780782"/>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43" name="TextBox 43"/>
              <p:cNvSpPr txBox="1"/>
              <p:nvPr/>
            </p:nvSpPr>
            <p:spPr>
              <a:xfrm>
                <a:off x="0" y="-28575"/>
                <a:ext cx="2518331" cy="850122"/>
              </a:xfrm>
              <a:prstGeom prst="rect">
                <a:avLst/>
              </a:prstGeom>
            </p:spPr>
            <p:txBody>
              <a:bodyPr lIns="50800" tIns="50800" rIns="50800" bIns="50800" rtlCol="0" anchor="ctr"/>
              <a:lstStyle/>
              <a:p>
                <a:pPr algn="ctr">
                  <a:lnSpc>
                    <a:spcPts val="1679"/>
                  </a:lnSpc>
                </a:pPr>
                <a:endParaRPr/>
              </a:p>
            </p:txBody>
          </p:sp>
        </p:grpSp>
        <p:sp>
          <p:nvSpPr>
            <p:cNvPr id="44" name="TextBox 44"/>
            <p:cNvSpPr txBox="1"/>
            <p:nvPr/>
          </p:nvSpPr>
          <p:spPr>
            <a:xfrm>
              <a:off x="666529" y="363668"/>
              <a:ext cx="8239796" cy="2540424"/>
            </a:xfrm>
            <a:prstGeom prst="rect">
              <a:avLst/>
            </a:prstGeom>
          </p:spPr>
          <p:txBody>
            <a:bodyPr lIns="0" tIns="0" rIns="0" bIns="0" rtlCol="0" anchor="t">
              <a:spAutoFit/>
            </a:bodyPr>
            <a:lstStyle/>
            <a:p>
              <a:pPr marL="0" lvl="0" indent="0" algn="just">
                <a:lnSpc>
                  <a:spcPts val="2239"/>
                </a:lnSpc>
              </a:pPr>
              <a:r>
                <a:rPr lang="en-US" sz="1399" b="1">
                  <a:solidFill>
                    <a:srgbClr val="464646"/>
                  </a:solidFill>
                  <a:latin typeface="Open Sans Bold"/>
                  <a:ea typeface="Open Sans Bold"/>
                  <a:cs typeface="Open Sans Bold"/>
                  <a:sym typeface="Open Sans Bold"/>
                </a:rPr>
                <a:t>Über Sie</a:t>
              </a:r>
            </a:p>
            <a:p>
              <a:pPr marL="0" lvl="0" indent="0" algn="just">
                <a:lnSpc>
                  <a:spcPts val="2239"/>
                </a:lnSpc>
              </a:pPr>
              <a:r>
                <a:rPr lang="en-US" sz="1399" b="1">
                  <a:solidFill>
                    <a:srgbClr val="464646"/>
                  </a:solidFill>
                  <a:latin typeface="Open Sans Bold"/>
                  <a:ea typeface="Open Sans Bold"/>
                  <a:cs typeface="Open Sans Bold"/>
                  <a:sym typeface="Open Sans Bold"/>
                </a:rPr>
                <a:t>Was machen Sie gern in Ihrer Freizeit?</a:t>
              </a:r>
            </a:p>
            <a:p>
              <a:pPr marL="0" lvl="0" indent="0" algn="just">
                <a:lnSpc>
                  <a:spcPts val="2239"/>
                </a:lnSpc>
              </a:pPr>
              <a:endParaRPr lang="en-US" sz="1399" b="1">
                <a:solidFill>
                  <a:srgbClr val="464646"/>
                </a:solidFill>
                <a:latin typeface="Open Sans Bold"/>
                <a:ea typeface="Open Sans Bold"/>
                <a:cs typeface="Open Sans Bold"/>
                <a:sym typeface="Open Sans Bold"/>
              </a:endParaRPr>
            </a:p>
            <a:p>
              <a:pPr marL="0" lvl="0" indent="0" algn="just">
                <a:lnSpc>
                  <a:spcPts val="2239"/>
                </a:lnSpc>
              </a:pPr>
              <a:endParaRPr lang="en-US" sz="1399" b="1">
                <a:solidFill>
                  <a:srgbClr val="464646"/>
                </a:solidFill>
                <a:latin typeface="Open Sans Bold"/>
                <a:ea typeface="Open Sans Bold"/>
                <a:cs typeface="Open Sans Bold"/>
                <a:sym typeface="Open Sans Bold"/>
              </a:endParaRPr>
            </a:p>
            <a:p>
              <a:pPr marL="0" lvl="0" indent="0" algn="just">
                <a:lnSpc>
                  <a:spcPts val="2239"/>
                </a:lnSpc>
              </a:pPr>
              <a:endParaRPr lang="en-US" sz="1399" b="1">
                <a:solidFill>
                  <a:srgbClr val="464646"/>
                </a:solidFill>
                <a:latin typeface="Open Sans Bold"/>
                <a:ea typeface="Open Sans Bold"/>
                <a:cs typeface="Open Sans Bold"/>
                <a:sym typeface="Open Sans Bold"/>
              </a:endParaRPr>
            </a:p>
            <a:p>
              <a:pPr marL="0" lvl="0" indent="0" algn="just">
                <a:lnSpc>
                  <a:spcPts val="2239"/>
                </a:lnSpc>
              </a:pPr>
              <a:r>
                <a:rPr lang="en-US" sz="1399">
                  <a:solidFill>
                    <a:srgbClr val="464646"/>
                  </a:solidFill>
                  <a:latin typeface="Open Sans"/>
                  <a:ea typeface="Open Sans"/>
                  <a:cs typeface="Open Sans"/>
                  <a:sym typeface="Open Sans"/>
                </a:rPr>
                <a:t>Gibt es etwas, wofür Sie sich besonders interessieren?</a:t>
              </a:r>
            </a:p>
            <a:p>
              <a:pPr marL="0" lvl="0" indent="0" algn="just">
                <a:lnSpc>
                  <a:spcPts val="2239"/>
                </a:lnSpc>
              </a:pPr>
              <a:r>
                <a:rPr lang="en-US" sz="1399" b="1">
                  <a:solidFill>
                    <a:srgbClr val="464646"/>
                  </a:solidFill>
                  <a:latin typeface="Open Sans Bold"/>
                  <a:ea typeface="Open Sans Bold"/>
                  <a:cs typeface="Open Sans Bold"/>
                  <a:sym typeface="Open Sans Bold"/>
                </a:rPr>
                <a:t>_____________________________________________________________________________</a:t>
              </a:r>
            </a:p>
          </p:txBody>
        </p:sp>
        <p:grpSp>
          <p:nvGrpSpPr>
            <p:cNvPr id="45" name="Group 45"/>
            <p:cNvGrpSpPr/>
            <p:nvPr/>
          </p:nvGrpSpPr>
          <p:grpSpPr>
            <a:xfrm>
              <a:off x="0" y="0"/>
              <a:ext cx="666529" cy="666529"/>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48" name="TextBox 48"/>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4</a:t>
              </a:r>
            </a:p>
          </p:txBody>
        </p:sp>
      </p:grpSp>
      <p:sp>
        <p:nvSpPr>
          <p:cNvPr id="49" name="Freeform 49"/>
          <p:cNvSpPr/>
          <p:nvPr/>
        </p:nvSpPr>
        <p:spPr>
          <a:xfrm>
            <a:off x="643965" y="8051616"/>
            <a:ext cx="224070" cy="224070"/>
          </a:xfrm>
          <a:custGeom>
            <a:avLst/>
            <a:gdLst/>
            <a:ahLst/>
            <a:cxnLst/>
            <a:rect l="l" t="t" r="r" b="b"/>
            <a:pathLst>
              <a:path w="224070" h="224070">
                <a:moveTo>
                  <a:pt x="0" y="0"/>
                </a:moveTo>
                <a:lnTo>
                  <a:pt x="224070" y="0"/>
                </a:lnTo>
                <a:lnTo>
                  <a:pt x="224070" y="224070"/>
                </a:lnTo>
                <a:lnTo>
                  <a:pt x="0" y="22407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0" name="TextBox 50"/>
          <p:cNvSpPr txBox="1"/>
          <p:nvPr/>
        </p:nvSpPr>
        <p:spPr>
          <a:xfrm>
            <a:off x="354434" y="1511567"/>
            <a:ext cx="6851131" cy="165100"/>
          </a:xfrm>
          <a:prstGeom prst="rect">
            <a:avLst/>
          </a:prstGeom>
        </p:spPr>
        <p:txBody>
          <a:bodyPr lIns="0" tIns="0" rIns="0" bIns="0" rtlCol="0" anchor="t">
            <a:spAutoFit/>
          </a:bodyPr>
          <a:lstStyle/>
          <a:p>
            <a:pPr marL="0" lvl="0" indent="0" algn="ctr">
              <a:lnSpc>
                <a:spcPts val="1399"/>
              </a:lnSpc>
              <a:spcBef>
                <a:spcPct val="0"/>
              </a:spcBef>
            </a:pPr>
            <a:r>
              <a:rPr lang="en-US" sz="999" i="1">
                <a:solidFill>
                  <a:srgbClr val="464646"/>
                </a:solidFill>
                <a:latin typeface="Open Sans Italics"/>
                <a:ea typeface="Open Sans Italics"/>
                <a:cs typeface="Open Sans Italics"/>
                <a:sym typeface="Open Sans Italics"/>
              </a:rPr>
              <a:t>Dieser Teil ist freundlich und locker. Er kann mit Ihrem Team geteilt werden, damit die anderen Sie besser kennenlernen.</a:t>
            </a:r>
          </a:p>
        </p:txBody>
      </p:sp>
      <p:sp>
        <p:nvSpPr>
          <p:cNvPr id="51" name="TextBox 51"/>
          <p:cNvSpPr txBox="1"/>
          <p:nvPr/>
        </p:nvSpPr>
        <p:spPr>
          <a:xfrm>
            <a:off x="5478379" y="7648158"/>
            <a:ext cx="1604367" cy="945261"/>
          </a:xfrm>
          <a:prstGeom prst="rect">
            <a:avLst/>
          </a:prstGeom>
        </p:spPr>
        <p:txBody>
          <a:bodyPr lIns="0" tIns="0" rIns="0" bIns="0" rtlCol="0" anchor="t">
            <a:spAutoFit/>
          </a:bodyPr>
          <a:lstStyle/>
          <a:p>
            <a:pPr marL="0" lvl="0" indent="0" algn="l">
              <a:lnSpc>
                <a:spcPts val="2561"/>
              </a:lnSpc>
            </a:pPr>
            <a:r>
              <a:rPr lang="en-US" sz="1399" b="1" spc="79">
                <a:solidFill>
                  <a:srgbClr val="464646"/>
                </a:solidFill>
                <a:latin typeface="Open Sans Bold"/>
                <a:ea typeface="Open Sans Bold"/>
                <a:cs typeface="Open Sans Bold"/>
                <a:sym typeface="Open Sans Bold"/>
              </a:rPr>
              <a:t>Kunst</a:t>
            </a:r>
            <a:r>
              <a:rPr lang="en-US" sz="1399" b="1" u="none" strike="noStrike" spc="79">
                <a:solidFill>
                  <a:srgbClr val="464646"/>
                </a:solidFill>
                <a:latin typeface="Open Sans Bold"/>
                <a:ea typeface="Open Sans Bold"/>
                <a:cs typeface="Open Sans Bold"/>
                <a:sym typeface="Open Sans Bold"/>
              </a:rPr>
              <a:t> </a:t>
            </a:r>
          </a:p>
          <a:p>
            <a:pPr marL="0" lvl="0" indent="0" algn="l">
              <a:lnSpc>
                <a:spcPts val="2561"/>
              </a:lnSpc>
            </a:pPr>
            <a:r>
              <a:rPr lang="en-US" sz="1399" b="1" u="none" strike="noStrike" spc="79">
                <a:solidFill>
                  <a:srgbClr val="464646"/>
                </a:solidFill>
                <a:latin typeface="Open Sans Bold"/>
                <a:ea typeface="Open Sans Bold"/>
                <a:cs typeface="Open Sans Bold"/>
                <a:sym typeface="Open Sans Bold"/>
              </a:rPr>
              <a:t>Etwas anderes: ___________________</a:t>
            </a:r>
          </a:p>
        </p:txBody>
      </p:sp>
      <p:sp>
        <p:nvSpPr>
          <p:cNvPr id="52" name="TextBox 52"/>
          <p:cNvSpPr txBox="1"/>
          <p:nvPr/>
        </p:nvSpPr>
        <p:spPr>
          <a:xfrm>
            <a:off x="3211724" y="7962546"/>
            <a:ext cx="842516" cy="621411"/>
          </a:xfrm>
          <a:prstGeom prst="rect">
            <a:avLst/>
          </a:prstGeom>
        </p:spPr>
        <p:txBody>
          <a:bodyPr lIns="0" tIns="0" rIns="0" bIns="0" rtlCol="0" anchor="t">
            <a:spAutoFit/>
          </a:bodyPr>
          <a:lstStyle/>
          <a:p>
            <a:pPr marL="0" lvl="0" indent="0" algn="just">
              <a:lnSpc>
                <a:spcPts val="2561"/>
              </a:lnSpc>
            </a:pPr>
            <a:r>
              <a:rPr lang="en-US" sz="1399" b="1" u="none" strike="noStrike" spc="79">
                <a:solidFill>
                  <a:srgbClr val="464646"/>
                </a:solidFill>
                <a:latin typeface="Open Sans Bold"/>
                <a:ea typeface="Open Sans Bold"/>
                <a:cs typeface="Open Sans Bold"/>
                <a:sym typeface="Open Sans Bold"/>
              </a:rPr>
              <a:t>Lesen  Kochen </a:t>
            </a:r>
          </a:p>
        </p:txBody>
      </p:sp>
      <p:sp>
        <p:nvSpPr>
          <p:cNvPr id="53" name="TextBox 53"/>
          <p:cNvSpPr txBox="1"/>
          <p:nvPr/>
        </p:nvSpPr>
        <p:spPr>
          <a:xfrm>
            <a:off x="959453" y="7962546"/>
            <a:ext cx="740271" cy="621411"/>
          </a:xfrm>
          <a:prstGeom prst="rect">
            <a:avLst/>
          </a:prstGeom>
        </p:spPr>
        <p:txBody>
          <a:bodyPr lIns="0" tIns="0" rIns="0" bIns="0" rtlCol="0" anchor="t">
            <a:spAutoFit/>
          </a:bodyPr>
          <a:lstStyle/>
          <a:p>
            <a:pPr marL="0" lvl="0" indent="0" algn="l">
              <a:lnSpc>
                <a:spcPts val="2561"/>
              </a:lnSpc>
            </a:pPr>
            <a:r>
              <a:rPr lang="en-US" sz="1399" b="1" u="none" strike="noStrike" spc="79">
                <a:solidFill>
                  <a:srgbClr val="464646"/>
                </a:solidFill>
                <a:latin typeface="Open Sans Bold"/>
                <a:ea typeface="Open Sans Bold"/>
                <a:cs typeface="Open Sans Bold"/>
                <a:sym typeface="Open Sans Bold"/>
              </a:rPr>
              <a:t>Sport</a:t>
            </a:r>
          </a:p>
          <a:p>
            <a:pPr marL="0" lvl="0" indent="0" algn="l">
              <a:lnSpc>
                <a:spcPts val="2561"/>
              </a:lnSpc>
            </a:pPr>
            <a:r>
              <a:rPr lang="en-US" sz="1399" b="1" u="none" strike="noStrike" spc="79">
                <a:solidFill>
                  <a:srgbClr val="464646"/>
                </a:solidFill>
                <a:latin typeface="Open Sans Bold"/>
                <a:ea typeface="Open Sans Bold"/>
                <a:cs typeface="Open Sans Bold"/>
                <a:sym typeface="Open Sans Bold"/>
              </a:rPr>
              <a:t>Musik </a:t>
            </a:r>
          </a:p>
        </p:txBody>
      </p:sp>
      <p:sp>
        <p:nvSpPr>
          <p:cNvPr id="54" name="Freeform 54"/>
          <p:cNvSpPr/>
          <p:nvPr/>
        </p:nvSpPr>
        <p:spPr>
          <a:xfrm>
            <a:off x="643965" y="8356881"/>
            <a:ext cx="224070" cy="224070"/>
          </a:xfrm>
          <a:custGeom>
            <a:avLst/>
            <a:gdLst/>
            <a:ahLst/>
            <a:cxnLst/>
            <a:rect l="l" t="t" r="r" b="b"/>
            <a:pathLst>
              <a:path w="224070" h="224070">
                <a:moveTo>
                  <a:pt x="0" y="0"/>
                </a:moveTo>
                <a:lnTo>
                  <a:pt x="224070" y="0"/>
                </a:lnTo>
                <a:lnTo>
                  <a:pt x="224070" y="224070"/>
                </a:lnTo>
                <a:lnTo>
                  <a:pt x="0" y="22407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5" name="Freeform 55"/>
          <p:cNvSpPr/>
          <p:nvPr/>
        </p:nvSpPr>
        <p:spPr>
          <a:xfrm>
            <a:off x="2893087" y="8051616"/>
            <a:ext cx="224070" cy="224070"/>
          </a:xfrm>
          <a:custGeom>
            <a:avLst/>
            <a:gdLst/>
            <a:ahLst/>
            <a:cxnLst/>
            <a:rect l="l" t="t" r="r" b="b"/>
            <a:pathLst>
              <a:path w="224070" h="224070">
                <a:moveTo>
                  <a:pt x="0" y="0"/>
                </a:moveTo>
                <a:lnTo>
                  <a:pt x="224070" y="0"/>
                </a:lnTo>
                <a:lnTo>
                  <a:pt x="224070" y="224070"/>
                </a:lnTo>
                <a:lnTo>
                  <a:pt x="0" y="22407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6" name="Freeform 56"/>
          <p:cNvSpPr/>
          <p:nvPr/>
        </p:nvSpPr>
        <p:spPr>
          <a:xfrm>
            <a:off x="2893087" y="8356881"/>
            <a:ext cx="224070" cy="224070"/>
          </a:xfrm>
          <a:custGeom>
            <a:avLst/>
            <a:gdLst/>
            <a:ahLst/>
            <a:cxnLst/>
            <a:rect l="l" t="t" r="r" b="b"/>
            <a:pathLst>
              <a:path w="224070" h="224070">
                <a:moveTo>
                  <a:pt x="0" y="0"/>
                </a:moveTo>
                <a:lnTo>
                  <a:pt x="224070" y="0"/>
                </a:lnTo>
                <a:lnTo>
                  <a:pt x="224070" y="224070"/>
                </a:lnTo>
                <a:lnTo>
                  <a:pt x="0" y="22407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7" name="Freeform 57"/>
          <p:cNvSpPr/>
          <p:nvPr/>
        </p:nvSpPr>
        <p:spPr>
          <a:xfrm>
            <a:off x="5151031" y="7737228"/>
            <a:ext cx="224070" cy="224070"/>
          </a:xfrm>
          <a:custGeom>
            <a:avLst/>
            <a:gdLst/>
            <a:ahLst/>
            <a:cxnLst/>
            <a:rect l="l" t="t" r="r" b="b"/>
            <a:pathLst>
              <a:path w="224070" h="224070">
                <a:moveTo>
                  <a:pt x="0" y="0"/>
                </a:moveTo>
                <a:lnTo>
                  <a:pt x="224071" y="0"/>
                </a:lnTo>
                <a:lnTo>
                  <a:pt x="224071" y="224071"/>
                </a:lnTo>
                <a:lnTo>
                  <a:pt x="0" y="22407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8" name="Freeform 58"/>
          <p:cNvSpPr/>
          <p:nvPr/>
        </p:nvSpPr>
        <p:spPr>
          <a:xfrm>
            <a:off x="5151031" y="8075599"/>
            <a:ext cx="224070" cy="224070"/>
          </a:xfrm>
          <a:custGeom>
            <a:avLst/>
            <a:gdLst/>
            <a:ahLst/>
            <a:cxnLst/>
            <a:rect l="l" t="t" r="r" b="b"/>
            <a:pathLst>
              <a:path w="224070" h="224070">
                <a:moveTo>
                  <a:pt x="0" y="0"/>
                </a:moveTo>
                <a:lnTo>
                  <a:pt x="224071" y="0"/>
                </a:lnTo>
                <a:lnTo>
                  <a:pt x="224071" y="224070"/>
                </a:lnTo>
                <a:lnTo>
                  <a:pt x="0" y="22407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9" name="TextBox 59"/>
          <p:cNvSpPr txBox="1"/>
          <p:nvPr/>
        </p:nvSpPr>
        <p:spPr>
          <a:xfrm>
            <a:off x="396733" y="10023259"/>
            <a:ext cx="6766535" cy="240665"/>
          </a:xfrm>
          <a:prstGeom prst="rect">
            <a:avLst/>
          </a:prstGeom>
        </p:spPr>
        <p:txBody>
          <a:bodyPr lIns="0" tIns="0" rIns="0" bIns="0" rtlCol="0" anchor="t">
            <a:spAutoFit/>
          </a:bodyPr>
          <a:lstStyle/>
          <a:p>
            <a:pPr marL="0" lvl="0" indent="0" algn="ctr">
              <a:lnSpc>
                <a:spcPts val="1959"/>
              </a:lnSpc>
              <a:spcBef>
                <a:spcPct val="0"/>
              </a:spcBef>
            </a:pPr>
            <a:r>
              <a:rPr lang="en-US" sz="1399" b="1">
                <a:solidFill>
                  <a:srgbClr val="422C4F"/>
                </a:solidFill>
                <a:latin typeface="Open Sans Bold"/>
                <a:ea typeface="Open Sans Bold"/>
                <a:cs typeface="Open Sans Bold"/>
                <a:sym typeface="Open Sans Bold"/>
              </a:rPr>
              <a:t>Abschnitt A – Zur Weitergabe an das Team · Seite 1 von 2</a:t>
            </a:r>
          </a:p>
        </p:txBody>
      </p:sp>
      <p:grpSp>
        <p:nvGrpSpPr>
          <p:cNvPr id="60" name="Group 60"/>
          <p:cNvGrpSpPr/>
          <p:nvPr/>
        </p:nvGrpSpPr>
        <p:grpSpPr>
          <a:xfrm>
            <a:off x="-539863" y="523636"/>
            <a:ext cx="9906840" cy="921256"/>
            <a:chOff x="0" y="-177187"/>
            <a:chExt cx="13209120" cy="1228342"/>
          </a:xfrm>
        </p:grpSpPr>
        <p:grpSp>
          <p:nvGrpSpPr>
            <p:cNvPr id="61" name="Group 61"/>
            <p:cNvGrpSpPr/>
            <p:nvPr/>
          </p:nvGrpSpPr>
          <p:grpSpPr>
            <a:xfrm>
              <a:off x="0" y="-177187"/>
              <a:ext cx="13209120" cy="1228342"/>
              <a:chOff x="0" y="-47625"/>
              <a:chExt cx="3550388" cy="330158"/>
            </a:xfrm>
          </p:grpSpPr>
          <p:sp>
            <p:nvSpPr>
              <p:cNvPr id="62" name="Freeform 62"/>
              <p:cNvSpPr/>
              <p:nvPr/>
            </p:nvSpPr>
            <p:spPr>
              <a:xfrm>
                <a:off x="193474" y="0"/>
                <a:ext cx="2708080" cy="282533"/>
              </a:xfrm>
              <a:custGeom>
                <a:avLst/>
                <a:gdLst/>
                <a:ahLst/>
                <a:cxnLst/>
                <a:rect l="l" t="t" r="r" b="b"/>
                <a:pathLst>
                  <a:path w="3550388" h="282533">
                    <a:moveTo>
                      <a:pt x="28914" y="0"/>
                    </a:moveTo>
                    <a:lnTo>
                      <a:pt x="3521473" y="0"/>
                    </a:lnTo>
                    <a:cubicBezTo>
                      <a:pt x="3537442" y="0"/>
                      <a:pt x="3550388" y="12945"/>
                      <a:pt x="3550388" y="28914"/>
                    </a:cubicBezTo>
                    <a:lnTo>
                      <a:pt x="3550388" y="253618"/>
                    </a:lnTo>
                    <a:cubicBezTo>
                      <a:pt x="3550388" y="261287"/>
                      <a:pt x="3547341" y="268641"/>
                      <a:pt x="3541919" y="274064"/>
                    </a:cubicBezTo>
                    <a:cubicBezTo>
                      <a:pt x="3536496" y="279486"/>
                      <a:pt x="3529142" y="282533"/>
                      <a:pt x="3521473" y="282533"/>
                    </a:cubicBezTo>
                    <a:lnTo>
                      <a:pt x="28914" y="282533"/>
                    </a:lnTo>
                    <a:cubicBezTo>
                      <a:pt x="12945" y="282533"/>
                      <a:pt x="0" y="269587"/>
                      <a:pt x="0" y="253618"/>
                    </a:cubicBezTo>
                    <a:lnTo>
                      <a:pt x="0" y="28914"/>
                    </a:lnTo>
                    <a:cubicBezTo>
                      <a:pt x="0" y="12945"/>
                      <a:pt x="12945" y="0"/>
                      <a:pt x="28914" y="0"/>
                    </a:cubicBezTo>
                    <a:close/>
                  </a:path>
                </a:pathLst>
              </a:custGeom>
              <a:solidFill>
                <a:srgbClr val="FAC175"/>
              </a:solidFill>
              <a:ln w="38100" cap="rnd">
                <a:solidFill>
                  <a:srgbClr val="EFAB80"/>
                </a:solidFill>
                <a:prstDash val="solid"/>
                <a:round/>
              </a:ln>
            </p:spPr>
            <p:txBody>
              <a:bodyPr/>
              <a:lstStyle/>
              <a:p>
                <a:endParaRPr lang="en-CY" dirty="0"/>
              </a:p>
            </p:txBody>
          </p:sp>
          <p:sp>
            <p:nvSpPr>
              <p:cNvPr id="63" name="TextBox 63"/>
              <p:cNvSpPr txBox="1"/>
              <p:nvPr/>
            </p:nvSpPr>
            <p:spPr>
              <a:xfrm>
                <a:off x="0" y="-47625"/>
                <a:ext cx="3550388" cy="330158"/>
              </a:xfrm>
              <a:prstGeom prst="rect">
                <a:avLst/>
              </a:prstGeom>
            </p:spPr>
            <p:txBody>
              <a:bodyPr lIns="50800" tIns="50800" rIns="50800" bIns="50800" rtlCol="0" anchor="ctr"/>
              <a:lstStyle/>
              <a:p>
                <a:pPr algn="ctr">
                  <a:lnSpc>
                    <a:spcPts val="2800"/>
                  </a:lnSpc>
                </a:pPr>
                <a:endParaRPr/>
              </a:p>
            </p:txBody>
          </p:sp>
        </p:grpSp>
        <p:sp>
          <p:nvSpPr>
            <p:cNvPr id="64" name="TextBox 64"/>
            <p:cNvSpPr txBox="1"/>
            <p:nvPr/>
          </p:nvSpPr>
          <p:spPr>
            <a:xfrm>
              <a:off x="910911" y="293216"/>
              <a:ext cx="7631968" cy="449792"/>
            </a:xfrm>
            <a:prstGeom prst="rect">
              <a:avLst/>
            </a:prstGeom>
          </p:spPr>
          <p:txBody>
            <a:bodyPr lIns="0" tIns="0" rIns="0" bIns="0" rtlCol="0" anchor="t">
              <a:spAutoFit/>
            </a:bodyPr>
            <a:lstStyle/>
            <a:p>
              <a:pPr marL="0" lvl="0" indent="0" algn="l">
                <a:lnSpc>
                  <a:spcPts val="2800"/>
                </a:lnSpc>
                <a:spcBef>
                  <a:spcPct val="0"/>
                </a:spcBef>
              </a:pPr>
              <a:r>
                <a:rPr lang="en-US" sz="2000" b="1">
                  <a:solidFill>
                    <a:srgbClr val="FFFFFE"/>
                  </a:solidFill>
                  <a:latin typeface="Open Sans Bold"/>
                  <a:ea typeface="Open Sans Bold"/>
                  <a:cs typeface="Open Sans Bold"/>
                  <a:sym typeface="Open Sans Bold"/>
                </a:rPr>
                <a:t>ABSCHNITT A – Ihre Vorstellung fürs Team</a:t>
              </a:r>
            </a:p>
          </p:txBody>
        </p:sp>
        <p:grpSp>
          <p:nvGrpSpPr>
            <p:cNvPr id="65" name="Group 65"/>
            <p:cNvGrpSpPr/>
            <p:nvPr/>
          </p:nvGrpSpPr>
          <p:grpSpPr>
            <a:xfrm>
              <a:off x="8902892" y="340841"/>
              <a:ext cx="1747075" cy="430154"/>
              <a:chOff x="0" y="0"/>
              <a:chExt cx="469584" cy="115618"/>
            </a:xfrm>
          </p:grpSpPr>
          <p:sp>
            <p:nvSpPr>
              <p:cNvPr id="66" name="Freeform 66"/>
              <p:cNvSpPr/>
              <p:nvPr/>
            </p:nvSpPr>
            <p:spPr>
              <a:xfrm>
                <a:off x="0" y="0"/>
                <a:ext cx="469584" cy="115618"/>
              </a:xfrm>
              <a:custGeom>
                <a:avLst/>
                <a:gdLst/>
                <a:ahLst/>
                <a:cxnLst/>
                <a:rect l="l" t="t" r="r" b="b"/>
                <a:pathLst>
                  <a:path w="469584" h="115618">
                    <a:moveTo>
                      <a:pt x="57809" y="0"/>
                    </a:moveTo>
                    <a:lnTo>
                      <a:pt x="411775" y="0"/>
                    </a:lnTo>
                    <a:cubicBezTo>
                      <a:pt x="427107" y="0"/>
                      <a:pt x="441811" y="6091"/>
                      <a:pt x="452652" y="16932"/>
                    </a:cubicBezTo>
                    <a:cubicBezTo>
                      <a:pt x="463494" y="27773"/>
                      <a:pt x="469584" y="42477"/>
                      <a:pt x="469584" y="57809"/>
                    </a:cubicBezTo>
                    <a:lnTo>
                      <a:pt x="469584" y="57809"/>
                    </a:lnTo>
                    <a:cubicBezTo>
                      <a:pt x="469584" y="73141"/>
                      <a:pt x="463494" y="87845"/>
                      <a:pt x="452652" y="98686"/>
                    </a:cubicBezTo>
                    <a:cubicBezTo>
                      <a:pt x="441811" y="109528"/>
                      <a:pt x="427107" y="115618"/>
                      <a:pt x="411775" y="115618"/>
                    </a:cubicBezTo>
                    <a:lnTo>
                      <a:pt x="57809" y="115618"/>
                    </a:lnTo>
                    <a:cubicBezTo>
                      <a:pt x="42477" y="115618"/>
                      <a:pt x="27773" y="109528"/>
                      <a:pt x="16932" y="98686"/>
                    </a:cubicBezTo>
                    <a:cubicBezTo>
                      <a:pt x="6091" y="87845"/>
                      <a:pt x="0" y="73141"/>
                      <a:pt x="0" y="57809"/>
                    </a:cubicBezTo>
                    <a:lnTo>
                      <a:pt x="0" y="57809"/>
                    </a:lnTo>
                    <a:cubicBezTo>
                      <a:pt x="0" y="42477"/>
                      <a:pt x="6091" y="27773"/>
                      <a:pt x="16932" y="16932"/>
                    </a:cubicBezTo>
                    <a:cubicBezTo>
                      <a:pt x="27773" y="6091"/>
                      <a:pt x="42477" y="0"/>
                      <a:pt x="57809" y="0"/>
                    </a:cubicBezTo>
                    <a:close/>
                  </a:path>
                </a:pathLst>
              </a:custGeom>
              <a:solidFill>
                <a:srgbClr val="FFFFFF"/>
              </a:solidFill>
            </p:spPr>
            <p:txBody>
              <a:bodyPr/>
              <a:lstStyle/>
              <a:p>
                <a:endParaRPr lang="en-CY"/>
              </a:p>
            </p:txBody>
          </p:sp>
          <p:sp>
            <p:nvSpPr>
              <p:cNvPr id="67" name="TextBox 67"/>
              <p:cNvSpPr txBox="1"/>
              <p:nvPr/>
            </p:nvSpPr>
            <p:spPr>
              <a:xfrm>
                <a:off x="0" y="-19050"/>
                <a:ext cx="469584" cy="134668"/>
              </a:xfrm>
              <a:prstGeom prst="rect">
                <a:avLst/>
              </a:prstGeom>
            </p:spPr>
            <p:txBody>
              <a:bodyPr lIns="50800" tIns="50800" rIns="50800" bIns="50800" rtlCol="0" anchor="ctr"/>
              <a:lstStyle/>
              <a:p>
                <a:pPr marL="0" lvl="0" indent="0" algn="ctr">
                  <a:lnSpc>
                    <a:spcPts val="1680"/>
                  </a:lnSpc>
                </a:pPr>
                <a:r>
                  <a:rPr lang="en-US" sz="1200">
                    <a:solidFill>
                      <a:srgbClr val="EFAB80"/>
                    </a:solidFill>
                    <a:latin typeface="Open Sans"/>
                    <a:ea typeface="Open Sans"/>
                    <a:cs typeface="Open Sans"/>
                    <a:sym typeface="Open Sans"/>
                  </a:rPr>
                  <a:t>Teilbar</a:t>
                </a: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539151" y="624242"/>
            <a:ext cx="9906840" cy="833023"/>
            <a:chOff x="0" y="-70875"/>
            <a:chExt cx="13209120" cy="1110698"/>
          </a:xfrm>
        </p:grpSpPr>
        <p:grpSp>
          <p:nvGrpSpPr>
            <p:cNvPr id="10" name="Group 10"/>
            <p:cNvGrpSpPr/>
            <p:nvPr/>
          </p:nvGrpSpPr>
          <p:grpSpPr>
            <a:xfrm>
              <a:off x="0" y="-70875"/>
              <a:ext cx="13209120" cy="1110698"/>
              <a:chOff x="0" y="-19050"/>
              <a:chExt cx="3550388" cy="298537"/>
            </a:xfrm>
          </p:grpSpPr>
          <p:sp>
            <p:nvSpPr>
              <p:cNvPr id="11" name="Freeform 11"/>
              <p:cNvSpPr/>
              <p:nvPr/>
            </p:nvSpPr>
            <p:spPr>
              <a:xfrm>
                <a:off x="179493" y="0"/>
                <a:ext cx="2721806" cy="279487"/>
              </a:xfrm>
              <a:custGeom>
                <a:avLst/>
                <a:gdLst/>
                <a:ahLst/>
                <a:cxnLst/>
                <a:rect l="l" t="t" r="r" b="b"/>
                <a:pathLst>
                  <a:path w="3550388" h="279487">
                    <a:moveTo>
                      <a:pt x="28914" y="0"/>
                    </a:moveTo>
                    <a:lnTo>
                      <a:pt x="3521473" y="0"/>
                    </a:lnTo>
                    <a:cubicBezTo>
                      <a:pt x="3537442" y="0"/>
                      <a:pt x="3550388" y="12945"/>
                      <a:pt x="3550388" y="28914"/>
                    </a:cubicBezTo>
                    <a:lnTo>
                      <a:pt x="3550388" y="250572"/>
                    </a:lnTo>
                    <a:cubicBezTo>
                      <a:pt x="3550388" y="258241"/>
                      <a:pt x="3547341" y="265595"/>
                      <a:pt x="3541919" y="271018"/>
                    </a:cubicBezTo>
                    <a:cubicBezTo>
                      <a:pt x="3536496" y="276440"/>
                      <a:pt x="3529142" y="279487"/>
                      <a:pt x="3521473" y="279487"/>
                    </a:cubicBezTo>
                    <a:lnTo>
                      <a:pt x="28914" y="279487"/>
                    </a:lnTo>
                    <a:cubicBezTo>
                      <a:pt x="12945" y="279487"/>
                      <a:pt x="0" y="266541"/>
                      <a:pt x="0" y="250572"/>
                    </a:cubicBezTo>
                    <a:lnTo>
                      <a:pt x="0" y="28914"/>
                    </a:lnTo>
                    <a:cubicBezTo>
                      <a:pt x="0" y="12945"/>
                      <a:pt x="12945" y="0"/>
                      <a:pt x="28914" y="0"/>
                    </a:cubicBezTo>
                    <a:close/>
                  </a:path>
                </a:pathLst>
              </a:custGeom>
              <a:solidFill>
                <a:srgbClr val="7F699B"/>
              </a:solidFill>
              <a:ln w="38100" cap="rnd">
                <a:solidFill>
                  <a:srgbClr val="E6DBF0"/>
                </a:solidFill>
                <a:prstDash val="solid"/>
                <a:round/>
              </a:ln>
            </p:spPr>
            <p:txBody>
              <a:bodyPr/>
              <a:lstStyle/>
              <a:p>
                <a:endParaRPr lang="en-CY"/>
              </a:p>
            </p:txBody>
          </p:sp>
          <p:sp>
            <p:nvSpPr>
              <p:cNvPr id="12" name="TextBox 12"/>
              <p:cNvSpPr txBox="1"/>
              <p:nvPr/>
            </p:nvSpPr>
            <p:spPr>
              <a:xfrm>
                <a:off x="0" y="-19050"/>
                <a:ext cx="3550388" cy="298537"/>
              </a:xfrm>
              <a:prstGeom prst="rect">
                <a:avLst/>
              </a:prstGeom>
            </p:spPr>
            <p:txBody>
              <a:bodyPr lIns="50800" tIns="50800" rIns="50800" bIns="50800" rtlCol="0" anchor="ctr"/>
              <a:lstStyle/>
              <a:p>
                <a:pPr algn="ctr">
                  <a:lnSpc>
                    <a:spcPts val="1679"/>
                  </a:lnSpc>
                </a:pPr>
                <a:endParaRPr/>
              </a:p>
            </p:txBody>
          </p:sp>
        </p:grpSp>
        <p:sp>
          <p:nvSpPr>
            <p:cNvPr id="13" name="TextBox 13"/>
            <p:cNvSpPr txBox="1"/>
            <p:nvPr/>
          </p:nvSpPr>
          <p:spPr>
            <a:xfrm>
              <a:off x="910911" y="302741"/>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Mentoring-Vereinbarung</a:t>
              </a:r>
            </a:p>
          </p:txBody>
        </p:sp>
        <p:grpSp>
          <p:nvGrpSpPr>
            <p:cNvPr id="14" name="Group 14"/>
            <p:cNvGrpSpPr/>
            <p:nvPr/>
          </p:nvGrpSpPr>
          <p:grpSpPr>
            <a:xfrm>
              <a:off x="8918280" y="266941"/>
              <a:ext cx="1747075" cy="505941"/>
              <a:chOff x="0" y="0"/>
              <a:chExt cx="469584" cy="135988"/>
            </a:xfrm>
          </p:grpSpPr>
          <p:sp>
            <p:nvSpPr>
              <p:cNvPr id="15" name="Freeform 15"/>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7F699B"/>
              </a:solidFill>
            </p:spPr>
            <p:txBody>
              <a:bodyPr/>
              <a:lstStyle/>
              <a:p>
                <a:endParaRPr lang="en-CY"/>
              </a:p>
            </p:txBody>
          </p:sp>
          <p:sp>
            <p:nvSpPr>
              <p:cNvPr id="16" name="TextBox 16"/>
              <p:cNvSpPr txBox="1"/>
              <p:nvPr/>
            </p:nvSpPr>
            <p:spPr>
              <a:xfrm>
                <a:off x="0" y="-19050"/>
                <a:ext cx="469584" cy="155038"/>
              </a:xfrm>
              <a:prstGeom prst="rect">
                <a:avLst/>
              </a:prstGeom>
            </p:spPr>
            <p:txBody>
              <a:bodyPr lIns="50800" tIns="50800" rIns="50800" bIns="50800" rtlCol="0" anchor="ctr"/>
              <a:lstStyle/>
              <a:p>
                <a:pPr algn="ctr">
                  <a:lnSpc>
                    <a:spcPts val="2099"/>
                  </a:lnSpc>
                </a:pPr>
                <a:endParaRPr/>
              </a:p>
            </p:txBody>
          </p:sp>
        </p:grpSp>
      </p:grpSp>
      <p:grpSp>
        <p:nvGrpSpPr>
          <p:cNvPr id="17" name="Group 17"/>
          <p:cNvGrpSpPr/>
          <p:nvPr/>
        </p:nvGrpSpPr>
        <p:grpSpPr>
          <a:xfrm>
            <a:off x="5134919" y="801249"/>
            <a:ext cx="2201458" cy="490993"/>
            <a:chOff x="0" y="0"/>
            <a:chExt cx="788953" cy="175961"/>
          </a:xfrm>
        </p:grpSpPr>
        <p:sp>
          <p:nvSpPr>
            <p:cNvPr id="18" name="Freeform 18"/>
            <p:cNvSpPr/>
            <p:nvPr/>
          </p:nvSpPr>
          <p:spPr>
            <a:xfrm>
              <a:off x="0" y="0"/>
              <a:ext cx="788953" cy="175961"/>
            </a:xfrm>
            <a:custGeom>
              <a:avLst/>
              <a:gdLst/>
              <a:ahLst/>
              <a:cxnLst/>
              <a:rect l="l" t="t" r="r" b="b"/>
              <a:pathLst>
                <a:path w="788953" h="175961">
                  <a:moveTo>
                    <a:pt x="87980" y="0"/>
                  </a:moveTo>
                  <a:lnTo>
                    <a:pt x="700973" y="0"/>
                  </a:lnTo>
                  <a:cubicBezTo>
                    <a:pt x="724306" y="0"/>
                    <a:pt x="746685" y="9269"/>
                    <a:pt x="763184" y="25769"/>
                  </a:cubicBezTo>
                  <a:cubicBezTo>
                    <a:pt x="779684" y="42268"/>
                    <a:pt x="788953" y="64647"/>
                    <a:pt x="788953" y="87980"/>
                  </a:cubicBezTo>
                  <a:lnTo>
                    <a:pt x="788953" y="87980"/>
                  </a:lnTo>
                  <a:cubicBezTo>
                    <a:pt x="788953" y="136571"/>
                    <a:pt x="749563" y="175961"/>
                    <a:pt x="700973" y="175961"/>
                  </a:cubicBezTo>
                  <a:lnTo>
                    <a:pt x="87980" y="175961"/>
                  </a:lnTo>
                  <a:cubicBezTo>
                    <a:pt x="64647" y="175961"/>
                    <a:pt x="42268" y="166691"/>
                    <a:pt x="25769" y="150192"/>
                  </a:cubicBezTo>
                  <a:cubicBezTo>
                    <a:pt x="9269" y="133692"/>
                    <a:pt x="0" y="111314"/>
                    <a:pt x="0" y="87980"/>
                  </a:cubicBezTo>
                  <a:lnTo>
                    <a:pt x="0" y="87980"/>
                  </a:lnTo>
                  <a:cubicBezTo>
                    <a:pt x="0" y="64647"/>
                    <a:pt x="9269" y="42268"/>
                    <a:pt x="25769" y="25769"/>
                  </a:cubicBezTo>
                  <a:cubicBezTo>
                    <a:pt x="42268" y="9269"/>
                    <a:pt x="64647" y="0"/>
                    <a:pt x="87980" y="0"/>
                  </a:cubicBezTo>
                  <a:close/>
                </a:path>
              </a:pathLst>
            </a:custGeom>
            <a:solidFill>
              <a:srgbClr val="FFFFFF"/>
            </a:solidFill>
          </p:spPr>
          <p:txBody>
            <a:bodyPr/>
            <a:lstStyle/>
            <a:p>
              <a:endParaRPr lang="en-CY"/>
            </a:p>
          </p:txBody>
        </p:sp>
        <p:sp>
          <p:nvSpPr>
            <p:cNvPr id="19" name="TextBox 19"/>
            <p:cNvSpPr txBox="1"/>
            <p:nvPr/>
          </p:nvSpPr>
          <p:spPr>
            <a:xfrm>
              <a:off x="0" y="-28575"/>
              <a:ext cx="788953" cy="204536"/>
            </a:xfrm>
            <a:prstGeom prst="rect">
              <a:avLst/>
            </a:prstGeom>
          </p:spPr>
          <p:txBody>
            <a:bodyPr lIns="50800" tIns="50800" rIns="50800" bIns="50800" rtlCol="0" anchor="ctr"/>
            <a:lstStyle/>
            <a:p>
              <a:pPr marL="0" lvl="0" indent="0" algn="ctr">
                <a:lnSpc>
                  <a:spcPts val="1400"/>
                </a:lnSpc>
              </a:pPr>
              <a:r>
                <a:rPr lang="en-US" sz="1000">
                  <a:solidFill>
                    <a:srgbClr val="715A8F"/>
                  </a:solidFill>
                  <a:latin typeface="Open Sans"/>
                  <a:ea typeface="Open Sans"/>
                  <a:cs typeface="Open Sans"/>
                  <a:sym typeface="Open Sans"/>
                </a:rPr>
                <a:t>Zur Weitergabe an Mentor:innen, Mentees und Koordinatoren</a:t>
              </a:r>
            </a:p>
          </p:txBody>
        </p:sp>
      </p:grpSp>
      <p:grpSp>
        <p:nvGrpSpPr>
          <p:cNvPr id="20" name="Group 20"/>
          <p:cNvGrpSpPr/>
          <p:nvPr/>
        </p:nvGrpSpPr>
        <p:grpSpPr>
          <a:xfrm>
            <a:off x="193885" y="1952453"/>
            <a:ext cx="7137654" cy="1822261"/>
            <a:chOff x="0" y="0"/>
            <a:chExt cx="9516871" cy="2429681"/>
          </a:xfrm>
        </p:grpSpPr>
        <p:grpSp>
          <p:nvGrpSpPr>
            <p:cNvPr id="21" name="Group 21"/>
            <p:cNvGrpSpPr/>
            <p:nvPr/>
          </p:nvGrpSpPr>
          <p:grpSpPr>
            <a:xfrm>
              <a:off x="243952" y="160671"/>
              <a:ext cx="9272920" cy="2269011"/>
              <a:chOff x="0" y="0"/>
              <a:chExt cx="2492404" cy="609872"/>
            </a:xfrm>
          </p:grpSpPr>
          <p:sp>
            <p:nvSpPr>
              <p:cNvPr id="22" name="Freeform 22"/>
              <p:cNvSpPr/>
              <p:nvPr/>
            </p:nvSpPr>
            <p:spPr>
              <a:xfrm>
                <a:off x="0" y="0"/>
                <a:ext cx="2492404" cy="609872"/>
              </a:xfrm>
              <a:custGeom>
                <a:avLst/>
                <a:gdLst/>
                <a:ahLst/>
                <a:cxnLst/>
                <a:rect l="l" t="t" r="r" b="b"/>
                <a:pathLst>
                  <a:path w="2492404" h="609872">
                    <a:moveTo>
                      <a:pt x="41188" y="0"/>
                    </a:moveTo>
                    <a:lnTo>
                      <a:pt x="2451216" y="0"/>
                    </a:lnTo>
                    <a:cubicBezTo>
                      <a:pt x="2473963" y="0"/>
                      <a:pt x="2492404" y="18441"/>
                      <a:pt x="2492404" y="41188"/>
                    </a:cubicBezTo>
                    <a:lnTo>
                      <a:pt x="2492404" y="568683"/>
                    </a:lnTo>
                    <a:cubicBezTo>
                      <a:pt x="2492404" y="591431"/>
                      <a:pt x="2473963" y="609872"/>
                      <a:pt x="2451216" y="609872"/>
                    </a:cubicBezTo>
                    <a:lnTo>
                      <a:pt x="41188" y="609872"/>
                    </a:lnTo>
                    <a:cubicBezTo>
                      <a:pt x="18441" y="609872"/>
                      <a:pt x="0" y="591431"/>
                      <a:pt x="0" y="568683"/>
                    </a:cubicBezTo>
                    <a:lnTo>
                      <a:pt x="0" y="41188"/>
                    </a:lnTo>
                    <a:cubicBezTo>
                      <a:pt x="0" y="18441"/>
                      <a:pt x="18441" y="0"/>
                      <a:pt x="41188" y="0"/>
                    </a:cubicBezTo>
                    <a:close/>
                  </a:path>
                </a:pathLst>
              </a:custGeom>
              <a:solidFill>
                <a:srgbClr val="E6DBF0"/>
              </a:solidFill>
            </p:spPr>
            <p:txBody>
              <a:bodyPr/>
              <a:lstStyle/>
              <a:p>
                <a:endParaRPr lang="en-CY"/>
              </a:p>
            </p:txBody>
          </p:sp>
          <p:sp>
            <p:nvSpPr>
              <p:cNvPr id="23" name="TextBox 23"/>
              <p:cNvSpPr txBox="1"/>
              <p:nvPr/>
            </p:nvSpPr>
            <p:spPr>
              <a:xfrm>
                <a:off x="0" y="-28575"/>
                <a:ext cx="2492404" cy="638447"/>
              </a:xfrm>
              <a:prstGeom prst="rect">
                <a:avLst/>
              </a:prstGeom>
            </p:spPr>
            <p:txBody>
              <a:bodyPr lIns="50800" tIns="50800" rIns="50800" bIns="50800" rtlCol="0" anchor="ctr"/>
              <a:lstStyle/>
              <a:p>
                <a:pPr algn="ctr">
                  <a:lnSpc>
                    <a:spcPts val="1679"/>
                  </a:lnSpc>
                </a:pPr>
                <a:endParaRPr/>
              </a:p>
            </p:txBody>
          </p:sp>
        </p:grpSp>
        <p:sp>
          <p:nvSpPr>
            <p:cNvPr id="24" name="TextBox 24"/>
            <p:cNvSpPr txBox="1"/>
            <p:nvPr/>
          </p:nvSpPr>
          <p:spPr>
            <a:xfrm>
              <a:off x="824494" y="266590"/>
              <a:ext cx="8111835" cy="1956435"/>
            </a:xfrm>
            <a:prstGeom prst="rect">
              <a:avLst/>
            </a:prstGeom>
          </p:spPr>
          <p:txBody>
            <a:bodyPr lIns="0" tIns="0" rIns="0" bIns="0" rtlCol="0" anchor="t">
              <a:spAutoFit/>
            </a:bodyPr>
            <a:lstStyle/>
            <a:p>
              <a:pPr marL="0" lvl="0" indent="0" algn="just">
                <a:lnSpc>
                  <a:spcPts val="2160"/>
                </a:lnSpc>
              </a:pPr>
              <a:r>
                <a:rPr lang="en-US" sz="1200" b="1">
                  <a:solidFill>
                    <a:srgbClr val="464646"/>
                  </a:solidFill>
                  <a:latin typeface="Open Sans Bold"/>
                  <a:ea typeface="Open Sans Bold"/>
                  <a:cs typeface="Open Sans Bold"/>
                  <a:sym typeface="Open Sans Bold"/>
                </a:rPr>
                <a:t>Informationen zum Mentoring-Tandem</a:t>
              </a:r>
            </a:p>
            <a:p>
              <a:pPr marL="0" lvl="0" indent="0" algn="just">
                <a:lnSpc>
                  <a:spcPts val="1980"/>
                </a:lnSpc>
              </a:pPr>
              <a:r>
                <a:rPr lang="en-US" sz="1100">
                  <a:solidFill>
                    <a:srgbClr val="464646"/>
                  </a:solidFill>
                  <a:latin typeface="Open Sans"/>
                  <a:ea typeface="Open Sans"/>
                  <a:cs typeface="Open Sans"/>
                  <a:sym typeface="Open Sans"/>
                </a:rPr>
                <a:t>Name des Mentees:  _______________________________________________________________________</a:t>
              </a:r>
            </a:p>
            <a:p>
              <a:pPr marL="0" lvl="0" indent="0" algn="just">
                <a:lnSpc>
                  <a:spcPts val="1980"/>
                </a:lnSpc>
              </a:pPr>
              <a:r>
                <a:rPr lang="en-US" sz="1100">
                  <a:solidFill>
                    <a:srgbClr val="464646"/>
                  </a:solidFill>
                  <a:latin typeface="Open Sans"/>
                  <a:ea typeface="Open Sans"/>
                  <a:cs typeface="Open Sans"/>
                  <a:sym typeface="Open Sans"/>
                </a:rPr>
                <a:t>Position/Abteilung:  ________________________________________________________________________</a:t>
              </a:r>
            </a:p>
            <a:p>
              <a:pPr marL="0" lvl="0" indent="0" algn="just">
                <a:lnSpc>
                  <a:spcPts val="1980"/>
                </a:lnSpc>
              </a:pPr>
              <a:r>
                <a:rPr lang="en-US" sz="1100">
                  <a:solidFill>
                    <a:srgbClr val="464646"/>
                  </a:solidFill>
                  <a:latin typeface="Open Sans"/>
                  <a:ea typeface="Open Sans"/>
                  <a:cs typeface="Open Sans"/>
                  <a:sym typeface="Open Sans"/>
                </a:rPr>
                <a:t>Name des Mentors/der Mentorin:  _________________________________________________________</a:t>
              </a:r>
            </a:p>
            <a:p>
              <a:pPr marL="0" lvl="0" indent="0" algn="just">
                <a:lnSpc>
                  <a:spcPts val="1980"/>
                </a:lnSpc>
              </a:pPr>
              <a:r>
                <a:rPr lang="en-US" sz="1100">
                  <a:solidFill>
                    <a:srgbClr val="464646"/>
                  </a:solidFill>
                  <a:latin typeface="Open Sans"/>
                  <a:ea typeface="Open Sans"/>
                  <a:cs typeface="Open Sans"/>
                  <a:sym typeface="Open Sans"/>
                </a:rPr>
                <a:t>Position/Abteilung: _________________________________________________________________________</a:t>
              </a:r>
            </a:p>
            <a:p>
              <a:pPr marL="0" lvl="0" indent="0" algn="just">
                <a:lnSpc>
                  <a:spcPts val="1980"/>
                </a:lnSpc>
              </a:pPr>
              <a:r>
                <a:rPr lang="en-US" sz="1100">
                  <a:solidFill>
                    <a:srgbClr val="464646"/>
                  </a:solidFill>
                  <a:latin typeface="Open Sans"/>
                  <a:ea typeface="Open Sans"/>
                  <a:cs typeface="Open Sans"/>
                  <a:sym typeface="Open Sans"/>
                </a:rPr>
                <a:t>Beginn des Mentorings: ____________________           Geplantes Ende: ________________________</a:t>
              </a:r>
            </a:p>
          </p:txBody>
        </p:sp>
        <p:grpSp>
          <p:nvGrpSpPr>
            <p:cNvPr id="25" name="Group 25"/>
            <p:cNvGrpSpPr/>
            <p:nvPr/>
          </p:nvGrpSpPr>
          <p:grpSpPr>
            <a:xfrm>
              <a:off x="0" y="0"/>
              <a:ext cx="727047" cy="666529"/>
              <a:chOff x="0" y="0"/>
              <a:chExt cx="886599" cy="812800"/>
            </a:xfrm>
          </p:grpSpPr>
          <p:sp>
            <p:nvSpPr>
              <p:cNvPr id="26" name="Freeform 26"/>
              <p:cNvSpPr/>
              <p:nvPr/>
            </p:nvSpPr>
            <p:spPr>
              <a:xfrm>
                <a:off x="0" y="0"/>
                <a:ext cx="886599" cy="812800"/>
              </a:xfrm>
              <a:custGeom>
                <a:avLst/>
                <a:gdLst/>
                <a:ahLst/>
                <a:cxnLst/>
                <a:rect l="l" t="t" r="r" b="b"/>
                <a:pathLst>
                  <a:path w="886599" h="812800">
                    <a:moveTo>
                      <a:pt x="443299" y="0"/>
                    </a:moveTo>
                    <a:cubicBezTo>
                      <a:pt x="198472" y="0"/>
                      <a:pt x="0" y="181951"/>
                      <a:pt x="0" y="406400"/>
                    </a:cubicBezTo>
                    <a:cubicBezTo>
                      <a:pt x="0" y="630849"/>
                      <a:pt x="198472" y="812800"/>
                      <a:pt x="443299" y="812800"/>
                    </a:cubicBezTo>
                    <a:cubicBezTo>
                      <a:pt x="688127" y="812800"/>
                      <a:pt x="886599" y="630849"/>
                      <a:pt x="886599" y="406400"/>
                    </a:cubicBezTo>
                    <a:cubicBezTo>
                      <a:pt x="886599" y="181951"/>
                      <a:pt x="688127" y="0"/>
                      <a:pt x="443299" y="0"/>
                    </a:cubicBezTo>
                    <a:close/>
                  </a:path>
                </a:pathLst>
              </a:custGeom>
              <a:solidFill>
                <a:srgbClr val="7F699B"/>
              </a:solidFill>
            </p:spPr>
            <p:txBody>
              <a:bodyPr/>
              <a:lstStyle/>
              <a:p>
                <a:endParaRPr lang="en-CY"/>
              </a:p>
            </p:txBody>
          </p:sp>
          <p:sp>
            <p:nvSpPr>
              <p:cNvPr id="27" name="TextBox 27"/>
              <p:cNvSpPr txBox="1"/>
              <p:nvPr/>
            </p:nvSpPr>
            <p:spPr>
              <a:xfrm>
                <a:off x="83119" y="47625"/>
                <a:ext cx="720361" cy="688975"/>
              </a:xfrm>
              <a:prstGeom prst="rect">
                <a:avLst/>
              </a:prstGeom>
            </p:spPr>
            <p:txBody>
              <a:bodyPr lIns="50800" tIns="50800" rIns="50800" bIns="50800" rtlCol="0" anchor="ctr"/>
              <a:lstStyle/>
              <a:p>
                <a:pPr algn="ctr">
                  <a:lnSpc>
                    <a:spcPts val="1679"/>
                  </a:lnSpc>
                </a:pPr>
                <a:endParaRPr/>
              </a:p>
            </p:txBody>
          </p:sp>
        </p:grpSp>
        <p:sp>
          <p:nvSpPr>
            <p:cNvPr id="28" name="TextBox 28"/>
            <p:cNvSpPr txBox="1"/>
            <p:nvPr/>
          </p:nvSpPr>
          <p:spPr>
            <a:xfrm>
              <a:off x="55740" y="194016"/>
              <a:ext cx="615566"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1</a:t>
              </a:r>
            </a:p>
          </p:txBody>
        </p:sp>
      </p:grpSp>
      <p:grpSp>
        <p:nvGrpSpPr>
          <p:cNvPr id="29" name="Group 29"/>
          <p:cNvGrpSpPr/>
          <p:nvPr/>
        </p:nvGrpSpPr>
        <p:grpSpPr>
          <a:xfrm>
            <a:off x="208540" y="3850914"/>
            <a:ext cx="7118020" cy="1635297"/>
            <a:chOff x="0" y="0"/>
            <a:chExt cx="9490693" cy="2180396"/>
          </a:xfrm>
        </p:grpSpPr>
        <p:grpSp>
          <p:nvGrpSpPr>
            <p:cNvPr id="30" name="Group 30"/>
            <p:cNvGrpSpPr/>
            <p:nvPr/>
          </p:nvGrpSpPr>
          <p:grpSpPr>
            <a:xfrm>
              <a:off x="227393" y="163080"/>
              <a:ext cx="9263300" cy="2017316"/>
              <a:chOff x="0" y="0"/>
              <a:chExt cx="2453028" cy="534208"/>
            </a:xfrm>
          </p:grpSpPr>
          <p:sp>
            <p:nvSpPr>
              <p:cNvPr id="31" name="Freeform 31"/>
              <p:cNvSpPr/>
              <p:nvPr/>
            </p:nvSpPr>
            <p:spPr>
              <a:xfrm>
                <a:off x="0" y="0"/>
                <a:ext cx="2453028" cy="534208"/>
              </a:xfrm>
              <a:custGeom>
                <a:avLst/>
                <a:gdLst/>
                <a:ahLst/>
                <a:cxnLst/>
                <a:rect l="l" t="t" r="r" b="b"/>
                <a:pathLst>
                  <a:path w="2453028" h="534208">
                    <a:moveTo>
                      <a:pt x="41849" y="0"/>
                    </a:moveTo>
                    <a:lnTo>
                      <a:pt x="2411178" y="0"/>
                    </a:lnTo>
                    <a:cubicBezTo>
                      <a:pt x="2434291" y="0"/>
                      <a:pt x="2453028" y="18737"/>
                      <a:pt x="2453028" y="41849"/>
                    </a:cubicBezTo>
                    <a:lnTo>
                      <a:pt x="2453028" y="492359"/>
                    </a:lnTo>
                    <a:cubicBezTo>
                      <a:pt x="2453028" y="503458"/>
                      <a:pt x="2448619" y="514103"/>
                      <a:pt x="2440770" y="521951"/>
                    </a:cubicBezTo>
                    <a:cubicBezTo>
                      <a:pt x="2432922" y="529799"/>
                      <a:pt x="2422277" y="534208"/>
                      <a:pt x="2411178" y="534208"/>
                    </a:cubicBezTo>
                    <a:lnTo>
                      <a:pt x="41849" y="534208"/>
                    </a:lnTo>
                    <a:cubicBezTo>
                      <a:pt x="18737" y="534208"/>
                      <a:pt x="0" y="515472"/>
                      <a:pt x="0" y="492359"/>
                    </a:cubicBezTo>
                    <a:lnTo>
                      <a:pt x="0" y="41849"/>
                    </a:lnTo>
                    <a:cubicBezTo>
                      <a:pt x="0" y="18737"/>
                      <a:pt x="18737" y="0"/>
                      <a:pt x="41849" y="0"/>
                    </a:cubicBezTo>
                    <a:close/>
                  </a:path>
                </a:pathLst>
              </a:custGeom>
              <a:solidFill>
                <a:srgbClr val="FFFFFE"/>
              </a:solidFill>
              <a:ln w="38100" cap="rnd">
                <a:solidFill>
                  <a:srgbClr val="7F699B"/>
                </a:solidFill>
                <a:prstDash val="solid"/>
                <a:round/>
              </a:ln>
            </p:spPr>
            <p:txBody>
              <a:bodyPr/>
              <a:lstStyle/>
              <a:p>
                <a:endParaRPr lang="en-CY"/>
              </a:p>
            </p:txBody>
          </p:sp>
          <p:sp>
            <p:nvSpPr>
              <p:cNvPr id="32" name="TextBox 32"/>
              <p:cNvSpPr txBox="1"/>
              <p:nvPr/>
            </p:nvSpPr>
            <p:spPr>
              <a:xfrm>
                <a:off x="0" y="-28575"/>
                <a:ext cx="2453028" cy="562783"/>
              </a:xfrm>
              <a:prstGeom prst="rect">
                <a:avLst/>
              </a:prstGeom>
            </p:spPr>
            <p:txBody>
              <a:bodyPr lIns="50800" tIns="50800" rIns="50800" bIns="50800" rtlCol="0" anchor="ctr"/>
              <a:lstStyle/>
              <a:p>
                <a:pPr algn="ctr">
                  <a:lnSpc>
                    <a:spcPts val="1680"/>
                  </a:lnSpc>
                </a:pPr>
                <a:endParaRPr/>
              </a:p>
            </p:txBody>
          </p:sp>
        </p:grpSp>
        <p:sp>
          <p:nvSpPr>
            <p:cNvPr id="33" name="TextBox 33"/>
            <p:cNvSpPr txBox="1"/>
            <p:nvPr/>
          </p:nvSpPr>
          <p:spPr>
            <a:xfrm>
              <a:off x="773698" y="319213"/>
              <a:ext cx="8320714" cy="1529503"/>
            </a:xfrm>
            <a:prstGeom prst="rect">
              <a:avLst/>
            </a:prstGeom>
          </p:spPr>
          <p:txBody>
            <a:bodyPr lIns="0" tIns="0" rIns="0" bIns="0" rtlCol="0" anchor="t">
              <a:spAutoFit/>
            </a:bodyPr>
            <a:lstStyle/>
            <a:p>
              <a:pPr marL="0" lvl="0" indent="0" algn="just">
                <a:lnSpc>
                  <a:spcPts val="1679"/>
                </a:lnSpc>
              </a:pPr>
              <a:r>
                <a:rPr lang="en-US" sz="1200" b="1">
                  <a:solidFill>
                    <a:srgbClr val="000000"/>
                  </a:solidFill>
                  <a:latin typeface="Open Sans Bold"/>
                  <a:ea typeface="Open Sans Bold"/>
                  <a:cs typeface="Open Sans Bold"/>
                  <a:sym typeface="Open Sans Bold"/>
                </a:rPr>
                <a:t>Ziel der Mentoring-Beziehung</a:t>
              </a:r>
            </a:p>
            <a:p>
              <a:pPr marL="237491" lvl="1" indent="-118745" algn="l">
                <a:lnSpc>
                  <a:spcPts val="1540"/>
                </a:lnSpc>
                <a:buFont typeface="Arial"/>
                <a:buChar char="•"/>
              </a:pPr>
              <a:r>
                <a:rPr lang="en-US" sz="1100">
                  <a:solidFill>
                    <a:srgbClr val="000000"/>
                  </a:solidFill>
                  <a:latin typeface="Open Sans"/>
                  <a:ea typeface="Open Sans"/>
                  <a:cs typeface="Open Sans"/>
                  <a:sym typeface="Open Sans"/>
                </a:rPr>
                <a:t>Unterstützung der beruflichen Entwicklung</a:t>
              </a:r>
            </a:p>
            <a:p>
              <a:pPr marL="237491" lvl="1" indent="-118745" algn="l">
                <a:lnSpc>
                  <a:spcPts val="1540"/>
                </a:lnSpc>
                <a:buFont typeface="Arial"/>
                <a:buChar char="•"/>
              </a:pPr>
              <a:r>
                <a:rPr lang="en-US" sz="1100">
                  <a:solidFill>
                    <a:srgbClr val="000000"/>
                  </a:solidFill>
                  <a:latin typeface="Open Sans"/>
                  <a:ea typeface="Open Sans"/>
                  <a:cs typeface="Open Sans"/>
                  <a:sym typeface="Open Sans"/>
                </a:rPr>
                <a:t>Stärkung von Selbstvertrauen und Selbstwahrnehmung</a:t>
              </a:r>
            </a:p>
            <a:p>
              <a:pPr marL="237491" lvl="1" indent="-118745" algn="l">
                <a:lnSpc>
                  <a:spcPts val="1540"/>
                </a:lnSpc>
                <a:buFont typeface="Arial"/>
                <a:buChar char="•"/>
              </a:pPr>
              <a:r>
                <a:rPr lang="en-US" sz="1100">
                  <a:solidFill>
                    <a:srgbClr val="000000"/>
                  </a:solidFill>
                  <a:latin typeface="Open Sans"/>
                  <a:ea typeface="Open Sans"/>
                  <a:cs typeface="Open Sans"/>
                  <a:sym typeface="Open Sans"/>
                </a:rPr>
                <a:t>Orientierung zu Unternehmenskultur und Entwicklungsmöglichkeiten</a:t>
              </a:r>
            </a:p>
            <a:p>
              <a:pPr marL="0" lvl="0" indent="0" algn="just">
                <a:lnSpc>
                  <a:spcPts val="1540"/>
                </a:lnSpc>
              </a:pPr>
              <a:endParaRPr lang="en-US" sz="1100">
                <a:solidFill>
                  <a:srgbClr val="000000"/>
                </a:solidFill>
                <a:latin typeface="Open Sans"/>
                <a:ea typeface="Open Sans"/>
                <a:cs typeface="Open Sans"/>
                <a:sym typeface="Open Sans"/>
              </a:endParaRPr>
            </a:p>
            <a:p>
              <a:pPr marL="0" lvl="0" indent="0" algn="just">
                <a:lnSpc>
                  <a:spcPts val="1540"/>
                </a:lnSpc>
              </a:pPr>
              <a:r>
                <a:rPr lang="en-US" sz="1100" i="1">
                  <a:solidFill>
                    <a:srgbClr val="EFA755"/>
                  </a:solidFill>
                  <a:latin typeface="Open Sans Italics"/>
                  <a:ea typeface="Open Sans Italics"/>
                  <a:cs typeface="Open Sans Italics"/>
                  <a:sym typeface="Open Sans Italics"/>
                </a:rPr>
                <a:t>Dies ist keine Leistungsbeurteilung und kein Über-/Unterordnungsverhältnis im Sinne von Führung.</a:t>
              </a:r>
            </a:p>
          </p:txBody>
        </p:sp>
        <p:grpSp>
          <p:nvGrpSpPr>
            <p:cNvPr id="34" name="Group 34"/>
            <p:cNvGrpSpPr/>
            <p:nvPr/>
          </p:nvGrpSpPr>
          <p:grpSpPr>
            <a:xfrm>
              <a:off x="0" y="0"/>
              <a:ext cx="677698" cy="676526"/>
              <a:chOff x="0" y="0"/>
              <a:chExt cx="814208" cy="812800"/>
            </a:xfrm>
          </p:grpSpPr>
          <p:sp>
            <p:nvSpPr>
              <p:cNvPr id="35" name="Freeform 35"/>
              <p:cNvSpPr/>
              <p:nvPr/>
            </p:nvSpPr>
            <p:spPr>
              <a:xfrm>
                <a:off x="0" y="0"/>
                <a:ext cx="814208" cy="812800"/>
              </a:xfrm>
              <a:custGeom>
                <a:avLst/>
                <a:gdLst/>
                <a:ahLst/>
                <a:cxnLst/>
                <a:rect l="l" t="t" r="r" b="b"/>
                <a:pathLst>
                  <a:path w="814208" h="812800">
                    <a:moveTo>
                      <a:pt x="407104" y="0"/>
                    </a:moveTo>
                    <a:cubicBezTo>
                      <a:pt x="182267" y="0"/>
                      <a:pt x="0" y="181951"/>
                      <a:pt x="0" y="406400"/>
                    </a:cubicBezTo>
                    <a:cubicBezTo>
                      <a:pt x="0" y="630849"/>
                      <a:pt x="182267" y="812800"/>
                      <a:pt x="407104" y="812800"/>
                    </a:cubicBezTo>
                    <a:cubicBezTo>
                      <a:pt x="631941" y="812800"/>
                      <a:pt x="814208" y="630849"/>
                      <a:pt x="814208" y="406400"/>
                    </a:cubicBezTo>
                    <a:cubicBezTo>
                      <a:pt x="814208" y="181951"/>
                      <a:pt x="631941" y="0"/>
                      <a:pt x="407104" y="0"/>
                    </a:cubicBezTo>
                    <a:close/>
                  </a:path>
                </a:pathLst>
              </a:custGeom>
              <a:solidFill>
                <a:srgbClr val="7F699B"/>
              </a:solidFill>
            </p:spPr>
            <p:txBody>
              <a:bodyPr/>
              <a:lstStyle/>
              <a:p>
                <a:endParaRPr lang="en-CY"/>
              </a:p>
            </p:txBody>
          </p:sp>
          <p:sp>
            <p:nvSpPr>
              <p:cNvPr id="36" name="TextBox 36"/>
              <p:cNvSpPr txBox="1"/>
              <p:nvPr/>
            </p:nvSpPr>
            <p:spPr>
              <a:xfrm>
                <a:off x="76332" y="47625"/>
                <a:ext cx="661544" cy="688975"/>
              </a:xfrm>
              <a:prstGeom prst="rect">
                <a:avLst/>
              </a:prstGeom>
            </p:spPr>
            <p:txBody>
              <a:bodyPr lIns="50800" tIns="50800" rIns="50800" bIns="50800" rtlCol="0" anchor="ctr"/>
              <a:lstStyle/>
              <a:p>
                <a:pPr algn="ctr">
                  <a:lnSpc>
                    <a:spcPts val="1680"/>
                  </a:lnSpc>
                </a:pPr>
                <a:endParaRPr/>
              </a:p>
            </p:txBody>
          </p:sp>
        </p:grpSp>
        <p:sp>
          <p:nvSpPr>
            <p:cNvPr id="37" name="TextBox 37"/>
            <p:cNvSpPr txBox="1"/>
            <p:nvPr/>
          </p:nvSpPr>
          <p:spPr>
            <a:xfrm>
              <a:off x="51957" y="199029"/>
              <a:ext cx="573784" cy="307044"/>
            </a:xfrm>
            <a:prstGeom prst="rect">
              <a:avLst/>
            </a:prstGeom>
          </p:spPr>
          <p:txBody>
            <a:bodyPr lIns="0" tIns="0" rIns="0" bIns="0" rtlCol="0" anchor="t">
              <a:spAutoFit/>
            </a:bodyPr>
            <a:lstStyle/>
            <a:p>
              <a:pPr marL="0" lvl="0" indent="0" algn="ctr">
                <a:lnSpc>
                  <a:spcPts val="1659"/>
                </a:lnSpc>
              </a:pPr>
              <a:r>
                <a:rPr lang="en-US" sz="1659" b="1" spc="-116">
                  <a:solidFill>
                    <a:srgbClr val="FFFFFF"/>
                  </a:solidFill>
                  <a:latin typeface="Open Sans Bold"/>
                  <a:ea typeface="Open Sans Bold"/>
                  <a:cs typeface="Open Sans Bold"/>
                  <a:sym typeface="Open Sans Bold"/>
                </a:rPr>
                <a:t>2</a:t>
              </a:r>
            </a:p>
          </p:txBody>
        </p:sp>
      </p:grpSp>
      <p:grpSp>
        <p:nvGrpSpPr>
          <p:cNvPr id="38" name="Group 38"/>
          <p:cNvGrpSpPr/>
          <p:nvPr/>
        </p:nvGrpSpPr>
        <p:grpSpPr>
          <a:xfrm>
            <a:off x="203562" y="5578019"/>
            <a:ext cx="7127976" cy="1253263"/>
            <a:chOff x="0" y="0"/>
            <a:chExt cx="9503968" cy="1671018"/>
          </a:xfrm>
        </p:grpSpPr>
        <p:grpSp>
          <p:nvGrpSpPr>
            <p:cNvPr id="39" name="Group 39"/>
            <p:cNvGrpSpPr/>
            <p:nvPr/>
          </p:nvGrpSpPr>
          <p:grpSpPr>
            <a:xfrm>
              <a:off x="226379" y="163080"/>
              <a:ext cx="9277589" cy="1507938"/>
              <a:chOff x="0" y="0"/>
              <a:chExt cx="2456812" cy="399319"/>
            </a:xfrm>
          </p:grpSpPr>
          <p:sp>
            <p:nvSpPr>
              <p:cNvPr id="40" name="Freeform 40"/>
              <p:cNvSpPr/>
              <p:nvPr/>
            </p:nvSpPr>
            <p:spPr>
              <a:xfrm>
                <a:off x="0" y="0"/>
                <a:ext cx="2456811" cy="399319"/>
              </a:xfrm>
              <a:custGeom>
                <a:avLst/>
                <a:gdLst/>
                <a:ahLst/>
                <a:cxnLst/>
                <a:rect l="l" t="t" r="r" b="b"/>
                <a:pathLst>
                  <a:path w="2456811" h="399319">
                    <a:moveTo>
                      <a:pt x="41785" y="0"/>
                    </a:moveTo>
                    <a:lnTo>
                      <a:pt x="2415027" y="0"/>
                    </a:lnTo>
                    <a:cubicBezTo>
                      <a:pt x="2426109" y="0"/>
                      <a:pt x="2436737" y="4402"/>
                      <a:pt x="2444573" y="12239"/>
                    </a:cubicBezTo>
                    <a:cubicBezTo>
                      <a:pt x="2452409" y="20075"/>
                      <a:pt x="2456811" y="30703"/>
                      <a:pt x="2456811" y="41785"/>
                    </a:cubicBezTo>
                    <a:lnTo>
                      <a:pt x="2456811" y="357534"/>
                    </a:lnTo>
                    <a:cubicBezTo>
                      <a:pt x="2456811" y="368616"/>
                      <a:pt x="2452409" y="379244"/>
                      <a:pt x="2444573" y="387081"/>
                    </a:cubicBezTo>
                    <a:cubicBezTo>
                      <a:pt x="2436737" y="394917"/>
                      <a:pt x="2426109" y="399319"/>
                      <a:pt x="2415027" y="399319"/>
                    </a:cubicBezTo>
                    <a:lnTo>
                      <a:pt x="41785" y="399319"/>
                    </a:lnTo>
                    <a:cubicBezTo>
                      <a:pt x="30703" y="399319"/>
                      <a:pt x="20075" y="394917"/>
                      <a:pt x="12239" y="387081"/>
                    </a:cubicBezTo>
                    <a:cubicBezTo>
                      <a:pt x="4402" y="379244"/>
                      <a:pt x="0" y="368616"/>
                      <a:pt x="0" y="357534"/>
                    </a:cubicBezTo>
                    <a:lnTo>
                      <a:pt x="0" y="41785"/>
                    </a:lnTo>
                    <a:cubicBezTo>
                      <a:pt x="0" y="30703"/>
                      <a:pt x="4402" y="20075"/>
                      <a:pt x="12239" y="12239"/>
                    </a:cubicBezTo>
                    <a:cubicBezTo>
                      <a:pt x="20075" y="4402"/>
                      <a:pt x="30703" y="0"/>
                      <a:pt x="41785" y="0"/>
                    </a:cubicBezTo>
                    <a:close/>
                  </a:path>
                </a:pathLst>
              </a:custGeom>
              <a:solidFill>
                <a:srgbClr val="E6DBF0"/>
              </a:solidFill>
              <a:ln cap="rnd">
                <a:noFill/>
                <a:prstDash val="solid"/>
                <a:round/>
              </a:ln>
            </p:spPr>
            <p:txBody>
              <a:bodyPr/>
              <a:lstStyle/>
              <a:p>
                <a:endParaRPr lang="en-CY"/>
              </a:p>
            </p:txBody>
          </p:sp>
          <p:sp>
            <p:nvSpPr>
              <p:cNvPr id="41" name="TextBox 41"/>
              <p:cNvSpPr txBox="1"/>
              <p:nvPr/>
            </p:nvSpPr>
            <p:spPr>
              <a:xfrm>
                <a:off x="0" y="-38100"/>
                <a:ext cx="2456812" cy="437419"/>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42" name="TextBox 42"/>
            <p:cNvSpPr txBox="1"/>
            <p:nvPr/>
          </p:nvSpPr>
          <p:spPr>
            <a:xfrm>
              <a:off x="818674" y="319213"/>
              <a:ext cx="8422978" cy="1275503"/>
            </a:xfrm>
            <a:prstGeom prst="rect">
              <a:avLst/>
            </a:prstGeom>
          </p:spPr>
          <p:txBody>
            <a:bodyPr lIns="0" tIns="0" rIns="0" bIns="0" rtlCol="0" anchor="t">
              <a:spAutoFit/>
            </a:bodyPr>
            <a:lstStyle/>
            <a:p>
              <a:pPr marL="0" lvl="0" indent="0" algn="just">
                <a:lnSpc>
                  <a:spcPts val="1679"/>
                </a:lnSpc>
              </a:pPr>
              <a:r>
                <a:rPr lang="en-US" sz="1199" b="1">
                  <a:solidFill>
                    <a:srgbClr val="464646"/>
                  </a:solidFill>
                  <a:latin typeface="Open Sans Bold"/>
                  <a:ea typeface="Open Sans Bold"/>
                  <a:cs typeface="Open Sans Bold"/>
                  <a:sym typeface="Open Sans Bold"/>
                </a:rPr>
                <a:t>Struktur der Treffen</a:t>
              </a:r>
            </a:p>
            <a:p>
              <a:pPr marL="0" lvl="0" indent="0" algn="just">
                <a:lnSpc>
                  <a:spcPts val="1540"/>
                </a:lnSpc>
                <a:spcBef>
                  <a:spcPct val="0"/>
                </a:spcBef>
              </a:pPr>
              <a:r>
                <a:rPr lang="en-US" sz="1100">
                  <a:solidFill>
                    <a:srgbClr val="464646"/>
                  </a:solidFill>
                  <a:latin typeface="Open Sans"/>
                  <a:ea typeface="Open Sans"/>
                  <a:cs typeface="Open Sans"/>
                  <a:sym typeface="Open Sans"/>
                </a:rPr>
                <a:t>Geplante Häufigkeit (z. B. monatlich): ___________________________________</a:t>
              </a:r>
            </a:p>
            <a:p>
              <a:pPr marL="0" lvl="0" indent="0" algn="just">
                <a:lnSpc>
                  <a:spcPts val="1540"/>
                </a:lnSpc>
                <a:spcBef>
                  <a:spcPct val="0"/>
                </a:spcBef>
              </a:pPr>
              <a:endParaRPr lang="en-US" sz="1100">
                <a:solidFill>
                  <a:srgbClr val="464646"/>
                </a:solidFill>
                <a:latin typeface="Open Sans"/>
                <a:ea typeface="Open Sans"/>
                <a:cs typeface="Open Sans"/>
                <a:sym typeface="Open Sans"/>
              </a:endParaRPr>
            </a:p>
            <a:p>
              <a:pPr algn="just">
                <a:lnSpc>
                  <a:spcPts val="1540"/>
                </a:lnSpc>
                <a:spcBef>
                  <a:spcPct val="0"/>
                </a:spcBef>
              </a:pPr>
              <a:r>
                <a:rPr lang="en-US" sz="1100">
                  <a:solidFill>
                    <a:srgbClr val="464646"/>
                  </a:solidFill>
                  <a:latin typeface="Open Sans"/>
                  <a:ea typeface="Open Sans"/>
                  <a:cs typeface="Open Sans"/>
                  <a:sym typeface="Open Sans"/>
                </a:rPr>
                <a:t>Bevorzugtes Format:       </a:t>
              </a:r>
              <a:r>
                <a:rPr lang="en-US" sz="1100" u="none" strike="noStrike">
                  <a:solidFill>
                    <a:srgbClr val="464646"/>
                  </a:solidFill>
                  <a:latin typeface="Open Sans"/>
                  <a:ea typeface="Open Sans"/>
                  <a:cs typeface="Open Sans"/>
                  <a:sym typeface="Open Sans"/>
                </a:rPr>
                <a:t>☐ Persönlich vor Ort           </a:t>
              </a:r>
            </a:p>
            <a:p>
              <a:pPr algn="just">
                <a:lnSpc>
                  <a:spcPts val="1540"/>
                </a:lnSpc>
                <a:spcBef>
                  <a:spcPct val="0"/>
                </a:spcBef>
              </a:pPr>
              <a:r>
                <a:rPr lang="en-US" sz="1100" u="none" strike="noStrike">
                  <a:solidFill>
                    <a:srgbClr val="464646"/>
                  </a:solidFill>
                  <a:latin typeface="Open Sans"/>
                  <a:ea typeface="Open Sans"/>
                  <a:cs typeface="Open Sans"/>
                  <a:sym typeface="Open Sans"/>
                </a:rPr>
                <a:t>                                            ☐ Online</a:t>
              </a:r>
            </a:p>
          </p:txBody>
        </p:sp>
        <p:grpSp>
          <p:nvGrpSpPr>
            <p:cNvPr id="43" name="Group 43"/>
            <p:cNvGrpSpPr/>
            <p:nvPr/>
          </p:nvGrpSpPr>
          <p:grpSpPr>
            <a:xfrm>
              <a:off x="0" y="0"/>
              <a:ext cx="674674" cy="676526"/>
              <a:chOff x="0" y="0"/>
              <a:chExt cx="810576" cy="812800"/>
            </a:xfrm>
          </p:grpSpPr>
          <p:sp>
            <p:nvSpPr>
              <p:cNvPr id="44" name="Freeform 44"/>
              <p:cNvSpPr/>
              <p:nvPr/>
            </p:nvSpPr>
            <p:spPr>
              <a:xfrm>
                <a:off x="0" y="0"/>
                <a:ext cx="810576" cy="812800"/>
              </a:xfrm>
              <a:custGeom>
                <a:avLst/>
                <a:gdLst/>
                <a:ahLst/>
                <a:cxnLst/>
                <a:rect l="l" t="t" r="r" b="b"/>
                <a:pathLst>
                  <a:path w="810576" h="812800">
                    <a:moveTo>
                      <a:pt x="405288" y="0"/>
                    </a:moveTo>
                    <a:cubicBezTo>
                      <a:pt x="181454" y="0"/>
                      <a:pt x="0" y="181951"/>
                      <a:pt x="0" y="406400"/>
                    </a:cubicBezTo>
                    <a:cubicBezTo>
                      <a:pt x="0" y="630849"/>
                      <a:pt x="181454" y="812800"/>
                      <a:pt x="405288" y="812800"/>
                    </a:cubicBezTo>
                    <a:cubicBezTo>
                      <a:pt x="629122" y="812800"/>
                      <a:pt x="810576" y="630849"/>
                      <a:pt x="810576" y="406400"/>
                    </a:cubicBezTo>
                    <a:cubicBezTo>
                      <a:pt x="810576" y="181951"/>
                      <a:pt x="629122" y="0"/>
                      <a:pt x="405288" y="0"/>
                    </a:cubicBezTo>
                    <a:close/>
                  </a:path>
                </a:pathLst>
              </a:custGeom>
              <a:solidFill>
                <a:srgbClr val="7F699B"/>
              </a:solidFill>
            </p:spPr>
            <p:txBody>
              <a:bodyPr/>
              <a:lstStyle/>
              <a:p>
                <a:endParaRPr lang="en-CY"/>
              </a:p>
            </p:txBody>
          </p:sp>
          <p:sp>
            <p:nvSpPr>
              <p:cNvPr id="45" name="TextBox 45"/>
              <p:cNvSpPr txBox="1"/>
              <p:nvPr/>
            </p:nvSpPr>
            <p:spPr>
              <a:xfrm>
                <a:off x="75991" y="38100"/>
                <a:ext cx="658593"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46" name="TextBox 46"/>
            <p:cNvSpPr txBox="1"/>
            <p:nvPr/>
          </p:nvSpPr>
          <p:spPr>
            <a:xfrm>
              <a:off x="51725" y="203365"/>
              <a:ext cx="571224" cy="298371"/>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3</a:t>
              </a:r>
            </a:p>
          </p:txBody>
        </p:sp>
      </p:grpSp>
      <p:grpSp>
        <p:nvGrpSpPr>
          <p:cNvPr id="47" name="Group 47"/>
          <p:cNvGrpSpPr/>
          <p:nvPr/>
        </p:nvGrpSpPr>
        <p:grpSpPr>
          <a:xfrm>
            <a:off x="220851" y="6887992"/>
            <a:ext cx="7093399" cy="1594817"/>
            <a:chOff x="0" y="0"/>
            <a:chExt cx="9457865" cy="2126423"/>
          </a:xfrm>
        </p:grpSpPr>
        <p:grpSp>
          <p:nvGrpSpPr>
            <p:cNvPr id="48" name="Group 48"/>
            <p:cNvGrpSpPr/>
            <p:nvPr/>
          </p:nvGrpSpPr>
          <p:grpSpPr>
            <a:xfrm>
              <a:off x="231536" y="163080"/>
              <a:ext cx="9226329" cy="1963342"/>
              <a:chOff x="0" y="0"/>
              <a:chExt cx="2443237" cy="519915"/>
            </a:xfrm>
          </p:grpSpPr>
          <p:sp>
            <p:nvSpPr>
              <p:cNvPr id="49" name="Freeform 49"/>
              <p:cNvSpPr/>
              <p:nvPr/>
            </p:nvSpPr>
            <p:spPr>
              <a:xfrm>
                <a:off x="0" y="0"/>
                <a:ext cx="2443237" cy="519915"/>
              </a:xfrm>
              <a:custGeom>
                <a:avLst/>
                <a:gdLst/>
                <a:ahLst/>
                <a:cxnLst/>
                <a:rect l="l" t="t" r="r" b="b"/>
                <a:pathLst>
                  <a:path w="2443237" h="519915">
                    <a:moveTo>
                      <a:pt x="42017" y="0"/>
                    </a:moveTo>
                    <a:lnTo>
                      <a:pt x="2401220" y="0"/>
                    </a:lnTo>
                    <a:cubicBezTo>
                      <a:pt x="2412364" y="0"/>
                      <a:pt x="2423051" y="4427"/>
                      <a:pt x="2430931" y="12307"/>
                    </a:cubicBezTo>
                    <a:cubicBezTo>
                      <a:pt x="2438810" y="20186"/>
                      <a:pt x="2443237" y="30873"/>
                      <a:pt x="2443237" y="42017"/>
                    </a:cubicBezTo>
                    <a:lnTo>
                      <a:pt x="2443237" y="477898"/>
                    </a:lnTo>
                    <a:cubicBezTo>
                      <a:pt x="2443237" y="489042"/>
                      <a:pt x="2438810" y="499729"/>
                      <a:pt x="2430931" y="507609"/>
                    </a:cubicBezTo>
                    <a:cubicBezTo>
                      <a:pt x="2423051" y="515489"/>
                      <a:pt x="2412364" y="519915"/>
                      <a:pt x="2401220" y="519915"/>
                    </a:cubicBezTo>
                    <a:lnTo>
                      <a:pt x="42017" y="519915"/>
                    </a:lnTo>
                    <a:cubicBezTo>
                      <a:pt x="30873" y="519915"/>
                      <a:pt x="20186" y="515489"/>
                      <a:pt x="12307" y="507609"/>
                    </a:cubicBezTo>
                    <a:cubicBezTo>
                      <a:pt x="4427" y="499729"/>
                      <a:pt x="0" y="489042"/>
                      <a:pt x="0" y="477898"/>
                    </a:cubicBezTo>
                    <a:lnTo>
                      <a:pt x="0" y="42017"/>
                    </a:lnTo>
                    <a:cubicBezTo>
                      <a:pt x="0" y="30873"/>
                      <a:pt x="4427" y="20186"/>
                      <a:pt x="12307" y="12307"/>
                    </a:cubicBezTo>
                    <a:cubicBezTo>
                      <a:pt x="20186" y="4427"/>
                      <a:pt x="30873" y="0"/>
                      <a:pt x="42017" y="0"/>
                    </a:cubicBezTo>
                    <a:close/>
                  </a:path>
                </a:pathLst>
              </a:custGeom>
              <a:solidFill>
                <a:srgbClr val="FFFFFE"/>
              </a:solidFill>
              <a:ln w="38100" cap="rnd">
                <a:solidFill>
                  <a:srgbClr val="7F699B"/>
                </a:solidFill>
                <a:prstDash val="solid"/>
                <a:round/>
              </a:ln>
            </p:spPr>
            <p:txBody>
              <a:bodyPr/>
              <a:lstStyle/>
              <a:p>
                <a:endParaRPr lang="en-CY"/>
              </a:p>
            </p:txBody>
          </p:sp>
          <p:sp>
            <p:nvSpPr>
              <p:cNvPr id="50" name="TextBox 50"/>
              <p:cNvSpPr txBox="1"/>
              <p:nvPr/>
            </p:nvSpPr>
            <p:spPr>
              <a:xfrm>
                <a:off x="0" y="-28575"/>
                <a:ext cx="2443237" cy="548490"/>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1" name="TextBox 51"/>
            <p:cNvSpPr txBox="1"/>
            <p:nvPr/>
          </p:nvSpPr>
          <p:spPr>
            <a:xfrm>
              <a:off x="832635" y="319213"/>
              <a:ext cx="6194282" cy="1807210"/>
            </a:xfrm>
            <a:prstGeom prst="rect">
              <a:avLst/>
            </a:prstGeom>
          </p:spPr>
          <p:txBody>
            <a:bodyPr lIns="0" tIns="0" rIns="0" bIns="0" rtlCol="0" anchor="t">
              <a:spAutoFit/>
            </a:bodyPr>
            <a:lstStyle/>
            <a:p>
              <a:pPr marL="0" lvl="0" indent="0" algn="just">
                <a:lnSpc>
                  <a:spcPts val="1679"/>
                </a:lnSpc>
                <a:spcBef>
                  <a:spcPct val="0"/>
                </a:spcBef>
              </a:pPr>
              <a:r>
                <a:rPr lang="en-US" sz="1200" b="1">
                  <a:solidFill>
                    <a:srgbClr val="464646"/>
                  </a:solidFill>
                  <a:latin typeface="Open Sans Bold"/>
                  <a:ea typeface="Open Sans Bold"/>
                  <a:cs typeface="Open Sans Bold"/>
                  <a:sym typeface="Open Sans Bold"/>
                </a:rPr>
                <a:t>Mögliche Gesprächsthemen</a:t>
              </a:r>
            </a:p>
            <a:p>
              <a:pPr marL="237491" lvl="1" indent="-118745" algn="l">
                <a:lnSpc>
                  <a:spcPts val="1540"/>
                </a:lnSpc>
                <a:buFont typeface="Arial"/>
                <a:buChar char="•"/>
              </a:pPr>
              <a:r>
                <a:rPr lang="en-US" sz="1100" u="none" strike="noStrike">
                  <a:solidFill>
                    <a:srgbClr val="464646"/>
                  </a:solidFill>
                  <a:latin typeface="Open Sans"/>
                  <a:ea typeface="Open Sans"/>
                  <a:cs typeface="Open Sans"/>
                  <a:sym typeface="Open Sans"/>
                </a:rPr>
                <a:t>Berufliche Ziele und Wünsche</a:t>
              </a:r>
            </a:p>
            <a:p>
              <a:pPr marL="237491" lvl="1" indent="-118745" algn="l">
                <a:lnSpc>
                  <a:spcPts val="1540"/>
                </a:lnSpc>
                <a:buFont typeface="Arial"/>
                <a:buChar char="•"/>
              </a:pPr>
              <a:r>
                <a:rPr lang="en-US" sz="1100" u="none" strike="noStrike">
                  <a:solidFill>
                    <a:srgbClr val="464646"/>
                  </a:solidFill>
                  <a:latin typeface="Open Sans"/>
                  <a:ea typeface="Open Sans"/>
                  <a:cs typeface="Open Sans"/>
                  <a:sym typeface="Open Sans"/>
                </a:rPr>
                <a:t>Stärken und Fähigkeiten</a:t>
              </a:r>
            </a:p>
            <a:p>
              <a:pPr marL="237491" lvl="1" indent="-118745" algn="l">
                <a:lnSpc>
                  <a:spcPts val="1540"/>
                </a:lnSpc>
                <a:buFont typeface="Arial"/>
                <a:buChar char="•"/>
              </a:pPr>
              <a:r>
                <a:rPr lang="en-US" sz="1100" u="none" strike="noStrike">
                  <a:solidFill>
                    <a:srgbClr val="464646"/>
                  </a:solidFill>
                  <a:latin typeface="Open Sans"/>
                  <a:ea typeface="Open Sans"/>
                  <a:cs typeface="Open Sans"/>
                  <a:sym typeface="Open Sans"/>
                </a:rPr>
                <a:t>Kommunikation am Arbeitsplatz</a:t>
              </a:r>
            </a:p>
            <a:p>
              <a:pPr marL="237491" lvl="1" indent="-118745" algn="l">
                <a:lnSpc>
                  <a:spcPts val="1540"/>
                </a:lnSpc>
                <a:buFont typeface="Arial"/>
                <a:buChar char="•"/>
              </a:pPr>
              <a:r>
                <a:rPr lang="en-US" sz="1100" u="none" strike="noStrike">
                  <a:solidFill>
                    <a:srgbClr val="464646"/>
                  </a:solidFill>
                  <a:latin typeface="Open Sans"/>
                  <a:ea typeface="Open Sans"/>
                  <a:cs typeface="Open Sans"/>
                  <a:sym typeface="Open Sans"/>
                </a:rPr>
                <a:t>Karrierewege und Entwicklungsmöglichkeiten</a:t>
              </a:r>
            </a:p>
            <a:p>
              <a:pPr marL="237491" lvl="1" indent="-118745" algn="l">
                <a:lnSpc>
                  <a:spcPts val="1540"/>
                </a:lnSpc>
                <a:buFont typeface="Arial"/>
                <a:buChar char="•"/>
              </a:pPr>
              <a:r>
                <a:rPr lang="en-US" sz="1100" u="none" strike="noStrike">
                  <a:solidFill>
                    <a:srgbClr val="464646"/>
                  </a:solidFill>
                  <a:latin typeface="Open Sans"/>
                  <a:ea typeface="Open Sans"/>
                  <a:cs typeface="Open Sans"/>
                  <a:sym typeface="Open Sans"/>
                </a:rPr>
                <a:t>Herausforderungen und Lösungswege</a:t>
              </a:r>
            </a:p>
            <a:p>
              <a:pPr marL="0" lvl="0" indent="0" algn="just">
                <a:lnSpc>
                  <a:spcPts val="1679"/>
                </a:lnSpc>
                <a:spcBef>
                  <a:spcPct val="0"/>
                </a:spcBef>
              </a:pPr>
              <a:endParaRPr lang="en-US" sz="1100" u="none" strike="noStrike">
                <a:solidFill>
                  <a:srgbClr val="464646"/>
                </a:solidFill>
                <a:latin typeface="Open Sans"/>
                <a:ea typeface="Open Sans"/>
                <a:cs typeface="Open Sans"/>
                <a:sym typeface="Open Sans"/>
              </a:endParaRPr>
            </a:p>
          </p:txBody>
        </p:sp>
        <p:grpSp>
          <p:nvGrpSpPr>
            <p:cNvPr id="52" name="Group 52"/>
            <p:cNvGrpSpPr/>
            <p:nvPr/>
          </p:nvGrpSpPr>
          <p:grpSpPr>
            <a:xfrm>
              <a:off x="0" y="0"/>
              <a:ext cx="690045" cy="676526"/>
              <a:chOff x="0" y="0"/>
              <a:chExt cx="829043" cy="812800"/>
            </a:xfrm>
          </p:grpSpPr>
          <p:sp>
            <p:nvSpPr>
              <p:cNvPr id="53" name="Freeform 53"/>
              <p:cNvSpPr/>
              <p:nvPr/>
            </p:nvSpPr>
            <p:spPr>
              <a:xfrm>
                <a:off x="0" y="0"/>
                <a:ext cx="829043" cy="812800"/>
              </a:xfrm>
              <a:custGeom>
                <a:avLst/>
                <a:gdLst/>
                <a:ahLst/>
                <a:cxnLst/>
                <a:rect l="l" t="t" r="r" b="b"/>
                <a:pathLst>
                  <a:path w="829043" h="812800">
                    <a:moveTo>
                      <a:pt x="414521" y="0"/>
                    </a:moveTo>
                    <a:cubicBezTo>
                      <a:pt x="185587" y="0"/>
                      <a:pt x="0" y="181951"/>
                      <a:pt x="0" y="406400"/>
                    </a:cubicBezTo>
                    <a:cubicBezTo>
                      <a:pt x="0" y="630849"/>
                      <a:pt x="185587" y="812800"/>
                      <a:pt x="414521" y="812800"/>
                    </a:cubicBezTo>
                    <a:cubicBezTo>
                      <a:pt x="643455" y="812800"/>
                      <a:pt x="829043" y="630849"/>
                      <a:pt x="829043" y="406400"/>
                    </a:cubicBezTo>
                    <a:cubicBezTo>
                      <a:pt x="829043" y="181951"/>
                      <a:pt x="643455" y="0"/>
                      <a:pt x="414521" y="0"/>
                    </a:cubicBezTo>
                    <a:close/>
                  </a:path>
                </a:pathLst>
              </a:custGeom>
              <a:solidFill>
                <a:srgbClr val="7F699B"/>
              </a:solidFill>
            </p:spPr>
            <p:txBody>
              <a:bodyPr/>
              <a:lstStyle/>
              <a:p>
                <a:endParaRPr lang="en-CY"/>
              </a:p>
            </p:txBody>
          </p:sp>
          <p:sp>
            <p:nvSpPr>
              <p:cNvPr id="54" name="TextBox 54"/>
              <p:cNvSpPr txBox="1"/>
              <p:nvPr/>
            </p:nvSpPr>
            <p:spPr>
              <a:xfrm>
                <a:off x="77723" y="47625"/>
                <a:ext cx="673597" cy="6889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5" name="TextBox 55"/>
            <p:cNvSpPr txBox="1"/>
            <p:nvPr/>
          </p:nvSpPr>
          <p:spPr>
            <a:xfrm>
              <a:off x="52903" y="206023"/>
              <a:ext cx="584238" cy="302580"/>
            </a:xfrm>
            <a:prstGeom prst="rect">
              <a:avLst/>
            </a:prstGeom>
          </p:spPr>
          <p:txBody>
            <a:bodyPr lIns="0" tIns="0" rIns="0" bIns="0" rtlCol="0" anchor="t">
              <a:spAutoFit/>
            </a:bodyPr>
            <a:lstStyle/>
            <a:p>
              <a:pPr marL="0" lvl="0" indent="0" algn="ctr">
                <a:lnSpc>
                  <a:spcPts val="1685"/>
                </a:lnSpc>
                <a:spcBef>
                  <a:spcPct val="0"/>
                </a:spcBef>
              </a:pPr>
              <a:r>
                <a:rPr lang="en-US" sz="1685" b="1" u="none" strike="noStrike" spc="-118">
                  <a:solidFill>
                    <a:srgbClr val="FFFFFF"/>
                  </a:solidFill>
                  <a:latin typeface="Open Sans Bold"/>
                  <a:ea typeface="Open Sans Bold"/>
                  <a:cs typeface="Open Sans Bold"/>
                  <a:sym typeface="Open Sans Bold"/>
                </a:rPr>
                <a:t>4</a:t>
              </a:r>
            </a:p>
          </p:txBody>
        </p:sp>
      </p:grpSp>
      <p:grpSp>
        <p:nvGrpSpPr>
          <p:cNvPr id="56" name="Group 56"/>
          <p:cNvGrpSpPr/>
          <p:nvPr/>
        </p:nvGrpSpPr>
        <p:grpSpPr>
          <a:xfrm>
            <a:off x="382276" y="8637827"/>
            <a:ext cx="3205207" cy="1513213"/>
            <a:chOff x="0" y="0"/>
            <a:chExt cx="1131701" cy="534288"/>
          </a:xfrm>
        </p:grpSpPr>
        <p:sp>
          <p:nvSpPr>
            <p:cNvPr id="57" name="Freeform 57"/>
            <p:cNvSpPr/>
            <p:nvPr/>
          </p:nvSpPr>
          <p:spPr>
            <a:xfrm>
              <a:off x="0" y="0"/>
              <a:ext cx="1131701" cy="534288"/>
            </a:xfrm>
            <a:custGeom>
              <a:avLst/>
              <a:gdLst/>
              <a:ahLst/>
              <a:cxnLst/>
              <a:rect l="l" t="t" r="r" b="b"/>
              <a:pathLst>
                <a:path w="1131701" h="534288">
                  <a:moveTo>
                    <a:pt x="89371" y="0"/>
                  </a:moveTo>
                  <a:lnTo>
                    <a:pt x="1042330" y="0"/>
                  </a:lnTo>
                  <a:cubicBezTo>
                    <a:pt x="1091688" y="0"/>
                    <a:pt x="1131701" y="40013"/>
                    <a:pt x="1131701" y="89371"/>
                  </a:cubicBezTo>
                  <a:lnTo>
                    <a:pt x="1131701" y="444918"/>
                  </a:lnTo>
                  <a:cubicBezTo>
                    <a:pt x="1131701" y="494276"/>
                    <a:pt x="1091688" y="534288"/>
                    <a:pt x="1042330" y="534288"/>
                  </a:cubicBezTo>
                  <a:lnTo>
                    <a:pt x="89371" y="534288"/>
                  </a:lnTo>
                  <a:cubicBezTo>
                    <a:pt x="40013" y="534288"/>
                    <a:pt x="0" y="494276"/>
                    <a:pt x="0" y="444918"/>
                  </a:cubicBezTo>
                  <a:lnTo>
                    <a:pt x="0" y="89371"/>
                  </a:lnTo>
                  <a:cubicBezTo>
                    <a:pt x="0" y="40013"/>
                    <a:pt x="40013" y="0"/>
                    <a:pt x="89371" y="0"/>
                  </a:cubicBezTo>
                  <a:close/>
                </a:path>
              </a:pathLst>
            </a:custGeom>
            <a:solidFill>
              <a:srgbClr val="E6DBF0"/>
            </a:solidFill>
            <a:ln cap="rnd">
              <a:noFill/>
              <a:prstDash val="solid"/>
              <a:round/>
            </a:ln>
          </p:spPr>
          <p:txBody>
            <a:bodyPr/>
            <a:lstStyle/>
            <a:p>
              <a:endParaRPr lang="en-CY"/>
            </a:p>
          </p:txBody>
        </p:sp>
        <p:sp>
          <p:nvSpPr>
            <p:cNvPr id="58" name="TextBox 58"/>
            <p:cNvSpPr txBox="1"/>
            <p:nvPr/>
          </p:nvSpPr>
          <p:spPr>
            <a:xfrm>
              <a:off x="0" y="-38100"/>
              <a:ext cx="1131701" cy="572388"/>
            </a:xfrm>
            <a:prstGeom prst="rect">
              <a:avLst/>
            </a:prstGeom>
          </p:spPr>
          <p:txBody>
            <a:bodyPr lIns="51562" tIns="51562" rIns="51562" bIns="51562" rtlCol="0" anchor="ctr"/>
            <a:lstStyle/>
            <a:p>
              <a:pPr marL="0" lvl="0" indent="0" algn="ctr">
                <a:lnSpc>
                  <a:spcPts val="1705"/>
                </a:lnSpc>
                <a:spcBef>
                  <a:spcPct val="0"/>
                </a:spcBef>
              </a:pPr>
              <a:endParaRPr/>
            </a:p>
          </p:txBody>
        </p:sp>
      </p:grpSp>
      <p:sp>
        <p:nvSpPr>
          <p:cNvPr id="59" name="TextBox 59"/>
          <p:cNvSpPr txBox="1"/>
          <p:nvPr/>
        </p:nvSpPr>
        <p:spPr>
          <a:xfrm>
            <a:off x="575641" y="8808026"/>
            <a:ext cx="2925417" cy="961390"/>
          </a:xfrm>
          <a:prstGeom prst="rect">
            <a:avLst/>
          </a:prstGeom>
        </p:spPr>
        <p:txBody>
          <a:bodyPr lIns="0" tIns="0" rIns="0" bIns="0" rtlCol="0" anchor="t">
            <a:spAutoFit/>
          </a:bodyPr>
          <a:lstStyle/>
          <a:p>
            <a:pPr algn="l">
              <a:lnSpc>
                <a:spcPts val="1679"/>
              </a:lnSpc>
            </a:pPr>
            <a:r>
              <a:rPr lang="en-US" sz="1199" b="1">
                <a:solidFill>
                  <a:srgbClr val="464646"/>
                </a:solidFill>
                <a:latin typeface="Open Sans Bold"/>
                <a:ea typeface="Open Sans Bold"/>
                <a:cs typeface="Open Sans Bold"/>
                <a:sym typeface="Open Sans Bold"/>
              </a:rPr>
              <a:t>Vertraulichkeit</a:t>
            </a:r>
          </a:p>
          <a:p>
            <a:pPr marL="0" lvl="0" indent="0" algn="just">
              <a:lnSpc>
                <a:spcPts val="1540"/>
              </a:lnSpc>
              <a:spcBef>
                <a:spcPct val="0"/>
              </a:spcBef>
            </a:pPr>
            <a:r>
              <a:rPr lang="en-US" sz="1100" u="none" strike="noStrike">
                <a:solidFill>
                  <a:srgbClr val="464646"/>
                </a:solidFill>
                <a:latin typeface="Open Sans"/>
                <a:ea typeface="Open Sans"/>
                <a:cs typeface="Open Sans"/>
                <a:sym typeface="Open Sans"/>
              </a:rPr>
              <a:t>Mentoringgespräche sind vertraulich.</a:t>
            </a:r>
          </a:p>
          <a:p>
            <a:pPr marL="0" lvl="0" indent="0" algn="l">
              <a:lnSpc>
                <a:spcPts val="1540"/>
              </a:lnSpc>
              <a:spcBef>
                <a:spcPct val="0"/>
              </a:spcBef>
            </a:pPr>
            <a:r>
              <a:rPr lang="en-US" sz="1100" u="none" strike="noStrike">
                <a:solidFill>
                  <a:srgbClr val="464646"/>
                </a:solidFill>
                <a:latin typeface="Open Sans"/>
                <a:ea typeface="Open Sans"/>
                <a:cs typeface="Open Sans"/>
                <a:sym typeface="Open Sans"/>
              </a:rPr>
              <a:t>Informationen werden nur im gegenseitigen Einvernehmen oder bei ernsthaften Bedenken weitergegeben.</a:t>
            </a:r>
          </a:p>
        </p:txBody>
      </p:sp>
      <p:sp>
        <p:nvSpPr>
          <p:cNvPr id="60" name="TextBox 60"/>
          <p:cNvSpPr txBox="1"/>
          <p:nvPr/>
        </p:nvSpPr>
        <p:spPr>
          <a:xfrm>
            <a:off x="4202254" y="9097640"/>
            <a:ext cx="3015610" cy="943502"/>
          </a:xfrm>
          <a:prstGeom prst="rect">
            <a:avLst/>
          </a:prstGeom>
        </p:spPr>
        <p:txBody>
          <a:bodyPr lIns="0" tIns="0" rIns="0" bIns="0" rtlCol="0" anchor="t">
            <a:spAutoFit/>
          </a:bodyPr>
          <a:lstStyle/>
          <a:p>
            <a:pPr marL="238407" lvl="1" indent="-119204" algn="just">
              <a:lnSpc>
                <a:spcPts val="1545"/>
              </a:lnSpc>
              <a:buFont typeface="Arial"/>
              <a:buChar char="•"/>
            </a:pPr>
            <a:r>
              <a:rPr lang="en-US" sz="1104" b="1">
                <a:solidFill>
                  <a:srgbClr val="464646"/>
                </a:solidFill>
                <a:latin typeface="Open Sans Bold"/>
                <a:ea typeface="Open Sans Bold"/>
                <a:cs typeface="Open Sans Bold"/>
                <a:sym typeface="Open Sans Bold"/>
              </a:rPr>
              <a:t>Schließen</a:t>
            </a:r>
          </a:p>
          <a:p>
            <a:pPr marL="0" lvl="0" indent="0" algn="just">
              <a:lnSpc>
                <a:spcPts val="1545"/>
              </a:lnSpc>
              <a:spcBef>
                <a:spcPct val="0"/>
              </a:spcBef>
            </a:pPr>
            <a:r>
              <a:rPr lang="en-US" sz="1104" b="1">
                <a:solidFill>
                  <a:srgbClr val="464646"/>
                </a:solidFill>
                <a:latin typeface="Open Sans Bold"/>
                <a:ea typeface="Open Sans Bold"/>
                <a:cs typeface="Open Sans Bold"/>
                <a:sym typeface="Open Sans Bold"/>
              </a:rPr>
              <a:t>Danken Sie dem Mitarbeiter für seine Rückmeldung und weisen Sie ihn darauf hin, dass auch zwischen den Meetings Unterstützung zur Verfügung steht.</a:t>
            </a:r>
          </a:p>
        </p:txBody>
      </p:sp>
      <p:grpSp>
        <p:nvGrpSpPr>
          <p:cNvPr id="61" name="Group 61"/>
          <p:cNvGrpSpPr/>
          <p:nvPr/>
        </p:nvGrpSpPr>
        <p:grpSpPr>
          <a:xfrm>
            <a:off x="3925490" y="8637827"/>
            <a:ext cx="3344900" cy="1513213"/>
            <a:chOff x="0" y="0"/>
            <a:chExt cx="1181024" cy="534288"/>
          </a:xfrm>
        </p:grpSpPr>
        <p:sp>
          <p:nvSpPr>
            <p:cNvPr id="62" name="Freeform 62"/>
            <p:cNvSpPr/>
            <p:nvPr/>
          </p:nvSpPr>
          <p:spPr>
            <a:xfrm>
              <a:off x="0" y="0"/>
              <a:ext cx="1181024" cy="534288"/>
            </a:xfrm>
            <a:custGeom>
              <a:avLst/>
              <a:gdLst/>
              <a:ahLst/>
              <a:cxnLst/>
              <a:rect l="l" t="t" r="r" b="b"/>
              <a:pathLst>
                <a:path w="1181024" h="534288">
                  <a:moveTo>
                    <a:pt x="85638" y="0"/>
                  </a:moveTo>
                  <a:lnTo>
                    <a:pt x="1095385" y="0"/>
                  </a:lnTo>
                  <a:cubicBezTo>
                    <a:pt x="1118098" y="0"/>
                    <a:pt x="1139881" y="9023"/>
                    <a:pt x="1155941" y="25083"/>
                  </a:cubicBezTo>
                  <a:cubicBezTo>
                    <a:pt x="1172001" y="41143"/>
                    <a:pt x="1181024" y="62925"/>
                    <a:pt x="1181024" y="85638"/>
                  </a:cubicBezTo>
                  <a:lnTo>
                    <a:pt x="1181024" y="448650"/>
                  </a:lnTo>
                  <a:cubicBezTo>
                    <a:pt x="1181024" y="495947"/>
                    <a:pt x="1142682" y="534288"/>
                    <a:pt x="1095385" y="534288"/>
                  </a:cubicBezTo>
                  <a:lnTo>
                    <a:pt x="85638" y="534288"/>
                  </a:lnTo>
                  <a:cubicBezTo>
                    <a:pt x="38342" y="534288"/>
                    <a:pt x="0" y="495947"/>
                    <a:pt x="0" y="448650"/>
                  </a:cubicBezTo>
                  <a:lnTo>
                    <a:pt x="0" y="85638"/>
                  </a:lnTo>
                  <a:cubicBezTo>
                    <a:pt x="0" y="38342"/>
                    <a:pt x="38342" y="0"/>
                    <a:pt x="85638" y="0"/>
                  </a:cubicBezTo>
                  <a:close/>
                </a:path>
              </a:pathLst>
            </a:custGeom>
            <a:solidFill>
              <a:srgbClr val="E6DBF0"/>
            </a:solidFill>
            <a:ln cap="rnd">
              <a:noFill/>
              <a:prstDash val="solid"/>
              <a:round/>
            </a:ln>
          </p:spPr>
          <p:txBody>
            <a:bodyPr/>
            <a:lstStyle/>
            <a:p>
              <a:endParaRPr lang="en-CY"/>
            </a:p>
          </p:txBody>
        </p:sp>
        <p:sp>
          <p:nvSpPr>
            <p:cNvPr id="63" name="TextBox 63"/>
            <p:cNvSpPr txBox="1"/>
            <p:nvPr/>
          </p:nvSpPr>
          <p:spPr>
            <a:xfrm>
              <a:off x="0" y="-38100"/>
              <a:ext cx="1181024" cy="572388"/>
            </a:xfrm>
            <a:prstGeom prst="rect">
              <a:avLst/>
            </a:prstGeom>
          </p:spPr>
          <p:txBody>
            <a:bodyPr lIns="51562" tIns="51562" rIns="51562" bIns="51562" rtlCol="0" anchor="ctr"/>
            <a:lstStyle/>
            <a:p>
              <a:pPr marL="0" lvl="0" indent="0" algn="ctr">
                <a:lnSpc>
                  <a:spcPts val="1705"/>
                </a:lnSpc>
                <a:spcBef>
                  <a:spcPct val="0"/>
                </a:spcBef>
              </a:pPr>
              <a:endParaRPr/>
            </a:p>
          </p:txBody>
        </p:sp>
      </p:grpSp>
      <p:sp>
        <p:nvSpPr>
          <p:cNvPr id="64" name="TextBox 64"/>
          <p:cNvSpPr txBox="1"/>
          <p:nvPr/>
        </p:nvSpPr>
        <p:spPr>
          <a:xfrm>
            <a:off x="4058375" y="8765783"/>
            <a:ext cx="3079129" cy="1238250"/>
          </a:xfrm>
          <a:prstGeom prst="rect">
            <a:avLst/>
          </a:prstGeom>
        </p:spPr>
        <p:txBody>
          <a:bodyPr lIns="0" tIns="0" rIns="0" bIns="0" rtlCol="0" anchor="t">
            <a:spAutoFit/>
          </a:bodyPr>
          <a:lstStyle/>
          <a:p>
            <a:pPr algn="just">
              <a:lnSpc>
                <a:spcPts val="1679"/>
              </a:lnSpc>
              <a:spcBef>
                <a:spcPct val="0"/>
              </a:spcBef>
            </a:pPr>
            <a:r>
              <a:rPr lang="en-US" sz="1199" b="1">
                <a:solidFill>
                  <a:srgbClr val="464646"/>
                </a:solidFill>
                <a:latin typeface="Open Sans Bold"/>
                <a:ea typeface="Open Sans Bold"/>
                <a:cs typeface="Open Sans Bold"/>
                <a:sym typeface="Open Sans Bold"/>
              </a:rPr>
              <a:t>Unterstützung</a:t>
            </a:r>
          </a:p>
          <a:p>
            <a:pPr marL="0" lvl="0" indent="0" algn="just">
              <a:lnSpc>
                <a:spcPts val="1540"/>
              </a:lnSpc>
              <a:spcBef>
                <a:spcPct val="0"/>
              </a:spcBef>
            </a:pPr>
            <a:r>
              <a:rPr lang="en-US" sz="1100" u="none" strike="noStrike">
                <a:solidFill>
                  <a:srgbClr val="464646"/>
                </a:solidFill>
                <a:latin typeface="Open Sans"/>
                <a:ea typeface="Open Sans"/>
                <a:cs typeface="Open Sans"/>
                <a:sym typeface="Open Sans"/>
              </a:rPr>
              <a:t>Bei Fragen oder Bedenken können sich Mentor:innen oder Mentees an folgende Person wenden: </a:t>
            </a:r>
          </a:p>
          <a:p>
            <a:pPr marL="0" lvl="0" indent="0" algn="just">
              <a:lnSpc>
                <a:spcPts val="1980"/>
              </a:lnSpc>
            </a:pPr>
            <a:r>
              <a:rPr lang="en-US" sz="1100" u="none" strike="noStrike">
                <a:solidFill>
                  <a:srgbClr val="464646"/>
                </a:solidFill>
                <a:latin typeface="Open Sans"/>
                <a:ea typeface="Open Sans"/>
                <a:cs typeface="Open Sans"/>
                <a:sym typeface="Open Sans"/>
              </a:rPr>
              <a:t>Name: ________________________________________</a:t>
            </a:r>
          </a:p>
          <a:p>
            <a:pPr marL="0" lvl="0" indent="0" algn="just">
              <a:lnSpc>
                <a:spcPts val="1980"/>
              </a:lnSpc>
            </a:pPr>
            <a:r>
              <a:rPr lang="en-US" sz="1100" u="none" strike="noStrike">
                <a:solidFill>
                  <a:srgbClr val="464646"/>
                </a:solidFill>
                <a:latin typeface="Open Sans"/>
                <a:ea typeface="Open Sans"/>
                <a:cs typeface="Open Sans"/>
                <a:sym typeface="Open Sans"/>
              </a:rPr>
              <a:t>Kontakt: ______________________________________</a:t>
            </a:r>
          </a:p>
        </p:txBody>
      </p:sp>
      <p:sp>
        <p:nvSpPr>
          <p:cNvPr id="65" name="TextBox 65"/>
          <p:cNvSpPr txBox="1"/>
          <p:nvPr/>
        </p:nvSpPr>
        <p:spPr>
          <a:xfrm>
            <a:off x="382276" y="1548593"/>
            <a:ext cx="6888084" cy="241935"/>
          </a:xfrm>
          <a:prstGeom prst="rect">
            <a:avLst/>
          </a:prstGeom>
        </p:spPr>
        <p:txBody>
          <a:bodyPr lIns="0" tIns="0" rIns="0" bIns="0" rtlCol="0" anchor="t">
            <a:spAutoFit/>
          </a:bodyPr>
          <a:lstStyle/>
          <a:p>
            <a:pPr marL="0" lvl="0" indent="0" algn="l">
              <a:lnSpc>
                <a:spcPts val="2160"/>
              </a:lnSpc>
            </a:pPr>
            <a:r>
              <a:rPr lang="en-US" sz="1200" b="1">
                <a:solidFill>
                  <a:srgbClr val="464646"/>
                </a:solidFill>
                <a:latin typeface="Open Sans Bold"/>
                <a:ea typeface="Open Sans Bold"/>
                <a:cs typeface="Open Sans Bold"/>
                <a:sym typeface="Open Sans Bold"/>
              </a:rPr>
              <a:t>Datum der Besprechung: _______________________       Geleitet von: ___________________________________</a:t>
            </a:r>
          </a:p>
        </p:txBody>
      </p:sp>
      <p:sp>
        <p:nvSpPr>
          <p:cNvPr id="66" name="Freeform 4">
            <a:extLst>
              <a:ext uri="{FF2B5EF4-FFF2-40B4-BE49-F238E27FC236}">
                <a16:creationId xmlns:a16="http://schemas.microsoft.com/office/drawing/2014/main" id="{042FAD1E-0CB4-6E83-C45F-3216BB4810DB}"/>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4" b="1"/>
            </a:stretch>
          </a:blipFill>
        </p:spPr>
        <p:txBody>
          <a:bodyPr/>
          <a:lstStyle/>
          <a:p>
            <a:endParaRPr lang="en-CY"/>
          </a:p>
        </p:txBody>
      </p:sp>
      <p:sp>
        <p:nvSpPr>
          <p:cNvPr id="67" name="Freeform 5">
            <a:extLst>
              <a:ext uri="{FF2B5EF4-FFF2-40B4-BE49-F238E27FC236}">
                <a16:creationId xmlns:a16="http://schemas.microsoft.com/office/drawing/2014/main" id="{60DD2AE7-4981-29F9-3338-3A2E9B5DC67E}"/>
              </a:ext>
            </a:extLst>
          </p:cNvPr>
          <p:cNvSpPr/>
          <p:nvPr/>
        </p:nvSpPr>
        <p:spPr>
          <a:xfrm>
            <a:off x="2902269" y="-5854"/>
            <a:ext cx="3024000" cy="611759"/>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2216"/>
            </a:stretch>
          </a:blipFill>
        </p:spPr>
        <p:txBody>
          <a:bodyPr/>
          <a:lstStyle/>
          <a:p>
            <a:endParaRPr lang="en-CY"/>
          </a:p>
        </p:txBody>
      </p:sp>
      <p:grpSp>
        <p:nvGrpSpPr>
          <p:cNvPr id="68" name="Group 6">
            <a:extLst>
              <a:ext uri="{FF2B5EF4-FFF2-40B4-BE49-F238E27FC236}">
                <a16:creationId xmlns:a16="http://schemas.microsoft.com/office/drawing/2014/main" id="{9ED88E12-B9A9-0CE5-FA3D-06BA64754335}"/>
              </a:ext>
            </a:extLst>
          </p:cNvPr>
          <p:cNvGrpSpPr/>
          <p:nvPr/>
        </p:nvGrpSpPr>
        <p:grpSpPr>
          <a:xfrm>
            <a:off x="-38303" y="10365719"/>
            <a:ext cx="6935460" cy="72479"/>
            <a:chOff x="0" y="0"/>
            <a:chExt cx="2709333" cy="26991"/>
          </a:xfrm>
        </p:grpSpPr>
        <p:sp>
          <p:nvSpPr>
            <p:cNvPr id="69" name="Freeform 7">
              <a:extLst>
                <a:ext uri="{FF2B5EF4-FFF2-40B4-BE49-F238E27FC236}">
                  <a16:creationId xmlns:a16="http://schemas.microsoft.com/office/drawing/2014/main" id="{CB1FBE6D-B213-856F-1DFA-CFBA400A3DE7}"/>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8D77AC">
                    <a:alpha val="40000"/>
                  </a:srgbClr>
                </a:gs>
                <a:gs pos="50000">
                  <a:srgbClr val="E6DBF0">
                    <a:alpha val="40000"/>
                  </a:srgbClr>
                </a:gs>
                <a:gs pos="100000">
                  <a:srgbClr val="FEC34D">
                    <a:alpha val="40000"/>
                  </a:srgbClr>
                </a:gs>
              </a:gsLst>
              <a:lin ang="0"/>
            </a:gradFill>
          </p:spPr>
          <p:txBody>
            <a:bodyPr/>
            <a:lstStyle/>
            <a:p>
              <a:endParaRPr lang="en-CY"/>
            </a:p>
          </p:txBody>
        </p:sp>
        <p:sp>
          <p:nvSpPr>
            <p:cNvPr id="70" name="TextBox 8">
              <a:extLst>
                <a:ext uri="{FF2B5EF4-FFF2-40B4-BE49-F238E27FC236}">
                  <a16:creationId xmlns:a16="http://schemas.microsoft.com/office/drawing/2014/main" id="{9C0D9E3E-C926-0310-7D16-B6F149ED401A}"/>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87F0-4772-F248-5292-F62E493004E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EDB76EE-F0FD-38DE-D2B6-493B6DCB6C50}"/>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CE78543F-A55A-8176-9BE1-269EC246959A}"/>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F24676E1-D17C-D902-200E-864A7B86A5BF}"/>
              </a:ext>
            </a:extLst>
          </p:cNvPr>
          <p:cNvSpPr txBox="1"/>
          <p:nvPr/>
        </p:nvSpPr>
        <p:spPr>
          <a:xfrm>
            <a:off x="273050" y="3060700"/>
            <a:ext cx="7010400" cy="93121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8D77AB"/>
                </a:solidFill>
                <a:uFillTx/>
                <a:latin typeface="Open Sans Bold"/>
                <a:ea typeface="Open Sans Bold"/>
                <a:cs typeface="Open Sans Bold"/>
              </a:rPr>
              <a:t>Aktivität</a:t>
            </a:r>
            <a:r>
              <a:rPr lang="en-CY" sz="7500" b="1" i="0" u="none" strike="noStrike" kern="1200" cap="none" baseline="0" dirty="0">
                <a:solidFill>
                  <a:srgbClr val="8D77AB"/>
                </a:solidFill>
                <a:uFillTx/>
                <a:latin typeface="Open Sans Bold"/>
                <a:ea typeface="Open Sans Bold"/>
                <a:cs typeface="Open Sans Bold"/>
              </a:rPr>
              <a:t> 13</a:t>
            </a:r>
            <a:endParaRPr lang="en-US" sz="7500" b="1" i="0" u="none" strike="noStrike" kern="1200" cap="none" baseline="0" dirty="0">
              <a:solidFill>
                <a:srgbClr val="8D77AB"/>
              </a:solidFill>
              <a:uFillTx/>
              <a:latin typeface="Open Sans Bold"/>
              <a:ea typeface="Open Sans Bold"/>
              <a:cs typeface="Open Sans Bold"/>
            </a:endParaRPr>
          </a:p>
        </p:txBody>
      </p:sp>
      <p:sp>
        <p:nvSpPr>
          <p:cNvPr id="8" name="Freeform 4">
            <a:extLst>
              <a:ext uri="{FF2B5EF4-FFF2-40B4-BE49-F238E27FC236}">
                <a16:creationId xmlns:a16="http://schemas.microsoft.com/office/drawing/2014/main" id="{FC06505F-6578-617B-0A65-82E66A28BF9E}"/>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5">
            <a:extLst>
              <a:ext uri="{FF2B5EF4-FFF2-40B4-BE49-F238E27FC236}">
                <a16:creationId xmlns:a16="http://schemas.microsoft.com/office/drawing/2014/main" id="{A6FDD697-235D-316E-B282-AF8519F29FDD}"/>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3534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414536" y="698076"/>
            <a:ext cx="6713619" cy="9099509"/>
            <a:chOff x="0" y="0"/>
            <a:chExt cx="2406009" cy="3261059"/>
          </a:xfrm>
        </p:grpSpPr>
        <p:sp>
          <p:nvSpPr>
            <p:cNvPr id="8" name="Freeform 8"/>
            <p:cNvSpPr/>
            <p:nvPr/>
          </p:nvSpPr>
          <p:spPr>
            <a:xfrm>
              <a:off x="0" y="0"/>
              <a:ext cx="2406009" cy="3261059"/>
            </a:xfrm>
            <a:custGeom>
              <a:avLst/>
              <a:gdLst/>
              <a:ahLst/>
              <a:cxnLst/>
              <a:rect l="l" t="t" r="r" b="b"/>
              <a:pathLst>
                <a:path w="2406009" h="3261059">
                  <a:moveTo>
                    <a:pt x="0" y="0"/>
                  </a:moveTo>
                  <a:lnTo>
                    <a:pt x="2406009" y="0"/>
                  </a:lnTo>
                  <a:lnTo>
                    <a:pt x="2406009" y="3261059"/>
                  </a:lnTo>
                  <a:lnTo>
                    <a:pt x="0" y="3261059"/>
                  </a:lnTo>
                  <a:close/>
                </a:path>
              </a:pathLst>
            </a:custGeom>
            <a:solidFill>
              <a:srgbClr val="FFFEFE"/>
            </a:solidFill>
            <a:ln w="19050" cap="sq">
              <a:solidFill>
                <a:srgbClr val="FF8C00"/>
              </a:solidFill>
              <a:prstDash val="solid"/>
              <a:miter/>
            </a:ln>
          </p:spPr>
          <p:txBody>
            <a:bodyPr/>
            <a:lstStyle/>
            <a:p>
              <a:endParaRPr lang="en-CY"/>
            </a:p>
          </p:txBody>
        </p:sp>
        <p:sp>
          <p:nvSpPr>
            <p:cNvPr id="9" name="TextBox 9"/>
            <p:cNvSpPr txBox="1"/>
            <p:nvPr/>
          </p:nvSpPr>
          <p:spPr>
            <a:xfrm>
              <a:off x="0" y="-19050"/>
              <a:ext cx="2406009" cy="3280109"/>
            </a:xfrm>
            <a:prstGeom prst="rect">
              <a:avLst/>
            </a:prstGeom>
          </p:spPr>
          <p:txBody>
            <a:bodyPr lIns="50800" tIns="50800" rIns="50800" bIns="50800" rtlCol="0" anchor="ctr"/>
            <a:lstStyle/>
            <a:p>
              <a:pPr algn="ctr">
                <a:lnSpc>
                  <a:spcPts val="1540"/>
                </a:lnSpc>
              </a:pPr>
              <a:endParaRPr/>
            </a:p>
          </p:txBody>
        </p:sp>
      </p:grpSp>
      <p:sp>
        <p:nvSpPr>
          <p:cNvPr id="10" name="AutoShape 10"/>
          <p:cNvSpPr/>
          <p:nvPr/>
        </p:nvSpPr>
        <p:spPr>
          <a:xfrm>
            <a:off x="423191" y="1550811"/>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1" name="AutoShape 11"/>
          <p:cNvSpPr/>
          <p:nvPr/>
        </p:nvSpPr>
        <p:spPr>
          <a:xfrm>
            <a:off x="423191" y="2874749"/>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2" name="AutoShape 12"/>
          <p:cNvSpPr/>
          <p:nvPr/>
        </p:nvSpPr>
        <p:spPr>
          <a:xfrm>
            <a:off x="423191" y="4091275"/>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3" name="AutoShape 13"/>
          <p:cNvSpPr/>
          <p:nvPr/>
        </p:nvSpPr>
        <p:spPr>
          <a:xfrm>
            <a:off x="423191" y="5305007"/>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4" name="AutoShape 14"/>
          <p:cNvSpPr/>
          <p:nvPr/>
        </p:nvSpPr>
        <p:spPr>
          <a:xfrm>
            <a:off x="423191" y="6724803"/>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5" name="AutoShape 15"/>
          <p:cNvSpPr/>
          <p:nvPr/>
        </p:nvSpPr>
        <p:spPr>
          <a:xfrm>
            <a:off x="423191" y="8121043"/>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6" name="AutoShape 16"/>
          <p:cNvSpPr/>
          <p:nvPr/>
        </p:nvSpPr>
        <p:spPr>
          <a:xfrm flipV="1">
            <a:off x="3771345" y="8121043"/>
            <a:ext cx="8655" cy="1676541"/>
          </a:xfrm>
          <a:prstGeom prst="line">
            <a:avLst/>
          </a:prstGeom>
          <a:ln w="19050" cap="flat">
            <a:solidFill>
              <a:srgbClr val="FF8C00"/>
            </a:solidFill>
            <a:prstDash val="solid"/>
            <a:headEnd type="none" w="sm" len="sm"/>
            <a:tailEnd type="none" w="sm" len="sm"/>
          </a:ln>
        </p:spPr>
        <p:txBody>
          <a:bodyPr/>
          <a:lstStyle/>
          <a:p>
            <a:endParaRPr lang="en-CY"/>
          </a:p>
        </p:txBody>
      </p:sp>
      <p:sp>
        <p:nvSpPr>
          <p:cNvPr id="17" name="Freeform 17"/>
          <p:cNvSpPr/>
          <p:nvPr/>
        </p:nvSpPr>
        <p:spPr>
          <a:xfrm>
            <a:off x="1544138" y="2254391"/>
            <a:ext cx="540517" cy="506059"/>
          </a:xfrm>
          <a:custGeom>
            <a:avLst/>
            <a:gdLst/>
            <a:ahLst/>
            <a:cxnLst/>
            <a:rect l="l" t="t" r="r" b="b"/>
            <a:pathLst>
              <a:path w="540517" h="506059">
                <a:moveTo>
                  <a:pt x="0" y="0"/>
                </a:moveTo>
                <a:lnTo>
                  <a:pt x="540516" y="0"/>
                </a:lnTo>
                <a:lnTo>
                  <a:pt x="540516" y="506058"/>
                </a:lnTo>
                <a:lnTo>
                  <a:pt x="0" y="50605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18" name="Freeform 18"/>
          <p:cNvSpPr/>
          <p:nvPr/>
        </p:nvSpPr>
        <p:spPr>
          <a:xfrm>
            <a:off x="1567590" y="3475073"/>
            <a:ext cx="493611" cy="492377"/>
          </a:xfrm>
          <a:custGeom>
            <a:avLst/>
            <a:gdLst/>
            <a:ahLst/>
            <a:cxnLst/>
            <a:rect l="l" t="t" r="r" b="b"/>
            <a:pathLst>
              <a:path w="493611" h="492377">
                <a:moveTo>
                  <a:pt x="0" y="0"/>
                </a:moveTo>
                <a:lnTo>
                  <a:pt x="493611" y="0"/>
                </a:lnTo>
                <a:lnTo>
                  <a:pt x="493611" y="492377"/>
                </a:lnTo>
                <a:lnTo>
                  <a:pt x="0" y="49237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sp>
        <p:nvSpPr>
          <p:cNvPr id="19" name="Freeform 19"/>
          <p:cNvSpPr/>
          <p:nvPr/>
        </p:nvSpPr>
        <p:spPr>
          <a:xfrm>
            <a:off x="1567590" y="4770920"/>
            <a:ext cx="518256" cy="419787"/>
          </a:xfrm>
          <a:custGeom>
            <a:avLst/>
            <a:gdLst/>
            <a:ahLst/>
            <a:cxnLst/>
            <a:rect l="l" t="t" r="r" b="b"/>
            <a:pathLst>
              <a:path w="518256" h="419787">
                <a:moveTo>
                  <a:pt x="0" y="0"/>
                </a:moveTo>
                <a:lnTo>
                  <a:pt x="518256" y="0"/>
                </a:lnTo>
                <a:lnTo>
                  <a:pt x="518256" y="419787"/>
                </a:lnTo>
                <a:lnTo>
                  <a:pt x="0" y="41978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20" name="Freeform 20"/>
          <p:cNvSpPr/>
          <p:nvPr/>
        </p:nvSpPr>
        <p:spPr>
          <a:xfrm>
            <a:off x="1531927" y="5965125"/>
            <a:ext cx="619143" cy="613514"/>
          </a:xfrm>
          <a:custGeom>
            <a:avLst/>
            <a:gdLst/>
            <a:ahLst/>
            <a:cxnLst/>
            <a:rect l="l" t="t" r="r" b="b"/>
            <a:pathLst>
              <a:path w="619143" h="613514">
                <a:moveTo>
                  <a:pt x="0" y="0"/>
                </a:moveTo>
                <a:lnTo>
                  <a:pt x="619143" y="0"/>
                </a:lnTo>
                <a:lnTo>
                  <a:pt x="619143" y="613514"/>
                </a:lnTo>
                <a:lnTo>
                  <a:pt x="0" y="61351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CY"/>
          </a:p>
        </p:txBody>
      </p:sp>
      <p:sp>
        <p:nvSpPr>
          <p:cNvPr id="21" name="Freeform 21"/>
          <p:cNvSpPr/>
          <p:nvPr/>
        </p:nvSpPr>
        <p:spPr>
          <a:xfrm>
            <a:off x="1584262" y="7384820"/>
            <a:ext cx="514474" cy="525644"/>
          </a:xfrm>
          <a:custGeom>
            <a:avLst/>
            <a:gdLst/>
            <a:ahLst/>
            <a:cxnLst/>
            <a:rect l="l" t="t" r="r" b="b"/>
            <a:pathLst>
              <a:path w="514474" h="525644">
                <a:moveTo>
                  <a:pt x="0" y="0"/>
                </a:moveTo>
                <a:lnTo>
                  <a:pt x="514474" y="0"/>
                </a:lnTo>
                <a:lnTo>
                  <a:pt x="514474" y="525644"/>
                </a:lnTo>
                <a:lnTo>
                  <a:pt x="0" y="52564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CY"/>
          </a:p>
        </p:txBody>
      </p:sp>
      <p:sp>
        <p:nvSpPr>
          <p:cNvPr id="22" name="TextBox 22"/>
          <p:cNvSpPr txBox="1"/>
          <p:nvPr/>
        </p:nvSpPr>
        <p:spPr>
          <a:xfrm>
            <a:off x="5163478" y="876900"/>
            <a:ext cx="1640522" cy="441960"/>
          </a:xfrm>
          <a:prstGeom prst="rect">
            <a:avLst/>
          </a:prstGeom>
        </p:spPr>
        <p:txBody>
          <a:bodyPr lIns="0" tIns="0" rIns="0" bIns="0" rtlCol="0" anchor="t">
            <a:spAutoFit/>
          </a:bodyPr>
          <a:lstStyle/>
          <a:p>
            <a:pPr marL="0" lvl="0" indent="0" algn="l">
              <a:lnSpc>
                <a:spcPts val="1800"/>
              </a:lnSpc>
            </a:pPr>
            <a:r>
              <a:rPr lang="en-US" sz="900">
                <a:solidFill>
                  <a:srgbClr val="000001"/>
                </a:solidFill>
                <a:latin typeface="Open Sans"/>
                <a:ea typeface="Open Sans"/>
                <a:cs typeface="Open Sans"/>
                <a:sym typeface="Open Sans"/>
              </a:rPr>
              <a:t>Rolle: _________________________ Datum: _______________________</a:t>
            </a:r>
          </a:p>
        </p:txBody>
      </p:sp>
      <p:sp>
        <p:nvSpPr>
          <p:cNvPr id="23" name="TextBox 23"/>
          <p:cNvSpPr txBox="1"/>
          <p:nvPr/>
        </p:nvSpPr>
        <p:spPr>
          <a:xfrm>
            <a:off x="703679" y="968975"/>
            <a:ext cx="2894782" cy="409575"/>
          </a:xfrm>
          <a:prstGeom prst="rect">
            <a:avLst/>
          </a:prstGeom>
        </p:spPr>
        <p:txBody>
          <a:bodyPr lIns="0" tIns="0" rIns="0" bIns="0" rtlCol="0" anchor="t">
            <a:spAutoFit/>
          </a:bodyPr>
          <a:lstStyle/>
          <a:p>
            <a:pPr marL="0" lvl="0" indent="0" algn="l">
              <a:lnSpc>
                <a:spcPts val="3000"/>
              </a:lnSpc>
            </a:pPr>
            <a:r>
              <a:rPr lang="en-US" sz="3000" b="1">
                <a:solidFill>
                  <a:srgbClr val="786295"/>
                </a:solidFill>
                <a:latin typeface="TT Interphases Mono Bold"/>
                <a:ea typeface="TT Interphases Mono Bold"/>
                <a:cs typeface="TT Interphases Mono Bold"/>
                <a:sym typeface="TT Interphases Mono Bold"/>
              </a:rPr>
              <a:t>NAME:</a:t>
            </a:r>
          </a:p>
        </p:txBody>
      </p:sp>
      <p:sp>
        <p:nvSpPr>
          <p:cNvPr id="24" name="TextBox 24"/>
          <p:cNvSpPr txBox="1"/>
          <p:nvPr/>
        </p:nvSpPr>
        <p:spPr>
          <a:xfrm>
            <a:off x="585977" y="1674636"/>
            <a:ext cx="1731412" cy="579755"/>
          </a:xfrm>
          <a:prstGeom prst="rect">
            <a:avLst/>
          </a:prstGeom>
        </p:spPr>
        <p:txBody>
          <a:bodyPr lIns="0" tIns="0" rIns="0" bIns="0" rtlCol="0" anchor="t">
            <a:spAutoFit/>
          </a:bodyPr>
          <a:lstStyle/>
          <a:p>
            <a:pPr marL="0" lvl="0" indent="0" algn="l">
              <a:lnSpc>
                <a:spcPts val="1539"/>
              </a:lnSpc>
            </a:pPr>
            <a:r>
              <a:rPr lang="en-US" sz="1399" b="1" spc="13">
                <a:solidFill>
                  <a:srgbClr val="786295"/>
                </a:solidFill>
                <a:latin typeface="IBM Plex Mono Bold"/>
                <a:ea typeface="IBM Plex Mono Bold"/>
                <a:cs typeface="IBM Plex Mono Bold"/>
                <a:sym typeface="IBM Plex Mono Bold"/>
              </a:rPr>
              <a:t>RÜCKBLICK: MEINE ERSTEN </a:t>
            </a:r>
          </a:p>
          <a:p>
            <a:pPr marL="0" lvl="0" indent="0" algn="l">
              <a:lnSpc>
                <a:spcPts val="1539"/>
              </a:lnSpc>
            </a:pPr>
            <a:r>
              <a:rPr lang="en-US" sz="1399" b="1" spc="13">
                <a:solidFill>
                  <a:srgbClr val="786295"/>
                </a:solidFill>
                <a:latin typeface="IBM Plex Mono Bold"/>
                <a:ea typeface="IBM Plex Mono Bold"/>
                <a:cs typeface="IBM Plex Mono Bold"/>
                <a:sym typeface="IBM Plex Mono Bold"/>
              </a:rPr>
              <a:t>6 MONATE</a:t>
            </a:r>
          </a:p>
        </p:txBody>
      </p:sp>
      <p:sp>
        <p:nvSpPr>
          <p:cNvPr id="25" name="TextBox 25"/>
          <p:cNvSpPr txBox="1"/>
          <p:nvPr/>
        </p:nvSpPr>
        <p:spPr>
          <a:xfrm>
            <a:off x="2472660" y="1627011"/>
            <a:ext cx="4411069" cy="1187450"/>
          </a:xfrm>
          <a:prstGeom prst="rect">
            <a:avLst/>
          </a:prstGeom>
        </p:spPr>
        <p:txBody>
          <a:bodyPr lIns="0" tIns="0" rIns="0" bIns="0" rtlCol="0" anchor="t">
            <a:spAutoFit/>
          </a:bodyPr>
          <a:lstStyle/>
          <a:p>
            <a:pPr marL="0" lvl="0" indent="0" algn="l">
              <a:lnSpc>
                <a:spcPts val="1599"/>
              </a:lnSpc>
            </a:pPr>
            <a:r>
              <a:rPr lang="en-US" sz="999">
                <a:solidFill>
                  <a:srgbClr val="000001"/>
                </a:solidFill>
                <a:latin typeface="Open Sans"/>
                <a:ea typeface="Open Sans"/>
                <a:cs typeface="Open Sans"/>
                <a:sym typeface="Open Sans"/>
              </a:rPr>
              <a:t>Was hat mir geholfen, mich wohler und selbstbewusster zu fühlen?</a:t>
            </a:r>
          </a:p>
          <a:p>
            <a:pPr marL="0" lvl="0" indent="0" algn="l">
              <a:lnSpc>
                <a:spcPts val="1599"/>
              </a:lnSpc>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a:t>
            </a:r>
          </a:p>
          <a:p>
            <a:pPr marL="0" lvl="0" indent="0" algn="l">
              <a:lnSpc>
                <a:spcPts val="1599"/>
              </a:lnSpc>
            </a:pPr>
            <a:r>
              <a:rPr lang="en-US" sz="999">
                <a:solidFill>
                  <a:srgbClr val="000001"/>
                </a:solidFill>
                <a:latin typeface="Open Sans"/>
                <a:ea typeface="Open Sans"/>
                <a:cs typeface="Open Sans"/>
                <a:sym typeface="Open Sans"/>
              </a:rPr>
              <a:t>Welche Momente oder Erlebnisse waren besonders positiv?</a:t>
            </a:r>
          </a:p>
          <a:p>
            <a:pPr marL="0" lvl="0" indent="0" algn="l">
              <a:lnSpc>
                <a:spcPts val="1599"/>
              </a:lnSpc>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a:t>
            </a:r>
          </a:p>
        </p:txBody>
      </p:sp>
      <p:sp>
        <p:nvSpPr>
          <p:cNvPr id="26" name="TextBox 26"/>
          <p:cNvSpPr txBox="1"/>
          <p:nvPr/>
        </p:nvSpPr>
        <p:spPr>
          <a:xfrm>
            <a:off x="2472660" y="2960474"/>
            <a:ext cx="4623422" cy="1022350"/>
          </a:xfrm>
          <a:prstGeom prst="rect">
            <a:avLst/>
          </a:prstGeom>
        </p:spPr>
        <p:txBody>
          <a:bodyPr lIns="0" tIns="0" rIns="0" bIns="0" rtlCol="0" anchor="t">
            <a:spAutoFit/>
          </a:bodyPr>
          <a:lstStyle/>
          <a:p>
            <a:pPr algn="l">
              <a:lnSpc>
                <a:spcPts val="1399"/>
              </a:lnSpc>
            </a:pPr>
            <a:r>
              <a:rPr lang="en-US" sz="999">
                <a:solidFill>
                  <a:srgbClr val="000001"/>
                </a:solidFill>
                <a:latin typeface="Open Sans"/>
                <a:ea typeface="Open Sans"/>
                <a:cs typeface="Open Sans"/>
                <a:sym typeface="Open Sans"/>
              </a:rPr>
              <a:t>Inzwischen fühle ich mich als Teil des Teams:</a:t>
            </a:r>
          </a:p>
          <a:p>
            <a:pPr algn="l">
              <a:lnSpc>
                <a:spcPts val="1399"/>
              </a:lnSpc>
            </a:pPr>
            <a:r>
              <a:rPr lang="en-US" sz="999">
                <a:solidFill>
                  <a:srgbClr val="000001"/>
                </a:solidFill>
                <a:latin typeface="Open Sans"/>
                <a:ea typeface="Open Sans"/>
                <a:cs typeface="Open Sans"/>
                <a:sym typeface="Open Sans"/>
              </a:rPr>
              <a:t>☐ Immer         ☐ Meistens        ☐ Manchmal        ☐ Noch nicht </a:t>
            </a:r>
          </a:p>
          <a:p>
            <a:pPr algn="l">
              <a:lnSpc>
                <a:spcPts val="1399"/>
              </a:lnSpc>
            </a:pPr>
            <a:r>
              <a:rPr lang="en-US" sz="999">
                <a:solidFill>
                  <a:srgbClr val="000001"/>
                </a:solidFill>
                <a:latin typeface="Open Sans"/>
                <a:ea typeface="Open Sans"/>
                <a:cs typeface="Open Sans"/>
                <a:sym typeface="Open Sans"/>
              </a:rPr>
              <a:t>Was hilft mir, mich dazugehörig zu fühlen?_________________________________ </a:t>
            </a:r>
          </a:p>
          <a:p>
            <a:pPr algn="l">
              <a:lnSpc>
                <a:spcPts val="1399"/>
              </a:lnSpc>
            </a:pPr>
            <a:r>
              <a:rPr lang="en-US" sz="999">
                <a:solidFill>
                  <a:srgbClr val="000001"/>
                </a:solidFill>
                <a:latin typeface="Open Sans"/>
                <a:ea typeface="Open Sans"/>
                <a:cs typeface="Open Sans"/>
                <a:sym typeface="Open Sans"/>
              </a:rPr>
              <a:t>_____________________________________________________________________________</a:t>
            </a:r>
          </a:p>
          <a:p>
            <a:pPr algn="l">
              <a:lnSpc>
                <a:spcPts val="1399"/>
              </a:lnSpc>
            </a:pPr>
            <a:r>
              <a:rPr lang="en-US" sz="999">
                <a:solidFill>
                  <a:srgbClr val="000001"/>
                </a:solidFill>
                <a:latin typeface="Open Sans"/>
                <a:ea typeface="Open Sans"/>
                <a:cs typeface="Open Sans"/>
                <a:sym typeface="Open Sans"/>
              </a:rPr>
              <a:t>Was macht es schwieriger, mich als Teil des Teams zu fühlen?_____________________________________________________________________________</a:t>
            </a:r>
          </a:p>
        </p:txBody>
      </p:sp>
      <p:sp>
        <p:nvSpPr>
          <p:cNvPr id="27" name="TextBox 27"/>
          <p:cNvSpPr txBox="1"/>
          <p:nvPr/>
        </p:nvSpPr>
        <p:spPr>
          <a:xfrm>
            <a:off x="585977" y="2995837"/>
            <a:ext cx="1877270" cy="488315"/>
          </a:xfrm>
          <a:prstGeom prst="rect">
            <a:avLst/>
          </a:prstGeom>
        </p:spPr>
        <p:txBody>
          <a:bodyPr lIns="0" tIns="0" rIns="0" bIns="0" rtlCol="0" anchor="t">
            <a:spAutoFit/>
          </a:bodyPr>
          <a:lstStyle/>
          <a:p>
            <a:pPr marL="0" lvl="0" indent="0" algn="l">
              <a:lnSpc>
                <a:spcPts val="1960"/>
              </a:lnSpc>
              <a:spcBef>
                <a:spcPct val="0"/>
              </a:spcBef>
            </a:pPr>
            <a:r>
              <a:rPr lang="en-US" sz="1400" b="1" spc="14">
                <a:solidFill>
                  <a:srgbClr val="786295"/>
                </a:solidFill>
                <a:latin typeface="IBM Plex Mono Bold"/>
                <a:ea typeface="IBM Plex Mono Bold"/>
                <a:cs typeface="IBM Plex Mono Bold"/>
                <a:sym typeface="IBM Plex Mono Bold"/>
              </a:rPr>
              <a:t>TEIL DES TEAMS SEIN</a:t>
            </a:r>
          </a:p>
        </p:txBody>
      </p:sp>
      <p:sp>
        <p:nvSpPr>
          <p:cNvPr id="28" name="TextBox 28"/>
          <p:cNvSpPr txBox="1"/>
          <p:nvPr/>
        </p:nvSpPr>
        <p:spPr>
          <a:xfrm>
            <a:off x="585977" y="4224625"/>
            <a:ext cx="1670240" cy="389255"/>
          </a:xfrm>
          <a:prstGeom prst="rect">
            <a:avLst/>
          </a:prstGeom>
        </p:spPr>
        <p:txBody>
          <a:bodyPr lIns="0" tIns="0" rIns="0" bIns="0" rtlCol="0" anchor="t">
            <a:spAutoFit/>
          </a:bodyPr>
          <a:lstStyle/>
          <a:p>
            <a:pPr marL="0" lvl="0" indent="0" algn="l">
              <a:lnSpc>
                <a:spcPts val="1540"/>
              </a:lnSpc>
            </a:pPr>
            <a:r>
              <a:rPr lang="en-US" sz="1400" b="1" spc="14">
                <a:solidFill>
                  <a:srgbClr val="786295"/>
                </a:solidFill>
                <a:latin typeface="IBM Plex Mono Bold"/>
                <a:ea typeface="IBM Plex Mono Bold"/>
                <a:cs typeface="IBM Plex Mono Bold"/>
                <a:sym typeface="IBM Plex Mono Bold"/>
              </a:rPr>
              <a:t>UNTERSTÜTZUNG &amp; RESSOURCEN</a:t>
            </a:r>
          </a:p>
        </p:txBody>
      </p:sp>
      <p:sp>
        <p:nvSpPr>
          <p:cNvPr id="29" name="TextBox 29"/>
          <p:cNvSpPr txBox="1"/>
          <p:nvPr/>
        </p:nvSpPr>
        <p:spPr>
          <a:xfrm>
            <a:off x="620795" y="6867678"/>
            <a:ext cx="1851864" cy="389255"/>
          </a:xfrm>
          <a:prstGeom prst="rect">
            <a:avLst/>
          </a:prstGeom>
        </p:spPr>
        <p:txBody>
          <a:bodyPr lIns="0" tIns="0" rIns="0" bIns="0" rtlCol="0" anchor="t">
            <a:spAutoFit/>
          </a:bodyPr>
          <a:lstStyle/>
          <a:p>
            <a:pPr marL="0" lvl="0" indent="0" algn="l">
              <a:lnSpc>
                <a:spcPts val="1539"/>
              </a:lnSpc>
            </a:pPr>
            <a:r>
              <a:rPr lang="en-US" sz="1399" b="1" spc="13">
                <a:solidFill>
                  <a:srgbClr val="786295"/>
                </a:solidFill>
                <a:latin typeface="IBM Plex Mono Bold"/>
                <a:ea typeface="IBM Plex Mono Bold"/>
                <a:cs typeface="IBM Plex Mono Bold"/>
                <a:sym typeface="IBM Plex Mono Bold"/>
              </a:rPr>
              <a:t>AUSBLICK: DIE NÄCHSTEN MONATE</a:t>
            </a:r>
          </a:p>
        </p:txBody>
      </p:sp>
      <p:sp>
        <p:nvSpPr>
          <p:cNvPr id="30" name="TextBox 30"/>
          <p:cNvSpPr txBox="1"/>
          <p:nvPr/>
        </p:nvSpPr>
        <p:spPr>
          <a:xfrm>
            <a:off x="585977" y="5482807"/>
            <a:ext cx="1670240" cy="488315"/>
          </a:xfrm>
          <a:prstGeom prst="rect">
            <a:avLst/>
          </a:prstGeom>
        </p:spPr>
        <p:txBody>
          <a:bodyPr lIns="0" tIns="0" rIns="0" bIns="0" rtlCol="0" anchor="t">
            <a:spAutoFit/>
          </a:bodyPr>
          <a:lstStyle/>
          <a:p>
            <a:pPr marL="0" lvl="0" indent="0" algn="l">
              <a:lnSpc>
                <a:spcPts val="1960"/>
              </a:lnSpc>
              <a:spcBef>
                <a:spcPct val="0"/>
              </a:spcBef>
            </a:pPr>
            <a:r>
              <a:rPr lang="en-US" sz="1400" b="1" spc="14">
                <a:solidFill>
                  <a:srgbClr val="786295"/>
                </a:solidFill>
                <a:latin typeface="IBM Plex Mono Bold"/>
                <a:ea typeface="IBM Plex Mono Bold"/>
                <a:cs typeface="IBM Plex Mono Bold"/>
                <a:sym typeface="IBM Plex Mono Bold"/>
              </a:rPr>
              <a:t>PROBLEME &amp; LERNEN</a:t>
            </a:r>
          </a:p>
        </p:txBody>
      </p:sp>
      <p:sp>
        <p:nvSpPr>
          <p:cNvPr id="31" name="TextBox 31"/>
          <p:cNvSpPr txBox="1"/>
          <p:nvPr/>
        </p:nvSpPr>
        <p:spPr>
          <a:xfrm>
            <a:off x="703679" y="8285517"/>
            <a:ext cx="2508045" cy="240665"/>
          </a:xfrm>
          <a:prstGeom prst="rect">
            <a:avLst/>
          </a:prstGeom>
        </p:spPr>
        <p:txBody>
          <a:bodyPr lIns="0" tIns="0" rIns="0" bIns="0" rtlCol="0" anchor="t">
            <a:spAutoFit/>
          </a:bodyPr>
          <a:lstStyle/>
          <a:p>
            <a:pPr marL="0" lvl="0" indent="0" algn="l">
              <a:lnSpc>
                <a:spcPts val="1960"/>
              </a:lnSpc>
              <a:spcBef>
                <a:spcPct val="0"/>
              </a:spcBef>
            </a:pPr>
            <a:r>
              <a:rPr lang="en-US" sz="1400" b="1" spc="14">
                <a:solidFill>
                  <a:srgbClr val="786295"/>
                </a:solidFill>
                <a:latin typeface="IBM Plex Mono Bold"/>
                <a:ea typeface="IBM Plex Mono Bold"/>
                <a:cs typeface="IBM Plex Mono Bold"/>
                <a:sym typeface="IBM Plex Mono Bold"/>
              </a:rPr>
              <a:t>GEMEINSAME ERKENNTNISSE</a:t>
            </a:r>
          </a:p>
        </p:txBody>
      </p:sp>
      <p:sp>
        <p:nvSpPr>
          <p:cNvPr id="32" name="TextBox 32"/>
          <p:cNvSpPr txBox="1"/>
          <p:nvPr/>
        </p:nvSpPr>
        <p:spPr>
          <a:xfrm>
            <a:off x="4005734" y="8285517"/>
            <a:ext cx="2542738" cy="240665"/>
          </a:xfrm>
          <a:prstGeom prst="rect">
            <a:avLst/>
          </a:prstGeom>
        </p:spPr>
        <p:txBody>
          <a:bodyPr lIns="0" tIns="0" rIns="0" bIns="0" rtlCol="0" anchor="t">
            <a:spAutoFit/>
          </a:bodyPr>
          <a:lstStyle/>
          <a:p>
            <a:pPr marL="0" lvl="0" indent="0" algn="l">
              <a:lnSpc>
                <a:spcPts val="1959"/>
              </a:lnSpc>
              <a:spcBef>
                <a:spcPct val="0"/>
              </a:spcBef>
            </a:pPr>
            <a:r>
              <a:rPr lang="en-US" sz="1399" b="1" spc="13">
                <a:solidFill>
                  <a:srgbClr val="786295"/>
                </a:solidFill>
                <a:latin typeface="IBM Plex Mono Bold"/>
                <a:ea typeface="IBM Plex Mono Bold"/>
                <a:cs typeface="IBM Plex Mono Bold"/>
                <a:sym typeface="IBM Plex Mono Bold"/>
              </a:rPr>
              <a:t>NÄCHSTE SCHRITTE</a:t>
            </a:r>
          </a:p>
        </p:txBody>
      </p:sp>
      <p:sp>
        <p:nvSpPr>
          <p:cNvPr id="33" name="TextBox 33"/>
          <p:cNvSpPr txBox="1"/>
          <p:nvPr/>
        </p:nvSpPr>
        <p:spPr>
          <a:xfrm>
            <a:off x="2463246" y="5466932"/>
            <a:ext cx="4408551" cy="1022350"/>
          </a:xfrm>
          <a:prstGeom prst="rect">
            <a:avLst/>
          </a:prstGeom>
        </p:spPr>
        <p:txBody>
          <a:bodyPr lIns="0" tIns="0" rIns="0" bIns="0" rtlCol="0" anchor="t">
            <a:spAutoFit/>
          </a:bodyPr>
          <a:lstStyle/>
          <a:p>
            <a:pPr marL="0" lvl="0" indent="0" algn="l">
              <a:lnSpc>
                <a:spcPts val="1399"/>
              </a:lnSpc>
            </a:pPr>
            <a:r>
              <a:rPr lang="en-US" sz="999">
                <a:solidFill>
                  <a:srgbClr val="000001"/>
                </a:solidFill>
                <a:latin typeface="Open Sans"/>
                <a:ea typeface="Open Sans"/>
                <a:cs typeface="Open Sans"/>
                <a:sym typeface="Open Sans"/>
              </a:rPr>
              <a:t>Was war in den letzten Monaten die größte Herausforderung?</a:t>
            </a:r>
          </a:p>
          <a:p>
            <a:pPr marL="0" lvl="0" indent="0" algn="l">
              <a:lnSpc>
                <a:spcPts val="1399"/>
              </a:lnSpc>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a:t>
            </a:r>
          </a:p>
          <a:p>
            <a:pPr marL="0" lvl="0" indent="0" algn="l">
              <a:lnSpc>
                <a:spcPts val="1399"/>
              </a:lnSpc>
            </a:pPr>
            <a:r>
              <a:rPr lang="en-US" sz="999">
                <a:solidFill>
                  <a:srgbClr val="000001"/>
                </a:solidFill>
                <a:latin typeface="Open Sans"/>
                <a:ea typeface="Open Sans"/>
                <a:cs typeface="Open Sans"/>
                <a:sym typeface="Open Sans"/>
              </a:rPr>
              <a:t>Was ich gelernt habe über ...</a:t>
            </a:r>
          </a:p>
          <a:p>
            <a:pPr marL="0" lvl="0" indent="0" algn="l">
              <a:lnSpc>
                <a:spcPts val="1399"/>
              </a:lnSpc>
            </a:pPr>
            <a:r>
              <a:rPr lang="en-US" sz="999">
                <a:solidFill>
                  <a:srgbClr val="000001"/>
                </a:solidFill>
                <a:latin typeface="Open Sans"/>
                <a:ea typeface="Open Sans"/>
                <a:cs typeface="Open Sans"/>
                <a:sym typeface="Open Sans"/>
              </a:rPr>
              <a:t>meine Rolle:  _______________________________________________________________</a:t>
            </a:r>
          </a:p>
          <a:p>
            <a:pPr marL="0" lvl="0" indent="0" algn="l">
              <a:lnSpc>
                <a:spcPts val="1399"/>
              </a:lnSpc>
            </a:pPr>
            <a:r>
              <a:rPr lang="en-US" sz="999">
                <a:solidFill>
                  <a:srgbClr val="000001"/>
                </a:solidFill>
                <a:latin typeface="Open Sans"/>
                <a:ea typeface="Open Sans"/>
                <a:cs typeface="Open Sans"/>
                <a:sym typeface="Open Sans"/>
              </a:rPr>
              <a:t>die Organisation: ___________________________________________________________</a:t>
            </a:r>
          </a:p>
        </p:txBody>
      </p:sp>
      <p:sp>
        <p:nvSpPr>
          <p:cNvPr id="34" name="TextBox 34"/>
          <p:cNvSpPr txBox="1"/>
          <p:nvPr/>
        </p:nvSpPr>
        <p:spPr>
          <a:xfrm>
            <a:off x="2463246" y="4186525"/>
            <a:ext cx="4399138" cy="1022350"/>
          </a:xfrm>
          <a:prstGeom prst="rect">
            <a:avLst/>
          </a:prstGeom>
        </p:spPr>
        <p:txBody>
          <a:bodyPr lIns="0" tIns="0" rIns="0" bIns="0" rtlCol="0" anchor="t">
            <a:spAutoFit/>
          </a:bodyPr>
          <a:lstStyle/>
          <a:p>
            <a:pPr marL="0" lvl="0" indent="0" algn="l">
              <a:lnSpc>
                <a:spcPts val="1399"/>
              </a:lnSpc>
            </a:pPr>
            <a:r>
              <a:rPr lang="en-US" sz="999">
                <a:solidFill>
                  <a:srgbClr val="000001"/>
                </a:solidFill>
                <a:latin typeface="Open Sans"/>
                <a:ea typeface="Open Sans"/>
                <a:cs typeface="Open Sans"/>
                <a:sym typeface="Open Sans"/>
              </a:rPr>
              <a:t>Welche Unterstützung war besonders hilfreich?</a:t>
            </a:r>
          </a:p>
          <a:p>
            <a:pPr marL="0" lvl="0" indent="0" algn="l">
              <a:lnSpc>
                <a:spcPts val="1399"/>
              </a:lnSpc>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a:t>
            </a:r>
          </a:p>
          <a:p>
            <a:pPr marL="0" lvl="0" indent="0" algn="l">
              <a:lnSpc>
                <a:spcPts val="1399"/>
              </a:lnSpc>
            </a:pPr>
            <a:r>
              <a:rPr lang="en-US" sz="999">
                <a:solidFill>
                  <a:srgbClr val="000001"/>
                </a:solidFill>
                <a:latin typeface="Open Sans"/>
                <a:ea typeface="Open Sans"/>
                <a:cs typeface="Open Sans"/>
                <a:sym typeface="Open Sans"/>
              </a:rPr>
              <a:t>Benötige ich noch weitere Unterstützung?</a:t>
            </a:r>
          </a:p>
          <a:p>
            <a:pPr marL="0" lvl="0" indent="0" algn="l">
              <a:lnSpc>
                <a:spcPts val="1399"/>
              </a:lnSpc>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a:t>
            </a:r>
          </a:p>
        </p:txBody>
      </p:sp>
      <p:sp>
        <p:nvSpPr>
          <p:cNvPr id="35" name="TextBox 35"/>
          <p:cNvSpPr txBox="1"/>
          <p:nvPr/>
        </p:nvSpPr>
        <p:spPr>
          <a:xfrm>
            <a:off x="2463246" y="6888114"/>
            <a:ext cx="4432670" cy="1022350"/>
          </a:xfrm>
          <a:prstGeom prst="rect">
            <a:avLst/>
          </a:prstGeom>
        </p:spPr>
        <p:txBody>
          <a:bodyPr lIns="0" tIns="0" rIns="0" bIns="0" rtlCol="0" anchor="t">
            <a:spAutoFit/>
          </a:bodyPr>
          <a:lstStyle/>
          <a:p>
            <a:pPr marL="0" lvl="0" indent="0" algn="l">
              <a:lnSpc>
                <a:spcPts val="1399"/>
              </a:lnSpc>
            </a:pPr>
            <a:r>
              <a:rPr lang="en-US" sz="999">
                <a:solidFill>
                  <a:srgbClr val="000001"/>
                </a:solidFill>
                <a:latin typeface="Open Sans"/>
                <a:ea typeface="Open Sans"/>
                <a:cs typeface="Open Sans"/>
                <a:sym typeface="Open Sans"/>
              </a:rPr>
              <a:t>Worauf möchte ich mich als Nächstes konzentrieren?</a:t>
            </a:r>
          </a:p>
          <a:p>
            <a:pPr marL="0" lvl="0" indent="0" algn="l">
              <a:lnSpc>
                <a:spcPts val="1399"/>
              </a:lnSpc>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a:t>
            </a:r>
          </a:p>
          <a:p>
            <a:pPr marL="0" lvl="0" indent="0" algn="l">
              <a:lnSpc>
                <a:spcPts val="1399"/>
              </a:lnSpc>
            </a:pPr>
            <a:r>
              <a:rPr lang="en-US" sz="999">
                <a:solidFill>
                  <a:srgbClr val="000001"/>
                </a:solidFill>
                <a:latin typeface="Open Sans"/>
                <a:ea typeface="Open Sans"/>
                <a:cs typeface="Open Sans"/>
                <a:sym typeface="Open Sans"/>
              </a:rPr>
              <a:t>Wie möchte ich mich beruflich weiterentwickeln?</a:t>
            </a:r>
          </a:p>
          <a:p>
            <a:pPr marL="0" lvl="0" indent="0" algn="l">
              <a:lnSpc>
                <a:spcPts val="1399"/>
              </a:lnSpc>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a:t>
            </a:r>
          </a:p>
        </p:txBody>
      </p:sp>
      <p:sp>
        <p:nvSpPr>
          <p:cNvPr id="36" name="TextBox 36"/>
          <p:cNvSpPr txBox="1"/>
          <p:nvPr/>
        </p:nvSpPr>
        <p:spPr>
          <a:xfrm>
            <a:off x="703679" y="8628417"/>
            <a:ext cx="2609294" cy="1022350"/>
          </a:xfrm>
          <a:prstGeom prst="rect">
            <a:avLst/>
          </a:prstGeom>
        </p:spPr>
        <p:txBody>
          <a:bodyPr lIns="0" tIns="0" rIns="0" bIns="0" rtlCol="0" anchor="t">
            <a:spAutoFit/>
          </a:bodyPr>
          <a:lstStyle/>
          <a:p>
            <a:pPr marL="0" lvl="0" indent="0" algn="l">
              <a:lnSpc>
                <a:spcPts val="1399"/>
              </a:lnSpc>
            </a:pPr>
            <a:r>
              <a:rPr lang="en-US" sz="999">
                <a:solidFill>
                  <a:srgbClr val="000001"/>
                </a:solidFill>
                <a:latin typeface="Open Sans"/>
                <a:ea typeface="Open Sans"/>
                <a:cs typeface="Open Sans"/>
                <a:sym typeface="Open Sans"/>
              </a:rPr>
              <a:t>Wichtigste Punkte aus diesem Gespräch:</a:t>
            </a:r>
          </a:p>
          <a:p>
            <a:pPr marL="0" lvl="0" indent="0" algn="l">
              <a:lnSpc>
                <a:spcPts val="1399"/>
              </a:lnSpc>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_________________________________________________________________________________________________________________________________________________________________________________________________________________________________</a:t>
            </a:r>
          </a:p>
        </p:txBody>
      </p:sp>
      <p:sp>
        <p:nvSpPr>
          <p:cNvPr id="37" name="TextBox 37"/>
          <p:cNvSpPr txBox="1"/>
          <p:nvPr/>
        </p:nvSpPr>
        <p:spPr>
          <a:xfrm>
            <a:off x="4005734" y="8618892"/>
            <a:ext cx="2677085" cy="1022350"/>
          </a:xfrm>
          <a:prstGeom prst="rect">
            <a:avLst/>
          </a:prstGeom>
        </p:spPr>
        <p:txBody>
          <a:bodyPr lIns="0" tIns="0" rIns="0" bIns="0" rtlCol="0" anchor="t">
            <a:spAutoFit/>
          </a:bodyPr>
          <a:lstStyle/>
          <a:p>
            <a:pPr marL="0" lvl="0" indent="0" algn="l">
              <a:lnSpc>
                <a:spcPts val="1399"/>
              </a:lnSpc>
            </a:pPr>
            <a:r>
              <a:rPr lang="en-US" sz="999">
                <a:solidFill>
                  <a:srgbClr val="000001"/>
                </a:solidFill>
                <a:latin typeface="Open Sans"/>
                <a:ea typeface="Open Sans"/>
                <a:cs typeface="Open Sans"/>
                <a:sym typeface="Open Sans"/>
              </a:rPr>
              <a:t>Vereinbarte nächste Schritte:</a:t>
            </a:r>
          </a:p>
          <a:p>
            <a:pPr marL="0" lvl="0" indent="0" algn="l">
              <a:lnSpc>
                <a:spcPts val="1399"/>
              </a:lnSpc>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______________________________________________________________________________________________________________________________________________________________________________________________________________________________________</a:t>
            </a:r>
          </a:p>
        </p:txBody>
      </p:sp>
      <p:sp>
        <p:nvSpPr>
          <p:cNvPr id="38" name="Freeform 38"/>
          <p:cNvSpPr/>
          <p:nvPr/>
        </p:nvSpPr>
        <p:spPr>
          <a:xfrm>
            <a:off x="280527" y="207985"/>
            <a:ext cx="610899" cy="713365"/>
          </a:xfrm>
          <a:custGeom>
            <a:avLst/>
            <a:gdLst/>
            <a:ahLst/>
            <a:cxnLst/>
            <a:rect l="l" t="t" r="r" b="b"/>
            <a:pathLst>
              <a:path w="610899" h="713365">
                <a:moveTo>
                  <a:pt x="0" y="0"/>
                </a:moveTo>
                <a:lnTo>
                  <a:pt x="610899" y="0"/>
                </a:lnTo>
                <a:lnTo>
                  <a:pt x="610899" y="713365"/>
                </a:lnTo>
                <a:lnTo>
                  <a:pt x="0" y="713365"/>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CY"/>
          </a:p>
        </p:txBody>
      </p:sp>
      <p:sp>
        <p:nvSpPr>
          <p:cNvPr id="39" name="Freeform 4">
            <a:extLst>
              <a:ext uri="{FF2B5EF4-FFF2-40B4-BE49-F238E27FC236}">
                <a16:creationId xmlns:a16="http://schemas.microsoft.com/office/drawing/2014/main" id="{BC097A1E-A0EB-B448-933B-B9B5F61414E2}"/>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8"/>
                </a:ext>
              </a:extLst>
            </a:blip>
            <a:stretch>
              <a:fillRect t="-181474" b="1"/>
            </a:stretch>
          </a:blipFill>
        </p:spPr>
        <p:txBody>
          <a:bodyPr/>
          <a:lstStyle/>
          <a:p>
            <a:endParaRPr lang="en-CY"/>
          </a:p>
        </p:txBody>
      </p:sp>
      <p:sp>
        <p:nvSpPr>
          <p:cNvPr id="40" name="Freeform 5">
            <a:extLst>
              <a:ext uri="{FF2B5EF4-FFF2-40B4-BE49-F238E27FC236}">
                <a16:creationId xmlns:a16="http://schemas.microsoft.com/office/drawing/2014/main" id="{38713096-53D0-4659-8E56-3A309E02999C}"/>
              </a:ext>
            </a:extLst>
          </p:cNvPr>
          <p:cNvSpPr/>
          <p:nvPr/>
        </p:nvSpPr>
        <p:spPr>
          <a:xfrm>
            <a:off x="2902269" y="-5854"/>
            <a:ext cx="3024000" cy="611759"/>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9"/>
                </a:ext>
              </a:extLst>
            </a:blip>
            <a:stretch>
              <a:fillRect t="-162216"/>
            </a:stretch>
          </a:blipFill>
        </p:spPr>
        <p:txBody>
          <a:bodyPr/>
          <a:lstStyle/>
          <a:p>
            <a:endParaRPr lang="en-CY"/>
          </a:p>
        </p:txBody>
      </p:sp>
      <p:grpSp>
        <p:nvGrpSpPr>
          <p:cNvPr id="41" name="Group 6">
            <a:extLst>
              <a:ext uri="{FF2B5EF4-FFF2-40B4-BE49-F238E27FC236}">
                <a16:creationId xmlns:a16="http://schemas.microsoft.com/office/drawing/2014/main" id="{27D0A355-64F0-A773-C3FD-2DA287124769}"/>
              </a:ext>
            </a:extLst>
          </p:cNvPr>
          <p:cNvGrpSpPr/>
          <p:nvPr/>
        </p:nvGrpSpPr>
        <p:grpSpPr>
          <a:xfrm>
            <a:off x="-31750" y="10365719"/>
            <a:ext cx="6935460" cy="72479"/>
            <a:chOff x="0" y="0"/>
            <a:chExt cx="2709333" cy="26991"/>
          </a:xfrm>
        </p:grpSpPr>
        <p:sp>
          <p:nvSpPr>
            <p:cNvPr id="42" name="Freeform 7">
              <a:extLst>
                <a:ext uri="{FF2B5EF4-FFF2-40B4-BE49-F238E27FC236}">
                  <a16:creationId xmlns:a16="http://schemas.microsoft.com/office/drawing/2014/main" id="{AE805D48-FB03-5B00-3DAA-68D9815AAFFA}"/>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8D77AC">
                    <a:alpha val="40000"/>
                  </a:srgbClr>
                </a:gs>
                <a:gs pos="50000">
                  <a:srgbClr val="E6DBF0">
                    <a:alpha val="40000"/>
                  </a:srgbClr>
                </a:gs>
                <a:gs pos="100000">
                  <a:srgbClr val="FEC34D">
                    <a:alpha val="40000"/>
                  </a:srgbClr>
                </a:gs>
              </a:gsLst>
              <a:lin ang="0"/>
            </a:gradFill>
          </p:spPr>
          <p:txBody>
            <a:bodyPr/>
            <a:lstStyle/>
            <a:p>
              <a:endParaRPr lang="en-CY"/>
            </a:p>
          </p:txBody>
        </p:sp>
        <p:sp>
          <p:nvSpPr>
            <p:cNvPr id="43" name="TextBox 8">
              <a:extLst>
                <a:ext uri="{FF2B5EF4-FFF2-40B4-BE49-F238E27FC236}">
                  <a16:creationId xmlns:a16="http://schemas.microsoft.com/office/drawing/2014/main" id="{3148F9AE-E28F-B487-1655-DF5AB2E174C1}"/>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5893E036-21BE-4883-05C2-252EDED4EAD0}"/>
              </a:ext>
            </a:extLst>
          </p:cNvPr>
          <p:cNvSpPr txBox="1"/>
          <p:nvPr/>
        </p:nvSpPr>
        <p:spPr>
          <a:xfrm>
            <a:off x="930094" y="2374900"/>
            <a:ext cx="5696311" cy="154677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F4A64E"/>
                </a:solidFill>
                <a:uFillTx/>
                <a:latin typeface="Open Sans Bold"/>
                <a:ea typeface="Open Sans Bold"/>
                <a:cs typeface="Open Sans Bold"/>
              </a:rPr>
              <a:t>Aktivität</a:t>
            </a:r>
            <a:r>
              <a:rPr lang="en-CY" sz="7500" b="1" i="0" u="none" strike="noStrike" kern="1200" cap="none" baseline="0" dirty="0">
                <a:solidFill>
                  <a:srgbClr val="F4A64E"/>
                </a:solidFill>
                <a:uFillTx/>
                <a:latin typeface="Open Sans Bold"/>
                <a:ea typeface="Open Sans Bold"/>
                <a:cs typeface="Open Sans Bold"/>
              </a:rPr>
              <a:t> 14</a:t>
            </a:r>
            <a:endParaRPr lang="en-US" sz="75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6BC1BA1F-F328-AE1B-B790-5FF83946B923}"/>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1CED3A2A-A4C9-DE38-C4D0-2B217679D6CD}"/>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0375899"/>
            <a:ext cx="6897157" cy="62299"/>
            <a:chOff x="0" y="0"/>
            <a:chExt cx="2709333" cy="26991"/>
          </a:xfrm>
        </p:grpSpPr>
        <p:sp>
          <p:nvSpPr>
            <p:cNvPr id="3" name="Freeform 3"/>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4" name="TextBox 4"/>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5" name="Freeform 5"/>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4" b="1"/>
            </a:stretch>
          </a:blipFill>
        </p:spPr>
        <p:txBody>
          <a:bodyPr/>
          <a:lstStyle/>
          <a:p>
            <a:endParaRPr lang="en-CY" dirty="0"/>
          </a:p>
        </p:txBody>
      </p:sp>
      <p:sp>
        <p:nvSpPr>
          <p:cNvPr id="6" name="Freeform 6"/>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grpSp>
        <p:nvGrpSpPr>
          <p:cNvPr id="7" name="Group 7"/>
          <p:cNvGrpSpPr/>
          <p:nvPr/>
        </p:nvGrpSpPr>
        <p:grpSpPr>
          <a:xfrm>
            <a:off x="-301017" y="626596"/>
            <a:ext cx="9906840" cy="867134"/>
            <a:chOff x="0" y="-70875"/>
            <a:chExt cx="13209120" cy="1156178"/>
          </a:xfrm>
        </p:grpSpPr>
        <p:grpSp>
          <p:nvGrpSpPr>
            <p:cNvPr id="8" name="Group 8"/>
            <p:cNvGrpSpPr/>
            <p:nvPr/>
          </p:nvGrpSpPr>
          <p:grpSpPr>
            <a:xfrm>
              <a:off x="0" y="-70875"/>
              <a:ext cx="13209120" cy="1156178"/>
              <a:chOff x="0" y="-19050"/>
              <a:chExt cx="3550388" cy="310761"/>
            </a:xfrm>
          </p:grpSpPr>
          <p:sp>
            <p:nvSpPr>
              <p:cNvPr id="9" name="Freeform 9"/>
              <p:cNvSpPr/>
              <p:nvPr/>
            </p:nvSpPr>
            <p:spPr>
              <a:xfrm>
                <a:off x="107877" y="0"/>
                <a:ext cx="2708080" cy="291711"/>
              </a:xfrm>
              <a:custGeom>
                <a:avLst/>
                <a:gdLst/>
                <a:ahLst/>
                <a:cxnLst/>
                <a:rect l="l" t="t" r="r" b="b"/>
                <a:pathLst>
                  <a:path w="3550388" h="291711">
                    <a:moveTo>
                      <a:pt x="28914" y="0"/>
                    </a:moveTo>
                    <a:lnTo>
                      <a:pt x="3521473" y="0"/>
                    </a:lnTo>
                    <a:cubicBezTo>
                      <a:pt x="3537442" y="0"/>
                      <a:pt x="3550388" y="12945"/>
                      <a:pt x="3550388" y="28914"/>
                    </a:cubicBezTo>
                    <a:lnTo>
                      <a:pt x="3550388" y="262797"/>
                    </a:lnTo>
                    <a:cubicBezTo>
                      <a:pt x="3550388" y="270465"/>
                      <a:pt x="3547341" y="277820"/>
                      <a:pt x="3541919" y="283242"/>
                    </a:cubicBezTo>
                    <a:cubicBezTo>
                      <a:pt x="3536496" y="288665"/>
                      <a:pt x="3529142" y="291711"/>
                      <a:pt x="3521473" y="291711"/>
                    </a:cubicBezTo>
                    <a:lnTo>
                      <a:pt x="28914" y="291711"/>
                    </a:lnTo>
                    <a:cubicBezTo>
                      <a:pt x="12945" y="291711"/>
                      <a:pt x="0" y="278766"/>
                      <a:pt x="0" y="262797"/>
                    </a:cubicBezTo>
                    <a:lnTo>
                      <a:pt x="0" y="28914"/>
                    </a:lnTo>
                    <a:cubicBezTo>
                      <a:pt x="0" y="12945"/>
                      <a:pt x="12945" y="0"/>
                      <a:pt x="28914" y="0"/>
                    </a:cubicBezTo>
                    <a:close/>
                  </a:path>
                </a:pathLst>
              </a:custGeom>
              <a:solidFill>
                <a:srgbClr val="FAC175"/>
              </a:solidFill>
              <a:ln w="38100" cap="rnd">
                <a:solidFill>
                  <a:srgbClr val="FFEBCD"/>
                </a:solidFill>
                <a:prstDash val="solid"/>
                <a:round/>
              </a:ln>
            </p:spPr>
            <p:txBody>
              <a:bodyPr/>
              <a:lstStyle/>
              <a:p>
                <a:endParaRPr lang="en-CY"/>
              </a:p>
            </p:txBody>
          </p:sp>
          <p:sp>
            <p:nvSpPr>
              <p:cNvPr id="10" name="TextBox 10"/>
              <p:cNvSpPr txBox="1"/>
              <p:nvPr/>
            </p:nvSpPr>
            <p:spPr>
              <a:xfrm>
                <a:off x="0" y="-19050"/>
                <a:ext cx="3550388" cy="310761"/>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910911" y="302741"/>
              <a:ext cx="6693291" cy="515621"/>
            </a:xfrm>
            <a:prstGeom prst="rect">
              <a:avLst/>
            </a:prstGeom>
          </p:spPr>
          <p:txBody>
            <a:bodyPr lIns="0" tIns="0" rIns="0" bIns="0" rtlCol="0" anchor="t">
              <a:spAutoFit/>
            </a:bodyPr>
            <a:lstStyle/>
            <a:p>
              <a:pPr marL="0" lvl="0" indent="0" algn="l">
                <a:lnSpc>
                  <a:spcPts val="3359"/>
                </a:lnSpc>
                <a:spcBef>
                  <a:spcPct val="0"/>
                </a:spcBef>
              </a:pPr>
              <a:r>
                <a:rPr lang="en-US" sz="2399" b="1">
                  <a:solidFill>
                    <a:srgbClr val="FFFFFE"/>
                  </a:solidFill>
                  <a:latin typeface="Open Sans Bold"/>
                  <a:ea typeface="Open Sans Bold"/>
                  <a:cs typeface="Open Sans Bold"/>
                  <a:sym typeface="Open Sans Bold"/>
                </a:rPr>
                <a:t>Unsere Werte und Arbeitsweisen</a:t>
              </a:r>
            </a:p>
          </p:txBody>
        </p:sp>
        <p:sp>
          <p:nvSpPr>
            <p:cNvPr id="14" name="TextBox 14"/>
            <p:cNvSpPr txBox="1"/>
            <p:nvPr/>
          </p:nvSpPr>
          <p:spPr>
            <a:xfrm>
              <a:off x="8918280" y="196066"/>
              <a:ext cx="1747075" cy="576816"/>
            </a:xfrm>
            <a:prstGeom prst="rect">
              <a:avLst/>
            </a:prstGeom>
          </p:spPr>
          <p:txBody>
            <a:bodyPr lIns="50800" tIns="50800" rIns="50800" bIns="50800" rtlCol="0" anchor="ctr"/>
            <a:lstStyle/>
            <a:p>
              <a:pPr algn="ctr">
                <a:lnSpc>
                  <a:spcPts val="2099"/>
                </a:lnSpc>
              </a:pPr>
              <a:endParaRPr/>
            </a:p>
          </p:txBody>
        </p:sp>
      </p:grpSp>
      <p:sp>
        <p:nvSpPr>
          <p:cNvPr id="15" name="Freeform 15"/>
          <p:cNvSpPr/>
          <p:nvPr/>
        </p:nvSpPr>
        <p:spPr>
          <a:xfrm flipH="1">
            <a:off x="387787" y="1567576"/>
            <a:ext cx="3305774" cy="4184524"/>
          </a:xfrm>
          <a:custGeom>
            <a:avLst/>
            <a:gdLst/>
            <a:ahLst/>
            <a:cxnLst/>
            <a:rect l="l" t="t" r="r" b="b"/>
            <a:pathLst>
              <a:path w="3305774" h="4184524">
                <a:moveTo>
                  <a:pt x="3305774" y="0"/>
                </a:moveTo>
                <a:lnTo>
                  <a:pt x="0" y="0"/>
                </a:lnTo>
                <a:lnTo>
                  <a:pt x="0" y="4184523"/>
                </a:lnTo>
                <a:lnTo>
                  <a:pt x="3305774" y="4184523"/>
                </a:lnTo>
                <a:lnTo>
                  <a:pt x="3305774"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16" name="TextBox 16"/>
          <p:cNvSpPr txBox="1"/>
          <p:nvPr/>
        </p:nvSpPr>
        <p:spPr>
          <a:xfrm>
            <a:off x="555182" y="2447417"/>
            <a:ext cx="3039152" cy="2293620"/>
          </a:xfrm>
          <a:prstGeom prst="rect">
            <a:avLst/>
          </a:prstGeom>
        </p:spPr>
        <p:txBody>
          <a:bodyPr lIns="0" tIns="0" rIns="0" bIns="0" rtlCol="0" anchor="t">
            <a:spAutoFit/>
          </a:bodyPr>
          <a:lstStyle/>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1. Wert: ______________________</a:t>
            </a:r>
          </a:p>
          <a:p>
            <a:pPr marL="0" lvl="0" indent="0" algn="l">
              <a:lnSpc>
                <a:spcPts val="1679"/>
              </a:lnSpc>
              <a:spcBef>
                <a:spcPct val="0"/>
              </a:spcBef>
            </a:pPr>
            <a:r>
              <a:rPr lang="en-US" sz="1199">
                <a:solidFill>
                  <a:srgbClr val="464646"/>
                </a:solidFill>
                <a:latin typeface="Open Sans"/>
                <a:ea typeface="Open Sans"/>
                <a:cs typeface="Open Sans"/>
                <a:sym typeface="Open Sans"/>
              </a:rPr>
              <a:t>(z. B. Respekt)</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Was dieser Wert für uns bedeutet:</a:t>
            </a:r>
          </a:p>
          <a:p>
            <a:pPr marL="0" lvl="0" indent="0" algn="l">
              <a:lnSpc>
                <a:spcPts val="1679"/>
              </a:lnSpc>
              <a:spcBef>
                <a:spcPct val="0"/>
              </a:spcBef>
            </a:pPr>
            <a:r>
              <a:rPr lang="en-US" sz="1199">
                <a:solidFill>
                  <a:srgbClr val="464646"/>
                </a:solidFill>
                <a:latin typeface="Open Sans"/>
                <a:ea typeface="Open Sans"/>
                <a:cs typeface="Open Sans"/>
                <a:sym typeface="Open Sans"/>
              </a:rPr>
              <a:t>[Kurze Erklärung in einfacher Sprache]</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So sieht das im Arbeitsalltag aus:</a:t>
            </a:r>
          </a:p>
          <a:p>
            <a:pPr marL="0" lvl="0" indent="0" algn="l">
              <a:lnSpc>
                <a:spcPts val="1679"/>
              </a:lnSpc>
              <a:spcBef>
                <a:spcPct val="0"/>
              </a:spcBef>
            </a:pPr>
            <a:r>
              <a:rPr lang="en-US" sz="1199">
                <a:solidFill>
                  <a:srgbClr val="464646"/>
                </a:solidFill>
                <a:latin typeface="Open Sans"/>
                <a:ea typeface="Open Sans"/>
                <a:cs typeface="Open Sans"/>
                <a:sym typeface="Open Sans"/>
              </a:rPr>
              <a:t>[Beispielverhalten] </a:t>
            </a:r>
          </a:p>
          <a:p>
            <a:pPr marL="0" lvl="0" indent="0" algn="l">
              <a:lnSpc>
                <a:spcPts val="1679"/>
              </a:lnSpc>
              <a:spcBef>
                <a:spcPct val="0"/>
              </a:spcBef>
            </a:pPr>
            <a:r>
              <a:rPr lang="en-US" sz="1199">
                <a:solidFill>
                  <a:srgbClr val="464646"/>
                </a:solidFill>
                <a:latin typeface="Open Sans"/>
                <a:ea typeface="Open Sans"/>
                <a:cs typeface="Open Sans"/>
                <a:sym typeface="Open Sans"/>
              </a:rPr>
              <a:t>[Beispielverhalten]</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Was wir von allen erwarten:</a:t>
            </a:r>
          </a:p>
          <a:p>
            <a:pPr marL="0" lvl="0" indent="0" algn="l">
              <a:lnSpc>
                <a:spcPts val="1679"/>
              </a:lnSpc>
              <a:spcBef>
                <a:spcPct val="0"/>
              </a:spcBef>
            </a:pPr>
            <a:r>
              <a:rPr lang="en-US" sz="1199">
                <a:solidFill>
                  <a:srgbClr val="464646"/>
                </a:solidFill>
                <a:latin typeface="Open Sans"/>
                <a:ea typeface="Open Sans"/>
                <a:cs typeface="Open Sans"/>
                <a:sym typeface="Open Sans"/>
              </a:rPr>
              <a:t>[Klare Erwartung]</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Was nicht akzeptabel ist:</a:t>
            </a:r>
          </a:p>
          <a:p>
            <a:pPr marL="0" lvl="0" indent="0" algn="l">
              <a:lnSpc>
                <a:spcPts val="1679"/>
              </a:lnSpc>
              <a:spcBef>
                <a:spcPct val="0"/>
              </a:spcBef>
            </a:pPr>
            <a:r>
              <a:rPr lang="en-US" sz="1199">
                <a:solidFill>
                  <a:srgbClr val="464646"/>
                </a:solidFill>
                <a:latin typeface="Open Sans"/>
                <a:ea typeface="Open Sans"/>
                <a:cs typeface="Open Sans"/>
                <a:sym typeface="Open Sans"/>
              </a:rPr>
              <a:t>[Klare Grenze]</a:t>
            </a:r>
          </a:p>
        </p:txBody>
      </p:sp>
      <p:sp>
        <p:nvSpPr>
          <p:cNvPr id="17" name="Freeform 17"/>
          <p:cNvSpPr/>
          <p:nvPr/>
        </p:nvSpPr>
        <p:spPr>
          <a:xfrm flipH="1">
            <a:off x="3866439" y="1567576"/>
            <a:ext cx="3305774" cy="4184524"/>
          </a:xfrm>
          <a:custGeom>
            <a:avLst/>
            <a:gdLst/>
            <a:ahLst/>
            <a:cxnLst/>
            <a:rect l="l" t="t" r="r" b="b"/>
            <a:pathLst>
              <a:path w="3305774" h="4184524">
                <a:moveTo>
                  <a:pt x="3305774" y="0"/>
                </a:moveTo>
                <a:lnTo>
                  <a:pt x="0" y="0"/>
                </a:lnTo>
                <a:lnTo>
                  <a:pt x="0" y="4184523"/>
                </a:lnTo>
                <a:lnTo>
                  <a:pt x="3305774" y="4184523"/>
                </a:lnTo>
                <a:lnTo>
                  <a:pt x="3305774"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18" name="TextBox 18"/>
          <p:cNvSpPr txBox="1"/>
          <p:nvPr/>
        </p:nvSpPr>
        <p:spPr>
          <a:xfrm>
            <a:off x="4033834" y="2447417"/>
            <a:ext cx="3039152" cy="2293620"/>
          </a:xfrm>
          <a:prstGeom prst="rect">
            <a:avLst/>
          </a:prstGeom>
        </p:spPr>
        <p:txBody>
          <a:bodyPr lIns="0" tIns="0" rIns="0" bIns="0" rtlCol="0" anchor="t">
            <a:spAutoFit/>
          </a:bodyPr>
          <a:lstStyle/>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2: Wert: ______________________</a:t>
            </a:r>
          </a:p>
          <a:p>
            <a:pPr marL="0" lvl="0" indent="0" algn="l">
              <a:lnSpc>
                <a:spcPts val="1679"/>
              </a:lnSpc>
              <a:spcBef>
                <a:spcPct val="0"/>
              </a:spcBef>
            </a:pPr>
            <a:r>
              <a:rPr lang="en-US" sz="1199">
                <a:solidFill>
                  <a:srgbClr val="464646"/>
                </a:solidFill>
                <a:latin typeface="Open Sans"/>
                <a:ea typeface="Open Sans"/>
                <a:cs typeface="Open Sans"/>
                <a:sym typeface="Open Sans"/>
              </a:rPr>
              <a:t>(z. B. Teamarbeit)</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Was dieser Wert für uns bedeutet:</a:t>
            </a:r>
          </a:p>
          <a:p>
            <a:pPr marL="0" lvl="0" indent="0" algn="l">
              <a:lnSpc>
                <a:spcPts val="1679"/>
              </a:lnSpc>
              <a:spcBef>
                <a:spcPct val="0"/>
              </a:spcBef>
            </a:pPr>
            <a:r>
              <a:rPr lang="en-US" sz="1199">
                <a:solidFill>
                  <a:srgbClr val="464646"/>
                </a:solidFill>
                <a:latin typeface="Open Sans"/>
                <a:ea typeface="Open Sans"/>
                <a:cs typeface="Open Sans"/>
                <a:sym typeface="Open Sans"/>
              </a:rPr>
              <a:t>[Kurze Erklärung in einfacher Sprache]</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So sieht das im Arbeitsalltag aus:</a:t>
            </a:r>
          </a:p>
          <a:p>
            <a:pPr marL="0" lvl="0" indent="0" algn="l">
              <a:lnSpc>
                <a:spcPts val="1679"/>
              </a:lnSpc>
              <a:spcBef>
                <a:spcPct val="0"/>
              </a:spcBef>
            </a:pPr>
            <a:r>
              <a:rPr lang="en-US" sz="1199">
                <a:solidFill>
                  <a:srgbClr val="464646"/>
                </a:solidFill>
                <a:latin typeface="Open Sans"/>
                <a:ea typeface="Open Sans"/>
                <a:cs typeface="Open Sans"/>
                <a:sym typeface="Open Sans"/>
              </a:rPr>
              <a:t>[Beispielverhalten] </a:t>
            </a:r>
          </a:p>
          <a:p>
            <a:pPr marL="0" lvl="0" indent="0" algn="l">
              <a:lnSpc>
                <a:spcPts val="1679"/>
              </a:lnSpc>
              <a:spcBef>
                <a:spcPct val="0"/>
              </a:spcBef>
            </a:pPr>
            <a:r>
              <a:rPr lang="en-US" sz="1199">
                <a:solidFill>
                  <a:srgbClr val="464646"/>
                </a:solidFill>
                <a:latin typeface="Open Sans"/>
                <a:ea typeface="Open Sans"/>
                <a:cs typeface="Open Sans"/>
                <a:sym typeface="Open Sans"/>
              </a:rPr>
              <a:t>[Beispielverhalten]</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Was wir von allen erwarten:</a:t>
            </a:r>
          </a:p>
          <a:p>
            <a:pPr marL="0" lvl="0" indent="0" algn="l">
              <a:lnSpc>
                <a:spcPts val="1679"/>
              </a:lnSpc>
              <a:spcBef>
                <a:spcPct val="0"/>
              </a:spcBef>
            </a:pPr>
            <a:r>
              <a:rPr lang="en-US" sz="1199">
                <a:solidFill>
                  <a:srgbClr val="464646"/>
                </a:solidFill>
                <a:latin typeface="Open Sans"/>
                <a:ea typeface="Open Sans"/>
                <a:cs typeface="Open Sans"/>
                <a:sym typeface="Open Sans"/>
              </a:rPr>
              <a:t>[Klare Erwartung]</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Was nicht akzeptabel ist:</a:t>
            </a:r>
          </a:p>
          <a:p>
            <a:pPr marL="0" lvl="0" indent="0" algn="l">
              <a:lnSpc>
                <a:spcPts val="1679"/>
              </a:lnSpc>
              <a:spcBef>
                <a:spcPct val="0"/>
              </a:spcBef>
            </a:pPr>
            <a:r>
              <a:rPr lang="en-US" sz="1199">
                <a:solidFill>
                  <a:srgbClr val="464646"/>
                </a:solidFill>
                <a:latin typeface="Open Sans"/>
                <a:ea typeface="Open Sans"/>
                <a:cs typeface="Open Sans"/>
                <a:sym typeface="Open Sans"/>
              </a:rPr>
              <a:t>[Klare Grenze]</a:t>
            </a:r>
          </a:p>
        </p:txBody>
      </p:sp>
      <p:sp>
        <p:nvSpPr>
          <p:cNvPr id="19" name="Freeform 19"/>
          <p:cNvSpPr/>
          <p:nvPr/>
        </p:nvSpPr>
        <p:spPr>
          <a:xfrm flipH="1">
            <a:off x="474226" y="6357251"/>
            <a:ext cx="3305774" cy="3634221"/>
          </a:xfrm>
          <a:custGeom>
            <a:avLst/>
            <a:gdLst/>
            <a:ahLst/>
            <a:cxnLst/>
            <a:rect l="l" t="t" r="r" b="b"/>
            <a:pathLst>
              <a:path w="3305774" h="3634221">
                <a:moveTo>
                  <a:pt x="3305774" y="0"/>
                </a:moveTo>
                <a:lnTo>
                  <a:pt x="0" y="0"/>
                </a:lnTo>
                <a:lnTo>
                  <a:pt x="0" y="3634220"/>
                </a:lnTo>
                <a:lnTo>
                  <a:pt x="3305774" y="3634220"/>
                </a:lnTo>
                <a:lnTo>
                  <a:pt x="3305774" y="0"/>
                </a:lnTo>
                <a:close/>
              </a:path>
            </a:pathLst>
          </a:custGeom>
          <a:blipFill>
            <a:blip>
              <a:extLst>
                <a:ext uri="{96DAC541-7B7A-43D3-8B79-37D633B846F1}">
                  <asvg:svgBlip xmlns:asvg="http://schemas.microsoft.com/office/drawing/2016/SVG/main" r:embed="rId4"/>
                </a:ext>
              </a:extLst>
            </a:blip>
            <a:stretch>
              <a:fillRect b="-15142"/>
            </a:stretch>
          </a:blipFill>
        </p:spPr>
        <p:txBody>
          <a:bodyPr/>
          <a:lstStyle/>
          <a:p>
            <a:endParaRPr lang="en-CY"/>
          </a:p>
        </p:txBody>
      </p:sp>
      <p:sp>
        <p:nvSpPr>
          <p:cNvPr id="20" name="TextBox 20"/>
          <p:cNvSpPr txBox="1"/>
          <p:nvPr/>
        </p:nvSpPr>
        <p:spPr>
          <a:xfrm>
            <a:off x="641621" y="7265306"/>
            <a:ext cx="3039152" cy="2503170"/>
          </a:xfrm>
          <a:prstGeom prst="rect">
            <a:avLst/>
          </a:prstGeom>
        </p:spPr>
        <p:txBody>
          <a:bodyPr lIns="0" tIns="0" rIns="0" bIns="0" rtlCol="0" anchor="t">
            <a:spAutoFit/>
          </a:bodyPr>
          <a:lstStyle/>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3. Wie wir zusammenarbeiten </a:t>
            </a:r>
          </a:p>
          <a:p>
            <a:pPr marL="0" lvl="0" indent="0" algn="l">
              <a:lnSpc>
                <a:spcPts val="1679"/>
              </a:lnSpc>
              <a:spcBef>
                <a:spcPct val="0"/>
              </a:spcBef>
            </a:pPr>
            <a:endParaRPr lang="en-US" sz="1199" b="1">
              <a:solidFill>
                <a:srgbClr val="464646"/>
              </a:solidFill>
              <a:latin typeface="Open Sans Bold"/>
              <a:ea typeface="Open Sans Bold"/>
              <a:cs typeface="Open Sans Bold"/>
              <a:sym typeface="Open Sans Bold"/>
            </a:endParaRP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Kommunikation</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Wie wir miteinander sprechen</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Wie wir Fragen stellen</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Wie wir Feedback geben</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Umgang mit Fehlern</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Wie wir mit Fehlern umgehen</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Wie wir das Lernen unterstützen</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Arbeiten im Team</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Wie wir uns gegenseitig unterstützen</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Wie Entscheidungen getroffen werden</a:t>
            </a:r>
          </a:p>
        </p:txBody>
      </p:sp>
      <p:sp>
        <p:nvSpPr>
          <p:cNvPr id="21" name="Freeform 21"/>
          <p:cNvSpPr/>
          <p:nvPr/>
        </p:nvSpPr>
        <p:spPr>
          <a:xfrm flipH="1">
            <a:off x="3952878" y="6357251"/>
            <a:ext cx="3305774" cy="3634221"/>
          </a:xfrm>
          <a:custGeom>
            <a:avLst/>
            <a:gdLst/>
            <a:ahLst/>
            <a:cxnLst/>
            <a:rect l="l" t="t" r="r" b="b"/>
            <a:pathLst>
              <a:path w="3305774" h="3634221">
                <a:moveTo>
                  <a:pt x="3305774" y="0"/>
                </a:moveTo>
                <a:lnTo>
                  <a:pt x="0" y="0"/>
                </a:lnTo>
                <a:lnTo>
                  <a:pt x="0" y="3634220"/>
                </a:lnTo>
                <a:lnTo>
                  <a:pt x="3305774" y="3634220"/>
                </a:lnTo>
                <a:lnTo>
                  <a:pt x="3305774" y="0"/>
                </a:lnTo>
                <a:close/>
              </a:path>
            </a:pathLst>
          </a:custGeom>
          <a:blipFill>
            <a:blip>
              <a:extLst>
                <a:ext uri="{96DAC541-7B7A-43D3-8B79-37D633B846F1}">
                  <asvg:svgBlip xmlns:asvg="http://schemas.microsoft.com/office/drawing/2016/SVG/main" r:embed="rId4"/>
                </a:ext>
              </a:extLst>
            </a:blip>
            <a:stretch>
              <a:fillRect b="-15142"/>
            </a:stretch>
          </a:blipFill>
        </p:spPr>
        <p:txBody>
          <a:bodyPr/>
          <a:lstStyle/>
          <a:p>
            <a:endParaRPr lang="en-CY"/>
          </a:p>
        </p:txBody>
      </p:sp>
      <p:sp>
        <p:nvSpPr>
          <p:cNvPr id="22" name="TextBox 22"/>
          <p:cNvSpPr txBox="1"/>
          <p:nvPr/>
        </p:nvSpPr>
        <p:spPr>
          <a:xfrm>
            <a:off x="4120273" y="7237092"/>
            <a:ext cx="3039152" cy="2712720"/>
          </a:xfrm>
          <a:prstGeom prst="rect">
            <a:avLst/>
          </a:prstGeom>
        </p:spPr>
        <p:txBody>
          <a:bodyPr lIns="0" tIns="0" rIns="0" bIns="0" rtlCol="0" anchor="t">
            <a:spAutoFit/>
          </a:bodyPr>
          <a:lstStyle/>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4. Wenn etwas unklar oder schwierig ist</a:t>
            </a:r>
          </a:p>
          <a:p>
            <a:pPr marL="0" lvl="0" indent="0" algn="l">
              <a:lnSpc>
                <a:spcPts val="1679"/>
              </a:lnSpc>
              <a:spcBef>
                <a:spcPct val="0"/>
              </a:spcBef>
            </a:pPr>
            <a:endParaRPr lang="en-US" sz="1199" b="1">
              <a:solidFill>
                <a:srgbClr val="464646"/>
              </a:solidFill>
              <a:latin typeface="Open Sans Bold"/>
              <a:ea typeface="Open Sans Bold"/>
              <a:cs typeface="Open Sans Bold"/>
              <a:sym typeface="Open Sans Bold"/>
            </a:endParaRPr>
          </a:p>
          <a:p>
            <a:pPr algn="l">
              <a:lnSpc>
                <a:spcPts val="1679"/>
              </a:lnSpc>
            </a:pPr>
            <a:r>
              <a:rPr lang="en-US" sz="1199">
                <a:solidFill>
                  <a:srgbClr val="464646"/>
                </a:solidFill>
                <a:latin typeface="Open Sans"/>
                <a:ea typeface="Open Sans"/>
                <a:cs typeface="Open Sans"/>
                <a:sym typeface="Open Sans"/>
              </a:rPr>
              <a:t>Wenn Sie unsicher sind oder sich unwohl fühlen:</a:t>
            </a:r>
          </a:p>
          <a:p>
            <a:pPr marL="259080" lvl="1" indent="-129540" algn="l">
              <a:lnSpc>
                <a:spcPts val="1679"/>
              </a:lnSpc>
              <a:spcBef>
                <a:spcPct val="0"/>
              </a:spcBef>
              <a:buFont typeface="Arial"/>
              <a:buChar char="•"/>
            </a:pPr>
            <a:r>
              <a:rPr lang="en-US" sz="1199">
                <a:solidFill>
                  <a:srgbClr val="464646"/>
                </a:solidFill>
                <a:latin typeface="Open Sans"/>
                <a:ea typeface="Open Sans"/>
                <a:cs typeface="Open Sans"/>
                <a:sym typeface="Open Sans"/>
              </a:rPr>
              <a:t>Sprechen Sie mit Ihrer Mentorin, Ihrem Mentor oder Ihrem Buddy</a:t>
            </a:r>
          </a:p>
          <a:p>
            <a:pPr marL="259080" lvl="1" indent="-129540" algn="l">
              <a:lnSpc>
                <a:spcPts val="1679"/>
              </a:lnSpc>
              <a:spcBef>
                <a:spcPct val="0"/>
              </a:spcBef>
              <a:buFont typeface="Arial"/>
              <a:buChar char="•"/>
            </a:pPr>
            <a:r>
              <a:rPr lang="en-US" sz="1199">
                <a:solidFill>
                  <a:srgbClr val="464646"/>
                </a:solidFill>
                <a:latin typeface="Open Sans"/>
                <a:ea typeface="Open Sans"/>
                <a:cs typeface="Open Sans"/>
                <a:sym typeface="Open Sans"/>
              </a:rPr>
              <a:t>Sprechen Sie mit Ihrer Führungskraft</a:t>
            </a:r>
          </a:p>
          <a:p>
            <a:pPr marL="259080" lvl="1" indent="-129540" algn="l">
              <a:lnSpc>
                <a:spcPts val="1679"/>
              </a:lnSpc>
              <a:spcBef>
                <a:spcPct val="0"/>
              </a:spcBef>
              <a:buFont typeface="Arial"/>
              <a:buChar char="•"/>
            </a:pPr>
            <a:r>
              <a:rPr lang="en-US" sz="1199">
                <a:solidFill>
                  <a:srgbClr val="464646"/>
                </a:solidFill>
                <a:latin typeface="Open Sans"/>
                <a:ea typeface="Open Sans"/>
                <a:cs typeface="Open Sans"/>
                <a:sym typeface="Open Sans"/>
              </a:rPr>
              <a:t>Sprechen Sie mit der Personalabteilung (HR)</a:t>
            </a:r>
          </a:p>
          <a:p>
            <a:pPr algn="l">
              <a:lnSpc>
                <a:spcPts val="1679"/>
              </a:lnSpc>
              <a:spcBef>
                <a:spcPct val="0"/>
              </a:spcBef>
            </a:pPr>
            <a:endParaRPr lang="en-US" sz="1199">
              <a:solidFill>
                <a:srgbClr val="464646"/>
              </a:solidFill>
              <a:latin typeface="Open Sans"/>
              <a:ea typeface="Open Sans"/>
              <a:cs typeface="Open Sans"/>
              <a:sym typeface="Open Sans"/>
            </a:endParaRPr>
          </a:p>
          <a:p>
            <a:pPr marL="0" lvl="0" indent="0" algn="l">
              <a:lnSpc>
                <a:spcPts val="1679"/>
              </a:lnSpc>
              <a:spcBef>
                <a:spcPct val="0"/>
              </a:spcBef>
            </a:pPr>
            <a:r>
              <a:rPr lang="en-US" sz="1199">
                <a:solidFill>
                  <a:srgbClr val="464646"/>
                </a:solidFill>
                <a:latin typeface="Open Sans"/>
                <a:ea typeface="Open Sans"/>
                <a:cs typeface="Open Sans"/>
                <a:sym typeface="Open Sans"/>
              </a:rPr>
              <a:t>Fragen zu stellen ist ausdrücklich erwünscht.</a:t>
            </a:r>
          </a:p>
          <a:p>
            <a:pPr marL="0" lvl="0" indent="0" algn="l">
              <a:lnSpc>
                <a:spcPts val="1679"/>
              </a:lnSpc>
              <a:spcBef>
                <a:spcPct val="0"/>
              </a:spcBef>
            </a:pPr>
            <a:endParaRPr lang="en-US" sz="1199">
              <a:solidFill>
                <a:srgbClr val="464646"/>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F3AC0-4B19-F5E4-193D-C18D1D67A4F0}"/>
            </a:ext>
          </a:extLst>
        </p:cNvPr>
        <p:cNvGrpSpPr/>
        <p:nvPr/>
      </p:nvGrpSpPr>
      <p:grpSpPr>
        <a:xfrm>
          <a:off x="0" y="0"/>
          <a:ext cx="0" cy="0"/>
          <a:chOff x="0" y="0"/>
          <a:chExt cx="0" cy="0"/>
        </a:xfrm>
      </p:grpSpPr>
      <p:sp>
        <p:nvSpPr>
          <p:cNvPr id="3" name="TextBox 5">
            <a:extLst>
              <a:ext uri="{FF2B5EF4-FFF2-40B4-BE49-F238E27FC236}">
                <a16:creationId xmlns:a16="http://schemas.microsoft.com/office/drawing/2014/main" id="{D7373814-366E-E1DF-A7CB-59CB8AF0567F}"/>
              </a:ext>
            </a:extLst>
          </p:cNvPr>
          <p:cNvSpPr txBox="1"/>
          <p:nvPr/>
        </p:nvSpPr>
        <p:spPr>
          <a:xfrm>
            <a:off x="930094" y="2374900"/>
            <a:ext cx="5696311" cy="154677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F4A64E"/>
                </a:solidFill>
                <a:uFillTx/>
                <a:latin typeface="Open Sans Bold"/>
                <a:ea typeface="Open Sans Bold"/>
                <a:cs typeface="Open Sans Bold"/>
              </a:rPr>
              <a:t>Aktivität</a:t>
            </a:r>
            <a:r>
              <a:rPr lang="en-CY" sz="7500" b="1" i="0" u="none" strike="noStrike" kern="1200" cap="none" baseline="0" dirty="0">
                <a:solidFill>
                  <a:srgbClr val="F4A64E"/>
                </a:solidFill>
                <a:uFillTx/>
                <a:latin typeface="Open Sans Bold"/>
                <a:ea typeface="Open Sans Bold"/>
                <a:cs typeface="Open Sans Bold"/>
              </a:rPr>
              <a:t> 15</a:t>
            </a:r>
            <a:endParaRPr lang="en-US" sz="75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DA10C0C8-5FAC-E6DF-BD1D-662FEB4BE4F3}"/>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FAB1E5E8-0001-98F9-2BDB-8F785F7669F5}"/>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99423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11086" y="258520"/>
            <a:ext cx="1314593" cy="676086"/>
          </a:xfrm>
          <a:prstGeom prst="rect">
            <a:avLst/>
          </a:prstGeom>
        </p:spPr>
        <p:txBody>
          <a:bodyPr lIns="0" tIns="0" rIns="0" bIns="0" rtlCol="0" anchor="t">
            <a:spAutoFit/>
          </a:bodyPr>
          <a:lstStyle/>
          <a:p>
            <a:pPr marL="0" lvl="0" indent="0" algn="ctr">
              <a:lnSpc>
                <a:spcPts val="5158"/>
              </a:lnSpc>
            </a:pPr>
            <a:r>
              <a:rPr lang="en-US" sz="5158" b="1" spc="-361">
                <a:solidFill>
                  <a:srgbClr val="FFFFFF"/>
                </a:solidFill>
                <a:latin typeface="Open Sans Bold"/>
                <a:ea typeface="Open Sans Bold"/>
                <a:cs typeface="Open Sans Bold"/>
                <a:sym typeface="Open Sans Bold"/>
              </a:rPr>
              <a:t>15</a:t>
            </a:r>
          </a:p>
        </p:txBody>
      </p:sp>
      <p:grpSp>
        <p:nvGrpSpPr>
          <p:cNvPr id="8" name="Group 8"/>
          <p:cNvGrpSpPr/>
          <p:nvPr/>
        </p:nvGrpSpPr>
        <p:grpSpPr>
          <a:xfrm>
            <a:off x="1334258" y="1911487"/>
            <a:ext cx="5610625" cy="1822643"/>
            <a:chOff x="0" y="0"/>
            <a:chExt cx="7480834" cy="2430191"/>
          </a:xfrm>
        </p:grpSpPr>
        <p:grpSp>
          <p:nvGrpSpPr>
            <p:cNvPr id="9" name="Group 9"/>
            <p:cNvGrpSpPr/>
            <p:nvPr/>
          </p:nvGrpSpPr>
          <p:grpSpPr>
            <a:xfrm>
              <a:off x="0" y="0"/>
              <a:ext cx="7480834" cy="2430191"/>
              <a:chOff x="0" y="0"/>
              <a:chExt cx="1246130" cy="404812"/>
            </a:xfrm>
          </p:grpSpPr>
          <p:sp>
            <p:nvSpPr>
              <p:cNvPr id="10" name="Freeform 10"/>
              <p:cNvSpPr/>
              <p:nvPr/>
            </p:nvSpPr>
            <p:spPr>
              <a:xfrm>
                <a:off x="0" y="0"/>
                <a:ext cx="1246130" cy="404812"/>
              </a:xfrm>
              <a:custGeom>
                <a:avLst/>
                <a:gdLst/>
                <a:ahLst/>
                <a:cxnLst/>
                <a:rect l="l" t="t" r="r" b="b"/>
                <a:pathLst>
                  <a:path w="1246130" h="404812">
                    <a:moveTo>
                      <a:pt x="82381" y="0"/>
                    </a:moveTo>
                    <a:lnTo>
                      <a:pt x="1163749" y="0"/>
                    </a:lnTo>
                    <a:cubicBezTo>
                      <a:pt x="1185598" y="0"/>
                      <a:pt x="1206552" y="8679"/>
                      <a:pt x="1222001" y="24129"/>
                    </a:cubicBezTo>
                    <a:cubicBezTo>
                      <a:pt x="1237451" y="39578"/>
                      <a:pt x="1246130" y="60532"/>
                      <a:pt x="1246130" y="82381"/>
                    </a:cubicBezTo>
                    <a:lnTo>
                      <a:pt x="1246130" y="322431"/>
                    </a:lnTo>
                    <a:cubicBezTo>
                      <a:pt x="1246130" y="344280"/>
                      <a:pt x="1237451" y="365234"/>
                      <a:pt x="1222001" y="380684"/>
                    </a:cubicBezTo>
                    <a:cubicBezTo>
                      <a:pt x="1206552" y="396133"/>
                      <a:pt x="1185598" y="404812"/>
                      <a:pt x="1163749" y="404812"/>
                    </a:cubicBezTo>
                    <a:lnTo>
                      <a:pt x="82381" y="404812"/>
                    </a:lnTo>
                    <a:cubicBezTo>
                      <a:pt x="60532" y="404812"/>
                      <a:pt x="39578" y="396133"/>
                      <a:pt x="24129" y="380684"/>
                    </a:cubicBezTo>
                    <a:cubicBezTo>
                      <a:pt x="8679" y="365234"/>
                      <a:pt x="0" y="344280"/>
                      <a:pt x="0" y="322431"/>
                    </a:cubicBezTo>
                    <a:lnTo>
                      <a:pt x="0" y="82381"/>
                    </a:lnTo>
                    <a:cubicBezTo>
                      <a:pt x="0" y="60532"/>
                      <a:pt x="8679" y="39578"/>
                      <a:pt x="24129" y="24129"/>
                    </a:cubicBezTo>
                    <a:cubicBezTo>
                      <a:pt x="39578" y="8679"/>
                      <a:pt x="60532" y="0"/>
                      <a:pt x="82381" y="0"/>
                    </a:cubicBezTo>
                    <a:close/>
                  </a:path>
                </a:pathLst>
              </a:custGeom>
              <a:solidFill>
                <a:srgbClr val="E1F2F2"/>
              </a:solidFill>
            </p:spPr>
            <p:txBody>
              <a:bodyPr/>
              <a:lstStyle/>
              <a:p>
                <a:endParaRPr lang="en-CY"/>
              </a:p>
            </p:txBody>
          </p:sp>
          <p:sp>
            <p:nvSpPr>
              <p:cNvPr id="11" name="TextBox 11"/>
              <p:cNvSpPr txBox="1"/>
              <p:nvPr/>
            </p:nvSpPr>
            <p:spPr>
              <a:xfrm>
                <a:off x="0" y="-19050"/>
                <a:ext cx="1246130" cy="423862"/>
              </a:xfrm>
              <a:prstGeom prst="rect">
                <a:avLst/>
              </a:prstGeom>
            </p:spPr>
            <p:txBody>
              <a:bodyPr lIns="50800" tIns="50800" rIns="50800" bIns="50800" rtlCol="0" anchor="ctr"/>
              <a:lstStyle/>
              <a:p>
                <a:pPr algn="ctr">
                  <a:lnSpc>
                    <a:spcPts val="1680"/>
                  </a:lnSpc>
                </a:pPr>
                <a:endParaRPr/>
              </a:p>
            </p:txBody>
          </p:sp>
        </p:grpSp>
        <p:sp>
          <p:nvSpPr>
            <p:cNvPr id="12" name="TextBox 12"/>
            <p:cNvSpPr txBox="1"/>
            <p:nvPr/>
          </p:nvSpPr>
          <p:spPr>
            <a:xfrm>
              <a:off x="168231" y="220265"/>
              <a:ext cx="7061021" cy="2027564"/>
            </a:xfrm>
            <a:prstGeom prst="rect">
              <a:avLst/>
            </a:prstGeom>
          </p:spPr>
          <p:txBody>
            <a:bodyPr lIns="0" tIns="0" rIns="0" bIns="0" rtlCol="0" anchor="t">
              <a:spAutoFit/>
            </a:bodyPr>
            <a:lstStyle/>
            <a:p>
              <a:pPr marL="0" lvl="0" indent="0" algn="ctr">
                <a:lnSpc>
                  <a:spcPts val="2511"/>
                </a:lnSpc>
              </a:pPr>
              <a:r>
                <a:rPr lang="en-US" sz="1599" b="1" spc="-60" dirty="0">
                  <a:solidFill>
                    <a:srgbClr val="464646"/>
                  </a:solidFill>
                  <a:latin typeface="Open Sans Bold"/>
                  <a:ea typeface="Open Sans Bold"/>
                  <a:cs typeface="Open Sans Bold"/>
                  <a:sym typeface="Open Sans Bold"/>
                </a:rPr>
                <a:t>Schritt 1 – Die </a:t>
              </a:r>
              <a:r>
                <a:rPr lang="en-US" sz="1599" b="1" spc="-60" dirty="0" err="1">
                  <a:solidFill>
                    <a:srgbClr val="464646"/>
                  </a:solidFill>
                  <a:latin typeface="Open Sans Bold"/>
                  <a:ea typeface="Open Sans Bold"/>
                  <a:cs typeface="Open Sans Bold"/>
                  <a:sym typeface="Open Sans Bold"/>
                </a:rPr>
                <a:t>Herausforderung</a:t>
              </a:r>
              <a:r>
                <a:rPr lang="en-US" sz="1599" b="1" spc="-60" dirty="0">
                  <a:solidFill>
                    <a:srgbClr val="464646"/>
                  </a:solidFill>
                  <a:latin typeface="Open Sans Bold"/>
                  <a:ea typeface="Open Sans Bold"/>
                  <a:cs typeface="Open Sans Bold"/>
                  <a:sym typeface="Open Sans Bold"/>
                </a:rPr>
                <a:t> </a:t>
              </a:r>
              <a:r>
                <a:rPr lang="en-US" sz="1599" b="1" spc="-60" dirty="0" err="1">
                  <a:solidFill>
                    <a:srgbClr val="464646"/>
                  </a:solidFill>
                  <a:latin typeface="Open Sans Bold"/>
                  <a:ea typeface="Open Sans Bold"/>
                  <a:cs typeface="Open Sans Bold"/>
                  <a:sym typeface="Open Sans Bold"/>
                </a:rPr>
                <a:t>benennen</a:t>
              </a:r>
              <a:endParaRPr lang="en-US" sz="1599" b="1" spc="-60" dirty="0">
                <a:solidFill>
                  <a:srgbClr val="464646"/>
                </a:solidFill>
                <a:latin typeface="Open Sans Bold"/>
                <a:ea typeface="Open Sans Bold"/>
                <a:cs typeface="Open Sans Bold"/>
                <a:sym typeface="Open Sans Bold"/>
              </a:endParaRPr>
            </a:p>
            <a:p>
              <a:pPr marL="0" lvl="0" indent="0" algn="ctr">
                <a:lnSpc>
                  <a:spcPts val="1883"/>
                </a:lnSpc>
              </a:pPr>
              <a:r>
                <a:rPr lang="en-US" sz="1199" i="1" spc="-45" dirty="0">
                  <a:solidFill>
                    <a:srgbClr val="464646"/>
                  </a:solidFill>
                  <a:latin typeface="Open Sans Italics"/>
                  <a:ea typeface="Open Sans Italics"/>
                  <a:cs typeface="Open Sans Italics"/>
                  <a:sym typeface="Open Sans Italics"/>
                </a:rPr>
                <a:t>Denken Sie an </a:t>
              </a:r>
              <a:r>
                <a:rPr lang="en-US" sz="1199" i="1" spc="-45" dirty="0" err="1">
                  <a:solidFill>
                    <a:srgbClr val="464646"/>
                  </a:solidFill>
                  <a:latin typeface="Open Sans Italics"/>
                  <a:ea typeface="Open Sans Italics"/>
                  <a:cs typeface="Open Sans Italics"/>
                  <a:sym typeface="Open Sans Italics"/>
                </a:rPr>
                <a:t>eine</a:t>
              </a:r>
              <a:r>
                <a:rPr lang="en-US" sz="1199" i="1" spc="-45" dirty="0">
                  <a:solidFill>
                    <a:srgbClr val="464646"/>
                  </a:solidFill>
                  <a:latin typeface="Open Sans Italics"/>
                  <a:ea typeface="Open Sans Italics"/>
                  <a:cs typeface="Open Sans Italics"/>
                  <a:sym typeface="Open Sans Italics"/>
                </a:rPr>
                <a:t> Situation, die Sie in der Zusammenarbeit in </a:t>
              </a:r>
              <a:r>
                <a:rPr lang="en-US" sz="1199" i="1" spc="-45" dirty="0" err="1">
                  <a:solidFill>
                    <a:srgbClr val="464646"/>
                  </a:solidFill>
                  <a:latin typeface="Open Sans Italics"/>
                  <a:ea typeface="Open Sans Italics"/>
                  <a:cs typeface="Open Sans Italics"/>
                  <a:sym typeface="Open Sans Italics"/>
                </a:rPr>
                <a:t>vielfältigen</a:t>
              </a:r>
              <a:r>
                <a:rPr lang="en-US" sz="1199" i="1" spc="-45" dirty="0">
                  <a:solidFill>
                    <a:srgbClr val="464646"/>
                  </a:solidFill>
                  <a:latin typeface="Open Sans Italics"/>
                  <a:ea typeface="Open Sans Italics"/>
                  <a:cs typeface="Open Sans Italics"/>
                  <a:sym typeface="Open Sans Italics"/>
                </a:rPr>
                <a:t> Teams </a:t>
              </a:r>
            </a:p>
            <a:p>
              <a:pPr marL="0" lvl="0" indent="0" algn="ctr">
                <a:lnSpc>
                  <a:spcPts val="1883"/>
                </a:lnSpc>
              </a:pPr>
              <a:r>
                <a:rPr lang="en-US" sz="1199" i="1" spc="-45" dirty="0" err="1">
                  <a:solidFill>
                    <a:srgbClr val="464646"/>
                  </a:solidFill>
                  <a:latin typeface="Open Sans Italics"/>
                  <a:ea typeface="Open Sans Italics"/>
                  <a:cs typeface="Open Sans Italics"/>
                  <a:sym typeface="Open Sans Italics"/>
                </a:rPr>
                <a:t>oder</a:t>
              </a:r>
              <a:r>
                <a:rPr lang="en-US" sz="1199" i="1" spc="-45" dirty="0">
                  <a:solidFill>
                    <a:srgbClr val="464646"/>
                  </a:solidFill>
                  <a:latin typeface="Open Sans Italics"/>
                  <a:ea typeface="Open Sans Italics"/>
                  <a:cs typeface="Open Sans Italics"/>
                  <a:sym typeface="Open Sans Italics"/>
                </a:rPr>
                <a:t> </a:t>
              </a:r>
              <a:r>
                <a:rPr lang="en-US" sz="1199" i="1" spc="-45" dirty="0" err="1">
                  <a:solidFill>
                    <a:srgbClr val="464646"/>
                  </a:solidFill>
                  <a:latin typeface="Open Sans Italics"/>
                  <a:ea typeface="Open Sans Italics"/>
                  <a:cs typeface="Open Sans Italics"/>
                  <a:sym typeface="Open Sans Italics"/>
                </a:rPr>
                <a:t>mit</a:t>
              </a:r>
              <a:r>
                <a:rPr lang="en-US" sz="1199" i="1" spc="-45" dirty="0">
                  <a:solidFill>
                    <a:srgbClr val="464646"/>
                  </a:solidFill>
                  <a:latin typeface="Open Sans Italics"/>
                  <a:ea typeface="Open Sans Italics"/>
                  <a:cs typeface="Open Sans Italics"/>
                  <a:sym typeface="Open Sans Italics"/>
                </a:rPr>
                <a:t> </a:t>
              </a:r>
              <a:r>
                <a:rPr lang="en-US" sz="1199" i="1" spc="-45" dirty="0" err="1">
                  <a:solidFill>
                    <a:srgbClr val="464646"/>
                  </a:solidFill>
                  <a:latin typeface="Open Sans Italics"/>
                  <a:ea typeface="Open Sans Italics"/>
                  <a:cs typeface="Open Sans Italics"/>
                  <a:sym typeface="Open Sans Italics"/>
                </a:rPr>
                <a:t>neuen</a:t>
              </a:r>
              <a:r>
                <a:rPr lang="en-US" sz="1199" i="1" spc="-45" dirty="0">
                  <a:solidFill>
                    <a:srgbClr val="464646"/>
                  </a:solidFill>
                  <a:latin typeface="Open Sans Italics"/>
                  <a:ea typeface="Open Sans Italics"/>
                  <a:cs typeface="Open Sans Italics"/>
                  <a:sym typeface="Open Sans Italics"/>
                </a:rPr>
                <a:t> </a:t>
              </a:r>
              <a:r>
                <a:rPr lang="en-US" sz="1199" i="1" spc="-45" dirty="0" err="1">
                  <a:solidFill>
                    <a:srgbClr val="464646"/>
                  </a:solidFill>
                  <a:latin typeface="Open Sans Italics"/>
                  <a:ea typeface="Open Sans Italics"/>
                  <a:cs typeface="Open Sans Italics"/>
                  <a:sym typeface="Open Sans Italics"/>
                </a:rPr>
                <a:t>Kolleginnen</a:t>
              </a:r>
              <a:r>
                <a:rPr lang="en-US" sz="1199" i="1" spc="-45" dirty="0">
                  <a:solidFill>
                    <a:srgbClr val="464646"/>
                  </a:solidFill>
                  <a:latin typeface="Open Sans Italics"/>
                  <a:ea typeface="Open Sans Italics"/>
                  <a:cs typeface="Open Sans Italics"/>
                  <a:sym typeface="Open Sans Italics"/>
                </a:rPr>
                <a:t> und </a:t>
              </a:r>
              <a:r>
                <a:rPr lang="en-US" sz="1199" i="1" spc="-45" dirty="0" err="1">
                  <a:solidFill>
                    <a:srgbClr val="464646"/>
                  </a:solidFill>
                  <a:latin typeface="Open Sans Italics"/>
                  <a:ea typeface="Open Sans Italics"/>
                  <a:cs typeface="Open Sans Italics"/>
                  <a:sym typeface="Open Sans Italics"/>
                </a:rPr>
                <a:t>Kollegen</a:t>
              </a:r>
              <a:r>
                <a:rPr lang="en-US" sz="1199" i="1" spc="-45" dirty="0">
                  <a:solidFill>
                    <a:srgbClr val="464646"/>
                  </a:solidFill>
                  <a:latin typeface="Open Sans Italics"/>
                  <a:ea typeface="Open Sans Italics"/>
                  <a:cs typeface="Open Sans Italics"/>
                  <a:sym typeface="Open Sans Italics"/>
                </a:rPr>
                <a:t> </a:t>
              </a:r>
              <a:r>
                <a:rPr lang="en-US" sz="1199" i="1" spc="-45" dirty="0" err="1">
                  <a:solidFill>
                    <a:srgbClr val="464646"/>
                  </a:solidFill>
                  <a:latin typeface="Open Sans Italics"/>
                  <a:ea typeface="Open Sans Italics"/>
                  <a:cs typeface="Open Sans Italics"/>
                  <a:sym typeface="Open Sans Italics"/>
                </a:rPr>
                <a:t>als</a:t>
              </a:r>
              <a:r>
                <a:rPr lang="en-US" sz="1199" i="1" spc="-45" dirty="0">
                  <a:solidFill>
                    <a:srgbClr val="464646"/>
                  </a:solidFill>
                  <a:latin typeface="Open Sans Italics"/>
                  <a:ea typeface="Open Sans Italics"/>
                  <a:cs typeface="Open Sans Italics"/>
                  <a:sym typeface="Open Sans Italics"/>
                </a:rPr>
                <a:t> </a:t>
              </a:r>
              <a:r>
                <a:rPr lang="en-US" sz="1199" i="1" spc="-45" dirty="0" err="1">
                  <a:solidFill>
                    <a:srgbClr val="464646"/>
                  </a:solidFill>
                  <a:latin typeface="Open Sans Italics"/>
                  <a:ea typeface="Open Sans Italics"/>
                  <a:cs typeface="Open Sans Italics"/>
                  <a:sym typeface="Open Sans Italics"/>
                </a:rPr>
                <a:t>herausfordernd</a:t>
              </a:r>
              <a:r>
                <a:rPr lang="en-US" sz="1199" i="1" spc="-45" dirty="0">
                  <a:solidFill>
                    <a:srgbClr val="464646"/>
                  </a:solidFill>
                  <a:latin typeface="Open Sans Italics"/>
                  <a:ea typeface="Open Sans Italics"/>
                  <a:cs typeface="Open Sans Italics"/>
                  <a:sym typeface="Open Sans Italics"/>
                </a:rPr>
                <a:t> </a:t>
              </a:r>
              <a:r>
                <a:rPr lang="en-US" sz="1199" i="1" spc="-45" dirty="0" err="1">
                  <a:solidFill>
                    <a:srgbClr val="464646"/>
                  </a:solidFill>
                  <a:latin typeface="Open Sans Italics"/>
                  <a:ea typeface="Open Sans Italics"/>
                  <a:cs typeface="Open Sans Italics"/>
                  <a:sym typeface="Open Sans Italics"/>
                </a:rPr>
                <a:t>erlebt</a:t>
              </a:r>
              <a:r>
                <a:rPr lang="en-US" sz="1199" i="1" spc="-45" dirty="0">
                  <a:solidFill>
                    <a:srgbClr val="464646"/>
                  </a:solidFill>
                  <a:latin typeface="Open Sans Italics"/>
                  <a:ea typeface="Open Sans Italics"/>
                  <a:cs typeface="Open Sans Italics"/>
                  <a:sym typeface="Open Sans Italics"/>
                </a:rPr>
                <a:t> </a:t>
              </a:r>
              <a:r>
                <a:rPr lang="en-US" sz="1199" i="1" spc="-45" dirty="0" err="1">
                  <a:solidFill>
                    <a:srgbClr val="464646"/>
                  </a:solidFill>
                  <a:latin typeface="Open Sans Italics"/>
                  <a:ea typeface="Open Sans Italics"/>
                  <a:cs typeface="Open Sans Italics"/>
                  <a:sym typeface="Open Sans Italics"/>
                </a:rPr>
                <a:t>haben</a:t>
              </a:r>
              <a:r>
                <a:rPr lang="en-US" sz="1199" i="1" spc="-45" dirty="0">
                  <a:solidFill>
                    <a:srgbClr val="464646"/>
                  </a:solidFill>
                  <a:latin typeface="Open Sans Italics"/>
                  <a:ea typeface="Open Sans Italics"/>
                  <a:cs typeface="Open Sans Italics"/>
                  <a:sym typeface="Open Sans Italics"/>
                </a:rPr>
                <a:t>.</a:t>
              </a:r>
            </a:p>
            <a:p>
              <a:pPr marL="0" lvl="0" indent="0" algn="ctr">
                <a:lnSpc>
                  <a:spcPts val="941"/>
                </a:lnSpc>
              </a:pPr>
              <a:endParaRPr lang="en-US" sz="1199" i="1" spc="-45" dirty="0">
                <a:solidFill>
                  <a:srgbClr val="464646"/>
                </a:solidFill>
                <a:latin typeface="Open Sans Italics"/>
                <a:ea typeface="Open Sans Italics"/>
                <a:cs typeface="Open Sans Italics"/>
                <a:sym typeface="Open Sans Italics"/>
              </a:endParaRPr>
            </a:p>
            <a:p>
              <a:pPr marL="0" lvl="0" indent="0" algn="l">
                <a:lnSpc>
                  <a:spcPts val="1569"/>
                </a:lnSpc>
                <a:spcBef>
                  <a:spcPct val="0"/>
                </a:spcBef>
              </a:pPr>
              <a:r>
                <a:rPr lang="en-US" sz="999" spc="-37" dirty="0" err="1">
                  <a:solidFill>
                    <a:srgbClr val="464646"/>
                  </a:solidFill>
                  <a:latin typeface="Open Sans"/>
                  <a:ea typeface="Open Sans"/>
                  <a:cs typeface="Open Sans"/>
                  <a:sym typeface="Open Sans"/>
                </a:rPr>
                <a:t>Herausforderung</a:t>
              </a:r>
              <a:r>
                <a:rPr lang="en-US" sz="999" spc="-37" dirty="0">
                  <a:solidFill>
                    <a:srgbClr val="464646"/>
                  </a:solidFill>
                  <a:latin typeface="Open Sans"/>
                  <a:ea typeface="Open Sans"/>
                  <a:cs typeface="Open Sans"/>
                  <a:sym typeface="Open Sans"/>
                </a:rPr>
                <a:t>:  _________________________________________________________________________________</a:t>
              </a:r>
            </a:p>
            <a:p>
              <a:pPr marL="0" lvl="0" indent="0" algn="l">
                <a:lnSpc>
                  <a:spcPts val="1569"/>
                </a:lnSpc>
                <a:spcBef>
                  <a:spcPct val="0"/>
                </a:spcBef>
              </a:pPr>
              <a:r>
                <a:rPr lang="en-US" sz="999" spc="-37" dirty="0">
                  <a:solidFill>
                    <a:srgbClr val="464646"/>
                  </a:solidFill>
                  <a:latin typeface="Open Sans"/>
                  <a:ea typeface="Open Sans"/>
                  <a:cs typeface="Open Sans"/>
                  <a:sym typeface="Open Sans"/>
                </a:rPr>
                <a:t>________________________________________________________________________________________________________________________________________________________________________________________________________</a:t>
              </a:r>
            </a:p>
          </p:txBody>
        </p:sp>
      </p:grpSp>
      <p:grpSp>
        <p:nvGrpSpPr>
          <p:cNvPr id="13" name="Group 13"/>
          <p:cNvGrpSpPr/>
          <p:nvPr/>
        </p:nvGrpSpPr>
        <p:grpSpPr>
          <a:xfrm>
            <a:off x="1334258" y="3913730"/>
            <a:ext cx="5562899" cy="2168060"/>
            <a:chOff x="0" y="0"/>
            <a:chExt cx="7417199" cy="2890746"/>
          </a:xfrm>
        </p:grpSpPr>
        <p:grpSp>
          <p:nvGrpSpPr>
            <p:cNvPr id="14" name="Group 14"/>
            <p:cNvGrpSpPr/>
            <p:nvPr/>
          </p:nvGrpSpPr>
          <p:grpSpPr>
            <a:xfrm>
              <a:off x="0" y="0"/>
              <a:ext cx="7417199" cy="2890746"/>
              <a:chOff x="0" y="0"/>
              <a:chExt cx="988826" cy="385381"/>
            </a:xfrm>
          </p:grpSpPr>
          <p:sp>
            <p:nvSpPr>
              <p:cNvPr id="15" name="Freeform 15"/>
              <p:cNvSpPr/>
              <p:nvPr/>
            </p:nvSpPr>
            <p:spPr>
              <a:xfrm>
                <a:off x="0" y="0"/>
                <a:ext cx="988826" cy="385381"/>
              </a:xfrm>
              <a:custGeom>
                <a:avLst/>
                <a:gdLst/>
                <a:ahLst/>
                <a:cxnLst/>
                <a:rect l="l" t="t" r="r" b="b"/>
                <a:pathLst>
                  <a:path w="988826" h="385381">
                    <a:moveTo>
                      <a:pt x="103818" y="0"/>
                    </a:moveTo>
                    <a:lnTo>
                      <a:pt x="885008" y="0"/>
                    </a:lnTo>
                    <a:cubicBezTo>
                      <a:pt x="912542" y="0"/>
                      <a:pt x="938949" y="10938"/>
                      <a:pt x="958418" y="30407"/>
                    </a:cubicBezTo>
                    <a:cubicBezTo>
                      <a:pt x="977888" y="49877"/>
                      <a:pt x="988826" y="76284"/>
                      <a:pt x="988826" y="103818"/>
                    </a:cubicBezTo>
                    <a:lnTo>
                      <a:pt x="988826" y="281563"/>
                    </a:lnTo>
                    <a:cubicBezTo>
                      <a:pt x="988826" y="309097"/>
                      <a:pt x="977888" y="335503"/>
                      <a:pt x="958418" y="354973"/>
                    </a:cubicBezTo>
                    <a:cubicBezTo>
                      <a:pt x="938949" y="374443"/>
                      <a:pt x="912542" y="385381"/>
                      <a:pt x="885008" y="385381"/>
                    </a:cubicBezTo>
                    <a:lnTo>
                      <a:pt x="103818" y="385381"/>
                    </a:lnTo>
                    <a:cubicBezTo>
                      <a:pt x="76284" y="385381"/>
                      <a:pt x="49877" y="374443"/>
                      <a:pt x="30407" y="354973"/>
                    </a:cubicBezTo>
                    <a:cubicBezTo>
                      <a:pt x="10938" y="335503"/>
                      <a:pt x="0" y="309097"/>
                      <a:pt x="0" y="281563"/>
                    </a:cubicBezTo>
                    <a:lnTo>
                      <a:pt x="0" y="103818"/>
                    </a:lnTo>
                    <a:cubicBezTo>
                      <a:pt x="0" y="76284"/>
                      <a:pt x="10938" y="49877"/>
                      <a:pt x="30407" y="30407"/>
                    </a:cubicBezTo>
                    <a:cubicBezTo>
                      <a:pt x="49877" y="10938"/>
                      <a:pt x="76284" y="0"/>
                      <a:pt x="103818" y="0"/>
                    </a:cubicBezTo>
                    <a:close/>
                  </a:path>
                </a:pathLst>
              </a:custGeom>
              <a:solidFill>
                <a:srgbClr val="FDEDDC">
                  <a:alpha val="74902"/>
                </a:srgbClr>
              </a:solidFill>
            </p:spPr>
            <p:txBody>
              <a:bodyPr/>
              <a:lstStyle/>
              <a:p>
                <a:endParaRPr lang="en-CY"/>
              </a:p>
            </p:txBody>
          </p:sp>
          <p:sp>
            <p:nvSpPr>
              <p:cNvPr id="16" name="TextBox 16"/>
              <p:cNvSpPr txBox="1"/>
              <p:nvPr/>
            </p:nvSpPr>
            <p:spPr>
              <a:xfrm>
                <a:off x="0" y="-19050"/>
                <a:ext cx="988826" cy="404431"/>
              </a:xfrm>
              <a:prstGeom prst="rect">
                <a:avLst/>
              </a:prstGeom>
            </p:spPr>
            <p:txBody>
              <a:bodyPr lIns="50800" tIns="50800" rIns="50800" bIns="50800" rtlCol="0" anchor="ctr"/>
              <a:lstStyle/>
              <a:p>
                <a:pPr algn="ctr">
                  <a:lnSpc>
                    <a:spcPts val="1680"/>
                  </a:lnSpc>
                </a:pPr>
                <a:endParaRPr/>
              </a:p>
            </p:txBody>
          </p:sp>
        </p:grpSp>
        <p:sp>
          <p:nvSpPr>
            <p:cNvPr id="17" name="TextBox 17"/>
            <p:cNvSpPr txBox="1"/>
            <p:nvPr/>
          </p:nvSpPr>
          <p:spPr>
            <a:xfrm>
              <a:off x="348993" y="81827"/>
              <a:ext cx="6879126" cy="2574721"/>
            </a:xfrm>
            <a:prstGeom prst="rect">
              <a:avLst/>
            </a:prstGeom>
          </p:spPr>
          <p:txBody>
            <a:bodyPr lIns="0" tIns="0" rIns="0" bIns="0" rtlCol="0" anchor="t">
              <a:spAutoFit/>
            </a:bodyPr>
            <a:lstStyle/>
            <a:p>
              <a:pPr marL="0" lvl="0" indent="0" algn="ctr">
                <a:lnSpc>
                  <a:spcPts val="2516"/>
                </a:lnSpc>
              </a:pPr>
              <a:r>
                <a:rPr lang="en-US" sz="1602" b="1" spc="-60" dirty="0">
                  <a:solidFill>
                    <a:srgbClr val="464646">
                      <a:alpha val="74902"/>
                    </a:srgbClr>
                  </a:solidFill>
                  <a:latin typeface="Open Sans Bold"/>
                  <a:ea typeface="Open Sans Bold"/>
                  <a:cs typeface="Open Sans Bold"/>
                  <a:sym typeface="Open Sans Bold"/>
                </a:rPr>
                <a:t>Schritt 2 – Die </a:t>
              </a:r>
              <a:r>
                <a:rPr lang="en-US" sz="1602" b="1" spc="-60" dirty="0" err="1">
                  <a:solidFill>
                    <a:srgbClr val="464646">
                      <a:alpha val="74902"/>
                    </a:srgbClr>
                  </a:solidFill>
                  <a:latin typeface="Open Sans Bold"/>
                  <a:ea typeface="Open Sans Bold"/>
                  <a:cs typeface="Open Sans Bold"/>
                  <a:sym typeface="Open Sans Bold"/>
                </a:rPr>
                <a:t>Herausforderung</a:t>
              </a:r>
              <a:r>
                <a:rPr lang="en-US" sz="1602" b="1" spc="-60" dirty="0">
                  <a:solidFill>
                    <a:srgbClr val="464646">
                      <a:alpha val="74902"/>
                    </a:srgbClr>
                  </a:solidFill>
                  <a:latin typeface="Open Sans Bold"/>
                  <a:ea typeface="Open Sans Bold"/>
                  <a:cs typeface="Open Sans Bold"/>
                  <a:sym typeface="Open Sans Bold"/>
                </a:rPr>
                <a:t> neu </a:t>
              </a:r>
              <a:r>
                <a:rPr lang="en-US" sz="1602" b="1" spc="-60" dirty="0" err="1">
                  <a:solidFill>
                    <a:srgbClr val="464646">
                      <a:alpha val="74902"/>
                    </a:srgbClr>
                  </a:solidFill>
                  <a:latin typeface="Open Sans Bold"/>
                  <a:ea typeface="Open Sans Bold"/>
                  <a:cs typeface="Open Sans Bold"/>
                  <a:sym typeface="Open Sans Bold"/>
                </a:rPr>
                <a:t>betrachten</a:t>
              </a:r>
              <a:endParaRPr lang="en-US" sz="1602" b="1" spc="-60" dirty="0">
                <a:solidFill>
                  <a:srgbClr val="464646">
                    <a:alpha val="74902"/>
                  </a:srgbClr>
                </a:solidFill>
                <a:latin typeface="Open Sans Bold"/>
                <a:ea typeface="Open Sans Bold"/>
                <a:cs typeface="Open Sans Bold"/>
                <a:sym typeface="Open Sans Bold"/>
              </a:endParaRPr>
            </a:p>
            <a:p>
              <a:pPr marL="0" lvl="0" indent="0" algn="ctr">
                <a:lnSpc>
                  <a:spcPts val="1884"/>
                </a:lnSpc>
              </a:pPr>
              <a:r>
                <a:rPr lang="en-US" sz="1200" spc="-45" dirty="0" err="1">
                  <a:solidFill>
                    <a:srgbClr val="464646">
                      <a:alpha val="74902"/>
                    </a:srgbClr>
                  </a:solidFill>
                  <a:latin typeface="Open Sans"/>
                  <a:ea typeface="Open Sans"/>
                  <a:cs typeface="Open Sans"/>
                  <a:sym typeface="Open Sans"/>
                </a:rPr>
                <a:t>Welche</a:t>
              </a:r>
              <a:r>
                <a:rPr lang="en-US" sz="1200" spc="-45" dirty="0">
                  <a:solidFill>
                    <a:srgbClr val="464646">
                      <a:alpha val="74902"/>
                    </a:srgbClr>
                  </a:solidFill>
                  <a:latin typeface="Open Sans"/>
                  <a:ea typeface="Open Sans"/>
                  <a:cs typeface="Open Sans"/>
                  <a:sym typeface="Open Sans"/>
                </a:rPr>
                <a:t> </a:t>
              </a:r>
              <a:r>
                <a:rPr lang="en-US" sz="1200" spc="-45" dirty="0" err="1">
                  <a:solidFill>
                    <a:srgbClr val="464646">
                      <a:alpha val="74902"/>
                    </a:srgbClr>
                  </a:solidFill>
                  <a:latin typeface="Open Sans"/>
                  <a:ea typeface="Open Sans"/>
                  <a:cs typeface="Open Sans"/>
                  <a:sym typeface="Open Sans"/>
                </a:rPr>
                <a:t>Fähigkeiten</a:t>
              </a:r>
              <a:r>
                <a:rPr lang="en-US" sz="1200" spc="-45" dirty="0">
                  <a:solidFill>
                    <a:srgbClr val="464646">
                      <a:alpha val="74902"/>
                    </a:srgbClr>
                  </a:solidFill>
                  <a:latin typeface="Open Sans"/>
                  <a:ea typeface="Open Sans"/>
                  <a:cs typeface="Open Sans"/>
                  <a:sym typeface="Open Sans"/>
                </a:rPr>
                <a:t>, </a:t>
              </a:r>
              <a:r>
                <a:rPr lang="en-US" sz="1200" spc="-45" dirty="0" err="1">
                  <a:solidFill>
                    <a:srgbClr val="464646">
                      <a:alpha val="74902"/>
                    </a:srgbClr>
                  </a:solidFill>
                  <a:latin typeface="Open Sans"/>
                  <a:ea typeface="Open Sans"/>
                  <a:cs typeface="Open Sans"/>
                  <a:sym typeface="Open Sans"/>
                </a:rPr>
                <a:t>Perspektiven</a:t>
              </a:r>
              <a:r>
                <a:rPr lang="en-US" sz="1200" spc="-45" dirty="0">
                  <a:solidFill>
                    <a:srgbClr val="464646">
                      <a:alpha val="74902"/>
                    </a:srgbClr>
                  </a:solidFill>
                  <a:latin typeface="Open Sans"/>
                  <a:ea typeface="Open Sans"/>
                  <a:cs typeface="Open Sans"/>
                  <a:sym typeface="Open Sans"/>
                </a:rPr>
                <a:t> </a:t>
              </a:r>
              <a:r>
                <a:rPr lang="en-US" sz="1200" spc="-45" dirty="0" err="1">
                  <a:solidFill>
                    <a:srgbClr val="464646">
                      <a:alpha val="74902"/>
                    </a:srgbClr>
                  </a:solidFill>
                  <a:latin typeface="Open Sans"/>
                  <a:ea typeface="Open Sans"/>
                  <a:cs typeface="Open Sans"/>
                  <a:sym typeface="Open Sans"/>
                </a:rPr>
                <a:t>oder</a:t>
              </a:r>
              <a:r>
                <a:rPr lang="en-US" sz="1200" spc="-45" dirty="0">
                  <a:solidFill>
                    <a:srgbClr val="464646">
                      <a:alpha val="74902"/>
                    </a:srgbClr>
                  </a:solidFill>
                  <a:latin typeface="Open Sans"/>
                  <a:ea typeface="Open Sans"/>
                  <a:cs typeface="Open Sans"/>
                  <a:sym typeface="Open Sans"/>
                </a:rPr>
                <a:t> </a:t>
              </a:r>
              <a:r>
                <a:rPr lang="en-US" sz="1200" spc="-45" dirty="0" err="1">
                  <a:solidFill>
                    <a:srgbClr val="464646">
                      <a:alpha val="74902"/>
                    </a:srgbClr>
                  </a:solidFill>
                  <a:latin typeface="Open Sans"/>
                  <a:ea typeface="Open Sans"/>
                  <a:cs typeface="Open Sans"/>
                  <a:sym typeface="Open Sans"/>
                </a:rPr>
                <a:t>Lernmöglichkeiten</a:t>
              </a:r>
              <a:r>
                <a:rPr lang="en-US" sz="1200" spc="-45" dirty="0">
                  <a:solidFill>
                    <a:srgbClr val="464646">
                      <a:alpha val="74902"/>
                    </a:srgbClr>
                  </a:solidFill>
                  <a:latin typeface="Open Sans"/>
                  <a:ea typeface="Open Sans"/>
                  <a:cs typeface="Open Sans"/>
                  <a:sym typeface="Open Sans"/>
                </a:rPr>
                <a:t> </a:t>
              </a:r>
            </a:p>
            <a:p>
              <a:pPr marL="0" lvl="0" indent="0" algn="ctr">
                <a:lnSpc>
                  <a:spcPts val="1884"/>
                </a:lnSpc>
              </a:pPr>
              <a:r>
                <a:rPr lang="en-US" sz="1200" spc="-45" dirty="0" err="1">
                  <a:solidFill>
                    <a:srgbClr val="464646">
                      <a:alpha val="74902"/>
                    </a:srgbClr>
                  </a:solidFill>
                  <a:latin typeface="Open Sans"/>
                  <a:ea typeface="Open Sans"/>
                  <a:cs typeface="Open Sans"/>
                  <a:sym typeface="Open Sans"/>
                </a:rPr>
                <a:t>könnten</a:t>
              </a:r>
              <a:r>
                <a:rPr lang="en-US" sz="1200" spc="-45" dirty="0">
                  <a:solidFill>
                    <a:srgbClr val="464646">
                      <a:alpha val="74902"/>
                    </a:srgbClr>
                  </a:solidFill>
                  <a:latin typeface="Open Sans"/>
                  <a:ea typeface="Open Sans"/>
                  <a:cs typeface="Open Sans"/>
                  <a:sym typeface="Open Sans"/>
                </a:rPr>
                <a:t> </a:t>
              </a:r>
              <a:r>
                <a:rPr lang="en-US" sz="1200" spc="-45" dirty="0" err="1">
                  <a:solidFill>
                    <a:srgbClr val="464646">
                      <a:alpha val="74902"/>
                    </a:srgbClr>
                  </a:solidFill>
                  <a:latin typeface="Open Sans"/>
                  <a:ea typeface="Open Sans"/>
                  <a:cs typeface="Open Sans"/>
                  <a:sym typeface="Open Sans"/>
                </a:rPr>
                <a:t>sich</a:t>
              </a:r>
              <a:r>
                <a:rPr lang="en-US" sz="1200" spc="-45" dirty="0">
                  <a:solidFill>
                    <a:srgbClr val="464646">
                      <a:alpha val="74902"/>
                    </a:srgbClr>
                  </a:solidFill>
                  <a:latin typeface="Open Sans"/>
                  <a:ea typeface="Open Sans"/>
                  <a:cs typeface="Open Sans"/>
                  <a:sym typeface="Open Sans"/>
                </a:rPr>
                <a:t> </a:t>
              </a:r>
              <a:r>
                <a:rPr lang="en-US" sz="1200" spc="-45" dirty="0" err="1">
                  <a:solidFill>
                    <a:srgbClr val="464646">
                      <a:alpha val="74902"/>
                    </a:srgbClr>
                  </a:solidFill>
                  <a:latin typeface="Open Sans"/>
                  <a:ea typeface="Open Sans"/>
                  <a:cs typeface="Open Sans"/>
                  <a:sym typeface="Open Sans"/>
                </a:rPr>
                <a:t>aus</a:t>
              </a:r>
              <a:r>
                <a:rPr lang="en-US" sz="1200" spc="-45" dirty="0">
                  <a:solidFill>
                    <a:srgbClr val="464646">
                      <a:alpha val="74902"/>
                    </a:srgbClr>
                  </a:solidFill>
                  <a:latin typeface="Open Sans"/>
                  <a:ea typeface="Open Sans"/>
                  <a:cs typeface="Open Sans"/>
                  <a:sym typeface="Open Sans"/>
                </a:rPr>
                <a:t> </a:t>
              </a:r>
              <a:r>
                <a:rPr lang="en-US" sz="1200" spc="-45" dirty="0" err="1">
                  <a:solidFill>
                    <a:srgbClr val="464646">
                      <a:alpha val="74902"/>
                    </a:srgbClr>
                  </a:solidFill>
                  <a:latin typeface="Open Sans"/>
                  <a:ea typeface="Open Sans"/>
                  <a:cs typeface="Open Sans"/>
                  <a:sym typeface="Open Sans"/>
                </a:rPr>
                <a:t>dieser</a:t>
              </a:r>
              <a:r>
                <a:rPr lang="en-US" sz="1200" spc="-45" dirty="0">
                  <a:solidFill>
                    <a:srgbClr val="464646">
                      <a:alpha val="74902"/>
                    </a:srgbClr>
                  </a:solidFill>
                  <a:latin typeface="Open Sans"/>
                  <a:ea typeface="Open Sans"/>
                  <a:cs typeface="Open Sans"/>
                  <a:sym typeface="Open Sans"/>
                </a:rPr>
                <a:t> Situation </a:t>
              </a:r>
              <a:r>
                <a:rPr lang="en-US" sz="1200" spc="-45" dirty="0" err="1">
                  <a:solidFill>
                    <a:srgbClr val="464646">
                      <a:alpha val="74902"/>
                    </a:srgbClr>
                  </a:solidFill>
                  <a:latin typeface="Open Sans"/>
                  <a:ea typeface="Open Sans"/>
                  <a:cs typeface="Open Sans"/>
                  <a:sym typeface="Open Sans"/>
                </a:rPr>
                <a:t>ergeben</a:t>
              </a:r>
              <a:r>
                <a:rPr lang="en-US" sz="1200" spc="-45" dirty="0">
                  <a:solidFill>
                    <a:srgbClr val="464646">
                      <a:alpha val="74902"/>
                    </a:srgbClr>
                  </a:solidFill>
                  <a:latin typeface="Open Sans"/>
                  <a:ea typeface="Open Sans"/>
                  <a:cs typeface="Open Sans"/>
                  <a:sym typeface="Open Sans"/>
                </a:rPr>
                <a:t>?</a:t>
              </a:r>
            </a:p>
            <a:p>
              <a:pPr marL="0" lvl="0" indent="0" algn="ctr">
                <a:lnSpc>
                  <a:spcPts val="942"/>
                </a:lnSpc>
              </a:pPr>
              <a:endParaRPr lang="en-US" sz="1200" spc="-45" dirty="0">
                <a:solidFill>
                  <a:srgbClr val="464646">
                    <a:alpha val="74902"/>
                  </a:srgbClr>
                </a:solidFill>
                <a:latin typeface="Open Sans"/>
                <a:ea typeface="Open Sans"/>
                <a:cs typeface="Open Sans"/>
                <a:sym typeface="Open Sans"/>
              </a:endParaRPr>
            </a:p>
            <a:p>
              <a:pPr marL="0" lvl="0" indent="0" algn="l">
                <a:lnSpc>
                  <a:spcPts val="1570"/>
                </a:lnSpc>
              </a:pPr>
              <a:r>
                <a:rPr lang="en-US" sz="1000" spc="-38" dirty="0" err="1">
                  <a:solidFill>
                    <a:srgbClr val="464646">
                      <a:alpha val="74902"/>
                    </a:srgbClr>
                  </a:solidFill>
                  <a:latin typeface="Open Sans"/>
                  <a:ea typeface="Open Sans"/>
                  <a:cs typeface="Open Sans"/>
                  <a:sym typeface="Open Sans"/>
                </a:rPr>
                <a:t>Mögliche</a:t>
              </a:r>
              <a:r>
                <a:rPr lang="en-US" sz="1000" spc="-38" dirty="0">
                  <a:solidFill>
                    <a:srgbClr val="464646">
                      <a:alpha val="74902"/>
                    </a:srgbClr>
                  </a:solidFill>
                  <a:latin typeface="Open Sans"/>
                  <a:ea typeface="Open Sans"/>
                  <a:cs typeface="Open Sans"/>
                  <a:sym typeface="Open Sans"/>
                </a:rPr>
                <a:t> </a:t>
              </a:r>
              <a:r>
                <a:rPr lang="en-US" sz="1000" spc="-38" dirty="0" err="1">
                  <a:solidFill>
                    <a:srgbClr val="464646">
                      <a:alpha val="74902"/>
                    </a:srgbClr>
                  </a:solidFill>
                  <a:latin typeface="Open Sans"/>
                  <a:ea typeface="Open Sans"/>
                  <a:cs typeface="Open Sans"/>
                  <a:sym typeface="Open Sans"/>
                </a:rPr>
                <a:t>Chancen</a:t>
              </a:r>
              <a:r>
                <a:rPr lang="en-US" sz="1000" spc="-38" dirty="0">
                  <a:solidFill>
                    <a:srgbClr val="464646">
                      <a:alpha val="74902"/>
                    </a:srgbClr>
                  </a:solidFill>
                  <a:latin typeface="Open Sans"/>
                  <a:ea typeface="Open Sans"/>
                  <a:cs typeface="Open Sans"/>
                  <a:sym typeface="Open Sans"/>
                </a:rPr>
                <a:t>:  _____________________________________________________________________________</a:t>
              </a:r>
            </a:p>
            <a:p>
              <a:pPr marL="0" lvl="0" indent="0" algn="l">
                <a:lnSpc>
                  <a:spcPts val="1570"/>
                </a:lnSpc>
              </a:pPr>
              <a:r>
                <a:rPr lang="en-US" sz="1000" spc="-38" dirty="0">
                  <a:solidFill>
                    <a:srgbClr val="464646">
                      <a:alpha val="74902"/>
                    </a:srgbClr>
                  </a:solidFill>
                  <a:latin typeface="Open Sans"/>
                  <a:ea typeface="Open Sans"/>
                  <a:cs typeface="Open Sans"/>
                  <a:sym typeface="Open Sans"/>
                </a:rPr>
                <a:t>____________________________________________________________________________________________________________________________________________________________________________________________________</a:t>
              </a:r>
            </a:p>
            <a:p>
              <a:pPr marL="0" lvl="0" indent="0" algn="l">
                <a:lnSpc>
                  <a:spcPts val="1570"/>
                </a:lnSpc>
              </a:pPr>
              <a:r>
                <a:rPr lang="en-US" sz="1000" spc="-38" dirty="0">
                  <a:solidFill>
                    <a:srgbClr val="464646">
                      <a:alpha val="74902"/>
                    </a:srgbClr>
                  </a:solidFill>
                  <a:latin typeface="Open Sans"/>
                  <a:ea typeface="Open Sans"/>
                  <a:cs typeface="Open Sans"/>
                  <a:sym typeface="Open Sans"/>
                </a:rPr>
                <a:t>__________________________________________________________________________________________________</a:t>
              </a:r>
            </a:p>
            <a:p>
              <a:pPr marL="0" lvl="0" indent="0" algn="l">
                <a:lnSpc>
                  <a:spcPts val="1570"/>
                </a:lnSpc>
              </a:pPr>
              <a:r>
                <a:rPr lang="en-US" sz="1000" spc="-38" dirty="0">
                  <a:solidFill>
                    <a:srgbClr val="464646">
                      <a:alpha val="74902"/>
                    </a:srgbClr>
                  </a:solidFill>
                  <a:latin typeface="Open Sans"/>
                  <a:ea typeface="Open Sans"/>
                  <a:cs typeface="Open Sans"/>
                  <a:sym typeface="Open Sans"/>
                </a:rPr>
                <a:t>_________________________________________________________________________________________________</a:t>
              </a:r>
            </a:p>
          </p:txBody>
        </p:sp>
      </p:grpSp>
      <p:grpSp>
        <p:nvGrpSpPr>
          <p:cNvPr id="18" name="Group 18"/>
          <p:cNvGrpSpPr/>
          <p:nvPr/>
        </p:nvGrpSpPr>
        <p:grpSpPr>
          <a:xfrm>
            <a:off x="1334258" y="6261389"/>
            <a:ext cx="5537539" cy="2150921"/>
            <a:chOff x="0" y="0"/>
            <a:chExt cx="7383386" cy="2867894"/>
          </a:xfrm>
        </p:grpSpPr>
        <p:grpSp>
          <p:nvGrpSpPr>
            <p:cNvPr id="19" name="Group 19"/>
            <p:cNvGrpSpPr/>
            <p:nvPr/>
          </p:nvGrpSpPr>
          <p:grpSpPr>
            <a:xfrm>
              <a:off x="0" y="0"/>
              <a:ext cx="7383386" cy="2867894"/>
              <a:chOff x="0" y="0"/>
              <a:chExt cx="1063920" cy="413254"/>
            </a:xfrm>
          </p:grpSpPr>
          <p:sp>
            <p:nvSpPr>
              <p:cNvPr id="20" name="Freeform 20"/>
              <p:cNvSpPr/>
              <p:nvPr/>
            </p:nvSpPr>
            <p:spPr>
              <a:xfrm>
                <a:off x="0" y="0"/>
                <a:ext cx="1063920" cy="413254"/>
              </a:xfrm>
              <a:custGeom>
                <a:avLst/>
                <a:gdLst/>
                <a:ahLst/>
                <a:cxnLst/>
                <a:rect l="l" t="t" r="r" b="b"/>
                <a:pathLst>
                  <a:path w="1063920" h="413254">
                    <a:moveTo>
                      <a:pt x="96490" y="0"/>
                    </a:moveTo>
                    <a:lnTo>
                      <a:pt x="967430" y="0"/>
                    </a:lnTo>
                    <a:cubicBezTo>
                      <a:pt x="993021" y="0"/>
                      <a:pt x="1017564" y="10166"/>
                      <a:pt x="1035659" y="28261"/>
                    </a:cubicBezTo>
                    <a:cubicBezTo>
                      <a:pt x="1053754" y="46357"/>
                      <a:pt x="1063920" y="70899"/>
                      <a:pt x="1063920" y="96490"/>
                    </a:cubicBezTo>
                    <a:lnTo>
                      <a:pt x="1063920" y="316764"/>
                    </a:lnTo>
                    <a:cubicBezTo>
                      <a:pt x="1063920" y="342354"/>
                      <a:pt x="1053754" y="366897"/>
                      <a:pt x="1035659" y="384992"/>
                    </a:cubicBezTo>
                    <a:cubicBezTo>
                      <a:pt x="1017564" y="403088"/>
                      <a:pt x="993021" y="413254"/>
                      <a:pt x="967430" y="413254"/>
                    </a:cubicBezTo>
                    <a:lnTo>
                      <a:pt x="96490" y="413254"/>
                    </a:lnTo>
                    <a:cubicBezTo>
                      <a:pt x="70899" y="413254"/>
                      <a:pt x="46357" y="403088"/>
                      <a:pt x="28261" y="384992"/>
                    </a:cubicBezTo>
                    <a:cubicBezTo>
                      <a:pt x="10166" y="366897"/>
                      <a:pt x="0" y="342354"/>
                      <a:pt x="0" y="316764"/>
                    </a:cubicBezTo>
                    <a:lnTo>
                      <a:pt x="0" y="96490"/>
                    </a:lnTo>
                    <a:cubicBezTo>
                      <a:pt x="0" y="70899"/>
                      <a:pt x="10166" y="46357"/>
                      <a:pt x="28261" y="28261"/>
                    </a:cubicBezTo>
                    <a:cubicBezTo>
                      <a:pt x="46357" y="10166"/>
                      <a:pt x="70899" y="0"/>
                      <a:pt x="96490" y="0"/>
                    </a:cubicBezTo>
                    <a:close/>
                  </a:path>
                </a:pathLst>
              </a:custGeom>
              <a:solidFill>
                <a:srgbClr val="E1F2F2"/>
              </a:solidFill>
            </p:spPr>
            <p:txBody>
              <a:bodyPr/>
              <a:lstStyle/>
              <a:p>
                <a:endParaRPr lang="en-CY"/>
              </a:p>
            </p:txBody>
          </p:sp>
          <p:sp>
            <p:nvSpPr>
              <p:cNvPr id="21" name="TextBox 21"/>
              <p:cNvSpPr txBox="1"/>
              <p:nvPr/>
            </p:nvSpPr>
            <p:spPr>
              <a:xfrm>
                <a:off x="0" y="-19050"/>
                <a:ext cx="1063920" cy="432304"/>
              </a:xfrm>
              <a:prstGeom prst="rect">
                <a:avLst/>
              </a:prstGeom>
            </p:spPr>
            <p:txBody>
              <a:bodyPr lIns="50800" tIns="50800" rIns="50800" bIns="50800" rtlCol="0" anchor="ctr"/>
              <a:lstStyle/>
              <a:p>
                <a:pPr algn="ctr">
                  <a:lnSpc>
                    <a:spcPts val="1680"/>
                  </a:lnSpc>
                </a:pPr>
                <a:endParaRPr/>
              </a:p>
            </p:txBody>
          </p:sp>
        </p:grpSp>
        <p:sp>
          <p:nvSpPr>
            <p:cNvPr id="22" name="TextBox 22"/>
            <p:cNvSpPr txBox="1"/>
            <p:nvPr/>
          </p:nvSpPr>
          <p:spPr>
            <a:xfrm>
              <a:off x="301609" y="101215"/>
              <a:ext cx="6917841" cy="2490301"/>
            </a:xfrm>
            <a:prstGeom prst="rect">
              <a:avLst/>
            </a:prstGeom>
          </p:spPr>
          <p:txBody>
            <a:bodyPr lIns="0" tIns="0" rIns="0" bIns="0" rtlCol="0" anchor="t">
              <a:spAutoFit/>
            </a:bodyPr>
            <a:lstStyle/>
            <a:p>
              <a:pPr marL="0" lvl="0" indent="0" algn="ctr">
                <a:lnSpc>
                  <a:spcPts val="2512"/>
                </a:lnSpc>
              </a:pPr>
              <a:r>
                <a:rPr lang="en-US" sz="1600" b="1" spc="-60" dirty="0">
                  <a:solidFill>
                    <a:srgbClr val="464646"/>
                  </a:solidFill>
                  <a:latin typeface="Open Sans Bold"/>
                  <a:ea typeface="Open Sans Bold"/>
                  <a:cs typeface="Open Sans Bold"/>
                  <a:sym typeface="Open Sans Bold"/>
                </a:rPr>
                <a:t>Schritt 3 – </a:t>
              </a:r>
              <a:r>
                <a:rPr lang="en-US" sz="1600" b="1" spc="-60" dirty="0" err="1">
                  <a:solidFill>
                    <a:srgbClr val="464646"/>
                  </a:solidFill>
                  <a:latin typeface="Open Sans Bold"/>
                  <a:ea typeface="Open Sans Bold"/>
                  <a:cs typeface="Open Sans Bold"/>
                  <a:sym typeface="Open Sans Bold"/>
                </a:rPr>
                <a:t>Gemeinsame</a:t>
              </a:r>
              <a:r>
                <a:rPr lang="en-US" sz="1600" b="1" spc="-60" dirty="0">
                  <a:solidFill>
                    <a:srgbClr val="464646"/>
                  </a:solidFill>
                  <a:latin typeface="Open Sans Bold"/>
                  <a:ea typeface="Open Sans Bold"/>
                  <a:cs typeface="Open Sans Bold"/>
                  <a:sym typeface="Open Sans Bold"/>
                </a:rPr>
                <a:t> </a:t>
              </a:r>
              <a:r>
                <a:rPr lang="en-US" sz="1600" b="1" spc="-60" dirty="0" err="1">
                  <a:solidFill>
                    <a:srgbClr val="464646"/>
                  </a:solidFill>
                  <a:latin typeface="Open Sans Bold"/>
                  <a:ea typeface="Open Sans Bold"/>
                  <a:cs typeface="Open Sans Bold"/>
                  <a:sym typeface="Open Sans Bold"/>
                </a:rPr>
                <a:t>Verantwortung</a:t>
              </a:r>
              <a:endParaRPr lang="en-US" sz="1600" b="1" spc="-60" dirty="0">
                <a:solidFill>
                  <a:srgbClr val="464646"/>
                </a:solidFill>
                <a:latin typeface="Open Sans Bold"/>
                <a:ea typeface="Open Sans Bold"/>
                <a:cs typeface="Open Sans Bold"/>
                <a:sym typeface="Open Sans Bold"/>
              </a:endParaRPr>
            </a:p>
            <a:p>
              <a:pPr marL="0" lvl="0" indent="0" algn="ctr">
                <a:lnSpc>
                  <a:spcPts val="1884"/>
                </a:lnSpc>
              </a:pPr>
              <a:r>
                <a:rPr lang="en-US" sz="1200" spc="-45" dirty="0">
                  <a:solidFill>
                    <a:srgbClr val="464646"/>
                  </a:solidFill>
                  <a:latin typeface="Open Sans"/>
                  <a:ea typeface="Open Sans"/>
                  <a:cs typeface="Open Sans"/>
                  <a:sym typeface="Open Sans"/>
                </a:rPr>
                <a:t>Was </a:t>
              </a:r>
              <a:r>
                <a:rPr lang="en-US" sz="1200" spc="-45" dirty="0" err="1">
                  <a:solidFill>
                    <a:srgbClr val="464646"/>
                  </a:solidFill>
                  <a:latin typeface="Open Sans"/>
                  <a:ea typeface="Open Sans"/>
                  <a:cs typeface="Open Sans"/>
                  <a:sym typeface="Open Sans"/>
                </a:rPr>
                <a:t>kann</a:t>
              </a:r>
              <a:r>
                <a:rPr lang="en-US" sz="1200" spc="-45" dirty="0">
                  <a:solidFill>
                    <a:srgbClr val="464646"/>
                  </a:solidFill>
                  <a:latin typeface="Open Sans"/>
                  <a:ea typeface="Open Sans"/>
                  <a:cs typeface="Open Sans"/>
                  <a:sym typeface="Open Sans"/>
                </a:rPr>
                <a:t> das Team </a:t>
              </a:r>
              <a:r>
                <a:rPr lang="en-US" sz="1200" spc="-45" dirty="0" err="1">
                  <a:solidFill>
                    <a:srgbClr val="464646"/>
                  </a:solidFill>
                  <a:latin typeface="Open Sans"/>
                  <a:ea typeface="Open Sans"/>
                  <a:cs typeface="Open Sans"/>
                  <a:sym typeface="Open Sans"/>
                </a:rPr>
                <a:t>oder</a:t>
              </a:r>
              <a:r>
                <a:rPr lang="en-US" sz="1200" spc="-45" dirty="0">
                  <a:solidFill>
                    <a:srgbClr val="464646"/>
                  </a:solidFill>
                  <a:latin typeface="Open Sans"/>
                  <a:ea typeface="Open Sans"/>
                  <a:cs typeface="Open Sans"/>
                  <a:sym typeface="Open Sans"/>
                </a:rPr>
                <a:t> die </a:t>
              </a:r>
              <a:r>
                <a:rPr lang="en-US" sz="1200" spc="-45" dirty="0" err="1">
                  <a:solidFill>
                    <a:srgbClr val="464646"/>
                  </a:solidFill>
                  <a:latin typeface="Open Sans"/>
                  <a:ea typeface="Open Sans"/>
                  <a:cs typeface="Open Sans"/>
                  <a:sym typeface="Open Sans"/>
                </a:rPr>
                <a:t>Organisation</a:t>
              </a:r>
              <a:r>
                <a:rPr lang="en-US" sz="1200" spc="-45" dirty="0">
                  <a:solidFill>
                    <a:srgbClr val="464646"/>
                  </a:solidFill>
                  <a:latin typeface="Open Sans"/>
                  <a:ea typeface="Open Sans"/>
                  <a:cs typeface="Open Sans"/>
                  <a:sym typeface="Open Sans"/>
                </a:rPr>
                <a:t> </a:t>
              </a:r>
              <a:r>
                <a:rPr lang="en-US" sz="1200" spc="-45" dirty="0" err="1">
                  <a:solidFill>
                    <a:srgbClr val="464646"/>
                  </a:solidFill>
                  <a:latin typeface="Open Sans"/>
                  <a:ea typeface="Open Sans"/>
                  <a:cs typeface="Open Sans"/>
                  <a:sym typeface="Open Sans"/>
                </a:rPr>
                <a:t>anders</a:t>
              </a:r>
              <a:r>
                <a:rPr lang="en-US" sz="1200" spc="-45" dirty="0">
                  <a:solidFill>
                    <a:srgbClr val="464646"/>
                  </a:solidFill>
                  <a:latin typeface="Open Sans"/>
                  <a:ea typeface="Open Sans"/>
                  <a:cs typeface="Open Sans"/>
                  <a:sym typeface="Open Sans"/>
                </a:rPr>
                <a:t> </a:t>
              </a:r>
              <a:r>
                <a:rPr lang="en-US" sz="1200" spc="-45" dirty="0" err="1">
                  <a:solidFill>
                    <a:srgbClr val="464646"/>
                  </a:solidFill>
                  <a:latin typeface="Open Sans"/>
                  <a:ea typeface="Open Sans"/>
                  <a:cs typeface="Open Sans"/>
                  <a:sym typeface="Open Sans"/>
                </a:rPr>
                <a:t>machen</a:t>
              </a:r>
              <a:r>
                <a:rPr lang="en-US" sz="1200" spc="-45" dirty="0">
                  <a:solidFill>
                    <a:srgbClr val="464646"/>
                  </a:solidFill>
                  <a:latin typeface="Open Sans"/>
                  <a:ea typeface="Open Sans"/>
                  <a:cs typeface="Open Sans"/>
                  <a:sym typeface="Open Sans"/>
                </a:rPr>
                <a:t>, </a:t>
              </a:r>
            </a:p>
            <a:p>
              <a:pPr marL="0" lvl="0" indent="0" algn="ctr">
                <a:lnSpc>
                  <a:spcPts val="1884"/>
                </a:lnSpc>
              </a:pPr>
              <a:r>
                <a:rPr lang="en-US" sz="1200" spc="-45" dirty="0">
                  <a:solidFill>
                    <a:srgbClr val="464646"/>
                  </a:solidFill>
                  <a:latin typeface="Open Sans"/>
                  <a:ea typeface="Open Sans"/>
                  <a:cs typeface="Open Sans"/>
                  <a:sym typeface="Open Sans"/>
                </a:rPr>
                <a:t>um </a:t>
              </a:r>
              <a:r>
                <a:rPr lang="en-US" sz="1200" spc="-45" dirty="0" err="1">
                  <a:solidFill>
                    <a:srgbClr val="464646"/>
                  </a:solidFill>
                  <a:latin typeface="Open Sans"/>
                  <a:ea typeface="Open Sans"/>
                  <a:cs typeface="Open Sans"/>
                  <a:sym typeface="Open Sans"/>
                </a:rPr>
                <a:t>daraus</a:t>
              </a:r>
              <a:r>
                <a:rPr lang="en-US" sz="1200" spc="-45" dirty="0">
                  <a:solidFill>
                    <a:srgbClr val="464646"/>
                  </a:solidFill>
                  <a:latin typeface="Open Sans"/>
                  <a:ea typeface="Open Sans"/>
                  <a:cs typeface="Open Sans"/>
                  <a:sym typeface="Open Sans"/>
                </a:rPr>
                <a:t> </a:t>
              </a:r>
              <a:r>
                <a:rPr lang="en-US" sz="1200" spc="-45" dirty="0" err="1">
                  <a:solidFill>
                    <a:srgbClr val="464646"/>
                  </a:solidFill>
                  <a:latin typeface="Open Sans"/>
                  <a:ea typeface="Open Sans"/>
                  <a:cs typeface="Open Sans"/>
                  <a:sym typeface="Open Sans"/>
                </a:rPr>
                <a:t>eine</a:t>
              </a:r>
              <a:r>
                <a:rPr lang="en-US" sz="1200" spc="-45" dirty="0">
                  <a:solidFill>
                    <a:srgbClr val="464646"/>
                  </a:solidFill>
                  <a:latin typeface="Open Sans"/>
                  <a:ea typeface="Open Sans"/>
                  <a:cs typeface="Open Sans"/>
                  <a:sym typeface="Open Sans"/>
                </a:rPr>
                <a:t> positive </a:t>
              </a:r>
              <a:r>
                <a:rPr lang="en-US" sz="1200" spc="-45" dirty="0" err="1">
                  <a:solidFill>
                    <a:srgbClr val="464646"/>
                  </a:solidFill>
                  <a:latin typeface="Open Sans"/>
                  <a:ea typeface="Open Sans"/>
                  <a:cs typeface="Open Sans"/>
                  <a:sym typeface="Open Sans"/>
                </a:rPr>
                <a:t>Erfahrung</a:t>
              </a:r>
              <a:r>
                <a:rPr lang="en-US" sz="1200" spc="-45" dirty="0">
                  <a:solidFill>
                    <a:srgbClr val="464646"/>
                  </a:solidFill>
                  <a:latin typeface="Open Sans"/>
                  <a:ea typeface="Open Sans"/>
                  <a:cs typeface="Open Sans"/>
                  <a:sym typeface="Open Sans"/>
                </a:rPr>
                <a:t> </a:t>
              </a:r>
              <a:r>
                <a:rPr lang="en-US" sz="1200" spc="-45" dirty="0" err="1">
                  <a:solidFill>
                    <a:srgbClr val="464646"/>
                  </a:solidFill>
                  <a:latin typeface="Open Sans"/>
                  <a:ea typeface="Open Sans"/>
                  <a:cs typeface="Open Sans"/>
                  <a:sym typeface="Open Sans"/>
                </a:rPr>
                <a:t>zu</a:t>
              </a:r>
              <a:r>
                <a:rPr lang="en-US" sz="1200" spc="-45" dirty="0">
                  <a:solidFill>
                    <a:srgbClr val="464646"/>
                  </a:solidFill>
                  <a:latin typeface="Open Sans"/>
                  <a:ea typeface="Open Sans"/>
                  <a:cs typeface="Open Sans"/>
                  <a:sym typeface="Open Sans"/>
                </a:rPr>
                <a:t> </a:t>
              </a:r>
              <a:r>
                <a:rPr lang="en-US" sz="1200" spc="-45" dirty="0" err="1">
                  <a:solidFill>
                    <a:srgbClr val="464646"/>
                  </a:solidFill>
                  <a:latin typeface="Open Sans"/>
                  <a:ea typeface="Open Sans"/>
                  <a:cs typeface="Open Sans"/>
                  <a:sym typeface="Open Sans"/>
                </a:rPr>
                <a:t>machen</a:t>
              </a:r>
              <a:r>
                <a:rPr lang="en-US" sz="1200" spc="-45" dirty="0">
                  <a:solidFill>
                    <a:srgbClr val="464646"/>
                  </a:solidFill>
                  <a:latin typeface="Open Sans"/>
                  <a:ea typeface="Open Sans"/>
                  <a:cs typeface="Open Sans"/>
                  <a:sym typeface="Open Sans"/>
                </a:rPr>
                <a:t>?</a:t>
              </a:r>
            </a:p>
            <a:p>
              <a:pPr marL="0" lvl="0" indent="0" algn="ctr">
                <a:lnSpc>
                  <a:spcPts val="942"/>
                </a:lnSpc>
              </a:pPr>
              <a:endParaRPr lang="en-US" sz="1200" spc="-45" dirty="0">
                <a:solidFill>
                  <a:srgbClr val="464646"/>
                </a:solidFill>
                <a:latin typeface="Open Sans"/>
                <a:ea typeface="Open Sans"/>
                <a:cs typeface="Open Sans"/>
                <a:sym typeface="Open Sans"/>
              </a:endParaRPr>
            </a:p>
            <a:p>
              <a:pPr marL="0" lvl="0" indent="0" algn="l">
                <a:lnSpc>
                  <a:spcPts val="1570"/>
                </a:lnSpc>
              </a:pPr>
              <a:r>
                <a:rPr lang="en-US" sz="1000" spc="-38" dirty="0" err="1">
                  <a:solidFill>
                    <a:srgbClr val="464646"/>
                  </a:solidFill>
                  <a:latin typeface="Open Sans"/>
                  <a:ea typeface="Open Sans"/>
                  <a:cs typeface="Open Sans"/>
                  <a:sym typeface="Open Sans"/>
                </a:rPr>
                <a:t>Maßnahmen</a:t>
              </a:r>
              <a:r>
                <a:rPr lang="en-US" sz="1000" spc="-38" dirty="0">
                  <a:solidFill>
                    <a:srgbClr val="464646"/>
                  </a:solidFill>
                  <a:latin typeface="Open Sans"/>
                  <a:ea typeface="Open Sans"/>
                  <a:cs typeface="Open Sans"/>
                  <a:sym typeface="Open Sans"/>
                </a:rPr>
                <a:t> </a:t>
              </a:r>
              <a:r>
                <a:rPr lang="en-US" sz="1000" spc="-38" dirty="0" err="1">
                  <a:solidFill>
                    <a:srgbClr val="464646"/>
                  </a:solidFill>
                  <a:latin typeface="Open Sans"/>
                  <a:ea typeface="Open Sans"/>
                  <a:cs typeface="Open Sans"/>
                  <a:sym typeface="Open Sans"/>
                </a:rPr>
                <a:t>oder</a:t>
              </a:r>
              <a:r>
                <a:rPr lang="en-US" sz="1000" spc="-38" dirty="0">
                  <a:solidFill>
                    <a:srgbClr val="464646"/>
                  </a:solidFill>
                  <a:latin typeface="Open Sans"/>
                  <a:ea typeface="Open Sans"/>
                  <a:cs typeface="Open Sans"/>
                  <a:sym typeface="Open Sans"/>
                </a:rPr>
                <a:t> Ideen: ________________________________________________________________________</a:t>
              </a:r>
            </a:p>
            <a:p>
              <a:pPr marL="0" lvl="0" indent="0" algn="l">
                <a:lnSpc>
                  <a:spcPts val="1570"/>
                </a:lnSpc>
              </a:pPr>
              <a:r>
                <a:rPr lang="en-US" sz="1000" spc="-38" dirty="0">
                  <a:solidFill>
                    <a:srgbClr val="464646"/>
                  </a:solidFill>
                  <a:latin typeface="Open Sans"/>
                  <a:ea typeface="Open Sans"/>
                  <a:cs typeface="Open Sans"/>
                  <a:sym typeface="Open Sans"/>
                </a:rPr>
                <a:t>______________________________________________________________________________________________________________________________________________________________________________________________________</a:t>
              </a:r>
            </a:p>
            <a:p>
              <a:pPr marL="0" lvl="0" indent="0" algn="l">
                <a:lnSpc>
                  <a:spcPts val="1570"/>
                </a:lnSpc>
              </a:pPr>
              <a:r>
                <a:rPr lang="en-US" sz="1000" spc="-38" dirty="0">
                  <a:solidFill>
                    <a:srgbClr val="464646"/>
                  </a:solidFill>
                  <a:latin typeface="Open Sans"/>
                  <a:ea typeface="Open Sans"/>
                  <a:cs typeface="Open Sans"/>
                  <a:sym typeface="Open Sans"/>
                </a:rPr>
                <a:t>___________________________________________________________________________________________________</a:t>
              </a:r>
            </a:p>
            <a:p>
              <a:pPr marL="0" lvl="0" indent="0" algn="l">
                <a:lnSpc>
                  <a:spcPts val="1570"/>
                </a:lnSpc>
              </a:pPr>
              <a:r>
                <a:rPr lang="en-US" sz="1000" spc="-38" dirty="0">
                  <a:solidFill>
                    <a:srgbClr val="464646"/>
                  </a:solidFill>
                  <a:latin typeface="Open Sans"/>
                  <a:ea typeface="Open Sans"/>
                  <a:cs typeface="Open Sans"/>
                  <a:sym typeface="Open Sans"/>
                </a:rPr>
                <a:t>___________________________________________________________________________________________________</a:t>
              </a:r>
            </a:p>
          </p:txBody>
        </p:sp>
      </p:grpSp>
      <p:grpSp>
        <p:nvGrpSpPr>
          <p:cNvPr id="23" name="Group 23"/>
          <p:cNvGrpSpPr/>
          <p:nvPr/>
        </p:nvGrpSpPr>
        <p:grpSpPr>
          <a:xfrm>
            <a:off x="1334258" y="8593285"/>
            <a:ext cx="5537539" cy="1616508"/>
            <a:chOff x="0" y="0"/>
            <a:chExt cx="7383386" cy="2155344"/>
          </a:xfrm>
        </p:grpSpPr>
        <p:grpSp>
          <p:nvGrpSpPr>
            <p:cNvPr id="24" name="Group 24"/>
            <p:cNvGrpSpPr/>
            <p:nvPr/>
          </p:nvGrpSpPr>
          <p:grpSpPr>
            <a:xfrm>
              <a:off x="0" y="0"/>
              <a:ext cx="7383386" cy="2155344"/>
              <a:chOff x="0" y="0"/>
              <a:chExt cx="1029511" cy="300533"/>
            </a:xfrm>
          </p:grpSpPr>
          <p:sp>
            <p:nvSpPr>
              <p:cNvPr id="25" name="Freeform 25"/>
              <p:cNvSpPr/>
              <p:nvPr/>
            </p:nvSpPr>
            <p:spPr>
              <a:xfrm>
                <a:off x="0" y="0"/>
                <a:ext cx="1029511" cy="300533"/>
              </a:xfrm>
              <a:custGeom>
                <a:avLst/>
                <a:gdLst/>
                <a:ahLst/>
                <a:cxnLst/>
                <a:rect l="l" t="t" r="r" b="b"/>
                <a:pathLst>
                  <a:path w="1029511" h="300533">
                    <a:moveTo>
                      <a:pt x="99715" y="0"/>
                    </a:moveTo>
                    <a:lnTo>
                      <a:pt x="929796" y="0"/>
                    </a:lnTo>
                    <a:cubicBezTo>
                      <a:pt x="984867" y="0"/>
                      <a:pt x="1029511" y="44644"/>
                      <a:pt x="1029511" y="99715"/>
                    </a:cubicBezTo>
                    <a:lnTo>
                      <a:pt x="1029511" y="200818"/>
                    </a:lnTo>
                    <a:cubicBezTo>
                      <a:pt x="1029511" y="227264"/>
                      <a:pt x="1019005" y="252627"/>
                      <a:pt x="1000305" y="271327"/>
                    </a:cubicBezTo>
                    <a:cubicBezTo>
                      <a:pt x="981605" y="290027"/>
                      <a:pt x="956242" y="300533"/>
                      <a:pt x="929796" y="300533"/>
                    </a:cubicBezTo>
                    <a:lnTo>
                      <a:pt x="99715" y="300533"/>
                    </a:lnTo>
                    <a:cubicBezTo>
                      <a:pt x="44644" y="300533"/>
                      <a:pt x="0" y="255889"/>
                      <a:pt x="0" y="200818"/>
                    </a:cubicBezTo>
                    <a:lnTo>
                      <a:pt x="0" y="99715"/>
                    </a:lnTo>
                    <a:cubicBezTo>
                      <a:pt x="0" y="44644"/>
                      <a:pt x="44644" y="0"/>
                      <a:pt x="99715" y="0"/>
                    </a:cubicBezTo>
                    <a:close/>
                  </a:path>
                </a:pathLst>
              </a:custGeom>
              <a:solidFill>
                <a:srgbClr val="FDEDDC">
                  <a:alpha val="74902"/>
                </a:srgbClr>
              </a:solidFill>
            </p:spPr>
            <p:txBody>
              <a:bodyPr/>
              <a:lstStyle/>
              <a:p>
                <a:endParaRPr lang="en-CY"/>
              </a:p>
            </p:txBody>
          </p:sp>
          <p:sp>
            <p:nvSpPr>
              <p:cNvPr id="26" name="TextBox 26"/>
              <p:cNvSpPr txBox="1"/>
              <p:nvPr/>
            </p:nvSpPr>
            <p:spPr>
              <a:xfrm>
                <a:off x="0" y="-19050"/>
                <a:ext cx="1029511" cy="319583"/>
              </a:xfrm>
              <a:prstGeom prst="rect">
                <a:avLst/>
              </a:prstGeom>
            </p:spPr>
            <p:txBody>
              <a:bodyPr lIns="50800" tIns="50800" rIns="50800" bIns="50800" rtlCol="0" anchor="ctr"/>
              <a:lstStyle/>
              <a:p>
                <a:pPr algn="ctr">
                  <a:lnSpc>
                    <a:spcPts val="1680"/>
                  </a:lnSpc>
                </a:pPr>
                <a:endParaRPr/>
              </a:p>
            </p:txBody>
          </p:sp>
        </p:grpSp>
        <p:sp>
          <p:nvSpPr>
            <p:cNvPr id="27" name="TextBox 27"/>
            <p:cNvSpPr txBox="1"/>
            <p:nvPr/>
          </p:nvSpPr>
          <p:spPr>
            <a:xfrm>
              <a:off x="240153" y="189976"/>
              <a:ext cx="6957582" cy="1965367"/>
            </a:xfrm>
            <a:prstGeom prst="rect">
              <a:avLst/>
            </a:prstGeom>
          </p:spPr>
          <p:txBody>
            <a:bodyPr lIns="0" tIns="0" rIns="0" bIns="0" rtlCol="0" anchor="t">
              <a:spAutoFit/>
            </a:bodyPr>
            <a:lstStyle/>
            <a:p>
              <a:pPr marL="0" lvl="0" indent="0" algn="ctr">
                <a:lnSpc>
                  <a:spcPts val="2512"/>
                </a:lnSpc>
              </a:pPr>
              <a:r>
                <a:rPr lang="en-US" sz="1600" b="1" spc="-60">
                  <a:solidFill>
                    <a:srgbClr val="464646">
                      <a:alpha val="74902"/>
                    </a:srgbClr>
                  </a:solidFill>
                  <a:latin typeface="Open Sans Bold"/>
                  <a:ea typeface="Open Sans Bold"/>
                  <a:cs typeface="Open Sans Bold"/>
                  <a:sym typeface="Open Sans Bold"/>
                </a:rPr>
                <a:t>Schritt 4 – Eine kleine Änderung</a:t>
              </a:r>
            </a:p>
            <a:p>
              <a:pPr marL="0" lvl="0" indent="0" algn="ctr">
                <a:lnSpc>
                  <a:spcPts val="1884"/>
                </a:lnSpc>
              </a:pPr>
              <a:r>
                <a:rPr lang="en-US" sz="1200" spc="-45">
                  <a:solidFill>
                    <a:srgbClr val="464646">
                      <a:alpha val="74902"/>
                    </a:srgbClr>
                  </a:solidFill>
                  <a:latin typeface="Open Sans"/>
                  <a:ea typeface="Open Sans"/>
                  <a:cs typeface="Open Sans"/>
                  <a:sym typeface="Open Sans"/>
                </a:rPr>
                <a:t>Welche kleine Maßnahme könnten wir in den kommenden Wochen ausprobieren?</a:t>
              </a:r>
            </a:p>
            <a:p>
              <a:pPr marL="0" lvl="0" indent="0" algn="ctr">
                <a:lnSpc>
                  <a:spcPts val="942"/>
                </a:lnSpc>
              </a:pPr>
              <a:endParaRPr lang="en-US" sz="1200" spc="-45">
                <a:solidFill>
                  <a:srgbClr val="464646">
                    <a:alpha val="74902"/>
                  </a:srgbClr>
                </a:solidFill>
                <a:latin typeface="Open Sans"/>
                <a:ea typeface="Open Sans"/>
                <a:cs typeface="Open Sans"/>
                <a:sym typeface="Open Sans"/>
              </a:endParaRPr>
            </a:p>
            <a:p>
              <a:pPr marL="0" lvl="0" indent="0" algn="l">
                <a:lnSpc>
                  <a:spcPts val="1570"/>
                </a:lnSpc>
              </a:pPr>
              <a:r>
                <a:rPr lang="en-US" sz="1000" spc="-38">
                  <a:solidFill>
                    <a:srgbClr val="464646">
                      <a:alpha val="74902"/>
                    </a:srgbClr>
                  </a:solidFill>
                  <a:latin typeface="Open Sans"/>
                  <a:ea typeface="Open Sans"/>
                  <a:cs typeface="Open Sans"/>
                  <a:sym typeface="Open Sans"/>
                </a:rPr>
                <a:t>Maßnahme: ______________________________________________________________________________________</a:t>
              </a:r>
            </a:p>
            <a:p>
              <a:pPr marL="0" lvl="0" indent="0" algn="l">
                <a:lnSpc>
                  <a:spcPts val="1570"/>
                </a:lnSpc>
              </a:pPr>
              <a:r>
                <a:rPr lang="en-US" sz="1000" spc="-38">
                  <a:solidFill>
                    <a:srgbClr val="464646">
                      <a:alpha val="74902"/>
                    </a:srgbClr>
                  </a:solidFill>
                  <a:latin typeface="Open Sans"/>
                  <a:ea typeface="Open Sans"/>
                  <a:cs typeface="Open Sans"/>
                  <a:sym typeface="Open Sans"/>
                </a:rPr>
                <a:t>___________________________________________________________________________________________________</a:t>
              </a:r>
            </a:p>
            <a:p>
              <a:pPr marL="0" lvl="0" indent="0" algn="l">
                <a:lnSpc>
                  <a:spcPts val="1570"/>
                </a:lnSpc>
              </a:pPr>
              <a:endParaRPr lang="en-US" sz="1000" spc="-38">
                <a:solidFill>
                  <a:srgbClr val="464646">
                    <a:alpha val="74902"/>
                  </a:srgbClr>
                </a:solidFill>
                <a:latin typeface="Open Sans"/>
                <a:ea typeface="Open Sans"/>
                <a:cs typeface="Open Sans"/>
                <a:sym typeface="Open Sans"/>
              </a:endParaRPr>
            </a:p>
          </p:txBody>
        </p:sp>
      </p:grpSp>
      <p:sp>
        <p:nvSpPr>
          <p:cNvPr id="28" name="Freeform 28"/>
          <p:cNvSpPr/>
          <p:nvPr/>
        </p:nvSpPr>
        <p:spPr>
          <a:xfrm>
            <a:off x="564782" y="2822809"/>
            <a:ext cx="769476" cy="2174951"/>
          </a:xfrm>
          <a:custGeom>
            <a:avLst/>
            <a:gdLst/>
            <a:ahLst/>
            <a:cxnLst/>
            <a:rect l="l" t="t" r="r" b="b"/>
            <a:pathLst>
              <a:path w="769476" h="2174951">
                <a:moveTo>
                  <a:pt x="769476" y="0"/>
                </a:moveTo>
                <a:lnTo>
                  <a:pt x="323850" y="0"/>
                </a:lnTo>
                <a:cubicBezTo>
                  <a:pt x="144992" y="0"/>
                  <a:pt x="0" y="144993"/>
                  <a:pt x="0" y="323850"/>
                </a:cubicBezTo>
                <a:lnTo>
                  <a:pt x="0" y="1851101"/>
                </a:lnTo>
                <a:cubicBezTo>
                  <a:pt x="0" y="1936992"/>
                  <a:pt x="34120" y="2019364"/>
                  <a:pt x="94853" y="2080098"/>
                </a:cubicBezTo>
                <a:cubicBezTo>
                  <a:pt x="155587" y="2140831"/>
                  <a:pt x="237959" y="2174951"/>
                  <a:pt x="323850" y="2174951"/>
                </a:cubicBezTo>
                <a:lnTo>
                  <a:pt x="769476" y="2174951"/>
                </a:lnTo>
              </a:path>
            </a:pathLst>
          </a:custGeom>
          <a:ln w="28575" cap="flat">
            <a:solidFill>
              <a:srgbClr val="464646"/>
            </a:solidFill>
            <a:prstDash val="solid"/>
            <a:headEnd type="none" w="sm" len="sm"/>
            <a:tailEnd type="triangle" w="lg" len="med"/>
          </a:ln>
        </p:spPr>
        <p:txBody>
          <a:bodyPr/>
          <a:lstStyle/>
          <a:p>
            <a:endParaRPr lang="en-CY"/>
          </a:p>
        </p:txBody>
      </p:sp>
      <p:sp>
        <p:nvSpPr>
          <p:cNvPr id="29" name="Freeform 29"/>
          <p:cNvSpPr/>
          <p:nvPr/>
        </p:nvSpPr>
        <p:spPr>
          <a:xfrm>
            <a:off x="6871798" y="4997760"/>
            <a:ext cx="168942" cy="2339090"/>
          </a:xfrm>
          <a:custGeom>
            <a:avLst/>
            <a:gdLst/>
            <a:ahLst/>
            <a:cxnLst/>
            <a:rect l="l" t="t" r="r" b="b"/>
            <a:pathLst>
              <a:path w="168942" h="2339090">
                <a:moveTo>
                  <a:pt x="25359" y="0"/>
                </a:moveTo>
                <a:lnTo>
                  <a:pt x="97151" y="0"/>
                </a:lnTo>
                <a:cubicBezTo>
                  <a:pt x="136800" y="0"/>
                  <a:pt x="168942" y="32142"/>
                  <a:pt x="168942" y="71791"/>
                </a:cubicBezTo>
                <a:lnTo>
                  <a:pt x="168942" y="2254619"/>
                </a:lnTo>
                <a:cubicBezTo>
                  <a:pt x="168942" y="2277022"/>
                  <a:pt x="160043" y="2298507"/>
                  <a:pt x="144201" y="2314349"/>
                </a:cubicBezTo>
                <a:cubicBezTo>
                  <a:pt x="128359" y="2330190"/>
                  <a:pt x="106874" y="2339090"/>
                  <a:pt x="84471" y="2339090"/>
                </a:cubicBezTo>
                <a:lnTo>
                  <a:pt x="0" y="2339090"/>
                </a:lnTo>
              </a:path>
            </a:pathLst>
          </a:custGeom>
          <a:ln w="28575" cap="flat">
            <a:solidFill>
              <a:srgbClr val="464646"/>
            </a:solidFill>
            <a:prstDash val="solid"/>
            <a:headEnd type="none" w="sm" len="sm"/>
            <a:tailEnd type="triangle" w="lg" len="med"/>
          </a:ln>
        </p:spPr>
        <p:txBody>
          <a:bodyPr/>
          <a:lstStyle/>
          <a:p>
            <a:endParaRPr lang="en-CY"/>
          </a:p>
        </p:txBody>
      </p:sp>
      <p:sp>
        <p:nvSpPr>
          <p:cNvPr id="30" name="Freeform 30"/>
          <p:cNvSpPr/>
          <p:nvPr/>
        </p:nvSpPr>
        <p:spPr>
          <a:xfrm>
            <a:off x="564782" y="7336850"/>
            <a:ext cx="769476" cy="2064689"/>
          </a:xfrm>
          <a:custGeom>
            <a:avLst/>
            <a:gdLst/>
            <a:ahLst/>
            <a:cxnLst/>
            <a:rect l="l" t="t" r="r" b="b"/>
            <a:pathLst>
              <a:path w="769476" h="2064689">
                <a:moveTo>
                  <a:pt x="769476" y="0"/>
                </a:moveTo>
                <a:lnTo>
                  <a:pt x="323850" y="0"/>
                </a:lnTo>
                <a:cubicBezTo>
                  <a:pt x="144992" y="0"/>
                  <a:pt x="0" y="144993"/>
                  <a:pt x="0" y="323850"/>
                </a:cubicBezTo>
                <a:lnTo>
                  <a:pt x="0" y="1740839"/>
                </a:lnTo>
                <a:cubicBezTo>
                  <a:pt x="0" y="1826729"/>
                  <a:pt x="34120" y="1909102"/>
                  <a:pt x="94853" y="1969836"/>
                </a:cubicBezTo>
                <a:cubicBezTo>
                  <a:pt x="155587" y="2030570"/>
                  <a:pt x="237959" y="2064689"/>
                  <a:pt x="323850" y="2064689"/>
                </a:cubicBezTo>
                <a:lnTo>
                  <a:pt x="769476" y="2064689"/>
                </a:lnTo>
              </a:path>
            </a:pathLst>
          </a:custGeom>
          <a:ln w="28575" cap="flat">
            <a:solidFill>
              <a:srgbClr val="464646"/>
            </a:solidFill>
            <a:prstDash val="solid"/>
            <a:headEnd type="none" w="sm" len="sm"/>
            <a:tailEnd type="triangle" w="lg" len="med"/>
          </a:ln>
        </p:spPr>
        <p:txBody>
          <a:bodyPr/>
          <a:lstStyle/>
          <a:p>
            <a:endParaRPr lang="en-CY"/>
          </a:p>
        </p:txBody>
      </p:sp>
      <p:sp>
        <p:nvSpPr>
          <p:cNvPr id="31" name="TextBox 31"/>
          <p:cNvSpPr txBox="1"/>
          <p:nvPr/>
        </p:nvSpPr>
        <p:spPr>
          <a:xfrm>
            <a:off x="225750" y="686673"/>
            <a:ext cx="7108501" cy="715010"/>
          </a:xfrm>
          <a:prstGeom prst="rect">
            <a:avLst/>
          </a:prstGeom>
        </p:spPr>
        <p:txBody>
          <a:bodyPr lIns="0" tIns="0" rIns="0" bIns="0" rtlCol="0" anchor="t">
            <a:spAutoFit/>
          </a:bodyPr>
          <a:lstStyle/>
          <a:p>
            <a:pPr marL="0" lvl="0" indent="0" algn="ctr">
              <a:lnSpc>
                <a:spcPts val="3639"/>
              </a:lnSpc>
            </a:pPr>
            <a:r>
              <a:rPr lang="en-US" sz="2799" b="1" spc="-195">
                <a:solidFill>
                  <a:srgbClr val="464646"/>
                </a:solidFill>
                <a:latin typeface="Open Sans Bold"/>
                <a:ea typeface="Open Sans Bold"/>
                <a:cs typeface="Open Sans Bold"/>
                <a:sym typeface="Open Sans Bold"/>
              </a:rPr>
              <a:t>Reflexionsübung (Vorlage)</a:t>
            </a:r>
          </a:p>
          <a:p>
            <a:pPr marL="0" lvl="0" indent="0" algn="ctr">
              <a:lnSpc>
                <a:spcPts val="2079"/>
              </a:lnSpc>
            </a:pPr>
            <a:r>
              <a:rPr lang="en-US" sz="1599" i="1" spc="-111">
                <a:solidFill>
                  <a:srgbClr val="464646"/>
                </a:solidFill>
                <a:latin typeface="Open Sans Italics"/>
                <a:ea typeface="Open Sans Italics"/>
                <a:cs typeface="Open Sans Italics"/>
                <a:sym typeface="Open Sans Italics"/>
              </a:rPr>
              <a:t>Die Teilnehmenden werden eingeladen, einzeln oder gemeinsam zu reflektieren.</a:t>
            </a:r>
          </a:p>
        </p:txBody>
      </p:sp>
      <p:grpSp>
        <p:nvGrpSpPr>
          <p:cNvPr id="32" name="Group 2">
            <a:extLst>
              <a:ext uri="{FF2B5EF4-FFF2-40B4-BE49-F238E27FC236}">
                <a16:creationId xmlns:a16="http://schemas.microsoft.com/office/drawing/2014/main" id="{F5F9C816-6B73-030C-63D4-F3216C8EA5DD}"/>
              </a:ext>
            </a:extLst>
          </p:cNvPr>
          <p:cNvGrpSpPr/>
          <p:nvPr/>
        </p:nvGrpSpPr>
        <p:grpSpPr>
          <a:xfrm>
            <a:off x="-1" y="10375899"/>
            <a:ext cx="6897157" cy="62299"/>
            <a:chOff x="0" y="0"/>
            <a:chExt cx="2709333" cy="26991"/>
          </a:xfrm>
        </p:grpSpPr>
        <p:sp>
          <p:nvSpPr>
            <p:cNvPr id="33" name="Freeform 3">
              <a:extLst>
                <a:ext uri="{FF2B5EF4-FFF2-40B4-BE49-F238E27FC236}">
                  <a16:creationId xmlns:a16="http://schemas.microsoft.com/office/drawing/2014/main" id="{F1CAC7F7-BDF1-9ACE-BADA-B6E23EC74294}"/>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34" name="TextBox 4">
              <a:extLst>
                <a:ext uri="{FF2B5EF4-FFF2-40B4-BE49-F238E27FC236}">
                  <a16:creationId xmlns:a16="http://schemas.microsoft.com/office/drawing/2014/main" id="{0765F0FE-133F-3871-4803-75B274A0EFA8}"/>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35" name="Freeform 5">
            <a:extLst>
              <a:ext uri="{FF2B5EF4-FFF2-40B4-BE49-F238E27FC236}">
                <a16:creationId xmlns:a16="http://schemas.microsoft.com/office/drawing/2014/main" id="{2A21F370-413F-93CF-986D-CB0B47473397}"/>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4" b="1"/>
            </a:stretch>
          </a:blipFill>
        </p:spPr>
        <p:txBody>
          <a:bodyPr/>
          <a:lstStyle/>
          <a:p>
            <a:endParaRPr lang="en-CY" dirty="0"/>
          </a:p>
        </p:txBody>
      </p:sp>
      <p:sp>
        <p:nvSpPr>
          <p:cNvPr id="36" name="Freeform 6">
            <a:extLst>
              <a:ext uri="{FF2B5EF4-FFF2-40B4-BE49-F238E27FC236}">
                <a16:creationId xmlns:a16="http://schemas.microsoft.com/office/drawing/2014/main" id="{D3D7C4E5-6CA5-B280-FF9C-364F18750FF9}"/>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82A98-FD34-1C05-F359-7E3ECABE117B}"/>
            </a:ext>
          </a:extLst>
        </p:cNvPr>
        <p:cNvGrpSpPr/>
        <p:nvPr/>
      </p:nvGrpSpPr>
      <p:grpSpPr>
        <a:xfrm>
          <a:off x="0" y="0"/>
          <a:ext cx="0" cy="0"/>
          <a:chOff x="0" y="0"/>
          <a:chExt cx="0" cy="0"/>
        </a:xfrm>
      </p:grpSpPr>
      <p:sp>
        <p:nvSpPr>
          <p:cNvPr id="3" name="TextBox 5">
            <a:extLst>
              <a:ext uri="{FF2B5EF4-FFF2-40B4-BE49-F238E27FC236}">
                <a16:creationId xmlns:a16="http://schemas.microsoft.com/office/drawing/2014/main" id="{FC760B80-FFF7-93B4-4F40-479934B82335}"/>
              </a:ext>
            </a:extLst>
          </p:cNvPr>
          <p:cNvSpPr txBox="1"/>
          <p:nvPr/>
        </p:nvSpPr>
        <p:spPr>
          <a:xfrm>
            <a:off x="930094" y="2374900"/>
            <a:ext cx="5696311" cy="154677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F4A64E"/>
                </a:solidFill>
                <a:uFillTx/>
                <a:latin typeface="Open Sans Bold"/>
                <a:ea typeface="Open Sans Bold"/>
                <a:cs typeface="Open Sans Bold"/>
              </a:rPr>
              <a:t>Aktivität</a:t>
            </a:r>
            <a:r>
              <a:rPr lang="en-CY" sz="7500" b="1" i="0" u="none" strike="noStrike" kern="1200" cap="none" baseline="0" dirty="0">
                <a:solidFill>
                  <a:srgbClr val="F4A64E"/>
                </a:solidFill>
                <a:uFillTx/>
                <a:latin typeface="Open Sans Bold"/>
                <a:ea typeface="Open Sans Bold"/>
                <a:cs typeface="Open Sans Bold"/>
              </a:rPr>
              <a:t> 16</a:t>
            </a:r>
            <a:endParaRPr lang="en-US" sz="75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0E912803-AB34-A5BE-9EA0-F806206316E6}"/>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7BA0F7F4-C7B7-EA03-CC38-20A64F7B9FE9}"/>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22069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0990" y="2932773"/>
            <a:ext cx="7118020" cy="1730653"/>
            <a:chOff x="0" y="0"/>
            <a:chExt cx="9490693" cy="2307538"/>
          </a:xfrm>
        </p:grpSpPr>
        <p:grpSp>
          <p:nvGrpSpPr>
            <p:cNvPr id="3" name="Group 3"/>
            <p:cNvGrpSpPr/>
            <p:nvPr/>
          </p:nvGrpSpPr>
          <p:grpSpPr>
            <a:xfrm>
              <a:off x="227393" y="163080"/>
              <a:ext cx="9263300" cy="2144458"/>
              <a:chOff x="0" y="0"/>
              <a:chExt cx="2453028" cy="567877"/>
            </a:xfrm>
          </p:grpSpPr>
          <p:sp>
            <p:nvSpPr>
              <p:cNvPr id="4" name="Freeform 4"/>
              <p:cNvSpPr/>
              <p:nvPr/>
            </p:nvSpPr>
            <p:spPr>
              <a:xfrm>
                <a:off x="0" y="0"/>
                <a:ext cx="2453028" cy="567877"/>
              </a:xfrm>
              <a:custGeom>
                <a:avLst/>
                <a:gdLst/>
                <a:ahLst/>
                <a:cxnLst/>
                <a:rect l="l" t="t" r="r" b="b"/>
                <a:pathLst>
                  <a:path w="2453028" h="567877">
                    <a:moveTo>
                      <a:pt x="41849" y="0"/>
                    </a:moveTo>
                    <a:lnTo>
                      <a:pt x="2411178" y="0"/>
                    </a:lnTo>
                    <a:cubicBezTo>
                      <a:pt x="2434291" y="0"/>
                      <a:pt x="2453028" y="18737"/>
                      <a:pt x="2453028" y="41849"/>
                    </a:cubicBezTo>
                    <a:lnTo>
                      <a:pt x="2453028" y="526028"/>
                    </a:lnTo>
                    <a:cubicBezTo>
                      <a:pt x="2453028" y="537127"/>
                      <a:pt x="2448619" y="547771"/>
                      <a:pt x="2440770" y="555620"/>
                    </a:cubicBezTo>
                    <a:cubicBezTo>
                      <a:pt x="2432922" y="563468"/>
                      <a:pt x="2422277" y="567877"/>
                      <a:pt x="2411178" y="567877"/>
                    </a:cubicBezTo>
                    <a:lnTo>
                      <a:pt x="41849" y="567877"/>
                    </a:lnTo>
                    <a:cubicBezTo>
                      <a:pt x="30750" y="567877"/>
                      <a:pt x="20106" y="563468"/>
                      <a:pt x="12257" y="555620"/>
                    </a:cubicBezTo>
                    <a:cubicBezTo>
                      <a:pt x="4409" y="547771"/>
                      <a:pt x="0" y="537127"/>
                      <a:pt x="0" y="526028"/>
                    </a:cubicBezTo>
                    <a:lnTo>
                      <a:pt x="0" y="41849"/>
                    </a:lnTo>
                    <a:cubicBezTo>
                      <a:pt x="0" y="18737"/>
                      <a:pt x="18737" y="0"/>
                      <a:pt x="41849" y="0"/>
                    </a:cubicBezTo>
                    <a:close/>
                  </a:path>
                </a:pathLst>
              </a:custGeom>
              <a:solidFill>
                <a:srgbClr val="FFFFFE"/>
              </a:solidFill>
              <a:ln w="38100" cap="rnd">
                <a:solidFill>
                  <a:srgbClr val="7ED5D3"/>
                </a:solidFill>
                <a:prstDash val="solid"/>
                <a:round/>
              </a:ln>
            </p:spPr>
            <p:txBody>
              <a:bodyPr/>
              <a:lstStyle/>
              <a:p>
                <a:endParaRPr lang="en-CY"/>
              </a:p>
            </p:txBody>
          </p:sp>
          <p:sp>
            <p:nvSpPr>
              <p:cNvPr id="5" name="TextBox 5"/>
              <p:cNvSpPr txBox="1"/>
              <p:nvPr/>
            </p:nvSpPr>
            <p:spPr>
              <a:xfrm>
                <a:off x="0" y="-28575"/>
                <a:ext cx="2453028" cy="596452"/>
              </a:xfrm>
              <a:prstGeom prst="rect">
                <a:avLst/>
              </a:prstGeom>
            </p:spPr>
            <p:txBody>
              <a:bodyPr lIns="50800" tIns="50800" rIns="50800" bIns="50800" rtlCol="0" anchor="ctr"/>
              <a:lstStyle/>
              <a:p>
                <a:pPr algn="ctr">
                  <a:lnSpc>
                    <a:spcPts val="1679"/>
                  </a:lnSpc>
                </a:pPr>
                <a:endParaRPr/>
              </a:p>
            </p:txBody>
          </p:sp>
        </p:grpSp>
        <p:sp>
          <p:nvSpPr>
            <p:cNvPr id="6" name="TextBox 6"/>
            <p:cNvSpPr txBox="1"/>
            <p:nvPr/>
          </p:nvSpPr>
          <p:spPr>
            <a:xfrm>
              <a:off x="625741" y="570041"/>
              <a:ext cx="8501785" cy="1485022"/>
            </a:xfrm>
            <a:prstGeom prst="rect">
              <a:avLst/>
            </a:prstGeom>
          </p:spPr>
          <p:txBody>
            <a:bodyPr lIns="0" tIns="0" rIns="0" bIns="0" rtlCol="0" anchor="t">
              <a:spAutoFit/>
            </a:bodyPr>
            <a:lstStyle/>
            <a:p>
              <a:pPr marL="0" lvl="0" indent="0" algn="just">
                <a:lnSpc>
                  <a:spcPts val="1959"/>
                </a:lnSpc>
              </a:pPr>
              <a:r>
                <a:rPr lang="en-US" sz="1399" b="1" dirty="0">
                  <a:solidFill>
                    <a:srgbClr val="000000"/>
                  </a:solidFill>
                  <a:latin typeface="Open Sans Bold"/>
                  <a:ea typeface="Open Sans Bold"/>
                  <a:cs typeface="Open Sans Bold"/>
                  <a:sym typeface="Open Sans Bold"/>
                </a:rPr>
                <a:t>Was </a:t>
              </a:r>
              <a:r>
                <a:rPr lang="en-US" sz="1399" b="1" dirty="0" err="1">
                  <a:solidFill>
                    <a:srgbClr val="000000"/>
                  </a:solidFill>
                  <a:latin typeface="Open Sans Bold"/>
                  <a:ea typeface="Open Sans Bold"/>
                  <a:cs typeface="Open Sans Bold"/>
                  <a:sym typeface="Open Sans Bold"/>
                </a:rPr>
                <a:t>funktioniert</a:t>
              </a:r>
              <a:r>
                <a:rPr lang="en-US" sz="1399" b="1" dirty="0">
                  <a:solidFill>
                    <a:srgbClr val="000000"/>
                  </a:solidFill>
                  <a:latin typeface="Open Sans Bold"/>
                  <a:ea typeface="Open Sans Bold"/>
                  <a:cs typeface="Open Sans Bold"/>
                  <a:sym typeface="Open Sans Bold"/>
                </a:rPr>
                <a:t> gut?</a:t>
              </a:r>
            </a:p>
            <a:p>
              <a:pPr marL="0" lvl="0" indent="0" algn="just">
                <a:lnSpc>
                  <a:spcPts val="1679"/>
                </a:lnSpc>
              </a:pPr>
              <a:r>
                <a:rPr lang="en-US" sz="1200" i="1" dirty="0">
                  <a:solidFill>
                    <a:srgbClr val="464646"/>
                  </a:solidFill>
                  <a:latin typeface="Open Sans Italics"/>
                  <a:ea typeface="Open Sans Italics"/>
                  <a:cs typeface="Open Sans Italics"/>
                  <a:sym typeface="Open Sans Italics"/>
                </a:rPr>
                <a:t>Was </a:t>
              </a:r>
              <a:r>
                <a:rPr lang="en-US" sz="1200" i="1" dirty="0" err="1">
                  <a:solidFill>
                    <a:srgbClr val="464646"/>
                  </a:solidFill>
                  <a:latin typeface="Open Sans Italics"/>
                  <a:ea typeface="Open Sans Italics"/>
                  <a:cs typeface="Open Sans Italics"/>
                  <a:sym typeface="Open Sans Italics"/>
                </a:rPr>
                <a:t>hilft</a:t>
              </a:r>
              <a:r>
                <a:rPr lang="en-US" sz="1200" i="1" dirty="0">
                  <a:solidFill>
                    <a:srgbClr val="464646"/>
                  </a:solidFill>
                  <a:latin typeface="Open Sans Italics"/>
                  <a:ea typeface="Open Sans Italics"/>
                  <a:cs typeface="Open Sans Italics"/>
                  <a:sym typeface="Open Sans Italics"/>
                </a:rPr>
                <a:t> </a:t>
              </a:r>
              <a:r>
                <a:rPr lang="en-US" sz="1200" i="1" dirty="0" err="1">
                  <a:solidFill>
                    <a:srgbClr val="464646"/>
                  </a:solidFill>
                  <a:latin typeface="Open Sans Italics"/>
                  <a:ea typeface="Open Sans Italics"/>
                  <a:cs typeface="Open Sans Italics"/>
                  <a:sym typeface="Open Sans Italics"/>
                </a:rPr>
                <a:t>uns</a:t>
              </a:r>
              <a:r>
                <a:rPr lang="en-US" sz="1200" i="1" dirty="0">
                  <a:solidFill>
                    <a:srgbClr val="464646"/>
                  </a:solidFill>
                  <a:latin typeface="Open Sans Italics"/>
                  <a:ea typeface="Open Sans Italics"/>
                  <a:cs typeface="Open Sans Italics"/>
                  <a:sym typeface="Open Sans Italics"/>
                </a:rPr>
                <a:t> </a:t>
              </a:r>
              <a:r>
                <a:rPr lang="en-US" sz="1200" i="1" dirty="0" err="1">
                  <a:solidFill>
                    <a:srgbClr val="464646"/>
                  </a:solidFill>
                  <a:latin typeface="Open Sans Italics"/>
                  <a:ea typeface="Open Sans Italics"/>
                  <a:cs typeface="Open Sans Italics"/>
                  <a:sym typeface="Open Sans Italics"/>
                </a:rPr>
                <a:t>dabei</a:t>
              </a:r>
              <a:r>
                <a:rPr lang="en-US" sz="1200" i="1" dirty="0">
                  <a:solidFill>
                    <a:srgbClr val="464646"/>
                  </a:solidFill>
                  <a:latin typeface="Open Sans Italics"/>
                  <a:ea typeface="Open Sans Italics"/>
                  <a:cs typeface="Open Sans Italics"/>
                  <a:sym typeface="Open Sans Italics"/>
                </a:rPr>
                <a:t>, gut </a:t>
              </a:r>
              <a:r>
                <a:rPr lang="en-US" sz="1200" i="1" dirty="0" err="1">
                  <a:solidFill>
                    <a:srgbClr val="464646"/>
                  </a:solidFill>
                  <a:latin typeface="Open Sans Italics"/>
                  <a:ea typeface="Open Sans Italics"/>
                  <a:cs typeface="Open Sans Italics"/>
                  <a:sym typeface="Open Sans Italics"/>
                </a:rPr>
                <a:t>zusammenzuarbeiten</a:t>
              </a:r>
              <a:r>
                <a:rPr lang="en-US" sz="1200" i="1" dirty="0">
                  <a:solidFill>
                    <a:srgbClr val="464646"/>
                  </a:solidFill>
                  <a:latin typeface="Open Sans Italics"/>
                  <a:ea typeface="Open Sans Italics"/>
                  <a:cs typeface="Open Sans Italics"/>
                  <a:sym typeface="Open Sans Italics"/>
                </a:rPr>
                <a:t> und </a:t>
              </a:r>
              <a:r>
                <a:rPr lang="en-US" sz="1200" i="1" dirty="0" err="1">
                  <a:solidFill>
                    <a:srgbClr val="464646"/>
                  </a:solidFill>
                  <a:latin typeface="Open Sans Italics"/>
                  <a:ea typeface="Open Sans Italics"/>
                  <a:cs typeface="Open Sans Italics"/>
                  <a:sym typeface="Open Sans Italics"/>
                </a:rPr>
                <a:t>uns</a:t>
              </a:r>
              <a:r>
                <a:rPr lang="en-US" sz="1200" i="1" dirty="0">
                  <a:solidFill>
                    <a:srgbClr val="464646"/>
                  </a:solidFill>
                  <a:latin typeface="Open Sans Italics"/>
                  <a:ea typeface="Open Sans Italics"/>
                  <a:cs typeface="Open Sans Italics"/>
                  <a:sym typeface="Open Sans Italics"/>
                </a:rPr>
                <a:t> </a:t>
              </a:r>
              <a:r>
                <a:rPr lang="en-US" sz="1200" i="1" dirty="0" err="1">
                  <a:solidFill>
                    <a:srgbClr val="464646"/>
                  </a:solidFill>
                  <a:latin typeface="Open Sans Italics"/>
                  <a:ea typeface="Open Sans Italics"/>
                  <a:cs typeface="Open Sans Italics"/>
                  <a:sym typeface="Open Sans Italics"/>
                </a:rPr>
                <a:t>als</a:t>
              </a:r>
              <a:r>
                <a:rPr lang="en-US" sz="1200" i="1" dirty="0">
                  <a:solidFill>
                    <a:srgbClr val="464646"/>
                  </a:solidFill>
                  <a:latin typeface="Open Sans Italics"/>
                  <a:ea typeface="Open Sans Italics"/>
                  <a:cs typeface="Open Sans Italics"/>
                  <a:sym typeface="Open Sans Italics"/>
                </a:rPr>
                <a:t> Teil des Teams </a:t>
              </a:r>
              <a:r>
                <a:rPr lang="en-US" sz="1200" i="1" dirty="0" err="1">
                  <a:solidFill>
                    <a:srgbClr val="464646"/>
                  </a:solidFill>
                  <a:latin typeface="Open Sans Italics"/>
                  <a:ea typeface="Open Sans Italics"/>
                  <a:cs typeface="Open Sans Italics"/>
                  <a:sym typeface="Open Sans Italics"/>
                </a:rPr>
                <a:t>zu</a:t>
              </a:r>
              <a:r>
                <a:rPr lang="en-US" sz="1200" i="1" dirty="0">
                  <a:solidFill>
                    <a:srgbClr val="464646"/>
                  </a:solidFill>
                  <a:latin typeface="Open Sans Italics"/>
                  <a:ea typeface="Open Sans Italics"/>
                  <a:cs typeface="Open Sans Italics"/>
                  <a:sym typeface="Open Sans Italics"/>
                </a:rPr>
                <a:t> </a:t>
              </a:r>
              <a:r>
                <a:rPr lang="en-US" sz="1200" i="1" dirty="0" err="1">
                  <a:solidFill>
                    <a:srgbClr val="464646"/>
                  </a:solidFill>
                  <a:latin typeface="Open Sans Italics"/>
                  <a:ea typeface="Open Sans Italics"/>
                  <a:cs typeface="Open Sans Italics"/>
                  <a:sym typeface="Open Sans Italics"/>
                </a:rPr>
                <a:t>fühlen</a:t>
              </a:r>
              <a:r>
                <a:rPr lang="en-US" sz="1200" i="1" dirty="0">
                  <a:solidFill>
                    <a:srgbClr val="464646"/>
                  </a:solidFill>
                  <a:latin typeface="Open Sans Italics"/>
                  <a:ea typeface="Open Sans Italics"/>
                  <a:cs typeface="Open Sans Italics"/>
                  <a:sym typeface="Open Sans Italics"/>
                </a:rPr>
                <a:t>?</a:t>
              </a:r>
            </a:p>
            <a:p>
              <a:pPr marL="0" lvl="0" indent="0" algn="just">
                <a:lnSpc>
                  <a:spcPts val="1679"/>
                </a:lnSpc>
              </a:pPr>
              <a:r>
                <a:rPr lang="en-US" sz="1200" b="1" i="1" dirty="0">
                  <a:solidFill>
                    <a:srgbClr val="464646"/>
                  </a:solidFill>
                  <a:latin typeface="Open Sans Bold Italics"/>
                  <a:ea typeface="Open Sans Bold Italics"/>
                  <a:cs typeface="Open Sans Bold Italics"/>
                  <a:sym typeface="Open Sans Bold Italics"/>
                </a:rPr>
                <a:t>_______________________________________________________________________________________________________________________________________________________________________________________________________</a:t>
              </a:r>
              <a:r>
                <a:rPr lang="en-CY" sz="1200" b="1" i="1" dirty="0">
                  <a:solidFill>
                    <a:srgbClr val="464646"/>
                  </a:solidFill>
                  <a:latin typeface="Open Sans Bold Italics"/>
                  <a:ea typeface="Open Sans Bold Italics"/>
                  <a:cs typeface="Open Sans Bold Italics"/>
                  <a:sym typeface="Open Sans Bold Italics"/>
                </a:rPr>
                <a:t>_</a:t>
              </a:r>
              <a:r>
                <a:rPr lang="en-US" sz="1200" b="1" i="1" dirty="0">
                  <a:solidFill>
                    <a:srgbClr val="464646"/>
                  </a:solidFill>
                  <a:latin typeface="Open Sans Bold Italics"/>
                  <a:ea typeface="Open Sans Bold Italics"/>
                  <a:cs typeface="Open Sans Bold Italics"/>
                  <a:sym typeface="Open Sans Bold Italics"/>
                </a:rPr>
                <a:t>_________</a:t>
              </a:r>
            </a:p>
            <a:p>
              <a:pPr marL="0" lvl="0" indent="0" algn="just">
                <a:lnSpc>
                  <a:spcPts val="1679"/>
                </a:lnSpc>
              </a:pPr>
              <a:r>
                <a:rPr lang="en-US" sz="1200" b="1" i="1" dirty="0">
                  <a:solidFill>
                    <a:srgbClr val="464646"/>
                  </a:solidFill>
                  <a:latin typeface="Open Sans Bold Italics"/>
                  <a:ea typeface="Open Sans Bold Italics"/>
                  <a:cs typeface="Open Sans Bold Italics"/>
                  <a:sym typeface="Open Sans Bold Italics"/>
                </a:rPr>
                <a:t>________________________________________________________________________________________________________</a:t>
              </a:r>
            </a:p>
          </p:txBody>
        </p:sp>
        <p:grpSp>
          <p:nvGrpSpPr>
            <p:cNvPr id="7" name="Group 7"/>
            <p:cNvGrpSpPr/>
            <p:nvPr/>
          </p:nvGrpSpPr>
          <p:grpSpPr>
            <a:xfrm>
              <a:off x="0" y="0"/>
              <a:ext cx="677698" cy="676526"/>
              <a:chOff x="0" y="0"/>
              <a:chExt cx="814208" cy="812800"/>
            </a:xfrm>
          </p:grpSpPr>
          <p:sp>
            <p:nvSpPr>
              <p:cNvPr id="8" name="Freeform 8"/>
              <p:cNvSpPr/>
              <p:nvPr/>
            </p:nvSpPr>
            <p:spPr>
              <a:xfrm>
                <a:off x="0" y="0"/>
                <a:ext cx="814208" cy="812800"/>
              </a:xfrm>
              <a:custGeom>
                <a:avLst/>
                <a:gdLst/>
                <a:ahLst/>
                <a:cxnLst/>
                <a:rect l="l" t="t" r="r" b="b"/>
                <a:pathLst>
                  <a:path w="814208" h="812800">
                    <a:moveTo>
                      <a:pt x="407104" y="0"/>
                    </a:moveTo>
                    <a:cubicBezTo>
                      <a:pt x="182267" y="0"/>
                      <a:pt x="0" y="181951"/>
                      <a:pt x="0" y="406400"/>
                    </a:cubicBezTo>
                    <a:cubicBezTo>
                      <a:pt x="0" y="630849"/>
                      <a:pt x="182267" y="812800"/>
                      <a:pt x="407104" y="812800"/>
                    </a:cubicBezTo>
                    <a:cubicBezTo>
                      <a:pt x="631941" y="812800"/>
                      <a:pt x="814208" y="630849"/>
                      <a:pt x="814208" y="406400"/>
                    </a:cubicBezTo>
                    <a:cubicBezTo>
                      <a:pt x="814208" y="181951"/>
                      <a:pt x="631941" y="0"/>
                      <a:pt x="407104" y="0"/>
                    </a:cubicBezTo>
                    <a:close/>
                  </a:path>
                </a:pathLst>
              </a:custGeom>
              <a:solidFill>
                <a:srgbClr val="7ED5D3"/>
              </a:solidFill>
            </p:spPr>
            <p:txBody>
              <a:bodyPr/>
              <a:lstStyle/>
              <a:p>
                <a:endParaRPr lang="en-CY"/>
              </a:p>
            </p:txBody>
          </p:sp>
          <p:sp>
            <p:nvSpPr>
              <p:cNvPr id="9" name="TextBox 9"/>
              <p:cNvSpPr txBox="1"/>
              <p:nvPr/>
            </p:nvSpPr>
            <p:spPr>
              <a:xfrm>
                <a:off x="76332" y="47625"/>
                <a:ext cx="661544" cy="688975"/>
              </a:xfrm>
              <a:prstGeom prst="rect">
                <a:avLst/>
              </a:prstGeom>
            </p:spPr>
            <p:txBody>
              <a:bodyPr lIns="50800" tIns="50800" rIns="50800" bIns="50800" rtlCol="0" anchor="ctr"/>
              <a:lstStyle/>
              <a:p>
                <a:pPr algn="ctr">
                  <a:lnSpc>
                    <a:spcPts val="1679"/>
                  </a:lnSpc>
                </a:pPr>
                <a:endParaRPr/>
              </a:p>
            </p:txBody>
          </p:sp>
        </p:grpSp>
        <p:sp>
          <p:nvSpPr>
            <p:cNvPr id="10" name="TextBox 10"/>
            <p:cNvSpPr txBox="1"/>
            <p:nvPr/>
          </p:nvSpPr>
          <p:spPr>
            <a:xfrm>
              <a:off x="51957" y="206023"/>
              <a:ext cx="573784" cy="302580"/>
            </a:xfrm>
            <a:prstGeom prst="rect">
              <a:avLst/>
            </a:prstGeom>
          </p:spPr>
          <p:txBody>
            <a:bodyPr lIns="0" tIns="0" rIns="0" bIns="0" rtlCol="0" anchor="t">
              <a:spAutoFit/>
            </a:bodyPr>
            <a:lstStyle/>
            <a:p>
              <a:pPr marL="0" lvl="0" indent="0" algn="ctr">
                <a:lnSpc>
                  <a:spcPts val="1685"/>
                </a:lnSpc>
              </a:pPr>
              <a:r>
                <a:rPr lang="en-US" sz="1685" b="1" spc="-118">
                  <a:solidFill>
                    <a:srgbClr val="FFFFFF"/>
                  </a:solidFill>
                  <a:latin typeface="Open Sans Bold"/>
                  <a:ea typeface="Open Sans Bold"/>
                  <a:cs typeface="Open Sans Bold"/>
                  <a:sym typeface="Open Sans Bold"/>
                </a:rPr>
                <a:t>1</a:t>
              </a:r>
            </a:p>
          </p:txBody>
        </p:sp>
        <p:grpSp>
          <p:nvGrpSpPr>
            <p:cNvPr id="11" name="Group 11"/>
            <p:cNvGrpSpPr/>
            <p:nvPr/>
          </p:nvGrpSpPr>
          <p:grpSpPr>
            <a:xfrm>
              <a:off x="7723415" y="300644"/>
              <a:ext cx="1294518" cy="470228"/>
              <a:chOff x="0" y="0"/>
              <a:chExt cx="347944" cy="126389"/>
            </a:xfrm>
          </p:grpSpPr>
          <p:sp>
            <p:nvSpPr>
              <p:cNvPr id="12" name="Freeform 12"/>
              <p:cNvSpPr/>
              <p:nvPr/>
            </p:nvSpPr>
            <p:spPr>
              <a:xfrm>
                <a:off x="0" y="0"/>
                <a:ext cx="347945" cy="126389"/>
              </a:xfrm>
              <a:custGeom>
                <a:avLst/>
                <a:gdLst/>
                <a:ahLst/>
                <a:cxnLst/>
                <a:rect l="l" t="t" r="r" b="b"/>
                <a:pathLst>
                  <a:path w="347945" h="126389">
                    <a:moveTo>
                      <a:pt x="63195" y="0"/>
                    </a:moveTo>
                    <a:lnTo>
                      <a:pt x="284750" y="0"/>
                    </a:lnTo>
                    <a:cubicBezTo>
                      <a:pt x="319651" y="0"/>
                      <a:pt x="347945" y="28293"/>
                      <a:pt x="347945" y="63195"/>
                    </a:cubicBezTo>
                    <a:lnTo>
                      <a:pt x="347945" y="63195"/>
                    </a:lnTo>
                    <a:cubicBezTo>
                      <a:pt x="347945" y="79955"/>
                      <a:pt x="341287" y="96029"/>
                      <a:pt x="329435" y="107880"/>
                    </a:cubicBezTo>
                    <a:cubicBezTo>
                      <a:pt x="317584" y="119731"/>
                      <a:pt x="301510" y="126389"/>
                      <a:pt x="284750" y="126389"/>
                    </a:cubicBezTo>
                    <a:lnTo>
                      <a:pt x="63195" y="126389"/>
                    </a:lnTo>
                    <a:cubicBezTo>
                      <a:pt x="46434" y="126389"/>
                      <a:pt x="30361" y="119731"/>
                      <a:pt x="18509" y="107880"/>
                    </a:cubicBezTo>
                    <a:cubicBezTo>
                      <a:pt x="6658" y="96029"/>
                      <a:pt x="0" y="79955"/>
                      <a:pt x="0" y="63195"/>
                    </a:cubicBezTo>
                    <a:lnTo>
                      <a:pt x="0" y="63195"/>
                    </a:lnTo>
                    <a:cubicBezTo>
                      <a:pt x="0" y="46434"/>
                      <a:pt x="6658" y="30361"/>
                      <a:pt x="18509" y="18509"/>
                    </a:cubicBezTo>
                    <a:cubicBezTo>
                      <a:pt x="30361" y="6658"/>
                      <a:pt x="46434" y="0"/>
                      <a:pt x="63195" y="0"/>
                    </a:cubicBezTo>
                    <a:close/>
                  </a:path>
                </a:pathLst>
              </a:custGeom>
              <a:solidFill>
                <a:srgbClr val="E7F8F7"/>
              </a:solidFill>
            </p:spPr>
            <p:txBody>
              <a:bodyPr/>
              <a:lstStyle/>
              <a:p>
                <a:endParaRPr lang="en-CY"/>
              </a:p>
            </p:txBody>
          </p:sp>
          <p:sp>
            <p:nvSpPr>
              <p:cNvPr id="13" name="TextBox 13"/>
              <p:cNvSpPr txBox="1"/>
              <p:nvPr/>
            </p:nvSpPr>
            <p:spPr>
              <a:xfrm>
                <a:off x="0" y="-19050"/>
                <a:ext cx="347944" cy="145439"/>
              </a:xfrm>
              <a:prstGeom prst="rect">
                <a:avLst/>
              </a:prstGeom>
            </p:spPr>
            <p:txBody>
              <a:bodyPr lIns="50049" tIns="50049" rIns="50049" bIns="50049" rtlCol="0" anchor="ctr"/>
              <a:lstStyle/>
              <a:p>
                <a:pPr marL="0" lvl="0" indent="0" algn="ctr">
                  <a:lnSpc>
                    <a:spcPts val="1680"/>
                  </a:lnSpc>
                  <a:spcBef>
                    <a:spcPct val="0"/>
                  </a:spcBef>
                </a:pPr>
                <a:r>
                  <a:rPr lang="en-US" sz="1200" u="none" strike="noStrike">
                    <a:solidFill>
                      <a:srgbClr val="464646"/>
                    </a:solidFill>
                    <a:latin typeface="Open Sans"/>
                    <a:ea typeface="Open Sans"/>
                    <a:cs typeface="Open Sans"/>
                    <a:sym typeface="Open Sans"/>
                  </a:rPr>
                  <a:t>4-5 Minuten</a:t>
                </a:r>
              </a:p>
            </p:txBody>
          </p:sp>
        </p:grpSp>
      </p:grpSp>
      <p:grpSp>
        <p:nvGrpSpPr>
          <p:cNvPr id="14" name="Group 14"/>
          <p:cNvGrpSpPr/>
          <p:nvPr/>
        </p:nvGrpSpPr>
        <p:grpSpPr>
          <a:xfrm>
            <a:off x="216012" y="4796456"/>
            <a:ext cx="7127976" cy="1704037"/>
            <a:chOff x="0" y="0"/>
            <a:chExt cx="9503968" cy="2272050"/>
          </a:xfrm>
        </p:grpSpPr>
        <p:grpSp>
          <p:nvGrpSpPr>
            <p:cNvPr id="15" name="Group 15"/>
            <p:cNvGrpSpPr/>
            <p:nvPr/>
          </p:nvGrpSpPr>
          <p:grpSpPr>
            <a:xfrm>
              <a:off x="226379" y="163080"/>
              <a:ext cx="9277589" cy="2108969"/>
              <a:chOff x="0" y="0"/>
              <a:chExt cx="2456812" cy="558479"/>
            </a:xfrm>
          </p:grpSpPr>
          <p:sp>
            <p:nvSpPr>
              <p:cNvPr id="16" name="Freeform 16"/>
              <p:cNvSpPr/>
              <p:nvPr/>
            </p:nvSpPr>
            <p:spPr>
              <a:xfrm>
                <a:off x="0" y="0"/>
                <a:ext cx="2456811" cy="558479"/>
              </a:xfrm>
              <a:custGeom>
                <a:avLst/>
                <a:gdLst/>
                <a:ahLst/>
                <a:cxnLst/>
                <a:rect l="l" t="t" r="r" b="b"/>
                <a:pathLst>
                  <a:path w="2456811" h="558479">
                    <a:moveTo>
                      <a:pt x="41785" y="0"/>
                    </a:moveTo>
                    <a:lnTo>
                      <a:pt x="2415027" y="0"/>
                    </a:lnTo>
                    <a:cubicBezTo>
                      <a:pt x="2426109" y="0"/>
                      <a:pt x="2436737" y="4402"/>
                      <a:pt x="2444573" y="12239"/>
                    </a:cubicBezTo>
                    <a:cubicBezTo>
                      <a:pt x="2452409" y="20075"/>
                      <a:pt x="2456811" y="30703"/>
                      <a:pt x="2456811" y="41785"/>
                    </a:cubicBezTo>
                    <a:lnTo>
                      <a:pt x="2456811" y="516694"/>
                    </a:lnTo>
                    <a:cubicBezTo>
                      <a:pt x="2456811" y="527776"/>
                      <a:pt x="2452409" y="538404"/>
                      <a:pt x="2444573" y="546241"/>
                    </a:cubicBezTo>
                    <a:cubicBezTo>
                      <a:pt x="2436737" y="554077"/>
                      <a:pt x="2426109" y="558479"/>
                      <a:pt x="2415027" y="558479"/>
                    </a:cubicBezTo>
                    <a:lnTo>
                      <a:pt x="41785" y="558479"/>
                    </a:lnTo>
                    <a:cubicBezTo>
                      <a:pt x="30703" y="558479"/>
                      <a:pt x="20075" y="554077"/>
                      <a:pt x="12239" y="546241"/>
                    </a:cubicBezTo>
                    <a:cubicBezTo>
                      <a:pt x="4402" y="538404"/>
                      <a:pt x="0" y="527776"/>
                      <a:pt x="0" y="516694"/>
                    </a:cubicBezTo>
                    <a:lnTo>
                      <a:pt x="0" y="41785"/>
                    </a:lnTo>
                    <a:cubicBezTo>
                      <a:pt x="0" y="30703"/>
                      <a:pt x="4402" y="20075"/>
                      <a:pt x="12239" y="12239"/>
                    </a:cubicBezTo>
                    <a:cubicBezTo>
                      <a:pt x="20075" y="4402"/>
                      <a:pt x="30703" y="0"/>
                      <a:pt x="41785" y="0"/>
                    </a:cubicBezTo>
                    <a:close/>
                  </a:path>
                </a:pathLst>
              </a:custGeom>
              <a:solidFill>
                <a:srgbClr val="E7F8F7"/>
              </a:solidFill>
              <a:ln cap="rnd">
                <a:noFill/>
                <a:prstDash val="solid"/>
                <a:round/>
              </a:ln>
            </p:spPr>
            <p:txBody>
              <a:bodyPr/>
              <a:lstStyle/>
              <a:p>
                <a:endParaRPr lang="en-CY"/>
              </a:p>
            </p:txBody>
          </p:sp>
          <p:sp>
            <p:nvSpPr>
              <p:cNvPr id="17" name="TextBox 17"/>
              <p:cNvSpPr txBox="1"/>
              <p:nvPr/>
            </p:nvSpPr>
            <p:spPr>
              <a:xfrm>
                <a:off x="0" y="-38100"/>
                <a:ext cx="2456812" cy="596579"/>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18" name="TextBox 18"/>
            <p:cNvSpPr txBox="1"/>
            <p:nvPr/>
          </p:nvSpPr>
          <p:spPr>
            <a:xfrm>
              <a:off x="450527" y="639888"/>
              <a:ext cx="8829294" cy="1432348"/>
            </a:xfrm>
            <a:prstGeom prst="rect">
              <a:avLst/>
            </a:prstGeom>
          </p:spPr>
          <p:txBody>
            <a:bodyPr lIns="0" tIns="0" rIns="0" bIns="0" rtlCol="0" anchor="t">
              <a:spAutoFit/>
            </a:bodyPr>
            <a:lstStyle/>
            <a:p>
              <a:pPr marL="0" lvl="0" indent="0" algn="just">
                <a:lnSpc>
                  <a:spcPts val="1960"/>
                </a:lnSpc>
              </a:pPr>
              <a:r>
                <a:rPr lang="en-US" sz="1400" b="1">
                  <a:solidFill>
                    <a:srgbClr val="464646"/>
                  </a:solidFill>
                  <a:latin typeface="Open Sans Bold"/>
                  <a:ea typeface="Open Sans Bold"/>
                  <a:cs typeface="Open Sans Bold"/>
                  <a:sym typeface="Open Sans Bold"/>
                </a:rPr>
                <a:t>Was kann verbessert werden?</a:t>
              </a:r>
            </a:p>
            <a:p>
              <a:pPr marL="0" lvl="0" indent="0" algn="just">
                <a:lnSpc>
                  <a:spcPts val="1679"/>
                </a:lnSpc>
              </a:pPr>
              <a:r>
                <a:rPr lang="en-US" sz="1199" i="1">
                  <a:solidFill>
                    <a:srgbClr val="464646"/>
                  </a:solidFill>
                  <a:latin typeface="Open Sans Italics"/>
                  <a:ea typeface="Open Sans Italics"/>
                  <a:cs typeface="Open Sans Italics"/>
                  <a:sym typeface="Open Sans Italics"/>
                </a:rPr>
                <a:t>Wo entstehen Missverständnisse oder Schwierigkeiten (mit Fokus auf Abläufe, nicht auf Personen)?</a:t>
              </a:r>
            </a:p>
            <a:p>
              <a:pPr marL="0" lvl="0" indent="0" algn="just">
                <a:lnSpc>
                  <a:spcPts val="1679"/>
                </a:lnSpc>
                <a:spcBef>
                  <a:spcPct val="0"/>
                </a:spcBef>
              </a:pPr>
              <a:r>
                <a:rPr lang="en-US" sz="1199" b="1" i="1">
                  <a:solidFill>
                    <a:srgbClr val="464646"/>
                  </a:solidFill>
                  <a:latin typeface="Open Sans Bold Italics"/>
                  <a:ea typeface="Open Sans Bold Italics"/>
                  <a:cs typeface="Open Sans Bold Italics"/>
                  <a:sym typeface="Open Sans Bold Italics"/>
                </a:rPr>
                <a:t>________________________________________________________________________________________________________________________________________________________________________________________________________________________</a:t>
              </a:r>
            </a:p>
            <a:p>
              <a:pPr marL="0" lvl="0" indent="0" algn="just">
                <a:lnSpc>
                  <a:spcPts val="1679"/>
                </a:lnSpc>
                <a:spcBef>
                  <a:spcPct val="0"/>
                </a:spcBef>
              </a:pPr>
              <a:r>
                <a:rPr lang="en-US" sz="1199" b="1" i="1">
                  <a:solidFill>
                    <a:srgbClr val="464646"/>
                  </a:solidFill>
                  <a:latin typeface="Open Sans Bold Italics"/>
                  <a:ea typeface="Open Sans Bold Italics"/>
                  <a:cs typeface="Open Sans Bold Italics"/>
                  <a:sym typeface="Open Sans Bold Italics"/>
                </a:rPr>
                <a:t>____________________________________________________________________________________________________________</a:t>
              </a:r>
            </a:p>
          </p:txBody>
        </p:sp>
        <p:grpSp>
          <p:nvGrpSpPr>
            <p:cNvPr id="19" name="Group 19"/>
            <p:cNvGrpSpPr/>
            <p:nvPr/>
          </p:nvGrpSpPr>
          <p:grpSpPr>
            <a:xfrm>
              <a:off x="0" y="0"/>
              <a:ext cx="674674" cy="676526"/>
              <a:chOff x="0" y="0"/>
              <a:chExt cx="810576" cy="812800"/>
            </a:xfrm>
          </p:grpSpPr>
          <p:sp>
            <p:nvSpPr>
              <p:cNvPr id="20" name="Freeform 20"/>
              <p:cNvSpPr/>
              <p:nvPr/>
            </p:nvSpPr>
            <p:spPr>
              <a:xfrm>
                <a:off x="0" y="0"/>
                <a:ext cx="810576" cy="812800"/>
              </a:xfrm>
              <a:custGeom>
                <a:avLst/>
                <a:gdLst/>
                <a:ahLst/>
                <a:cxnLst/>
                <a:rect l="l" t="t" r="r" b="b"/>
                <a:pathLst>
                  <a:path w="810576" h="812800">
                    <a:moveTo>
                      <a:pt x="405288" y="0"/>
                    </a:moveTo>
                    <a:cubicBezTo>
                      <a:pt x="181454" y="0"/>
                      <a:pt x="0" y="181951"/>
                      <a:pt x="0" y="406400"/>
                    </a:cubicBezTo>
                    <a:cubicBezTo>
                      <a:pt x="0" y="630849"/>
                      <a:pt x="181454" y="812800"/>
                      <a:pt x="405288" y="812800"/>
                    </a:cubicBezTo>
                    <a:cubicBezTo>
                      <a:pt x="629122" y="812800"/>
                      <a:pt x="810576" y="630849"/>
                      <a:pt x="810576" y="406400"/>
                    </a:cubicBezTo>
                    <a:cubicBezTo>
                      <a:pt x="810576" y="181951"/>
                      <a:pt x="629122" y="0"/>
                      <a:pt x="405288" y="0"/>
                    </a:cubicBezTo>
                    <a:close/>
                  </a:path>
                </a:pathLst>
              </a:custGeom>
              <a:solidFill>
                <a:srgbClr val="7ED5D3"/>
              </a:solidFill>
            </p:spPr>
            <p:txBody>
              <a:bodyPr/>
              <a:lstStyle/>
              <a:p>
                <a:endParaRPr lang="en-CY"/>
              </a:p>
            </p:txBody>
          </p:sp>
          <p:sp>
            <p:nvSpPr>
              <p:cNvPr id="21" name="TextBox 21"/>
              <p:cNvSpPr txBox="1"/>
              <p:nvPr/>
            </p:nvSpPr>
            <p:spPr>
              <a:xfrm>
                <a:off x="75991" y="38100"/>
                <a:ext cx="658593"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22" name="TextBox 22"/>
            <p:cNvSpPr txBox="1"/>
            <p:nvPr/>
          </p:nvSpPr>
          <p:spPr>
            <a:xfrm>
              <a:off x="51725" y="203365"/>
              <a:ext cx="571224" cy="298371"/>
            </a:xfrm>
            <a:prstGeom prst="rect">
              <a:avLst/>
            </a:prstGeom>
          </p:spPr>
          <p:txBody>
            <a:bodyPr lIns="0" tIns="0" rIns="0" bIns="0" rtlCol="0" anchor="t">
              <a:spAutoFit/>
            </a:bodyPr>
            <a:lstStyle/>
            <a:p>
              <a:pPr marL="0" lvl="0" indent="0" algn="ctr">
                <a:lnSpc>
                  <a:spcPts val="1660"/>
                </a:lnSpc>
                <a:spcBef>
                  <a:spcPct val="0"/>
                </a:spcBef>
              </a:pPr>
              <a:r>
                <a:rPr lang="en-US" sz="1660" b="1" spc="-116">
                  <a:solidFill>
                    <a:srgbClr val="FFFFFF"/>
                  </a:solidFill>
                  <a:latin typeface="Open Sans Bold"/>
                  <a:ea typeface="Open Sans Bold"/>
                  <a:cs typeface="Open Sans Bold"/>
                  <a:sym typeface="Open Sans Bold"/>
                </a:rPr>
                <a:t>2</a:t>
              </a:r>
            </a:p>
          </p:txBody>
        </p:sp>
        <p:grpSp>
          <p:nvGrpSpPr>
            <p:cNvPr id="23" name="Group 23"/>
            <p:cNvGrpSpPr/>
            <p:nvPr/>
          </p:nvGrpSpPr>
          <p:grpSpPr>
            <a:xfrm>
              <a:off x="7985302" y="338263"/>
              <a:ext cx="1294518" cy="470228"/>
              <a:chOff x="0" y="0"/>
              <a:chExt cx="347944" cy="126389"/>
            </a:xfrm>
          </p:grpSpPr>
          <p:sp>
            <p:nvSpPr>
              <p:cNvPr id="24" name="Freeform 24"/>
              <p:cNvSpPr/>
              <p:nvPr/>
            </p:nvSpPr>
            <p:spPr>
              <a:xfrm>
                <a:off x="0" y="0"/>
                <a:ext cx="347945" cy="126389"/>
              </a:xfrm>
              <a:custGeom>
                <a:avLst/>
                <a:gdLst/>
                <a:ahLst/>
                <a:cxnLst/>
                <a:rect l="l" t="t" r="r" b="b"/>
                <a:pathLst>
                  <a:path w="347945" h="126389">
                    <a:moveTo>
                      <a:pt x="63195" y="0"/>
                    </a:moveTo>
                    <a:lnTo>
                      <a:pt x="284750" y="0"/>
                    </a:lnTo>
                    <a:cubicBezTo>
                      <a:pt x="319651" y="0"/>
                      <a:pt x="347945" y="28293"/>
                      <a:pt x="347945" y="63195"/>
                    </a:cubicBezTo>
                    <a:lnTo>
                      <a:pt x="347945" y="63195"/>
                    </a:lnTo>
                    <a:cubicBezTo>
                      <a:pt x="347945" y="79955"/>
                      <a:pt x="341287" y="96029"/>
                      <a:pt x="329435" y="107880"/>
                    </a:cubicBezTo>
                    <a:cubicBezTo>
                      <a:pt x="317584" y="119731"/>
                      <a:pt x="301510" y="126389"/>
                      <a:pt x="284750" y="126389"/>
                    </a:cubicBezTo>
                    <a:lnTo>
                      <a:pt x="63195" y="126389"/>
                    </a:lnTo>
                    <a:cubicBezTo>
                      <a:pt x="46434" y="126389"/>
                      <a:pt x="30361" y="119731"/>
                      <a:pt x="18509" y="107880"/>
                    </a:cubicBezTo>
                    <a:cubicBezTo>
                      <a:pt x="6658" y="96029"/>
                      <a:pt x="0" y="79955"/>
                      <a:pt x="0" y="63195"/>
                    </a:cubicBezTo>
                    <a:lnTo>
                      <a:pt x="0" y="63195"/>
                    </a:lnTo>
                    <a:cubicBezTo>
                      <a:pt x="0" y="46434"/>
                      <a:pt x="6658" y="30361"/>
                      <a:pt x="18509" y="18509"/>
                    </a:cubicBezTo>
                    <a:cubicBezTo>
                      <a:pt x="30361" y="6658"/>
                      <a:pt x="46434" y="0"/>
                      <a:pt x="63195" y="0"/>
                    </a:cubicBezTo>
                    <a:close/>
                  </a:path>
                </a:pathLst>
              </a:custGeom>
              <a:solidFill>
                <a:srgbClr val="FFFFFF"/>
              </a:solidFill>
            </p:spPr>
            <p:txBody>
              <a:bodyPr/>
              <a:lstStyle/>
              <a:p>
                <a:endParaRPr lang="en-CY"/>
              </a:p>
            </p:txBody>
          </p:sp>
          <p:sp>
            <p:nvSpPr>
              <p:cNvPr id="25" name="TextBox 25"/>
              <p:cNvSpPr txBox="1"/>
              <p:nvPr/>
            </p:nvSpPr>
            <p:spPr>
              <a:xfrm>
                <a:off x="0" y="-19050"/>
                <a:ext cx="347944" cy="145439"/>
              </a:xfrm>
              <a:prstGeom prst="rect">
                <a:avLst/>
              </a:prstGeom>
            </p:spPr>
            <p:txBody>
              <a:bodyPr lIns="50049" tIns="50049" rIns="50049" bIns="50049" rtlCol="0" anchor="ctr"/>
              <a:lstStyle/>
              <a:p>
                <a:pPr marL="0" lvl="0" indent="0" algn="ctr">
                  <a:lnSpc>
                    <a:spcPts val="1680"/>
                  </a:lnSpc>
                  <a:spcBef>
                    <a:spcPct val="0"/>
                  </a:spcBef>
                </a:pPr>
                <a:r>
                  <a:rPr lang="en-US" sz="1200" u="none" strike="noStrike">
                    <a:solidFill>
                      <a:srgbClr val="464646"/>
                    </a:solidFill>
                    <a:latin typeface="Open Sans"/>
                    <a:ea typeface="Open Sans"/>
                    <a:cs typeface="Open Sans"/>
                    <a:sym typeface="Open Sans"/>
                  </a:rPr>
                  <a:t>4-5 Minuten</a:t>
                </a:r>
              </a:p>
            </p:txBody>
          </p:sp>
        </p:grpSp>
      </p:grpSp>
      <p:grpSp>
        <p:nvGrpSpPr>
          <p:cNvPr id="26" name="Group 26"/>
          <p:cNvGrpSpPr/>
          <p:nvPr/>
        </p:nvGrpSpPr>
        <p:grpSpPr>
          <a:xfrm>
            <a:off x="233301" y="6633522"/>
            <a:ext cx="7093399" cy="1749978"/>
            <a:chOff x="0" y="0"/>
            <a:chExt cx="9457865" cy="2333305"/>
          </a:xfrm>
        </p:grpSpPr>
        <p:grpSp>
          <p:nvGrpSpPr>
            <p:cNvPr id="27" name="Group 27"/>
            <p:cNvGrpSpPr/>
            <p:nvPr/>
          </p:nvGrpSpPr>
          <p:grpSpPr>
            <a:xfrm>
              <a:off x="231536" y="163080"/>
              <a:ext cx="9226329" cy="2170225"/>
              <a:chOff x="0" y="0"/>
              <a:chExt cx="2443237" cy="574700"/>
            </a:xfrm>
          </p:grpSpPr>
          <p:sp>
            <p:nvSpPr>
              <p:cNvPr id="28" name="Freeform 28"/>
              <p:cNvSpPr/>
              <p:nvPr/>
            </p:nvSpPr>
            <p:spPr>
              <a:xfrm>
                <a:off x="0" y="0"/>
                <a:ext cx="2443237" cy="574700"/>
              </a:xfrm>
              <a:custGeom>
                <a:avLst/>
                <a:gdLst/>
                <a:ahLst/>
                <a:cxnLst/>
                <a:rect l="l" t="t" r="r" b="b"/>
                <a:pathLst>
                  <a:path w="2443237" h="574700">
                    <a:moveTo>
                      <a:pt x="42017" y="0"/>
                    </a:moveTo>
                    <a:lnTo>
                      <a:pt x="2401220" y="0"/>
                    </a:lnTo>
                    <a:cubicBezTo>
                      <a:pt x="2412364" y="0"/>
                      <a:pt x="2423051" y="4427"/>
                      <a:pt x="2430931" y="12307"/>
                    </a:cubicBezTo>
                    <a:cubicBezTo>
                      <a:pt x="2438810" y="20186"/>
                      <a:pt x="2443237" y="30873"/>
                      <a:pt x="2443237" y="42017"/>
                    </a:cubicBezTo>
                    <a:lnTo>
                      <a:pt x="2443237" y="532683"/>
                    </a:lnTo>
                    <a:cubicBezTo>
                      <a:pt x="2443237" y="543827"/>
                      <a:pt x="2438810" y="554514"/>
                      <a:pt x="2430931" y="562394"/>
                    </a:cubicBezTo>
                    <a:cubicBezTo>
                      <a:pt x="2423051" y="570274"/>
                      <a:pt x="2412364" y="574700"/>
                      <a:pt x="2401220" y="574700"/>
                    </a:cubicBezTo>
                    <a:lnTo>
                      <a:pt x="42017" y="574700"/>
                    </a:lnTo>
                    <a:cubicBezTo>
                      <a:pt x="30873" y="574700"/>
                      <a:pt x="20186" y="570274"/>
                      <a:pt x="12307" y="562394"/>
                    </a:cubicBezTo>
                    <a:cubicBezTo>
                      <a:pt x="4427" y="554514"/>
                      <a:pt x="0" y="543827"/>
                      <a:pt x="0" y="532683"/>
                    </a:cubicBezTo>
                    <a:lnTo>
                      <a:pt x="0" y="42017"/>
                    </a:lnTo>
                    <a:cubicBezTo>
                      <a:pt x="0" y="30873"/>
                      <a:pt x="4427" y="20186"/>
                      <a:pt x="12307" y="12307"/>
                    </a:cubicBezTo>
                    <a:cubicBezTo>
                      <a:pt x="20186" y="4427"/>
                      <a:pt x="30873" y="0"/>
                      <a:pt x="42017" y="0"/>
                    </a:cubicBezTo>
                    <a:close/>
                  </a:path>
                </a:pathLst>
              </a:custGeom>
              <a:solidFill>
                <a:srgbClr val="FFFFFE"/>
              </a:solidFill>
              <a:ln w="38100" cap="rnd">
                <a:solidFill>
                  <a:srgbClr val="7ED5D3"/>
                </a:solidFill>
                <a:prstDash val="solid"/>
                <a:round/>
              </a:ln>
            </p:spPr>
            <p:txBody>
              <a:bodyPr/>
              <a:lstStyle/>
              <a:p>
                <a:endParaRPr lang="en-CY"/>
              </a:p>
            </p:txBody>
          </p:sp>
          <p:sp>
            <p:nvSpPr>
              <p:cNvPr id="29" name="TextBox 29"/>
              <p:cNvSpPr txBox="1"/>
              <p:nvPr/>
            </p:nvSpPr>
            <p:spPr>
              <a:xfrm>
                <a:off x="0" y="-28575"/>
                <a:ext cx="2443237" cy="6032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30" name="TextBox 30"/>
            <p:cNvSpPr txBox="1"/>
            <p:nvPr/>
          </p:nvSpPr>
          <p:spPr>
            <a:xfrm>
              <a:off x="520699" y="647951"/>
              <a:ext cx="8514493" cy="1485022"/>
            </a:xfrm>
            <a:prstGeom prst="rect">
              <a:avLst/>
            </a:prstGeom>
          </p:spPr>
          <p:txBody>
            <a:bodyPr lIns="0" tIns="0" rIns="0" bIns="0" rtlCol="0" anchor="t">
              <a:spAutoFit/>
            </a:bodyPr>
            <a:lstStyle/>
            <a:p>
              <a:pPr marL="0" lvl="0" indent="0" algn="just">
                <a:lnSpc>
                  <a:spcPts val="1959"/>
                </a:lnSpc>
                <a:spcBef>
                  <a:spcPct val="0"/>
                </a:spcBef>
              </a:pPr>
              <a:r>
                <a:rPr lang="en-US" sz="1399" b="1" dirty="0">
                  <a:solidFill>
                    <a:srgbClr val="464646"/>
                  </a:solidFill>
                  <a:latin typeface="Open Sans Bold"/>
                  <a:ea typeface="Open Sans Bold"/>
                  <a:cs typeface="Open Sans Bold"/>
                  <a:sym typeface="Open Sans Bold"/>
                </a:rPr>
                <a:t>Eine </a:t>
              </a:r>
              <a:r>
                <a:rPr lang="en-US" sz="1399" b="1" dirty="0" err="1">
                  <a:solidFill>
                    <a:srgbClr val="464646"/>
                  </a:solidFill>
                  <a:latin typeface="Open Sans Bold"/>
                  <a:ea typeface="Open Sans Bold"/>
                  <a:cs typeface="Open Sans Bold"/>
                  <a:sym typeface="Open Sans Bold"/>
                </a:rPr>
                <a:t>kleine</a:t>
              </a:r>
              <a:r>
                <a:rPr lang="en-US" sz="1399" b="1" dirty="0">
                  <a:solidFill>
                    <a:srgbClr val="464646"/>
                  </a:solidFill>
                  <a:latin typeface="Open Sans Bold"/>
                  <a:ea typeface="Open Sans Bold"/>
                  <a:cs typeface="Open Sans Bold"/>
                  <a:sym typeface="Open Sans Bold"/>
                </a:rPr>
                <a:t> Aktion</a:t>
              </a:r>
            </a:p>
            <a:p>
              <a:pPr marL="0" lvl="0" indent="0" algn="just">
                <a:lnSpc>
                  <a:spcPts val="1680"/>
                </a:lnSpc>
                <a:spcBef>
                  <a:spcPct val="0"/>
                </a:spcBef>
              </a:pPr>
              <a:r>
                <a:rPr lang="en-US" sz="1200" i="1" u="none" strike="noStrike" dirty="0">
                  <a:solidFill>
                    <a:srgbClr val="464646"/>
                  </a:solidFill>
                  <a:latin typeface="Open Sans Italics"/>
                  <a:ea typeface="Open Sans Italics"/>
                  <a:cs typeface="Open Sans Italics"/>
                  <a:sym typeface="Open Sans Italics"/>
                </a:rPr>
                <a:t>Was </a:t>
              </a:r>
              <a:r>
                <a:rPr lang="en-US" sz="1200" i="1" u="none" strike="noStrike" dirty="0" err="1">
                  <a:solidFill>
                    <a:srgbClr val="464646"/>
                  </a:solidFill>
                  <a:latin typeface="Open Sans Italics"/>
                  <a:ea typeface="Open Sans Italics"/>
                  <a:cs typeface="Open Sans Italics"/>
                  <a:sym typeface="Open Sans Italics"/>
                </a:rPr>
                <a:t>ist</a:t>
              </a:r>
              <a:r>
                <a:rPr lang="en-US" sz="1200" i="1" u="none" strike="noStrike" dirty="0">
                  <a:solidFill>
                    <a:srgbClr val="464646"/>
                  </a:solidFill>
                  <a:latin typeface="Open Sans Italics"/>
                  <a:ea typeface="Open Sans Italics"/>
                  <a:cs typeface="Open Sans Italics"/>
                  <a:sym typeface="Open Sans Italics"/>
                </a:rPr>
                <a:t> </a:t>
              </a:r>
              <a:r>
                <a:rPr lang="en-US" sz="1200" i="1" u="none" strike="noStrike" dirty="0" err="1">
                  <a:solidFill>
                    <a:srgbClr val="464646"/>
                  </a:solidFill>
                  <a:latin typeface="Open Sans Italics"/>
                  <a:ea typeface="Open Sans Italics"/>
                  <a:cs typeface="Open Sans Italics"/>
                  <a:sym typeface="Open Sans Italics"/>
                </a:rPr>
                <a:t>eine</a:t>
              </a:r>
              <a:r>
                <a:rPr lang="en-US" sz="1200" i="1" u="none" strike="noStrike" dirty="0">
                  <a:solidFill>
                    <a:srgbClr val="464646"/>
                  </a:solidFill>
                  <a:latin typeface="Open Sans Italics"/>
                  <a:ea typeface="Open Sans Italics"/>
                  <a:cs typeface="Open Sans Italics"/>
                  <a:sym typeface="Open Sans Italics"/>
                </a:rPr>
                <a:t> </a:t>
              </a:r>
              <a:r>
                <a:rPr lang="en-US" sz="1200" i="1" u="none" strike="noStrike" dirty="0" err="1">
                  <a:solidFill>
                    <a:srgbClr val="464646"/>
                  </a:solidFill>
                  <a:latin typeface="Open Sans Italics"/>
                  <a:ea typeface="Open Sans Italics"/>
                  <a:cs typeface="Open Sans Italics"/>
                  <a:sym typeface="Open Sans Italics"/>
                </a:rPr>
                <a:t>einfache</a:t>
              </a:r>
              <a:r>
                <a:rPr lang="en-US" sz="1200" i="1" u="none" strike="noStrike" dirty="0">
                  <a:solidFill>
                    <a:srgbClr val="464646"/>
                  </a:solidFill>
                  <a:latin typeface="Open Sans Italics"/>
                  <a:ea typeface="Open Sans Italics"/>
                  <a:cs typeface="Open Sans Italics"/>
                  <a:sym typeface="Open Sans Italics"/>
                </a:rPr>
                <a:t> </a:t>
              </a:r>
              <a:r>
                <a:rPr lang="en-US" sz="1200" i="1" u="none" strike="noStrike" dirty="0" err="1">
                  <a:solidFill>
                    <a:srgbClr val="464646"/>
                  </a:solidFill>
                  <a:latin typeface="Open Sans Italics"/>
                  <a:ea typeface="Open Sans Italics"/>
                  <a:cs typeface="Open Sans Italics"/>
                  <a:sym typeface="Open Sans Italics"/>
                </a:rPr>
                <a:t>Veränderung</a:t>
              </a:r>
              <a:r>
                <a:rPr lang="en-US" sz="1200" i="1" u="none" strike="noStrike" dirty="0">
                  <a:solidFill>
                    <a:srgbClr val="464646"/>
                  </a:solidFill>
                  <a:latin typeface="Open Sans Italics"/>
                  <a:ea typeface="Open Sans Italics"/>
                  <a:cs typeface="Open Sans Italics"/>
                  <a:sym typeface="Open Sans Italics"/>
                </a:rPr>
                <a:t>, die </a:t>
              </a:r>
              <a:r>
                <a:rPr lang="en-US" sz="1200" i="1" u="none" strike="noStrike" dirty="0" err="1">
                  <a:solidFill>
                    <a:srgbClr val="464646"/>
                  </a:solidFill>
                  <a:latin typeface="Open Sans Italics"/>
                  <a:ea typeface="Open Sans Italics"/>
                  <a:cs typeface="Open Sans Italics"/>
                  <a:sym typeface="Open Sans Italics"/>
                </a:rPr>
                <a:t>wir</a:t>
              </a:r>
              <a:r>
                <a:rPr lang="en-US" sz="1200" i="1" u="none" strike="noStrike" dirty="0">
                  <a:solidFill>
                    <a:srgbClr val="464646"/>
                  </a:solidFill>
                  <a:latin typeface="Open Sans Italics"/>
                  <a:ea typeface="Open Sans Italics"/>
                  <a:cs typeface="Open Sans Italics"/>
                  <a:sym typeface="Open Sans Italics"/>
                </a:rPr>
                <a:t> </a:t>
              </a:r>
              <a:r>
                <a:rPr lang="en-US" sz="1200" i="1" u="none" strike="noStrike" dirty="0" err="1">
                  <a:solidFill>
                    <a:srgbClr val="464646"/>
                  </a:solidFill>
                  <a:latin typeface="Open Sans Italics"/>
                  <a:ea typeface="Open Sans Italics"/>
                  <a:cs typeface="Open Sans Italics"/>
                  <a:sym typeface="Open Sans Italics"/>
                </a:rPr>
                <a:t>ausprobieren</a:t>
              </a:r>
              <a:r>
                <a:rPr lang="en-US" sz="1200" i="1" u="none" strike="noStrike" dirty="0">
                  <a:solidFill>
                    <a:srgbClr val="464646"/>
                  </a:solidFill>
                  <a:latin typeface="Open Sans Italics"/>
                  <a:ea typeface="Open Sans Italics"/>
                  <a:cs typeface="Open Sans Italics"/>
                  <a:sym typeface="Open Sans Italics"/>
                </a:rPr>
                <a:t> </a:t>
              </a:r>
              <a:r>
                <a:rPr lang="en-US" sz="1200" i="1" u="none" strike="noStrike" dirty="0" err="1">
                  <a:solidFill>
                    <a:srgbClr val="464646"/>
                  </a:solidFill>
                  <a:latin typeface="Open Sans Italics"/>
                  <a:ea typeface="Open Sans Italics"/>
                  <a:cs typeface="Open Sans Italics"/>
                  <a:sym typeface="Open Sans Italics"/>
                </a:rPr>
                <a:t>können</a:t>
              </a:r>
              <a:r>
                <a:rPr lang="en-US" sz="1200" i="1" u="none" strike="noStrike" dirty="0">
                  <a:solidFill>
                    <a:srgbClr val="464646"/>
                  </a:solidFill>
                  <a:latin typeface="Open Sans Italics"/>
                  <a:ea typeface="Open Sans Italics"/>
                  <a:cs typeface="Open Sans Italics"/>
                  <a:sym typeface="Open Sans Italics"/>
                </a:rPr>
                <a:t>?</a:t>
              </a:r>
            </a:p>
            <a:p>
              <a:pPr marL="0" lvl="0" indent="0" algn="just">
                <a:lnSpc>
                  <a:spcPts val="1680"/>
                </a:lnSpc>
                <a:spcBef>
                  <a:spcPct val="0"/>
                </a:spcBef>
              </a:pPr>
              <a:r>
                <a:rPr lang="en-US" sz="1200" i="1" u="none" strike="noStrike" dirty="0">
                  <a:solidFill>
                    <a:srgbClr val="464646"/>
                  </a:solidFill>
                  <a:latin typeface="Open Sans Italics"/>
                  <a:ea typeface="Open Sans Italics"/>
                  <a:cs typeface="Open Sans Italics"/>
                  <a:sym typeface="Open Sans Italics"/>
                </a:rPr>
                <a:t>__________________________________________________________________________________________________________________________________________________________________________________________________________________</a:t>
              </a:r>
            </a:p>
            <a:p>
              <a:pPr marL="0" lvl="0" indent="0" algn="just">
                <a:lnSpc>
                  <a:spcPts val="1680"/>
                </a:lnSpc>
                <a:spcBef>
                  <a:spcPct val="0"/>
                </a:spcBef>
              </a:pPr>
              <a:r>
                <a:rPr lang="en-US" sz="1200" i="1" u="none" strike="noStrike" dirty="0">
                  <a:solidFill>
                    <a:srgbClr val="464646"/>
                  </a:solidFill>
                  <a:latin typeface="Open Sans Italics"/>
                  <a:ea typeface="Open Sans Italics"/>
                  <a:cs typeface="Open Sans Italics"/>
                  <a:sym typeface="Open Sans Italics"/>
                </a:rPr>
                <a:t>_________________________________________________________________________________________________________</a:t>
              </a:r>
            </a:p>
          </p:txBody>
        </p:sp>
        <p:grpSp>
          <p:nvGrpSpPr>
            <p:cNvPr id="31" name="Group 31"/>
            <p:cNvGrpSpPr/>
            <p:nvPr/>
          </p:nvGrpSpPr>
          <p:grpSpPr>
            <a:xfrm>
              <a:off x="0" y="0"/>
              <a:ext cx="690045" cy="676526"/>
              <a:chOff x="0" y="0"/>
              <a:chExt cx="829043" cy="812800"/>
            </a:xfrm>
          </p:grpSpPr>
          <p:sp>
            <p:nvSpPr>
              <p:cNvPr id="32" name="Freeform 32"/>
              <p:cNvSpPr/>
              <p:nvPr/>
            </p:nvSpPr>
            <p:spPr>
              <a:xfrm>
                <a:off x="0" y="0"/>
                <a:ext cx="829043" cy="812800"/>
              </a:xfrm>
              <a:custGeom>
                <a:avLst/>
                <a:gdLst/>
                <a:ahLst/>
                <a:cxnLst/>
                <a:rect l="l" t="t" r="r" b="b"/>
                <a:pathLst>
                  <a:path w="829043" h="812800">
                    <a:moveTo>
                      <a:pt x="414521" y="0"/>
                    </a:moveTo>
                    <a:cubicBezTo>
                      <a:pt x="185587" y="0"/>
                      <a:pt x="0" y="181951"/>
                      <a:pt x="0" y="406400"/>
                    </a:cubicBezTo>
                    <a:cubicBezTo>
                      <a:pt x="0" y="630849"/>
                      <a:pt x="185587" y="812800"/>
                      <a:pt x="414521" y="812800"/>
                    </a:cubicBezTo>
                    <a:cubicBezTo>
                      <a:pt x="643455" y="812800"/>
                      <a:pt x="829043" y="630849"/>
                      <a:pt x="829043" y="406400"/>
                    </a:cubicBezTo>
                    <a:cubicBezTo>
                      <a:pt x="829043" y="181951"/>
                      <a:pt x="643455" y="0"/>
                      <a:pt x="414521" y="0"/>
                    </a:cubicBezTo>
                    <a:close/>
                  </a:path>
                </a:pathLst>
              </a:custGeom>
              <a:solidFill>
                <a:srgbClr val="7ED5D3"/>
              </a:solidFill>
            </p:spPr>
            <p:txBody>
              <a:bodyPr/>
              <a:lstStyle/>
              <a:p>
                <a:endParaRPr lang="en-CY"/>
              </a:p>
            </p:txBody>
          </p:sp>
          <p:sp>
            <p:nvSpPr>
              <p:cNvPr id="33" name="TextBox 33"/>
              <p:cNvSpPr txBox="1"/>
              <p:nvPr/>
            </p:nvSpPr>
            <p:spPr>
              <a:xfrm>
                <a:off x="77723" y="47625"/>
                <a:ext cx="673597" cy="6889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34" name="TextBox 34"/>
            <p:cNvSpPr txBox="1"/>
            <p:nvPr/>
          </p:nvSpPr>
          <p:spPr>
            <a:xfrm>
              <a:off x="52903" y="206023"/>
              <a:ext cx="584238" cy="302580"/>
            </a:xfrm>
            <a:prstGeom prst="rect">
              <a:avLst/>
            </a:prstGeom>
          </p:spPr>
          <p:txBody>
            <a:bodyPr lIns="0" tIns="0" rIns="0" bIns="0" rtlCol="0" anchor="t">
              <a:spAutoFit/>
            </a:bodyPr>
            <a:lstStyle/>
            <a:p>
              <a:pPr marL="0" lvl="0" indent="0" algn="ctr">
                <a:lnSpc>
                  <a:spcPts val="1685"/>
                </a:lnSpc>
                <a:spcBef>
                  <a:spcPct val="0"/>
                </a:spcBef>
              </a:pPr>
              <a:r>
                <a:rPr lang="en-US" sz="1685" b="1" spc="-118">
                  <a:solidFill>
                    <a:srgbClr val="FFFFFF"/>
                  </a:solidFill>
                  <a:latin typeface="Open Sans Bold"/>
                  <a:ea typeface="Open Sans Bold"/>
                  <a:cs typeface="Open Sans Bold"/>
                  <a:sym typeface="Open Sans Bold"/>
                </a:rPr>
                <a:t>3</a:t>
              </a:r>
            </a:p>
          </p:txBody>
        </p:sp>
        <p:grpSp>
          <p:nvGrpSpPr>
            <p:cNvPr id="35" name="Group 35"/>
            <p:cNvGrpSpPr/>
            <p:nvPr/>
          </p:nvGrpSpPr>
          <p:grpSpPr>
            <a:xfrm>
              <a:off x="7889304" y="331115"/>
              <a:ext cx="1294518" cy="470228"/>
              <a:chOff x="0" y="0"/>
              <a:chExt cx="347944" cy="126389"/>
            </a:xfrm>
          </p:grpSpPr>
          <p:sp>
            <p:nvSpPr>
              <p:cNvPr id="36" name="Freeform 36"/>
              <p:cNvSpPr/>
              <p:nvPr/>
            </p:nvSpPr>
            <p:spPr>
              <a:xfrm>
                <a:off x="0" y="0"/>
                <a:ext cx="347945" cy="126389"/>
              </a:xfrm>
              <a:custGeom>
                <a:avLst/>
                <a:gdLst/>
                <a:ahLst/>
                <a:cxnLst/>
                <a:rect l="l" t="t" r="r" b="b"/>
                <a:pathLst>
                  <a:path w="347945" h="126389">
                    <a:moveTo>
                      <a:pt x="63195" y="0"/>
                    </a:moveTo>
                    <a:lnTo>
                      <a:pt x="284750" y="0"/>
                    </a:lnTo>
                    <a:cubicBezTo>
                      <a:pt x="319651" y="0"/>
                      <a:pt x="347945" y="28293"/>
                      <a:pt x="347945" y="63195"/>
                    </a:cubicBezTo>
                    <a:lnTo>
                      <a:pt x="347945" y="63195"/>
                    </a:lnTo>
                    <a:cubicBezTo>
                      <a:pt x="347945" y="79955"/>
                      <a:pt x="341287" y="96029"/>
                      <a:pt x="329435" y="107880"/>
                    </a:cubicBezTo>
                    <a:cubicBezTo>
                      <a:pt x="317584" y="119731"/>
                      <a:pt x="301510" y="126389"/>
                      <a:pt x="284750" y="126389"/>
                    </a:cubicBezTo>
                    <a:lnTo>
                      <a:pt x="63195" y="126389"/>
                    </a:lnTo>
                    <a:cubicBezTo>
                      <a:pt x="46434" y="126389"/>
                      <a:pt x="30361" y="119731"/>
                      <a:pt x="18509" y="107880"/>
                    </a:cubicBezTo>
                    <a:cubicBezTo>
                      <a:pt x="6658" y="96029"/>
                      <a:pt x="0" y="79955"/>
                      <a:pt x="0" y="63195"/>
                    </a:cubicBezTo>
                    <a:lnTo>
                      <a:pt x="0" y="63195"/>
                    </a:lnTo>
                    <a:cubicBezTo>
                      <a:pt x="0" y="46434"/>
                      <a:pt x="6658" y="30361"/>
                      <a:pt x="18509" y="18509"/>
                    </a:cubicBezTo>
                    <a:cubicBezTo>
                      <a:pt x="30361" y="6658"/>
                      <a:pt x="46434" y="0"/>
                      <a:pt x="63195" y="0"/>
                    </a:cubicBezTo>
                    <a:close/>
                  </a:path>
                </a:pathLst>
              </a:custGeom>
              <a:solidFill>
                <a:srgbClr val="E7F8F7"/>
              </a:solidFill>
            </p:spPr>
            <p:txBody>
              <a:bodyPr/>
              <a:lstStyle/>
              <a:p>
                <a:endParaRPr lang="en-CY"/>
              </a:p>
            </p:txBody>
          </p:sp>
          <p:sp>
            <p:nvSpPr>
              <p:cNvPr id="37" name="TextBox 37"/>
              <p:cNvSpPr txBox="1"/>
              <p:nvPr/>
            </p:nvSpPr>
            <p:spPr>
              <a:xfrm>
                <a:off x="0" y="-19050"/>
                <a:ext cx="347944" cy="145439"/>
              </a:xfrm>
              <a:prstGeom prst="rect">
                <a:avLst/>
              </a:prstGeom>
            </p:spPr>
            <p:txBody>
              <a:bodyPr lIns="50049" tIns="50049" rIns="50049" bIns="50049" rtlCol="0" anchor="ctr"/>
              <a:lstStyle/>
              <a:p>
                <a:pPr marL="0" lvl="0" indent="0" algn="ctr">
                  <a:lnSpc>
                    <a:spcPts val="1680"/>
                  </a:lnSpc>
                  <a:spcBef>
                    <a:spcPct val="0"/>
                  </a:spcBef>
                </a:pPr>
                <a:r>
                  <a:rPr lang="en-US" sz="1200" u="none" strike="noStrike">
                    <a:solidFill>
                      <a:srgbClr val="464646"/>
                    </a:solidFill>
                    <a:latin typeface="Open Sans"/>
                    <a:ea typeface="Open Sans"/>
                    <a:cs typeface="Open Sans"/>
                    <a:sym typeface="Open Sans"/>
                  </a:rPr>
                  <a:t>4-5 Minuten</a:t>
                </a:r>
              </a:p>
            </p:txBody>
          </p:sp>
        </p:grpSp>
      </p:grpSp>
      <p:sp>
        <p:nvSpPr>
          <p:cNvPr id="38" name="TextBox 38"/>
          <p:cNvSpPr txBox="1"/>
          <p:nvPr/>
        </p:nvSpPr>
        <p:spPr>
          <a:xfrm>
            <a:off x="987091" y="966880"/>
            <a:ext cx="5585817" cy="388810"/>
          </a:xfrm>
          <a:prstGeom prst="rect">
            <a:avLst/>
          </a:prstGeom>
        </p:spPr>
        <p:txBody>
          <a:bodyPr lIns="0" tIns="0" rIns="0" bIns="0" rtlCol="0" anchor="t">
            <a:spAutoFit/>
          </a:bodyPr>
          <a:lstStyle/>
          <a:p>
            <a:pPr marL="0" lvl="0" indent="0" algn="ctr">
              <a:lnSpc>
                <a:spcPts val="2932"/>
              </a:lnSpc>
              <a:spcBef>
                <a:spcPct val="0"/>
              </a:spcBef>
            </a:pPr>
            <a:r>
              <a:rPr lang="en-US" sz="2932" b="1" u="none" strike="noStrike" spc="-205">
                <a:solidFill>
                  <a:srgbClr val="7ED5D3"/>
                </a:solidFill>
                <a:latin typeface="Open Sans Bold"/>
                <a:ea typeface="Open Sans Bold"/>
                <a:cs typeface="Open Sans Bold"/>
                <a:sym typeface="Open Sans Bold"/>
              </a:rPr>
              <a:t>Dialogrunde zum Thema Inklusion</a:t>
            </a:r>
          </a:p>
        </p:txBody>
      </p:sp>
      <p:sp>
        <p:nvSpPr>
          <p:cNvPr id="39" name="TextBox 39"/>
          <p:cNvSpPr txBox="1"/>
          <p:nvPr/>
        </p:nvSpPr>
        <p:spPr>
          <a:xfrm>
            <a:off x="2565042" y="1555302"/>
            <a:ext cx="2429917" cy="236221"/>
          </a:xfrm>
          <a:prstGeom prst="rect">
            <a:avLst/>
          </a:prstGeom>
        </p:spPr>
        <p:txBody>
          <a:bodyPr lIns="0" tIns="0" rIns="0" bIns="0" rtlCol="0" anchor="t">
            <a:spAutoFit/>
          </a:bodyPr>
          <a:lstStyle/>
          <a:p>
            <a:pPr marL="0" lvl="0" indent="0" algn="ctr">
              <a:lnSpc>
                <a:spcPts val="1800"/>
              </a:lnSpc>
              <a:spcBef>
                <a:spcPct val="0"/>
              </a:spcBef>
            </a:pPr>
            <a:r>
              <a:rPr lang="en-US" sz="1800" i="1" u="none" strike="noStrike" spc="-126">
                <a:solidFill>
                  <a:srgbClr val="369694"/>
                </a:solidFill>
                <a:latin typeface="Open Sans Italics"/>
                <a:ea typeface="Open Sans Italics"/>
                <a:cs typeface="Open Sans Italics"/>
                <a:sym typeface="Open Sans Italics"/>
              </a:rPr>
              <a:t>15-minütiger Team-Check-in</a:t>
            </a:r>
          </a:p>
        </p:txBody>
      </p:sp>
      <p:sp>
        <p:nvSpPr>
          <p:cNvPr id="40" name="TextBox 40"/>
          <p:cNvSpPr txBox="1"/>
          <p:nvPr/>
        </p:nvSpPr>
        <p:spPr>
          <a:xfrm>
            <a:off x="302441" y="2182524"/>
            <a:ext cx="6955118" cy="562737"/>
          </a:xfrm>
          <a:prstGeom prst="rect">
            <a:avLst/>
          </a:prstGeom>
        </p:spPr>
        <p:txBody>
          <a:bodyPr lIns="0" tIns="0" rIns="0" bIns="0" rtlCol="0" anchor="t">
            <a:spAutoFit/>
          </a:bodyPr>
          <a:lstStyle/>
          <a:p>
            <a:pPr marL="0" lvl="0" indent="0" algn="l">
              <a:lnSpc>
                <a:spcPts val="1532"/>
              </a:lnSpc>
              <a:spcBef>
                <a:spcPct val="0"/>
              </a:spcBef>
            </a:pPr>
            <a:r>
              <a:rPr lang="en-US" sz="1095" b="1">
                <a:solidFill>
                  <a:srgbClr val="464646"/>
                </a:solidFill>
                <a:latin typeface="Open Sans Bold"/>
                <a:ea typeface="Open Sans Bold"/>
                <a:cs typeface="Open Sans Bold"/>
                <a:sym typeface="Open Sans Bold"/>
              </a:rPr>
              <a:t>Zweck</a:t>
            </a:r>
          </a:p>
          <a:p>
            <a:pPr marL="0" lvl="0" indent="0" algn="l">
              <a:lnSpc>
                <a:spcPts val="1532"/>
              </a:lnSpc>
              <a:spcBef>
                <a:spcPct val="0"/>
              </a:spcBef>
            </a:pPr>
            <a:r>
              <a:rPr lang="en-US" sz="1095">
                <a:solidFill>
                  <a:srgbClr val="464646"/>
                </a:solidFill>
                <a:latin typeface="Open Sans"/>
                <a:ea typeface="Open Sans"/>
                <a:cs typeface="Open Sans"/>
                <a:sym typeface="Open Sans"/>
              </a:rPr>
              <a:t>Eine kurze Teamreflexion zur Stärkung von Zusammenarbeit, Offenheit und gemeinsamer Verantwortung.</a:t>
            </a:r>
          </a:p>
          <a:p>
            <a:pPr marL="0" lvl="0" indent="0" algn="l">
              <a:lnSpc>
                <a:spcPts val="1532"/>
              </a:lnSpc>
              <a:spcBef>
                <a:spcPct val="0"/>
              </a:spcBef>
            </a:pPr>
            <a:r>
              <a:rPr lang="en-US" sz="1095">
                <a:solidFill>
                  <a:srgbClr val="464646"/>
                </a:solidFill>
                <a:latin typeface="Open Sans"/>
                <a:ea typeface="Open Sans"/>
                <a:cs typeface="Open Sans"/>
                <a:sym typeface="Open Sans"/>
              </a:rPr>
              <a:t>Für alle – nicht auf einzelne Personen bezogen.</a:t>
            </a:r>
          </a:p>
        </p:txBody>
      </p:sp>
      <p:grpSp>
        <p:nvGrpSpPr>
          <p:cNvPr id="41" name="Group 41"/>
          <p:cNvGrpSpPr/>
          <p:nvPr/>
        </p:nvGrpSpPr>
        <p:grpSpPr>
          <a:xfrm>
            <a:off x="-304871" y="8538251"/>
            <a:ext cx="7057244" cy="1669884"/>
            <a:chOff x="0" y="0"/>
            <a:chExt cx="9409659" cy="2226512"/>
          </a:xfrm>
        </p:grpSpPr>
        <p:grpSp>
          <p:nvGrpSpPr>
            <p:cNvPr id="42" name="Group 42"/>
            <p:cNvGrpSpPr/>
            <p:nvPr/>
          </p:nvGrpSpPr>
          <p:grpSpPr>
            <a:xfrm>
              <a:off x="0" y="147767"/>
              <a:ext cx="9409659" cy="2078745"/>
              <a:chOff x="0" y="-19050"/>
              <a:chExt cx="2393991" cy="528871"/>
            </a:xfrm>
          </p:grpSpPr>
          <p:sp>
            <p:nvSpPr>
              <p:cNvPr id="43" name="Freeform 43"/>
              <p:cNvSpPr/>
              <p:nvPr/>
            </p:nvSpPr>
            <p:spPr>
              <a:xfrm>
                <a:off x="103419" y="0"/>
                <a:ext cx="2290572" cy="509821"/>
              </a:xfrm>
              <a:custGeom>
                <a:avLst/>
                <a:gdLst/>
                <a:ahLst/>
                <a:cxnLst/>
                <a:rect l="l" t="t" r="r" b="b"/>
                <a:pathLst>
                  <a:path w="2393991" h="509821">
                    <a:moveTo>
                      <a:pt x="40590" y="0"/>
                    </a:moveTo>
                    <a:lnTo>
                      <a:pt x="2353401" y="0"/>
                    </a:lnTo>
                    <a:cubicBezTo>
                      <a:pt x="2364166" y="0"/>
                      <a:pt x="2374490" y="4276"/>
                      <a:pt x="2382102" y="11888"/>
                    </a:cubicBezTo>
                    <a:cubicBezTo>
                      <a:pt x="2389714" y="19500"/>
                      <a:pt x="2393991" y="29825"/>
                      <a:pt x="2393991" y="40590"/>
                    </a:cubicBezTo>
                    <a:lnTo>
                      <a:pt x="2393991" y="469231"/>
                    </a:lnTo>
                    <a:cubicBezTo>
                      <a:pt x="2393991" y="491648"/>
                      <a:pt x="2375818" y="509821"/>
                      <a:pt x="2353401" y="509821"/>
                    </a:cubicBezTo>
                    <a:lnTo>
                      <a:pt x="40590" y="509821"/>
                    </a:lnTo>
                    <a:cubicBezTo>
                      <a:pt x="29825" y="509821"/>
                      <a:pt x="19500" y="505545"/>
                      <a:pt x="11888" y="497932"/>
                    </a:cubicBezTo>
                    <a:cubicBezTo>
                      <a:pt x="4276" y="490320"/>
                      <a:pt x="0" y="479996"/>
                      <a:pt x="0" y="469231"/>
                    </a:cubicBezTo>
                    <a:lnTo>
                      <a:pt x="0" y="40590"/>
                    </a:lnTo>
                    <a:cubicBezTo>
                      <a:pt x="0" y="29825"/>
                      <a:pt x="4276" y="19500"/>
                      <a:pt x="11888" y="11888"/>
                    </a:cubicBezTo>
                    <a:cubicBezTo>
                      <a:pt x="19500" y="4276"/>
                      <a:pt x="29825" y="0"/>
                      <a:pt x="40590" y="0"/>
                    </a:cubicBezTo>
                    <a:close/>
                  </a:path>
                </a:pathLst>
              </a:custGeom>
              <a:solidFill>
                <a:srgbClr val="E7F8F7"/>
              </a:solidFill>
            </p:spPr>
            <p:txBody>
              <a:bodyPr/>
              <a:lstStyle/>
              <a:p>
                <a:endParaRPr lang="en-CY"/>
              </a:p>
            </p:txBody>
          </p:sp>
          <p:sp>
            <p:nvSpPr>
              <p:cNvPr id="44" name="TextBox 44"/>
              <p:cNvSpPr txBox="1"/>
              <p:nvPr/>
            </p:nvSpPr>
            <p:spPr>
              <a:xfrm>
                <a:off x="0" y="-19050"/>
                <a:ext cx="2393991" cy="528871"/>
              </a:xfrm>
              <a:prstGeom prst="rect">
                <a:avLst/>
              </a:prstGeom>
            </p:spPr>
            <p:txBody>
              <a:bodyPr lIns="53668" tIns="53668" rIns="53668" bIns="53668" rtlCol="0" anchor="ctr"/>
              <a:lstStyle/>
              <a:p>
                <a:pPr algn="ctr">
                  <a:lnSpc>
                    <a:spcPts val="1679"/>
                  </a:lnSpc>
                </a:pPr>
                <a:endParaRPr/>
              </a:p>
            </p:txBody>
          </p:sp>
        </p:grpSp>
        <p:sp>
          <p:nvSpPr>
            <p:cNvPr id="45" name="Freeform 45"/>
            <p:cNvSpPr/>
            <p:nvPr/>
          </p:nvSpPr>
          <p:spPr>
            <a:xfrm>
              <a:off x="452276" y="0"/>
              <a:ext cx="1691660" cy="2226512"/>
            </a:xfrm>
            <a:custGeom>
              <a:avLst/>
              <a:gdLst/>
              <a:ahLst/>
              <a:cxnLst/>
              <a:rect l="l" t="t" r="r" b="b"/>
              <a:pathLst>
                <a:path w="1691660" h="2226512">
                  <a:moveTo>
                    <a:pt x="0" y="0"/>
                  </a:moveTo>
                  <a:lnTo>
                    <a:pt x="1691660" y="0"/>
                  </a:lnTo>
                  <a:lnTo>
                    <a:pt x="1691660" y="2226512"/>
                  </a:lnTo>
                  <a:lnTo>
                    <a:pt x="0" y="2226512"/>
                  </a:lnTo>
                  <a:lnTo>
                    <a:pt x="0" y="0"/>
                  </a:lnTo>
                  <a:close/>
                </a:path>
              </a:pathLst>
            </a:custGeom>
            <a:blipFill>
              <a:blip r:embed="rId2"/>
              <a:stretch>
                <a:fillRect b="-131111"/>
              </a:stretch>
            </a:blipFill>
          </p:spPr>
          <p:txBody>
            <a:bodyPr/>
            <a:lstStyle/>
            <a:p>
              <a:endParaRPr lang="en-CY"/>
            </a:p>
          </p:txBody>
        </p:sp>
        <p:sp>
          <p:nvSpPr>
            <p:cNvPr id="46" name="TextBox 46"/>
            <p:cNvSpPr txBox="1"/>
            <p:nvPr/>
          </p:nvSpPr>
          <p:spPr>
            <a:xfrm>
              <a:off x="2266978" y="387648"/>
              <a:ext cx="6892347" cy="1654810"/>
            </a:xfrm>
            <a:prstGeom prst="rect">
              <a:avLst/>
            </a:prstGeom>
          </p:spPr>
          <p:txBody>
            <a:bodyPr lIns="0" tIns="0" rIns="0" bIns="0" rtlCol="0" anchor="t">
              <a:spAutoFit/>
            </a:bodyPr>
            <a:lstStyle/>
            <a:p>
              <a:pPr algn="l">
                <a:lnSpc>
                  <a:spcPts val="1679"/>
                </a:lnSpc>
              </a:pPr>
              <a:r>
                <a:rPr lang="en-US" sz="1200" b="1">
                  <a:solidFill>
                    <a:srgbClr val="464646"/>
                  </a:solidFill>
                  <a:latin typeface="Open Sans Bold"/>
                  <a:ea typeface="Open Sans Bold"/>
                  <a:cs typeface="Open Sans Bold"/>
                  <a:sym typeface="Open Sans Bold"/>
                </a:rPr>
                <a:t>Hinweise</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Teilnahme ist freiwillig</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Konstruktive und respektvolle Gesprächsatmosphäre</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Keine Bewertung oder Beurteilung</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Führungskräfte nehmen als gleichwertige Teilnehmende teil</a:t>
              </a:r>
            </a:p>
            <a:p>
              <a:pPr algn="l">
                <a:lnSpc>
                  <a:spcPts val="1679"/>
                </a:lnSpc>
              </a:pPr>
              <a:r>
                <a:rPr lang="en-US" sz="1200" i="1">
                  <a:solidFill>
                    <a:srgbClr val="464646"/>
                  </a:solidFill>
                  <a:latin typeface="Open Sans Italics"/>
                  <a:ea typeface="Open Sans Italics"/>
                  <a:cs typeface="Open Sans Italics"/>
                  <a:sym typeface="Open Sans Italics"/>
                </a:rPr>
                <a:t>Optional: Die vereinbarte Maßnahme im nächsten Meeting erneut aufgreifen</a:t>
              </a:r>
            </a:p>
          </p:txBody>
        </p:sp>
      </p:grpSp>
      <p:grpSp>
        <p:nvGrpSpPr>
          <p:cNvPr id="52" name="Group 2">
            <a:extLst>
              <a:ext uri="{FF2B5EF4-FFF2-40B4-BE49-F238E27FC236}">
                <a16:creationId xmlns:a16="http://schemas.microsoft.com/office/drawing/2014/main" id="{E9990BD1-8828-8743-3645-BBEC9EC14C9C}"/>
              </a:ext>
            </a:extLst>
          </p:cNvPr>
          <p:cNvGrpSpPr/>
          <p:nvPr/>
        </p:nvGrpSpPr>
        <p:grpSpPr>
          <a:xfrm>
            <a:off x="-1" y="10375899"/>
            <a:ext cx="6897157" cy="62299"/>
            <a:chOff x="0" y="0"/>
            <a:chExt cx="2709333" cy="26991"/>
          </a:xfrm>
        </p:grpSpPr>
        <p:sp>
          <p:nvSpPr>
            <p:cNvPr id="53" name="Freeform 3">
              <a:extLst>
                <a:ext uri="{FF2B5EF4-FFF2-40B4-BE49-F238E27FC236}">
                  <a16:creationId xmlns:a16="http://schemas.microsoft.com/office/drawing/2014/main" id="{1FFC6ABA-C95F-920D-453C-9161A0FAA4ED}"/>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54" name="TextBox 4">
              <a:extLst>
                <a:ext uri="{FF2B5EF4-FFF2-40B4-BE49-F238E27FC236}">
                  <a16:creationId xmlns:a16="http://schemas.microsoft.com/office/drawing/2014/main" id="{488A03E3-BAC7-C912-6FC2-D2283109B097}"/>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55" name="Freeform 5">
            <a:extLst>
              <a:ext uri="{FF2B5EF4-FFF2-40B4-BE49-F238E27FC236}">
                <a16:creationId xmlns:a16="http://schemas.microsoft.com/office/drawing/2014/main" id="{29869206-A4B2-9FBB-0F8C-61850F84EEB5}"/>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81474" b="1"/>
            </a:stretch>
          </a:blipFill>
        </p:spPr>
        <p:txBody>
          <a:bodyPr/>
          <a:lstStyle/>
          <a:p>
            <a:endParaRPr lang="en-CY" dirty="0"/>
          </a:p>
        </p:txBody>
      </p:sp>
      <p:sp>
        <p:nvSpPr>
          <p:cNvPr id="56" name="Freeform 6">
            <a:extLst>
              <a:ext uri="{FF2B5EF4-FFF2-40B4-BE49-F238E27FC236}">
                <a16:creationId xmlns:a16="http://schemas.microsoft.com/office/drawing/2014/main" id="{FA8FC15F-B7A4-1A1D-209A-A7AB87793B55}"/>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64749"/>
            </a:stretch>
          </a:blipFill>
        </p:spPr>
        <p:txBody>
          <a:bodyPr/>
          <a:lstStyle/>
          <a:p>
            <a:endParaRPr lang="en-CY"/>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6B5DC-C4BA-C760-ECB5-CA390B586B22}"/>
            </a:ext>
          </a:extLst>
        </p:cNvPr>
        <p:cNvGrpSpPr/>
        <p:nvPr/>
      </p:nvGrpSpPr>
      <p:grpSpPr>
        <a:xfrm>
          <a:off x="0" y="0"/>
          <a:ext cx="0" cy="0"/>
          <a:chOff x="0" y="0"/>
          <a:chExt cx="0" cy="0"/>
        </a:xfrm>
      </p:grpSpPr>
      <p:sp>
        <p:nvSpPr>
          <p:cNvPr id="3" name="TextBox 5">
            <a:extLst>
              <a:ext uri="{FF2B5EF4-FFF2-40B4-BE49-F238E27FC236}">
                <a16:creationId xmlns:a16="http://schemas.microsoft.com/office/drawing/2014/main" id="{E3FB3530-07D1-CC6E-0915-00334B1D962C}"/>
              </a:ext>
            </a:extLst>
          </p:cNvPr>
          <p:cNvSpPr txBox="1"/>
          <p:nvPr/>
        </p:nvSpPr>
        <p:spPr>
          <a:xfrm>
            <a:off x="930094" y="2374900"/>
            <a:ext cx="5696311" cy="154677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F4A64E"/>
                </a:solidFill>
                <a:uFillTx/>
                <a:latin typeface="Open Sans Bold"/>
                <a:ea typeface="Open Sans Bold"/>
                <a:cs typeface="Open Sans Bold"/>
              </a:rPr>
              <a:t>Aktivität</a:t>
            </a:r>
            <a:r>
              <a:rPr lang="en-CY" sz="7500" b="1" i="0" u="none" strike="noStrike" kern="1200" cap="none" baseline="0" dirty="0">
                <a:solidFill>
                  <a:srgbClr val="F4A64E"/>
                </a:solidFill>
                <a:uFillTx/>
                <a:latin typeface="Open Sans Bold"/>
                <a:ea typeface="Open Sans Bold"/>
                <a:cs typeface="Open Sans Bold"/>
              </a:rPr>
              <a:t> 17</a:t>
            </a:r>
            <a:endParaRPr lang="en-US" sz="75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73B11599-3BEC-F453-BA51-3C606B82CE8D}"/>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A151E225-A54D-4C41-CB9E-F0453CC93F5B}"/>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18896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43320" y="1940269"/>
            <a:ext cx="7194770" cy="2816591"/>
            <a:chOff x="0" y="0"/>
            <a:chExt cx="9593027" cy="3755455"/>
          </a:xfrm>
        </p:grpSpPr>
        <p:grpSp>
          <p:nvGrpSpPr>
            <p:cNvPr id="8" name="Group 8"/>
            <p:cNvGrpSpPr/>
            <p:nvPr/>
          </p:nvGrpSpPr>
          <p:grpSpPr>
            <a:xfrm>
              <a:off x="223646" y="160671"/>
              <a:ext cx="9369381" cy="3594785"/>
              <a:chOff x="0" y="0"/>
              <a:chExt cx="2518331" cy="966217"/>
            </a:xfrm>
          </p:grpSpPr>
          <p:sp>
            <p:nvSpPr>
              <p:cNvPr id="9" name="Freeform 9"/>
              <p:cNvSpPr/>
              <p:nvPr/>
            </p:nvSpPr>
            <p:spPr>
              <a:xfrm>
                <a:off x="0" y="0"/>
                <a:ext cx="2518331" cy="966217"/>
              </a:xfrm>
              <a:custGeom>
                <a:avLst/>
                <a:gdLst/>
                <a:ahLst/>
                <a:cxnLst/>
                <a:rect l="l" t="t" r="r" b="b"/>
                <a:pathLst>
                  <a:path w="2518331" h="966217">
                    <a:moveTo>
                      <a:pt x="0" y="0"/>
                    </a:moveTo>
                    <a:lnTo>
                      <a:pt x="2518331" y="0"/>
                    </a:lnTo>
                    <a:lnTo>
                      <a:pt x="2518331" y="966217"/>
                    </a:lnTo>
                    <a:lnTo>
                      <a:pt x="0" y="966217"/>
                    </a:lnTo>
                    <a:close/>
                  </a:path>
                </a:pathLst>
              </a:custGeom>
              <a:solidFill>
                <a:srgbClr val="FFF3E3"/>
              </a:solidFill>
              <a:ln cap="sq">
                <a:noFill/>
                <a:prstDash val="solid"/>
                <a:miter/>
              </a:ln>
            </p:spPr>
            <p:txBody>
              <a:bodyPr/>
              <a:lstStyle/>
              <a:p>
                <a:endParaRPr lang="en-CY"/>
              </a:p>
            </p:txBody>
          </p:sp>
          <p:sp>
            <p:nvSpPr>
              <p:cNvPr id="10" name="TextBox 10"/>
              <p:cNvSpPr txBox="1"/>
              <p:nvPr/>
            </p:nvSpPr>
            <p:spPr>
              <a:xfrm>
                <a:off x="0" y="-28575"/>
                <a:ext cx="2518331" cy="994792"/>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788438" y="472293"/>
              <a:ext cx="8239796" cy="22925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Wie Sie gerne arbeiten</a:t>
              </a:r>
            </a:p>
            <a:p>
              <a:pPr marL="0" lvl="0" indent="0" algn="just">
                <a:lnSpc>
                  <a:spcPts val="1959"/>
                </a:lnSpc>
                <a:spcBef>
                  <a:spcPct val="0"/>
                </a:spcBef>
              </a:pPr>
              <a:r>
                <a:rPr lang="en-US" sz="1399">
                  <a:solidFill>
                    <a:srgbClr val="464646"/>
                  </a:solidFill>
                  <a:latin typeface="Open Sans"/>
                  <a:ea typeface="Open Sans"/>
                  <a:cs typeface="Open Sans"/>
                  <a:sym typeface="Open Sans"/>
                </a:rPr>
                <a:t>Wie lernen Sie am liebsten neue Aufgaben?</a:t>
              </a: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Wann stellen Sie am liebsten Fragen?</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a:ln cap="sq">
                <a:noFill/>
                <a:prstDash val="solid"/>
                <a:miter/>
              </a:ln>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5</a:t>
              </a:r>
            </a:p>
          </p:txBody>
        </p:sp>
      </p:grpSp>
      <p:grpSp>
        <p:nvGrpSpPr>
          <p:cNvPr id="16" name="Group 16"/>
          <p:cNvGrpSpPr/>
          <p:nvPr/>
        </p:nvGrpSpPr>
        <p:grpSpPr>
          <a:xfrm>
            <a:off x="311054" y="5161013"/>
            <a:ext cx="7027036" cy="1751316"/>
            <a:chOff x="0" y="0"/>
            <a:chExt cx="2518331" cy="627632"/>
          </a:xfrm>
        </p:grpSpPr>
        <p:sp>
          <p:nvSpPr>
            <p:cNvPr id="17" name="Freeform 17"/>
            <p:cNvSpPr/>
            <p:nvPr/>
          </p:nvSpPr>
          <p:spPr>
            <a:xfrm>
              <a:off x="0" y="0"/>
              <a:ext cx="2518331" cy="627632"/>
            </a:xfrm>
            <a:custGeom>
              <a:avLst/>
              <a:gdLst/>
              <a:ahLst/>
              <a:cxnLst/>
              <a:rect l="l" t="t" r="r" b="b"/>
              <a:pathLst>
                <a:path w="2518331" h="627632">
                  <a:moveTo>
                    <a:pt x="40764" y="0"/>
                  </a:moveTo>
                  <a:lnTo>
                    <a:pt x="2477567" y="0"/>
                  </a:lnTo>
                  <a:cubicBezTo>
                    <a:pt x="2488378" y="0"/>
                    <a:pt x="2498747" y="4295"/>
                    <a:pt x="2506391" y="11940"/>
                  </a:cubicBezTo>
                  <a:cubicBezTo>
                    <a:pt x="2514036" y="19584"/>
                    <a:pt x="2518331" y="29953"/>
                    <a:pt x="2518331" y="40764"/>
                  </a:cubicBezTo>
                  <a:lnTo>
                    <a:pt x="2518331" y="586868"/>
                  </a:lnTo>
                  <a:cubicBezTo>
                    <a:pt x="2518331" y="609382"/>
                    <a:pt x="2500080" y="627632"/>
                    <a:pt x="2477567" y="627632"/>
                  </a:cubicBezTo>
                  <a:lnTo>
                    <a:pt x="40764" y="627632"/>
                  </a:lnTo>
                  <a:cubicBezTo>
                    <a:pt x="18251" y="627632"/>
                    <a:pt x="0" y="609382"/>
                    <a:pt x="0" y="586868"/>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18" name="TextBox 18"/>
            <p:cNvSpPr txBox="1"/>
            <p:nvPr/>
          </p:nvSpPr>
          <p:spPr>
            <a:xfrm>
              <a:off x="0" y="-28575"/>
              <a:ext cx="2518331" cy="656207"/>
            </a:xfrm>
            <a:prstGeom prst="rect">
              <a:avLst/>
            </a:prstGeom>
          </p:spPr>
          <p:txBody>
            <a:bodyPr lIns="50800" tIns="50800" rIns="50800" bIns="50800" rtlCol="0" anchor="ctr"/>
            <a:lstStyle/>
            <a:p>
              <a:pPr algn="ctr">
                <a:lnSpc>
                  <a:spcPts val="1679"/>
                </a:lnSpc>
              </a:pPr>
              <a:endParaRPr/>
            </a:p>
          </p:txBody>
        </p:sp>
      </p:grpSp>
      <p:sp>
        <p:nvSpPr>
          <p:cNvPr id="19" name="TextBox 19"/>
          <p:cNvSpPr txBox="1"/>
          <p:nvPr/>
        </p:nvSpPr>
        <p:spPr>
          <a:xfrm>
            <a:off x="763073" y="5279325"/>
            <a:ext cx="6179847" cy="1389507"/>
          </a:xfrm>
          <a:prstGeom prst="rect">
            <a:avLst/>
          </a:prstGeom>
        </p:spPr>
        <p:txBody>
          <a:bodyPr lIns="0" tIns="0" rIns="0" bIns="0" rtlCol="0" anchor="t">
            <a:spAutoFit/>
          </a:bodyPr>
          <a:lstStyle/>
          <a:p>
            <a:pPr marL="0" lvl="0" indent="0" algn="just">
              <a:lnSpc>
                <a:spcPts val="2337"/>
              </a:lnSpc>
            </a:pPr>
            <a:r>
              <a:rPr lang="en-US" sz="1399" b="1">
                <a:solidFill>
                  <a:srgbClr val="464646"/>
                </a:solidFill>
                <a:latin typeface="Open Sans Bold"/>
                <a:ea typeface="Open Sans Bold"/>
                <a:cs typeface="Open Sans Bold"/>
                <a:sym typeface="Open Sans Bold"/>
              </a:rPr>
              <a:t>Mehr über Sie</a:t>
            </a:r>
          </a:p>
          <a:p>
            <a:pPr marL="0" lvl="0" indent="0" algn="just">
              <a:lnSpc>
                <a:spcPts val="2239"/>
              </a:lnSpc>
            </a:pPr>
            <a:r>
              <a:rPr lang="en-US" sz="1399">
                <a:solidFill>
                  <a:srgbClr val="464646"/>
                </a:solidFill>
                <a:latin typeface="Open Sans"/>
                <a:ea typeface="Open Sans"/>
                <a:cs typeface="Open Sans"/>
                <a:sym typeface="Open Sans"/>
              </a:rPr>
              <a:t>Vervollständigen Sie einen oder mehrere Sätze:</a:t>
            </a:r>
          </a:p>
          <a:p>
            <a:pPr marL="0" lvl="0" indent="0" algn="just">
              <a:lnSpc>
                <a:spcPts val="2239"/>
              </a:lnSpc>
            </a:pPr>
            <a:r>
              <a:rPr lang="en-US" sz="1399">
                <a:solidFill>
                  <a:srgbClr val="464646"/>
                </a:solidFill>
                <a:latin typeface="Open Sans"/>
                <a:ea typeface="Open Sans"/>
                <a:cs typeface="Open Sans"/>
                <a:sym typeface="Open Sans"/>
              </a:rPr>
              <a:t>Ein Ort, den ich mag oder vermisse: ________________________________________</a:t>
            </a:r>
          </a:p>
          <a:p>
            <a:pPr marL="0" lvl="0" indent="0" algn="just">
              <a:lnSpc>
                <a:spcPts val="2239"/>
              </a:lnSpc>
            </a:pPr>
            <a:r>
              <a:rPr lang="en-US" sz="1399">
                <a:solidFill>
                  <a:srgbClr val="464646"/>
                </a:solidFill>
                <a:latin typeface="Open Sans"/>
                <a:ea typeface="Open Sans"/>
                <a:cs typeface="Open Sans"/>
                <a:sym typeface="Open Sans"/>
              </a:rPr>
              <a:t>Ein Essen, das ich sehr gerne mag: _________________________________________</a:t>
            </a:r>
          </a:p>
          <a:p>
            <a:pPr marL="0" lvl="0" indent="0" algn="just">
              <a:lnSpc>
                <a:spcPts val="2239"/>
              </a:lnSpc>
            </a:pPr>
            <a:r>
              <a:rPr lang="en-US" sz="1399">
                <a:solidFill>
                  <a:srgbClr val="464646"/>
                </a:solidFill>
                <a:latin typeface="Open Sans"/>
                <a:ea typeface="Open Sans"/>
                <a:cs typeface="Open Sans"/>
                <a:sym typeface="Open Sans"/>
              </a:rPr>
              <a:t>Etwas, das andere vielleicht nicht über mich wissen: _______________________</a:t>
            </a:r>
          </a:p>
        </p:txBody>
      </p:sp>
      <p:grpSp>
        <p:nvGrpSpPr>
          <p:cNvPr id="20" name="Group 20"/>
          <p:cNvGrpSpPr/>
          <p:nvPr/>
        </p:nvGrpSpPr>
        <p:grpSpPr>
          <a:xfrm>
            <a:off x="143320" y="5040510"/>
            <a:ext cx="499897" cy="49989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3" name="TextBox 23"/>
          <p:cNvSpPr txBox="1"/>
          <p:nvPr/>
        </p:nvSpPr>
        <p:spPr>
          <a:xfrm>
            <a:off x="181645" y="5193331"/>
            <a:ext cx="423246" cy="222831"/>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6</a:t>
            </a:r>
          </a:p>
        </p:txBody>
      </p:sp>
      <p:sp>
        <p:nvSpPr>
          <p:cNvPr id="24" name="TextBox 24"/>
          <p:cNvSpPr txBox="1"/>
          <p:nvPr/>
        </p:nvSpPr>
        <p:spPr>
          <a:xfrm>
            <a:off x="4648307" y="2815637"/>
            <a:ext cx="2689783" cy="621411"/>
          </a:xfrm>
          <a:prstGeom prst="rect">
            <a:avLst/>
          </a:prstGeom>
        </p:spPr>
        <p:txBody>
          <a:bodyPr lIns="0" tIns="0" rIns="0" bIns="0" rtlCol="0" anchor="t">
            <a:spAutoFit/>
          </a:bodyPr>
          <a:lstStyle/>
          <a:p>
            <a:pPr marL="0" lvl="0" indent="0" algn="l">
              <a:lnSpc>
                <a:spcPts val="2562"/>
              </a:lnSpc>
            </a:pPr>
            <a:r>
              <a:rPr lang="en-US" sz="1400" b="1">
                <a:solidFill>
                  <a:srgbClr val="464646"/>
                </a:solidFill>
                <a:latin typeface="Open Sans Bold"/>
                <a:ea typeface="Open Sans Bold"/>
                <a:cs typeface="Open Sans Bold"/>
                <a:sym typeface="Open Sans Bold"/>
              </a:rPr>
              <a:t>schriftliche Anleitungen </a:t>
            </a:r>
          </a:p>
          <a:p>
            <a:pPr marL="0" lvl="0" indent="0" algn="l">
              <a:lnSpc>
                <a:spcPts val="2562"/>
              </a:lnSpc>
            </a:pPr>
            <a:r>
              <a:rPr lang="en-US" sz="1400" b="1">
                <a:solidFill>
                  <a:srgbClr val="464646"/>
                </a:solidFill>
                <a:latin typeface="Open Sans Bold"/>
                <a:ea typeface="Open Sans Bold"/>
                <a:cs typeface="Open Sans Bold"/>
                <a:sym typeface="Open Sans Bold"/>
              </a:rPr>
              <a:t>Bilder / Filme</a:t>
            </a:r>
          </a:p>
        </p:txBody>
      </p:sp>
      <p:sp>
        <p:nvSpPr>
          <p:cNvPr id="25" name="TextBox 25"/>
          <p:cNvSpPr txBox="1"/>
          <p:nvPr/>
        </p:nvSpPr>
        <p:spPr>
          <a:xfrm>
            <a:off x="810162" y="2815637"/>
            <a:ext cx="3238227" cy="621411"/>
          </a:xfrm>
          <a:prstGeom prst="rect">
            <a:avLst/>
          </a:prstGeom>
        </p:spPr>
        <p:txBody>
          <a:bodyPr lIns="0" tIns="0" rIns="0" bIns="0" rtlCol="0" anchor="t">
            <a:spAutoFit/>
          </a:bodyPr>
          <a:lstStyle/>
          <a:p>
            <a:pPr marL="0" lvl="0" indent="0" algn="l">
              <a:lnSpc>
                <a:spcPts val="2562"/>
              </a:lnSpc>
            </a:pPr>
            <a:r>
              <a:rPr lang="en-US" sz="1400" b="1">
                <a:solidFill>
                  <a:srgbClr val="464646"/>
                </a:solidFill>
                <a:latin typeface="Open Sans Bold"/>
                <a:ea typeface="Open Sans Bold"/>
                <a:cs typeface="Open Sans Bold"/>
                <a:sym typeface="Open Sans Bold"/>
              </a:rPr>
              <a:t>zusch</a:t>
            </a:r>
            <a:r>
              <a:rPr lang="en-US" sz="1400" b="1" u="none" strike="noStrike">
                <a:solidFill>
                  <a:srgbClr val="464646"/>
                </a:solidFill>
                <a:latin typeface="Open Sans Bold"/>
                <a:ea typeface="Open Sans Bold"/>
                <a:cs typeface="Open Sans Bold"/>
                <a:sym typeface="Open Sans Bold"/>
              </a:rPr>
              <a:t>auen, wie es jemand macht</a:t>
            </a:r>
          </a:p>
          <a:p>
            <a:pPr marL="0" lvl="0" indent="0" algn="l">
              <a:lnSpc>
                <a:spcPts val="2562"/>
              </a:lnSpc>
            </a:pPr>
            <a:r>
              <a:rPr lang="en-US" sz="1400" b="1" u="none" strike="noStrike">
                <a:solidFill>
                  <a:srgbClr val="464646"/>
                </a:solidFill>
                <a:latin typeface="Open Sans Bold"/>
                <a:ea typeface="Open Sans Bold"/>
                <a:cs typeface="Open Sans Bold"/>
                <a:sym typeface="Open Sans Bold"/>
              </a:rPr>
              <a:t>selber ausprobieren</a:t>
            </a:r>
          </a:p>
        </p:txBody>
      </p:sp>
      <p:sp>
        <p:nvSpPr>
          <p:cNvPr id="26" name="Freeform 26"/>
          <p:cNvSpPr/>
          <p:nvPr/>
        </p:nvSpPr>
        <p:spPr>
          <a:xfrm>
            <a:off x="524856" y="3229456"/>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27" name="Freeform 27"/>
          <p:cNvSpPr/>
          <p:nvPr/>
        </p:nvSpPr>
        <p:spPr>
          <a:xfrm>
            <a:off x="524856" y="4235208"/>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28" name="TextBox 28"/>
          <p:cNvSpPr txBox="1"/>
          <p:nvPr/>
        </p:nvSpPr>
        <p:spPr>
          <a:xfrm>
            <a:off x="2429275" y="4149483"/>
            <a:ext cx="3122060" cy="297561"/>
          </a:xfrm>
          <a:prstGeom prst="rect">
            <a:avLst/>
          </a:prstGeom>
        </p:spPr>
        <p:txBody>
          <a:bodyPr lIns="0" tIns="0" rIns="0" bIns="0" rtlCol="0" anchor="t">
            <a:spAutoFit/>
          </a:bodyPr>
          <a:lstStyle/>
          <a:p>
            <a:pPr marL="0" lvl="0" indent="0" algn="just">
              <a:lnSpc>
                <a:spcPts val="2562"/>
              </a:lnSpc>
              <a:spcBef>
                <a:spcPct val="0"/>
              </a:spcBef>
            </a:pPr>
            <a:r>
              <a:rPr lang="en-US" sz="1400" u="none" strike="noStrike">
                <a:solidFill>
                  <a:srgbClr val="464646"/>
                </a:solidFill>
                <a:latin typeface="Open Sans"/>
                <a:ea typeface="Open Sans"/>
                <a:cs typeface="Open Sans"/>
                <a:sym typeface="Open Sans"/>
              </a:rPr>
              <a:t>Nachdem ich es ausprobiert habe</a:t>
            </a:r>
          </a:p>
        </p:txBody>
      </p:sp>
      <p:sp>
        <p:nvSpPr>
          <p:cNvPr id="29" name="TextBox 29"/>
          <p:cNvSpPr txBox="1"/>
          <p:nvPr/>
        </p:nvSpPr>
        <p:spPr>
          <a:xfrm>
            <a:off x="5993205" y="4170198"/>
            <a:ext cx="993278" cy="282511"/>
          </a:xfrm>
          <a:prstGeom prst="rect">
            <a:avLst/>
          </a:prstGeom>
        </p:spPr>
        <p:txBody>
          <a:bodyPr lIns="0" tIns="0" rIns="0" bIns="0" rtlCol="0" anchor="t">
            <a:spAutoFit/>
          </a:bodyPr>
          <a:lstStyle/>
          <a:p>
            <a:pPr marL="0" lvl="0" indent="0" algn="just">
              <a:lnSpc>
                <a:spcPts val="2470"/>
              </a:lnSpc>
              <a:spcBef>
                <a:spcPct val="0"/>
              </a:spcBef>
            </a:pPr>
            <a:r>
              <a:rPr lang="en-US" sz="1350" u="none" strike="noStrike">
                <a:solidFill>
                  <a:srgbClr val="464646"/>
                </a:solidFill>
                <a:latin typeface="Open Sans"/>
                <a:ea typeface="Open Sans"/>
                <a:cs typeface="Open Sans"/>
                <a:sym typeface="Open Sans"/>
              </a:rPr>
              <a:t>Beides</a:t>
            </a:r>
          </a:p>
        </p:txBody>
      </p:sp>
      <p:sp>
        <p:nvSpPr>
          <p:cNvPr id="30" name="TextBox 30"/>
          <p:cNvSpPr txBox="1"/>
          <p:nvPr/>
        </p:nvSpPr>
        <p:spPr>
          <a:xfrm>
            <a:off x="878403" y="4149483"/>
            <a:ext cx="1408212" cy="297561"/>
          </a:xfrm>
          <a:prstGeom prst="rect">
            <a:avLst/>
          </a:prstGeom>
        </p:spPr>
        <p:txBody>
          <a:bodyPr lIns="0" tIns="0" rIns="0" bIns="0" rtlCol="0" anchor="t">
            <a:spAutoFit/>
          </a:bodyPr>
          <a:lstStyle/>
          <a:p>
            <a:pPr marL="0" lvl="0" indent="0" algn="just">
              <a:lnSpc>
                <a:spcPts val="2562"/>
              </a:lnSpc>
              <a:spcBef>
                <a:spcPct val="0"/>
              </a:spcBef>
            </a:pPr>
            <a:r>
              <a:rPr lang="en-US" sz="1400" u="none" strike="noStrike">
                <a:solidFill>
                  <a:srgbClr val="464646"/>
                </a:solidFill>
                <a:latin typeface="Open Sans"/>
                <a:ea typeface="Open Sans"/>
                <a:cs typeface="Open Sans"/>
                <a:sym typeface="Open Sans"/>
              </a:rPr>
              <a:t>Sofort</a:t>
            </a:r>
          </a:p>
        </p:txBody>
      </p:sp>
      <p:sp>
        <p:nvSpPr>
          <p:cNvPr id="31" name="Freeform 31"/>
          <p:cNvSpPr/>
          <p:nvPr/>
        </p:nvSpPr>
        <p:spPr>
          <a:xfrm>
            <a:off x="2080190" y="4235208"/>
            <a:ext cx="238217" cy="238217"/>
          </a:xfrm>
          <a:custGeom>
            <a:avLst/>
            <a:gdLst/>
            <a:ahLst/>
            <a:cxnLst/>
            <a:rect l="l" t="t" r="r" b="b"/>
            <a:pathLst>
              <a:path w="238217" h="238217">
                <a:moveTo>
                  <a:pt x="0" y="0"/>
                </a:moveTo>
                <a:lnTo>
                  <a:pt x="238216" y="0"/>
                </a:lnTo>
                <a:lnTo>
                  <a:pt x="238216" y="238217"/>
                </a:lnTo>
                <a:lnTo>
                  <a:pt x="0" y="2382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32" name="Freeform 32"/>
          <p:cNvSpPr/>
          <p:nvPr/>
        </p:nvSpPr>
        <p:spPr>
          <a:xfrm>
            <a:off x="5694210" y="4235208"/>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33" name="Freeform 33"/>
          <p:cNvSpPr/>
          <p:nvPr/>
        </p:nvSpPr>
        <p:spPr>
          <a:xfrm>
            <a:off x="524856" y="2901362"/>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grpSp>
        <p:nvGrpSpPr>
          <p:cNvPr id="34" name="Group 34"/>
          <p:cNvGrpSpPr/>
          <p:nvPr/>
        </p:nvGrpSpPr>
        <p:grpSpPr>
          <a:xfrm>
            <a:off x="5785776" y="5405509"/>
            <a:ext cx="1310306" cy="366859"/>
            <a:chOff x="0" y="0"/>
            <a:chExt cx="469584" cy="131474"/>
          </a:xfrm>
        </p:grpSpPr>
        <p:sp>
          <p:nvSpPr>
            <p:cNvPr id="35" name="Freeform 35"/>
            <p:cNvSpPr/>
            <p:nvPr/>
          </p:nvSpPr>
          <p:spPr>
            <a:xfrm>
              <a:off x="0" y="0"/>
              <a:ext cx="469584" cy="131474"/>
            </a:xfrm>
            <a:custGeom>
              <a:avLst/>
              <a:gdLst/>
              <a:ahLst/>
              <a:cxnLst/>
              <a:rect l="l" t="t" r="r" b="b"/>
              <a:pathLst>
                <a:path w="469584" h="131474">
                  <a:moveTo>
                    <a:pt x="65737" y="0"/>
                  </a:moveTo>
                  <a:lnTo>
                    <a:pt x="403847" y="0"/>
                  </a:lnTo>
                  <a:cubicBezTo>
                    <a:pt x="440153" y="0"/>
                    <a:pt x="469584" y="29431"/>
                    <a:pt x="469584" y="65737"/>
                  </a:cubicBezTo>
                  <a:lnTo>
                    <a:pt x="469584" y="65737"/>
                  </a:lnTo>
                  <a:cubicBezTo>
                    <a:pt x="469584" y="83172"/>
                    <a:pt x="462658" y="99892"/>
                    <a:pt x="450330" y="112220"/>
                  </a:cubicBezTo>
                  <a:cubicBezTo>
                    <a:pt x="438002" y="124548"/>
                    <a:pt x="421282" y="131474"/>
                    <a:pt x="403847" y="131474"/>
                  </a:cubicBezTo>
                  <a:lnTo>
                    <a:pt x="65737" y="131474"/>
                  </a:lnTo>
                  <a:cubicBezTo>
                    <a:pt x="48302" y="131474"/>
                    <a:pt x="31582" y="124548"/>
                    <a:pt x="19254" y="112220"/>
                  </a:cubicBezTo>
                  <a:cubicBezTo>
                    <a:pt x="6926" y="99892"/>
                    <a:pt x="0" y="83172"/>
                    <a:pt x="0" y="65737"/>
                  </a:cubicBezTo>
                  <a:lnTo>
                    <a:pt x="0" y="65737"/>
                  </a:lnTo>
                  <a:cubicBezTo>
                    <a:pt x="0" y="48302"/>
                    <a:pt x="6926" y="31582"/>
                    <a:pt x="19254" y="19254"/>
                  </a:cubicBezTo>
                  <a:cubicBezTo>
                    <a:pt x="31582" y="6926"/>
                    <a:pt x="48302" y="0"/>
                    <a:pt x="65737" y="0"/>
                  </a:cubicBezTo>
                  <a:close/>
                </a:path>
              </a:pathLst>
            </a:custGeom>
            <a:solidFill>
              <a:srgbClr val="EFAB80"/>
            </a:solidFill>
          </p:spPr>
          <p:txBody>
            <a:bodyPr/>
            <a:lstStyle/>
            <a:p>
              <a:endParaRPr lang="en-CY"/>
            </a:p>
          </p:txBody>
        </p:sp>
        <p:sp>
          <p:nvSpPr>
            <p:cNvPr id="36" name="TextBox 36"/>
            <p:cNvSpPr txBox="1"/>
            <p:nvPr/>
          </p:nvSpPr>
          <p:spPr>
            <a:xfrm>
              <a:off x="0" y="-28575"/>
              <a:ext cx="469584" cy="160049"/>
            </a:xfrm>
            <a:prstGeom prst="rect">
              <a:avLst/>
            </a:prstGeom>
          </p:spPr>
          <p:txBody>
            <a:bodyPr lIns="50800" tIns="50800" rIns="50800" bIns="50800" rtlCol="0" anchor="ctr"/>
            <a:lstStyle/>
            <a:p>
              <a:pPr marL="0" lvl="0" indent="0" algn="ctr">
                <a:lnSpc>
                  <a:spcPts val="1960"/>
                </a:lnSpc>
              </a:pPr>
              <a:r>
                <a:rPr lang="en-US" sz="1400">
                  <a:solidFill>
                    <a:srgbClr val="FFFFFF"/>
                  </a:solidFill>
                  <a:latin typeface="Open Sans"/>
                  <a:ea typeface="Open Sans"/>
                  <a:cs typeface="Open Sans"/>
                  <a:sym typeface="Open Sans"/>
                </a:rPr>
                <a:t>Optional</a:t>
              </a:r>
            </a:p>
          </p:txBody>
        </p:sp>
      </p:grpSp>
      <p:grpSp>
        <p:nvGrpSpPr>
          <p:cNvPr id="37" name="Group 37"/>
          <p:cNvGrpSpPr/>
          <p:nvPr/>
        </p:nvGrpSpPr>
        <p:grpSpPr>
          <a:xfrm>
            <a:off x="143320" y="7111041"/>
            <a:ext cx="7194770" cy="1578341"/>
            <a:chOff x="0" y="0"/>
            <a:chExt cx="9593027" cy="2104455"/>
          </a:xfrm>
        </p:grpSpPr>
        <p:grpSp>
          <p:nvGrpSpPr>
            <p:cNvPr id="38" name="Group 38"/>
            <p:cNvGrpSpPr/>
            <p:nvPr/>
          </p:nvGrpSpPr>
          <p:grpSpPr>
            <a:xfrm>
              <a:off x="223646" y="160671"/>
              <a:ext cx="9369381" cy="1943785"/>
              <a:chOff x="0" y="0"/>
              <a:chExt cx="2518331" cy="522456"/>
            </a:xfrm>
          </p:grpSpPr>
          <p:sp>
            <p:nvSpPr>
              <p:cNvPr id="39" name="Freeform 39"/>
              <p:cNvSpPr/>
              <p:nvPr/>
            </p:nvSpPr>
            <p:spPr>
              <a:xfrm>
                <a:off x="0" y="0"/>
                <a:ext cx="2518331" cy="522456"/>
              </a:xfrm>
              <a:custGeom>
                <a:avLst/>
                <a:gdLst/>
                <a:ahLst/>
                <a:cxnLst/>
                <a:rect l="l" t="t" r="r" b="b"/>
                <a:pathLst>
                  <a:path w="2518331" h="522456">
                    <a:moveTo>
                      <a:pt x="0" y="0"/>
                    </a:moveTo>
                    <a:lnTo>
                      <a:pt x="2518331" y="0"/>
                    </a:lnTo>
                    <a:lnTo>
                      <a:pt x="2518331" y="522456"/>
                    </a:lnTo>
                    <a:lnTo>
                      <a:pt x="0" y="522456"/>
                    </a:lnTo>
                    <a:close/>
                  </a:path>
                </a:pathLst>
              </a:custGeom>
              <a:solidFill>
                <a:srgbClr val="FFF3E3"/>
              </a:solidFill>
              <a:ln cap="sq">
                <a:noFill/>
                <a:prstDash val="solid"/>
                <a:miter/>
              </a:ln>
            </p:spPr>
            <p:txBody>
              <a:bodyPr/>
              <a:lstStyle/>
              <a:p>
                <a:endParaRPr lang="en-CY"/>
              </a:p>
            </p:txBody>
          </p:sp>
          <p:sp>
            <p:nvSpPr>
              <p:cNvPr id="40" name="TextBox 40"/>
              <p:cNvSpPr txBox="1"/>
              <p:nvPr/>
            </p:nvSpPr>
            <p:spPr>
              <a:xfrm>
                <a:off x="0" y="-28575"/>
                <a:ext cx="2518331" cy="551031"/>
              </a:xfrm>
              <a:prstGeom prst="rect">
                <a:avLst/>
              </a:prstGeom>
            </p:spPr>
            <p:txBody>
              <a:bodyPr lIns="50800" tIns="50800" rIns="50800" bIns="50800" rtlCol="0" anchor="ctr"/>
              <a:lstStyle/>
              <a:p>
                <a:pPr algn="ctr">
                  <a:lnSpc>
                    <a:spcPts val="1679"/>
                  </a:lnSpc>
                </a:pPr>
                <a:endParaRPr/>
              </a:p>
            </p:txBody>
          </p:sp>
        </p:grpSp>
        <p:sp>
          <p:nvSpPr>
            <p:cNvPr id="41" name="TextBox 41"/>
            <p:cNvSpPr txBox="1"/>
            <p:nvPr/>
          </p:nvSpPr>
          <p:spPr>
            <a:xfrm>
              <a:off x="666529" y="443718"/>
              <a:ext cx="8239796" cy="1435524"/>
            </a:xfrm>
            <a:prstGeom prst="rect">
              <a:avLst/>
            </a:prstGeom>
          </p:spPr>
          <p:txBody>
            <a:bodyPr lIns="0" tIns="0" rIns="0" bIns="0" rtlCol="0" anchor="t">
              <a:spAutoFit/>
            </a:bodyPr>
            <a:lstStyle/>
            <a:p>
              <a:pPr marL="0" lvl="0" indent="0" algn="just">
                <a:lnSpc>
                  <a:spcPts val="2239"/>
                </a:lnSpc>
              </a:pPr>
              <a:r>
                <a:rPr lang="en-US" sz="1399" b="1">
                  <a:solidFill>
                    <a:srgbClr val="464646"/>
                  </a:solidFill>
                  <a:latin typeface="Open Sans Bold"/>
                  <a:ea typeface="Open Sans Bold"/>
                  <a:cs typeface="Open Sans Bold"/>
                  <a:sym typeface="Open Sans Bold"/>
                </a:rPr>
                <a:t>Sprachen</a:t>
              </a:r>
            </a:p>
            <a:p>
              <a:pPr marL="0" lvl="0" indent="0" algn="just">
                <a:lnSpc>
                  <a:spcPts val="2239"/>
                </a:lnSpc>
              </a:pPr>
              <a:r>
                <a:rPr lang="en-US" sz="1399">
                  <a:solidFill>
                    <a:srgbClr val="464646"/>
                  </a:solidFill>
                  <a:latin typeface="Open Sans"/>
                  <a:ea typeface="Open Sans"/>
                  <a:cs typeface="Open Sans"/>
                  <a:sym typeface="Open Sans"/>
                </a:rPr>
                <a:t>Sprachen, die Sie sprechen oder verstehen</a:t>
              </a:r>
              <a:r>
                <a:rPr lang="en-US" sz="1399" b="1">
                  <a:solidFill>
                    <a:srgbClr val="464646"/>
                  </a:solidFill>
                  <a:latin typeface="Open Sans Bold"/>
                  <a:ea typeface="Open Sans Bold"/>
                  <a:cs typeface="Open Sans Bold"/>
                  <a:sym typeface="Open Sans Bold"/>
                </a:rPr>
                <a:t>:</a:t>
              </a:r>
            </a:p>
            <a:p>
              <a:pPr marL="0" lvl="0" indent="0" algn="just">
                <a:lnSpc>
                  <a:spcPts val="2239"/>
                </a:lnSpc>
              </a:pPr>
              <a:r>
                <a:rPr lang="en-US" sz="1399" b="1">
                  <a:solidFill>
                    <a:srgbClr val="464646"/>
                  </a:solidFill>
                  <a:latin typeface="Open Sans Bold"/>
                  <a:ea typeface="Open Sans Bold"/>
                  <a:cs typeface="Open Sans Bold"/>
                  <a:sym typeface="Open Sans Bold"/>
                </a:rPr>
                <a:t>________________________________________________________________________________________________________________________________________________________________________</a:t>
              </a:r>
            </a:p>
          </p:txBody>
        </p:sp>
        <p:grpSp>
          <p:nvGrpSpPr>
            <p:cNvPr id="42" name="Group 42"/>
            <p:cNvGrpSpPr/>
            <p:nvPr/>
          </p:nvGrpSpPr>
          <p:grpSpPr>
            <a:xfrm>
              <a:off x="0" y="0"/>
              <a:ext cx="666529" cy="666529"/>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a:ln cap="sq">
                <a:noFill/>
                <a:prstDash val="solid"/>
                <a:miter/>
              </a:ln>
            </p:spPr>
            <p:txBody>
              <a:bodyPr/>
              <a:lstStyle/>
              <a:p>
                <a:endParaRPr lang="en-CY"/>
              </a:p>
            </p:txBody>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45" name="TextBox 45"/>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7</a:t>
              </a:r>
            </a:p>
          </p:txBody>
        </p:sp>
      </p:grpSp>
      <p:grpSp>
        <p:nvGrpSpPr>
          <p:cNvPr id="46" name="Group 46"/>
          <p:cNvGrpSpPr/>
          <p:nvPr/>
        </p:nvGrpSpPr>
        <p:grpSpPr>
          <a:xfrm>
            <a:off x="5785776" y="7363054"/>
            <a:ext cx="1310306" cy="366859"/>
            <a:chOff x="0" y="0"/>
            <a:chExt cx="469584" cy="131474"/>
          </a:xfrm>
        </p:grpSpPr>
        <p:sp>
          <p:nvSpPr>
            <p:cNvPr id="47" name="Freeform 47"/>
            <p:cNvSpPr/>
            <p:nvPr/>
          </p:nvSpPr>
          <p:spPr>
            <a:xfrm>
              <a:off x="0" y="0"/>
              <a:ext cx="469584" cy="131474"/>
            </a:xfrm>
            <a:custGeom>
              <a:avLst/>
              <a:gdLst/>
              <a:ahLst/>
              <a:cxnLst/>
              <a:rect l="l" t="t" r="r" b="b"/>
              <a:pathLst>
                <a:path w="469584" h="131474">
                  <a:moveTo>
                    <a:pt x="65737" y="0"/>
                  </a:moveTo>
                  <a:lnTo>
                    <a:pt x="403847" y="0"/>
                  </a:lnTo>
                  <a:cubicBezTo>
                    <a:pt x="440153" y="0"/>
                    <a:pt x="469584" y="29431"/>
                    <a:pt x="469584" y="65737"/>
                  </a:cubicBezTo>
                  <a:lnTo>
                    <a:pt x="469584" y="65737"/>
                  </a:lnTo>
                  <a:cubicBezTo>
                    <a:pt x="469584" y="83172"/>
                    <a:pt x="462658" y="99892"/>
                    <a:pt x="450330" y="112220"/>
                  </a:cubicBezTo>
                  <a:cubicBezTo>
                    <a:pt x="438002" y="124548"/>
                    <a:pt x="421282" y="131474"/>
                    <a:pt x="403847" y="131474"/>
                  </a:cubicBezTo>
                  <a:lnTo>
                    <a:pt x="65737" y="131474"/>
                  </a:lnTo>
                  <a:cubicBezTo>
                    <a:pt x="48302" y="131474"/>
                    <a:pt x="31582" y="124548"/>
                    <a:pt x="19254" y="112220"/>
                  </a:cubicBezTo>
                  <a:cubicBezTo>
                    <a:pt x="6926" y="99892"/>
                    <a:pt x="0" y="83172"/>
                    <a:pt x="0" y="65737"/>
                  </a:cubicBezTo>
                  <a:lnTo>
                    <a:pt x="0" y="65737"/>
                  </a:lnTo>
                  <a:cubicBezTo>
                    <a:pt x="0" y="48302"/>
                    <a:pt x="6926" y="31582"/>
                    <a:pt x="19254" y="19254"/>
                  </a:cubicBezTo>
                  <a:cubicBezTo>
                    <a:pt x="31582" y="6926"/>
                    <a:pt x="48302" y="0"/>
                    <a:pt x="65737" y="0"/>
                  </a:cubicBezTo>
                  <a:close/>
                </a:path>
              </a:pathLst>
            </a:custGeom>
            <a:solidFill>
              <a:srgbClr val="EFAB80"/>
            </a:solidFill>
          </p:spPr>
          <p:txBody>
            <a:bodyPr/>
            <a:lstStyle/>
            <a:p>
              <a:endParaRPr lang="en-CY"/>
            </a:p>
          </p:txBody>
        </p:sp>
        <p:sp>
          <p:nvSpPr>
            <p:cNvPr id="48" name="TextBox 48"/>
            <p:cNvSpPr txBox="1"/>
            <p:nvPr/>
          </p:nvSpPr>
          <p:spPr>
            <a:xfrm>
              <a:off x="0" y="-28575"/>
              <a:ext cx="469584" cy="160049"/>
            </a:xfrm>
            <a:prstGeom prst="rect">
              <a:avLst/>
            </a:prstGeom>
          </p:spPr>
          <p:txBody>
            <a:bodyPr lIns="50800" tIns="50800" rIns="50800" bIns="50800" rtlCol="0" anchor="ctr"/>
            <a:lstStyle/>
            <a:p>
              <a:pPr marL="0" lvl="0" indent="0" algn="ctr">
                <a:lnSpc>
                  <a:spcPts val="1960"/>
                </a:lnSpc>
              </a:pPr>
              <a:r>
                <a:rPr lang="en-US" sz="1400">
                  <a:solidFill>
                    <a:srgbClr val="FFFFFF"/>
                  </a:solidFill>
                  <a:latin typeface="Open Sans"/>
                  <a:ea typeface="Open Sans"/>
                  <a:cs typeface="Open Sans"/>
                  <a:sym typeface="Open Sans"/>
                </a:rPr>
                <a:t>Optional</a:t>
              </a:r>
            </a:p>
          </p:txBody>
        </p:sp>
      </p:grpSp>
      <p:grpSp>
        <p:nvGrpSpPr>
          <p:cNvPr id="49" name="Group 49"/>
          <p:cNvGrpSpPr/>
          <p:nvPr/>
        </p:nvGrpSpPr>
        <p:grpSpPr>
          <a:xfrm>
            <a:off x="503507" y="8857881"/>
            <a:ext cx="6552985" cy="948429"/>
            <a:chOff x="0" y="0"/>
            <a:chExt cx="8737314" cy="1264572"/>
          </a:xfrm>
        </p:grpSpPr>
        <p:grpSp>
          <p:nvGrpSpPr>
            <p:cNvPr id="50" name="Group 50"/>
            <p:cNvGrpSpPr/>
            <p:nvPr/>
          </p:nvGrpSpPr>
          <p:grpSpPr>
            <a:xfrm>
              <a:off x="0" y="0"/>
              <a:ext cx="427039" cy="1264572"/>
              <a:chOff x="0" y="0"/>
              <a:chExt cx="274478" cy="812800"/>
            </a:xfrm>
          </p:grpSpPr>
          <p:sp>
            <p:nvSpPr>
              <p:cNvPr id="51" name="Freeform 51"/>
              <p:cNvSpPr/>
              <p:nvPr/>
            </p:nvSpPr>
            <p:spPr>
              <a:xfrm>
                <a:off x="0" y="0"/>
                <a:ext cx="274478" cy="812800"/>
              </a:xfrm>
              <a:custGeom>
                <a:avLst/>
                <a:gdLst/>
                <a:ahLst/>
                <a:cxnLst/>
                <a:rect l="l" t="t" r="r" b="b"/>
                <a:pathLst>
                  <a:path w="274478" h="812800">
                    <a:moveTo>
                      <a:pt x="0" y="0"/>
                    </a:moveTo>
                    <a:lnTo>
                      <a:pt x="274478" y="0"/>
                    </a:lnTo>
                    <a:lnTo>
                      <a:pt x="274478" y="812800"/>
                    </a:lnTo>
                    <a:lnTo>
                      <a:pt x="0" y="812800"/>
                    </a:lnTo>
                    <a:close/>
                  </a:path>
                </a:pathLst>
              </a:custGeom>
              <a:gradFill rotWithShape="1">
                <a:gsLst>
                  <a:gs pos="0">
                    <a:srgbClr val="FA3DE1">
                      <a:alpha val="31000"/>
                    </a:srgbClr>
                  </a:gs>
                  <a:gs pos="100000">
                    <a:srgbClr val="FE8F28">
                      <a:alpha val="31000"/>
                    </a:srgbClr>
                  </a:gs>
                </a:gsLst>
                <a:lin ang="0"/>
              </a:gradFill>
            </p:spPr>
            <p:txBody>
              <a:bodyPr/>
              <a:lstStyle/>
              <a:p>
                <a:endParaRPr lang="en-CY"/>
              </a:p>
            </p:txBody>
          </p:sp>
          <p:sp>
            <p:nvSpPr>
              <p:cNvPr id="52" name="TextBox 52"/>
              <p:cNvSpPr txBox="1"/>
              <p:nvPr/>
            </p:nvSpPr>
            <p:spPr>
              <a:xfrm>
                <a:off x="0" y="19050"/>
                <a:ext cx="274478" cy="793750"/>
              </a:xfrm>
              <a:prstGeom prst="rect">
                <a:avLst/>
              </a:prstGeom>
            </p:spPr>
            <p:txBody>
              <a:bodyPr lIns="50800" tIns="50800" rIns="50800" bIns="50800" rtlCol="0" anchor="ctr"/>
              <a:lstStyle/>
              <a:p>
                <a:pPr algn="ctr">
                  <a:lnSpc>
                    <a:spcPts val="1515"/>
                  </a:lnSpc>
                </a:pPr>
                <a:endParaRPr/>
              </a:p>
            </p:txBody>
          </p:sp>
        </p:grpSp>
        <p:grpSp>
          <p:nvGrpSpPr>
            <p:cNvPr id="53" name="Group 53"/>
            <p:cNvGrpSpPr/>
            <p:nvPr/>
          </p:nvGrpSpPr>
          <p:grpSpPr>
            <a:xfrm>
              <a:off x="275669" y="0"/>
              <a:ext cx="8461645" cy="1264572"/>
              <a:chOff x="0" y="0"/>
              <a:chExt cx="5438696" cy="812800"/>
            </a:xfrm>
          </p:grpSpPr>
          <p:sp>
            <p:nvSpPr>
              <p:cNvPr id="54" name="Freeform 54"/>
              <p:cNvSpPr/>
              <p:nvPr/>
            </p:nvSpPr>
            <p:spPr>
              <a:xfrm>
                <a:off x="0" y="0"/>
                <a:ext cx="5438696" cy="812800"/>
              </a:xfrm>
              <a:custGeom>
                <a:avLst/>
                <a:gdLst/>
                <a:ahLst/>
                <a:cxnLst/>
                <a:rect l="l" t="t" r="r" b="b"/>
                <a:pathLst>
                  <a:path w="5438696" h="812800">
                    <a:moveTo>
                      <a:pt x="0" y="0"/>
                    </a:moveTo>
                    <a:lnTo>
                      <a:pt x="5438696" y="0"/>
                    </a:lnTo>
                    <a:lnTo>
                      <a:pt x="5438696" y="812800"/>
                    </a:lnTo>
                    <a:lnTo>
                      <a:pt x="0" y="812800"/>
                    </a:lnTo>
                    <a:close/>
                  </a:path>
                </a:pathLst>
              </a:custGeom>
              <a:solidFill>
                <a:srgbClr val="FFFFFF"/>
              </a:solidFill>
              <a:ln w="38100" cap="sq">
                <a:solidFill>
                  <a:srgbClr val="EFAB80"/>
                </a:solidFill>
                <a:prstDash val="solid"/>
                <a:miter/>
              </a:ln>
            </p:spPr>
            <p:txBody>
              <a:bodyPr/>
              <a:lstStyle/>
              <a:p>
                <a:endParaRPr lang="en-CY"/>
              </a:p>
            </p:txBody>
          </p:sp>
          <p:sp>
            <p:nvSpPr>
              <p:cNvPr id="55" name="TextBox 55"/>
              <p:cNvSpPr txBox="1"/>
              <p:nvPr/>
            </p:nvSpPr>
            <p:spPr>
              <a:xfrm>
                <a:off x="0" y="19050"/>
                <a:ext cx="5438696" cy="793750"/>
              </a:xfrm>
              <a:prstGeom prst="rect">
                <a:avLst/>
              </a:prstGeom>
            </p:spPr>
            <p:txBody>
              <a:bodyPr lIns="50800" tIns="50800" rIns="50800" bIns="50800" rtlCol="0" anchor="ctr"/>
              <a:lstStyle/>
              <a:p>
                <a:pPr algn="ctr">
                  <a:lnSpc>
                    <a:spcPts val="1515"/>
                  </a:lnSpc>
                </a:pPr>
                <a:endParaRPr/>
              </a:p>
            </p:txBody>
          </p:sp>
        </p:grpSp>
        <p:sp>
          <p:nvSpPr>
            <p:cNvPr id="56" name="TextBox 56"/>
            <p:cNvSpPr txBox="1"/>
            <p:nvPr/>
          </p:nvSpPr>
          <p:spPr>
            <a:xfrm>
              <a:off x="590135" y="148689"/>
              <a:ext cx="7103542" cy="830834"/>
            </a:xfrm>
            <a:prstGeom prst="rect">
              <a:avLst/>
            </a:prstGeom>
          </p:spPr>
          <p:txBody>
            <a:bodyPr lIns="0" tIns="0" rIns="0" bIns="0" rtlCol="0" anchor="t">
              <a:spAutoFit/>
            </a:bodyPr>
            <a:lstStyle/>
            <a:p>
              <a:pPr marL="0" lvl="0" indent="0" algn="just">
                <a:lnSpc>
                  <a:spcPts val="1847"/>
                </a:lnSpc>
              </a:pPr>
              <a:r>
                <a:rPr lang="en-US" sz="1399" b="1">
                  <a:solidFill>
                    <a:srgbClr val="464646"/>
                  </a:solidFill>
                  <a:latin typeface="Open Sans Bold"/>
                  <a:ea typeface="Open Sans Bold"/>
                  <a:cs typeface="Open Sans Bold"/>
                  <a:sym typeface="Open Sans Bold"/>
                </a:rPr>
                <a:t>Vielen Dank für das Ausfüllen von Abschnitt A! </a:t>
              </a:r>
            </a:p>
            <a:p>
              <a:pPr algn="l">
                <a:lnSpc>
                  <a:spcPts val="1584"/>
                </a:lnSpc>
              </a:pPr>
              <a:r>
                <a:rPr lang="en-US" sz="1200">
                  <a:solidFill>
                    <a:srgbClr val="464646"/>
                  </a:solidFill>
                  <a:latin typeface="Open Sans"/>
                  <a:ea typeface="Open Sans"/>
                  <a:cs typeface="Open Sans"/>
                  <a:sym typeface="Open Sans"/>
                </a:rPr>
                <a:t>Diese Informationen können – mit Ihrer Zustimmung – an Ihr neues Team weitergegeben werden, um Sie bereits etwas kennen zu lernen.</a:t>
              </a:r>
            </a:p>
          </p:txBody>
        </p:sp>
      </p:grpSp>
      <p:sp>
        <p:nvSpPr>
          <p:cNvPr id="57" name="TextBox 57"/>
          <p:cNvSpPr txBox="1"/>
          <p:nvPr/>
        </p:nvSpPr>
        <p:spPr>
          <a:xfrm>
            <a:off x="396733" y="10023259"/>
            <a:ext cx="6766535" cy="240665"/>
          </a:xfrm>
          <a:prstGeom prst="rect">
            <a:avLst/>
          </a:prstGeom>
        </p:spPr>
        <p:txBody>
          <a:bodyPr lIns="0" tIns="0" rIns="0" bIns="0" rtlCol="0" anchor="t">
            <a:spAutoFit/>
          </a:bodyPr>
          <a:lstStyle/>
          <a:p>
            <a:pPr marL="0" lvl="0" indent="0" algn="ctr">
              <a:lnSpc>
                <a:spcPts val="1959"/>
              </a:lnSpc>
              <a:spcBef>
                <a:spcPct val="0"/>
              </a:spcBef>
            </a:pPr>
            <a:r>
              <a:rPr lang="en-US" sz="1399" b="1">
                <a:solidFill>
                  <a:srgbClr val="422C4F"/>
                </a:solidFill>
                <a:latin typeface="Open Sans Bold"/>
                <a:ea typeface="Open Sans Bold"/>
                <a:cs typeface="Open Sans Bold"/>
                <a:sym typeface="Open Sans Bold"/>
              </a:rPr>
              <a:t>Abschnitt A – Zur Weitergabe an das Team · Seite 2 von 2</a:t>
            </a:r>
          </a:p>
        </p:txBody>
      </p:sp>
      <p:grpSp>
        <p:nvGrpSpPr>
          <p:cNvPr id="58" name="Group 58"/>
          <p:cNvGrpSpPr/>
          <p:nvPr/>
        </p:nvGrpSpPr>
        <p:grpSpPr>
          <a:xfrm>
            <a:off x="-539863" y="603370"/>
            <a:ext cx="9906840" cy="842066"/>
            <a:chOff x="0" y="-70875"/>
            <a:chExt cx="13209120" cy="1122755"/>
          </a:xfrm>
        </p:grpSpPr>
        <p:grpSp>
          <p:nvGrpSpPr>
            <p:cNvPr id="59" name="Group 59"/>
            <p:cNvGrpSpPr/>
            <p:nvPr/>
          </p:nvGrpSpPr>
          <p:grpSpPr>
            <a:xfrm>
              <a:off x="0" y="-70875"/>
              <a:ext cx="13209120" cy="1122755"/>
              <a:chOff x="0" y="-19050"/>
              <a:chExt cx="3550388" cy="301778"/>
            </a:xfrm>
          </p:grpSpPr>
          <p:sp>
            <p:nvSpPr>
              <p:cNvPr id="60" name="Freeform 60"/>
              <p:cNvSpPr/>
              <p:nvPr/>
            </p:nvSpPr>
            <p:spPr>
              <a:xfrm>
                <a:off x="193474" y="0"/>
                <a:ext cx="2708080" cy="282728"/>
              </a:xfrm>
              <a:custGeom>
                <a:avLst/>
                <a:gdLst/>
                <a:ahLst/>
                <a:cxnLst/>
                <a:rect l="l" t="t" r="r" b="b"/>
                <a:pathLst>
                  <a:path w="3550388" h="282728">
                    <a:moveTo>
                      <a:pt x="28914" y="0"/>
                    </a:moveTo>
                    <a:lnTo>
                      <a:pt x="3521473" y="0"/>
                    </a:lnTo>
                    <a:cubicBezTo>
                      <a:pt x="3537442" y="0"/>
                      <a:pt x="3550388" y="12945"/>
                      <a:pt x="3550388" y="28914"/>
                    </a:cubicBezTo>
                    <a:lnTo>
                      <a:pt x="3550388" y="253813"/>
                    </a:lnTo>
                    <a:cubicBezTo>
                      <a:pt x="3550388" y="269782"/>
                      <a:pt x="3537442" y="282728"/>
                      <a:pt x="3521473" y="282728"/>
                    </a:cubicBezTo>
                    <a:lnTo>
                      <a:pt x="28914" y="282728"/>
                    </a:lnTo>
                    <a:cubicBezTo>
                      <a:pt x="21246" y="282728"/>
                      <a:pt x="13891" y="279681"/>
                      <a:pt x="8469" y="274259"/>
                    </a:cubicBezTo>
                    <a:cubicBezTo>
                      <a:pt x="3046" y="268836"/>
                      <a:pt x="0" y="261482"/>
                      <a:pt x="0" y="253813"/>
                    </a:cubicBezTo>
                    <a:lnTo>
                      <a:pt x="0" y="28914"/>
                    </a:lnTo>
                    <a:cubicBezTo>
                      <a:pt x="0" y="12945"/>
                      <a:pt x="12945" y="0"/>
                      <a:pt x="28914" y="0"/>
                    </a:cubicBezTo>
                    <a:close/>
                  </a:path>
                </a:pathLst>
              </a:custGeom>
              <a:solidFill>
                <a:srgbClr val="FAC175"/>
              </a:solidFill>
              <a:ln w="38100" cap="rnd">
                <a:solidFill>
                  <a:srgbClr val="EFAB80"/>
                </a:solidFill>
                <a:prstDash val="solid"/>
                <a:round/>
              </a:ln>
            </p:spPr>
            <p:txBody>
              <a:bodyPr/>
              <a:lstStyle/>
              <a:p>
                <a:endParaRPr lang="en-CY" dirty="0"/>
              </a:p>
            </p:txBody>
          </p:sp>
          <p:sp>
            <p:nvSpPr>
              <p:cNvPr id="61" name="TextBox 61"/>
              <p:cNvSpPr txBox="1"/>
              <p:nvPr/>
            </p:nvSpPr>
            <p:spPr>
              <a:xfrm>
                <a:off x="0" y="-19050"/>
                <a:ext cx="3550388" cy="301778"/>
              </a:xfrm>
              <a:prstGeom prst="rect">
                <a:avLst/>
              </a:prstGeom>
            </p:spPr>
            <p:txBody>
              <a:bodyPr lIns="50800" tIns="50800" rIns="50800" bIns="50800" rtlCol="0" anchor="ctr"/>
              <a:lstStyle/>
              <a:p>
                <a:pPr algn="ctr">
                  <a:lnSpc>
                    <a:spcPts val="1679"/>
                  </a:lnSpc>
                </a:pPr>
                <a:endParaRPr/>
              </a:p>
            </p:txBody>
          </p:sp>
        </p:grpSp>
        <p:sp>
          <p:nvSpPr>
            <p:cNvPr id="62" name="TextBox 62"/>
            <p:cNvSpPr txBox="1"/>
            <p:nvPr/>
          </p:nvSpPr>
          <p:spPr>
            <a:xfrm>
              <a:off x="910911" y="302741"/>
              <a:ext cx="7377344"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ABSCHNITT A – Ihre Vorstellung fürs Team</a:t>
              </a:r>
            </a:p>
          </p:txBody>
        </p:sp>
        <p:grpSp>
          <p:nvGrpSpPr>
            <p:cNvPr id="63" name="Group 63"/>
            <p:cNvGrpSpPr/>
            <p:nvPr/>
          </p:nvGrpSpPr>
          <p:grpSpPr>
            <a:xfrm>
              <a:off x="8918280" y="326848"/>
              <a:ext cx="1747075" cy="430153"/>
              <a:chOff x="0" y="0"/>
              <a:chExt cx="469584" cy="115618"/>
            </a:xfrm>
          </p:grpSpPr>
          <p:sp>
            <p:nvSpPr>
              <p:cNvPr id="64" name="Freeform 64"/>
              <p:cNvSpPr/>
              <p:nvPr/>
            </p:nvSpPr>
            <p:spPr>
              <a:xfrm>
                <a:off x="0" y="0"/>
                <a:ext cx="469584" cy="115618"/>
              </a:xfrm>
              <a:custGeom>
                <a:avLst/>
                <a:gdLst/>
                <a:ahLst/>
                <a:cxnLst/>
                <a:rect l="l" t="t" r="r" b="b"/>
                <a:pathLst>
                  <a:path w="469584" h="115618">
                    <a:moveTo>
                      <a:pt x="57809" y="0"/>
                    </a:moveTo>
                    <a:lnTo>
                      <a:pt x="411775" y="0"/>
                    </a:lnTo>
                    <a:cubicBezTo>
                      <a:pt x="443702" y="0"/>
                      <a:pt x="469584" y="25882"/>
                      <a:pt x="469584" y="57809"/>
                    </a:cubicBezTo>
                    <a:lnTo>
                      <a:pt x="469584" y="57809"/>
                    </a:lnTo>
                    <a:cubicBezTo>
                      <a:pt x="469584" y="73141"/>
                      <a:pt x="463494" y="87845"/>
                      <a:pt x="452652" y="98686"/>
                    </a:cubicBezTo>
                    <a:cubicBezTo>
                      <a:pt x="441811" y="109527"/>
                      <a:pt x="427107" y="115618"/>
                      <a:pt x="411775" y="115618"/>
                    </a:cubicBezTo>
                    <a:lnTo>
                      <a:pt x="57809" y="115618"/>
                    </a:lnTo>
                    <a:cubicBezTo>
                      <a:pt x="42477" y="115618"/>
                      <a:pt x="27773" y="109527"/>
                      <a:pt x="16932" y="98686"/>
                    </a:cubicBezTo>
                    <a:cubicBezTo>
                      <a:pt x="6091" y="87845"/>
                      <a:pt x="0" y="73141"/>
                      <a:pt x="0" y="57809"/>
                    </a:cubicBezTo>
                    <a:lnTo>
                      <a:pt x="0" y="57809"/>
                    </a:lnTo>
                    <a:cubicBezTo>
                      <a:pt x="0" y="42477"/>
                      <a:pt x="6091" y="27773"/>
                      <a:pt x="16932" y="16932"/>
                    </a:cubicBezTo>
                    <a:cubicBezTo>
                      <a:pt x="27773" y="6091"/>
                      <a:pt x="42477" y="0"/>
                      <a:pt x="57809" y="0"/>
                    </a:cubicBezTo>
                    <a:close/>
                  </a:path>
                </a:pathLst>
              </a:custGeom>
              <a:solidFill>
                <a:srgbClr val="FFFFFF"/>
              </a:solidFill>
            </p:spPr>
            <p:txBody>
              <a:bodyPr/>
              <a:lstStyle/>
              <a:p>
                <a:endParaRPr lang="en-CY"/>
              </a:p>
            </p:txBody>
          </p:sp>
          <p:sp>
            <p:nvSpPr>
              <p:cNvPr id="65" name="TextBox 65"/>
              <p:cNvSpPr txBox="1"/>
              <p:nvPr/>
            </p:nvSpPr>
            <p:spPr>
              <a:xfrm>
                <a:off x="0" y="-19050"/>
                <a:ext cx="469584" cy="134668"/>
              </a:xfrm>
              <a:prstGeom prst="rect">
                <a:avLst/>
              </a:prstGeom>
            </p:spPr>
            <p:txBody>
              <a:bodyPr lIns="50800" tIns="50800" rIns="50800" bIns="50800" rtlCol="0" anchor="ctr"/>
              <a:lstStyle/>
              <a:p>
                <a:pPr marL="0" lvl="0" indent="0" algn="ctr">
                  <a:lnSpc>
                    <a:spcPts val="1679"/>
                  </a:lnSpc>
                </a:pPr>
                <a:r>
                  <a:rPr lang="en-US" sz="1200">
                    <a:solidFill>
                      <a:srgbClr val="EFAB80"/>
                    </a:solidFill>
                    <a:latin typeface="Open Sans"/>
                    <a:ea typeface="Open Sans"/>
                    <a:cs typeface="Open Sans"/>
                    <a:sym typeface="Open Sans"/>
                  </a:rPr>
                  <a:t>Zur Weitergabe</a:t>
                </a:r>
              </a:p>
            </p:txBody>
          </p:sp>
        </p:grpSp>
      </p:grpSp>
      <p:sp>
        <p:nvSpPr>
          <p:cNvPr id="66" name="Freeform 66"/>
          <p:cNvSpPr/>
          <p:nvPr/>
        </p:nvSpPr>
        <p:spPr>
          <a:xfrm>
            <a:off x="4295160" y="3229456"/>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67" name="Freeform 67"/>
          <p:cNvSpPr/>
          <p:nvPr/>
        </p:nvSpPr>
        <p:spPr>
          <a:xfrm>
            <a:off x="4295160" y="2901362"/>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68" name="Freeform 2">
            <a:extLst>
              <a:ext uri="{FF2B5EF4-FFF2-40B4-BE49-F238E27FC236}">
                <a16:creationId xmlns:a16="http://schemas.microsoft.com/office/drawing/2014/main" id="{7069B8EC-E3B0-5F52-22DC-B0B18055AA98}"/>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81474" b="1"/>
            </a:stretch>
          </a:blipFill>
        </p:spPr>
        <p:txBody>
          <a:bodyPr/>
          <a:lstStyle/>
          <a:p>
            <a:endParaRPr lang="en-CY" dirty="0"/>
          </a:p>
        </p:txBody>
      </p:sp>
      <p:sp>
        <p:nvSpPr>
          <p:cNvPr id="69" name="Freeform 3">
            <a:extLst>
              <a:ext uri="{FF2B5EF4-FFF2-40B4-BE49-F238E27FC236}">
                <a16:creationId xmlns:a16="http://schemas.microsoft.com/office/drawing/2014/main" id="{03C265AC-ABCF-9346-A014-914605BB7070}"/>
              </a:ext>
            </a:extLst>
          </p:cNvPr>
          <p:cNvSpPr/>
          <p:nvPr/>
        </p:nvSpPr>
        <p:spPr>
          <a:xfrm>
            <a:off x="2902269" y="-4420"/>
            <a:ext cx="3024000" cy="61032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62832"/>
            </a:stretch>
          </a:blipFill>
        </p:spPr>
        <p:txBody>
          <a:bodyPr/>
          <a:lstStyle/>
          <a:p>
            <a:endParaRPr lang="en-CY"/>
          </a:p>
        </p:txBody>
      </p:sp>
      <p:grpSp>
        <p:nvGrpSpPr>
          <p:cNvPr id="70" name="Group 4">
            <a:extLst>
              <a:ext uri="{FF2B5EF4-FFF2-40B4-BE49-F238E27FC236}">
                <a16:creationId xmlns:a16="http://schemas.microsoft.com/office/drawing/2014/main" id="{A676B10B-A993-9CD1-7ABA-EC266DCE53AB}"/>
              </a:ext>
            </a:extLst>
          </p:cNvPr>
          <p:cNvGrpSpPr/>
          <p:nvPr/>
        </p:nvGrpSpPr>
        <p:grpSpPr>
          <a:xfrm>
            <a:off x="-1" y="10375899"/>
            <a:ext cx="6897157" cy="62299"/>
            <a:chOff x="0" y="0"/>
            <a:chExt cx="2709333" cy="26991"/>
          </a:xfrm>
        </p:grpSpPr>
        <p:sp>
          <p:nvSpPr>
            <p:cNvPr id="71" name="Freeform 5">
              <a:extLst>
                <a:ext uri="{FF2B5EF4-FFF2-40B4-BE49-F238E27FC236}">
                  <a16:creationId xmlns:a16="http://schemas.microsoft.com/office/drawing/2014/main" id="{DF8414C7-8128-4D6D-019F-CBA99B3DE774}"/>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72" name="TextBox 6">
              <a:extLst>
                <a:ext uri="{FF2B5EF4-FFF2-40B4-BE49-F238E27FC236}">
                  <a16:creationId xmlns:a16="http://schemas.microsoft.com/office/drawing/2014/main" id="{E378E605-385B-6E73-4E00-4EC1F5A8D1CA}"/>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3648349" y="3026216"/>
            <a:ext cx="409787" cy="378028"/>
          </a:xfrm>
          <a:custGeom>
            <a:avLst/>
            <a:gdLst/>
            <a:ahLst/>
            <a:cxnLst/>
            <a:rect l="l" t="t" r="r" b="b"/>
            <a:pathLst>
              <a:path w="409787" h="378028">
                <a:moveTo>
                  <a:pt x="0" y="0"/>
                </a:moveTo>
                <a:lnTo>
                  <a:pt x="409787" y="0"/>
                </a:lnTo>
                <a:lnTo>
                  <a:pt x="409787" y="378029"/>
                </a:lnTo>
                <a:lnTo>
                  <a:pt x="0" y="37802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10" name="TextBox 10"/>
          <p:cNvSpPr txBox="1"/>
          <p:nvPr/>
        </p:nvSpPr>
        <p:spPr>
          <a:xfrm>
            <a:off x="756000" y="3489970"/>
            <a:ext cx="6048000" cy="219837"/>
          </a:xfrm>
          <a:prstGeom prst="rect">
            <a:avLst/>
          </a:prstGeom>
        </p:spPr>
        <p:txBody>
          <a:bodyPr lIns="0" tIns="0" rIns="0" bIns="0" rtlCol="0" anchor="t">
            <a:spAutoFit/>
          </a:bodyPr>
          <a:lstStyle/>
          <a:p>
            <a:pPr marL="0" lvl="0" indent="0" algn="ctr">
              <a:lnSpc>
                <a:spcPts val="1884"/>
              </a:lnSpc>
              <a:spcBef>
                <a:spcPct val="0"/>
              </a:spcBef>
            </a:pPr>
            <a:r>
              <a:rPr lang="en-US" sz="1200" i="1" spc="-45">
                <a:solidFill>
                  <a:srgbClr val="464646"/>
                </a:solidFill>
                <a:latin typeface="Open Sans Italics"/>
                <a:ea typeface="Open Sans Italics"/>
                <a:cs typeface="Open Sans Italics"/>
                <a:sym typeface="Open Sans Italics"/>
              </a:rPr>
              <a:t>Sie können diese Gesprächsanregungen ausdrucken und verwenden oder Ihre eigenen erstellen!</a:t>
            </a:r>
          </a:p>
        </p:txBody>
      </p:sp>
      <p:grpSp>
        <p:nvGrpSpPr>
          <p:cNvPr id="11" name="Group 11"/>
          <p:cNvGrpSpPr/>
          <p:nvPr/>
        </p:nvGrpSpPr>
        <p:grpSpPr>
          <a:xfrm>
            <a:off x="726121" y="1713810"/>
            <a:ext cx="6048000" cy="366859"/>
            <a:chOff x="0" y="0"/>
            <a:chExt cx="2167467" cy="131474"/>
          </a:xfrm>
        </p:grpSpPr>
        <p:sp>
          <p:nvSpPr>
            <p:cNvPr id="12" name="Freeform 12"/>
            <p:cNvSpPr/>
            <p:nvPr/>
          </p:nvSpPr>
          <p:spPr>
            <a:xfrm>
              <a:off x="0" y="0"/>
              <a:ext cx="2167467" cy="131474"/>
            </a:xfrm>
            <a:custGeom>
              <a:avLst/>
              <a:gdLst/>
              <a:ahLst/>
              <a:cxnLst/>
              <a:rect l="l" t="t" r="r" b="b"/>
              <a:pathLst>
                <a:path w="2167467" h="131474">
                  <a:moveTo>
                    <a:pt x="0" y="0"/>
                  </a:moveTo>
                  <a:lnTo>
                    <a:pt x="2167467" y="0"/>
                  </a:lnTo>
                  <a:lnTo>
                    <a:pt x="2167467" y="131474"/>
                  </a:lnTo>
                  <a:lnTo>
                    <a:pt x="0" y="131474"/>
                  </a:lnTo>
                  <a:close/>
                </a:path>
              </a:pathLst>
            </a:custGeom>
            <a:solidFill>
              <a:srgbClr val="FFDAB3"/>
            </a:solidFill>
          </p:spPr>
          <p:txBody>
            <a:bodyPr/>
            <a:lstStyle/>
            <a:p>
              <a:endParaRPr lang="en-CY"/>
            </a:p>
          </p:txBody>
        </p:sp>
        <p:sp>
          <p:nvSpPr>
            <p:cNvPr id="13" name="TextBox 13"/>
            <p:cNvSpPr txBox="1"/>
            <p:nvPr/>
          </p:nvSpPr>
          <p:spPr>
            <a:xfrm>
              <a:off x="0" y="-28575"/>
              <a:ext cx="2167467" cy="160049"/>
            </a:xfrm>
            <a:prstGeom prst="rect">
              <a:avLst/>
            </a:prstGeom>
          </p:spPr>
          <p:txBody>
            <a:bodyPr lIns="50800" tIns="50800" rIns="50800" bIns="50800" rtlCol="0" anchor="ctr"/>
            <a:lstStyle/>
            <a:p>
              <a:pPr marL="0" lvl="0" indent="0" algn="ctr">
                <a:lnSpc>
                  <a:spcPts val="1959"/>
                </a:lnSpc>
              </a:pPr>
              <a:r>
                <a:rPr lang="en-US" sz="1399" b="1">
                  <a:solidFill>
                    <a:srgbClr val="464646"/>
                  </a:solidFill>
                  <a:latin typeface="Open Sans Bold"/>
                  <a:ea typeface="Open Sans Bold"/>
                  <a:cs typeface="Open Sans Bold"/>
                  <a:sym typeface="Open Sans Bold"/>
                </a:rPr>
                <a:t>Zweiergespräche</a:t>
              </a:r>
            </a:p>
          </p:txBody>
        </p:sp>
      </p:grpSp>
      <p:grpSp>
        <p:nvGrpSpPr>
          <p:cNvPr id="14" name="Group 14"/>
          <p:cNvGrpSpPr/>
          <p:nvPr/>
        </p:nvGrpSpPr>
        <p:grpSpPr>
          <a:xfrm>
            <a:off x="726121" y="2184841"/>
            <a:ext cx="6048000" cy="641350"/>
            <a:chOff x="0" y="0"/>
            <a:chExt cx="2167467" cy="229845"/>
          </a:xfrm>
        </p:grpSpPr>
        <p:sp>
          <p:nvSpPr>
            <p:cNvPr id="15" name="Freeform 15"/>
            <p:cNvSpPr/>
            <p:nvPr/>
          </p:nvSpPr>
          <p:spPr>
            <a:xfrm>
              <a:off x="0" y="0"/>
              <a:ext cx="2167467" cy="229845"/>
            </a:xfrm>
            <a:custGeom>
              <a:avLst/>
              <a:gdLst/>
              <a:ahLst/>
              <a:cxnLst/>
              <a:rect l="l" t="t" r="r" b="b"/>
              <a:pathLst>
                <a:path w="2167467" h="229845">
                  <a:moveTo>
                    <a:pt x="0" y="0"/>
                  </a:moveTo>
                  <a:lnTo>
                    <a:pt x="2167467" y="0"/>
                  </a:lnTo>
                  <a:lnTo>
                    <a:pt x="2167467" y="229845"/>
                  </a:lnTo>
                  <a:lnTo>
                    <a:pt x="0" y="229845"/>
                  </a:lnTo>
                  <a:close/>
                </a:path>
              </a:pathLst>
            </a:custGeom>
            <a:solidFill>
              <a:srgbClr val="E7F8F7"/>
            </a:solidFill>
          </p:spPr>
          <p:txBody>
            <a:bodyPr/>
            <a:lstStyle/>
            <a:p>
              <a:endParaRPr lang="en-CY"/>
            </a:p>
          </p:txBody>
        </p:sp>
        <p:sp>
          <p:nvSpPr>
            <p:cNvPr id="16" name="TextBox 16"/>
            <p:cNvSpPr txBox="1"/>
            <p:nvPr/>
          </p:nvSpPr>
          <p:spPr>
            <a:xfrm>
              <a:off x="0" y="-19050"/>
              <a:ext cx="2167467" cy="248895"/>
            </a:xfrm>
            <a:prstGeom prst="rect">
              <a:avLst/>
            </a:prstGeom>
          </p:spPr>
          <p:txBody>
            <a:bodyPr lIns="50800" tIns="50800" rIns="50800" bIns="50800" rtlCol="0" anchor="ctr"/>
            <a:lstStyle/>
            <a:p>
              <a:pPr marL="0" lvl="0" indent="0" algn="l">
                <a:lnSpc>
                  <a:spcPts val="1540"/>
                </a:lnSpc>
              </a:pPr>
              <a:r>
                <a:rPr lang="en-US" sz="1100">
                  <a:solidFill>
                    <a:srgbClr val="464646"/>
                  </a:solidFill>
                  <a:latin typeface="Open Sans"/>
                  <a:ea typeface="Open Sans"/>
                  <a:cs typeface="Open Sans"/>
                  <a:sym typeface="Open Sans"/>
                </a:rPr>
                <a:t>Zwei Teammitglieder unterhalten sich 5–10 Minuten lang anhand eines einfachen Gesprächsanstosses.</a:t>
              </a:r>
            </a:p>
          </p:txBody>
        </p:sp>
      </p:grpSp>
      <p:grpSp>
        <p:nvGrpSpPr>
          <p:cNvPr id="17" name="Group 17"/>
          <p:cNvGrpSpPr/>
          <p:nvPr/>
        </p:nvGrpSpPr>
        <p:grpSpPr>
          <a:xfrm>
            <a:off x="7533487" y="7342674"/>
            <a:ext cx="122887" cy="12288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9" name="TextBox 19"/>
            <p:cNvSpPr txBox="1"/>
            <p:nvPr/>
          </p:nvSpPr>
          <p:spPr>
            <a:xfrm>
              <a:off x="76200" y="57150"/>
              <a:ext cx="660400" cy="679450"/>
            </a:xfrm>
            <a:prstGeom prst="rect">
              <a:avLst/>
            </a:prstGeom>
          </p:spPr>
          <p:txBody>
            <a:bodyPr lIns="37646" tIns="37646" rIns="37646" bIns="37646" rtlCol="0" anchor="ctr"/>
            <a:lstStyle/>
            <a:p>
              <a:pPr algn="ctr">
                <a:lnSpc>
                  <a:spcPts val="1679"/>
                </a:lnSpc>
              </a:pPr>
              <a:endParaRPr/>
            </a:p>
          </p:txBody>
        </p:sp>
      </p:grpSp>
      <p:grpSp>
        <p:nvGrpSpPr>
          <p:cNvPr id="20" name="Group 20"/>
          <p:cNvGrpSpPr/>
          <p:nvPr/>
        </p:nvGrpSpPr>
        <p:grpSpPr>
          <a:xfrm>
            <a:off x="7533487" y="4246917"/>
            <a:ext cx="122887" cy="12288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2" name="TextBox 22"/>
            <p:cNvSpPr txBox="1"/>
            <p:nvPr/>
          </p:nvSpPr>
          <p:spPr>
            <a:xfrm>
              <a:off x="76200" y="57150"/>
              <a:ext cx="660400" cy="679450"/>
            </a:xfrm>
            <a:prstGeom prst="rect">
              <a:avLst/>
            </a:prstGeom>
          </p:spPr>
          <p:txBody>
            <a:bodyPr lIns="37646" tIns="37646" rIns="37646" bIns="37646" rtlCol="0" anchor="ctr"/>
            <a:lstStyle/>
            <a:p>
              <a:pPr algn="ctr">
                <a:lnSpc>
                  <a:spcPts val="1679"/>
                </a:lnSpc>
              </a:pPr>
              <a:endParaRPr/>
            </a:p>
          </p:txBody>
        </p:sp>
      </p:grpSp>
      <p:grpSp>
        <p:nvGrpSpPr>
          <p:cNvPr id="23" name="Group 23"/>
          <p:cNvGrpSpPr/>
          <p:nvPr/>
        </p:nvGrpSpPr>
        <p:grpSpPr>
          <a:xfrm>
            <a:off x="7533487" y="5794796"/>
            <a:ext cx="122887" cy="12288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5" name="TextBox 25"/>
            <p:cNvSpPr txBox="1"/>
            <p:nvPr/>
          </p:nvSpPr>
          <p:spPr>
            <a:xfrm>
              <a:off x="76200" y="57150"/>
              <a:ext cx="660400" cy="679450"/>
            </a:xfrm>
            <a:prstGeom prst="rect">
              <a:avLst/>
            </a:prstGeom>
          </p:spPr>
          <p:txBody>
            <a:bodyPr lIns="37646" tIns="37646" rIns="37646" bIns="37646" rtlCol="0" anchor="ctr"/>
            <a:lstStyle/>
            <a:p>
              <a:pPr algn="ctr">
                <a:lnSpc>
                  <a:spcPts val="1679"/>
                </a:lnSpc>
              </a:pPr>
              <a:endParaRPr/>
            </a:p>
          </p:txBody>
        </p:sp>
      </p:grpSp>
      <p:grpSp>
        <p:nvGrpSpPr>
          <p:cNvPr id="26" name="Group 26"/>
          <p:cNvGrpSpPr/>
          <p:nvPr/>
        </p:nvGrpSpPr>
        <p:grpSpPr>
          <a:xfrm>
            <a:off x="299801" y="7108594"/>
            <a:ext cx="2168591" cy="1368567"/>
            <a:chOff x="0" y="0"/>
            <a:chExt cx="2891455" cy="1824756"/>
          </a:xfrm>
        </p:grpSpPr>
        <p:grpSp>
          <p:nvGrpSpPr>
            <p:cNvPr id="27" name="Group 27"/>
            <p:cNvGrpSpPr/>
            <p:nvPr/>
          </p:nvGrpSpPr>
          <p:grpSpPr>
            <a:xfrm>
              <a:off x="0" y="69500"/>
              <a:ext cx="2891455" cy="1755255"/>
              <a:chOff x="0" y="0"/>
              <a:chExt cx="1048728" cy="636630"/>
            </a:xfrm>
          </p:grpSpPr>
          <p:sp>
            <p:nvSpPr>
              <p:cNvPr id="28" name="Freeform 28"/>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29" name="TextBox 29"/>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Arbeitest du lieber von zu Hause aus oder im Büro?</a:t>
                </a:r>
              </a:p>
            </p:txBody>
          </p:sp>
        </p:grpSp>
        <p:grpSp>
          <p:nvGrpSpPr>
            <p:cNvPr id="30" name="Group 30"/>
            <p:cNvGrpSpPr/>
            <p:nvPr/>
          </p:nvGrpSpPr>
          <p:grpSpPr>
            <a:xfrm>
              <a:off x="2672657" y="156352"/>
              <a:ext cx="163849" cy="16384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32" name="TextBox 32"/>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33" name="Freeform 33"/>
            <p:cNvSpPr/>
            <p:nvPr/>
          </p:nvSpPr>
          <p:spPr>
            <a:xfrm>
              <a:off x="0"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34" name="Group 34"/>
          <p:cNvGrpSpPr/>
          <p:nvPr/>
        </p:nvGrpSpPr>
        <p:grpSpPr>
          <a:xfrm>
            <a:off x="2665825" y="7108594"/>
            <a:ext cx="2168591" cy="1368567"/>
            <a:chOff x="0" y="0"/>
            <a:chExt cx="2891455" cy="1824756"/>
          </a:xfrm>
        </p:grpSpPr>
        <p:grpSp>
          <p:nvGrpSpPr>
            <p:cNvPr id="35" name="Group 35"/>
            <p:cNvGrpSpPr/>
            <p:nvPr/>
          </p:nvGrpSpPr>
          <p:grpSpPr>
            <a:xfrm>
              <a:off x="0" y="69500"/>
              <a:ext cx="2891455" cy="1755255"/>
              <a:chOff x="0" y="0"/>
              <a:chExt cx="1048728" cy="636630"/>
            </a:xfrm>
          </p:grpSpPr>
          <p:sp>
            <p:nvSpPr>
              <p:cNvPr id="36" name="Freeform 36"/>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37" name="TextBox 37"/>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Lieber einen Tag lang keine E-Mails oder </a:t>
                </a:r>
              </a:p>
              <a:p>
                <a:pPr marL="0" lvl="0" indent="0" algn="ctr">
                  <a:lnSpc>
                    <a:spcPts val="2240"/>
                  </a:lnSpc>
                </a:pPr>
                <a:r>
                  <a:rPr lang="en-US" sz="1600" b="1">
                    <a:solidFill>
                      <a:srgbClr val="FFFEFE"/>
                    </a:solidFill>
                    <a:latin typeface="Open Sans Bold"/>
                    <a:ea typeface="Open Sans Bold"/>
                    <a:cs typeface="Open Sans Bold"/>
                    <a:sym typeface="Open Sans Bold"/>
                  </a:rPr>
                  <a:t>keine Meetings?</a:t>
                </a:r>
              </a:p>
            </p:txBody>
          </p:sp>
        </p:grpSp>
        <p:grpSp>
          <p:nvGrpSpPr>
            <p:cNvPr id="38" name="Group 38"/>
            <p:cNvGrpSpPr/>
            <p:nvPr/>
          </p:nvGrpSpPr>
          <p:grpSpPr>
            <a:xfrm>
              <a:off x="2683667" y="156352"/>
              <a:ext cx="163849" cy="163849"/>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40" name="TextBox 40"/>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41" name="Freeform 41"/>
            <p:cNvSpPr/>
            <p:nvPr/>
          </p:nvSpPr>
          <p:spPr>
            <a:xfrm>
              <a:off x="5667"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42" name="Group 42"/>
          <p:cNvGrpSpPr/>
          <p:nvPr/>
        </p:nvGrpSpPr>
        <p:grpSpPr>
          <a:xfrm>
            <a:off x="2665825" y="3976760"/>
            <a:ext cx="2168591" cy="1368567"/>
            <a:chOff x="0" y="0"/>
            <a:chExt cx="2891455" cy="1824756"/>
          </a:xfrm>
        </p:grpSpPr>
        <p:grpSp>
          <p:nvGrpSpPr>
            <p:cNvPr id="43" name="Group 43"/>
            <p:cNvGrpSpPr/>
            <p:nvPr/>
          </p:nvGrpSpPr>
          <p:grpSpPr>
            <a:xfrm>
              <a:off x="0" y="69500"/>
              <a:ext cx="2891455" cy="1755255"/>
              <a:chOff x="0" y="0"/>
              <a:chExt cx="1048728" cy="636630"/>
            </a:xfrm>
          </p:grpSpPr>
          <p:sp>
            <p:nvSpPr>
              <p:cNvPr id="44" name="Freeform 44"/>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45" name="TextBox 45"/>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Musik oder Ruhe beim Arbeiten?</a:t>
                </a:r>
              </a:p>
            </p:txBody>
          </p:sp>
        </p:grpSp>
        <p:grpSp>
          <p:nvGrpSpPr>
            <p:cNvPr id="46" name="Group 46"/>
            <p:cNvGrpSpPr/>
            <p:nvPr/>
          </p:nvGrpSpPr>
          <p:grpSpPr>
            <a:xfrm>
              <a:off x="2683667" y="116558"/>
              <a:ext cx="163849" cy="163849"/>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48" name="TextBox 48"/>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49" name="Freeform 49"/>
            <p:cNvSpPr/>
            <p:nvPr/>
          </p:nvSpPr>
          <p:spPr>
            <a:xfrm>
              <a:off x="5667"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50" name="Group 50"/>
          <p:cNvGrpSpPr/>
          <p:nvPr/>
        </p:nvGrpSpPr>
        <p:grpSpPr>
          <a:xfrm>
            <a:off x="2665825" y="5546255"/>
            <a:ext cx="2168591" cy="1361412"/>
            <a:chOff x="0" y="0"/>
            <a:chExt cx="2891455" cy="1815215"/>
          </a:xfrm>
        </p:grpSpPr>
        <p:grpSp>
          <p:nvGrpSpPr>
            <p:cNvPr id="51" name="Group 51"/>
            <p:cNvGrpSpPr/>
            <p:nvPr/>
          </p:nvGrpSpPr>
          <p:grpSpPr>
            <a:xfrm>
              <a:off x="0" y="61363"/>
              <a:ext cx="2891455" cy="1753852"/>
              <a:chOff x="0" y="0"/>
              <a:chExt cx="1048728" cy="636121"/>
            </a:xfrm>
          </p:grpSpPr>
          <p:sp>
            <p:nvSpPr>
              <p:cNvPr id="52" name="Freeform 52"/>
              <p:cNvSpPr/>
              <p:nvPr/>
            </p:nvSpPr>
            <p:spPr>
              <a:xfrm>
                <a:off x="0" y="0"/>
                <a:ext cx="1048728" cy="636121"/>
              </a:xfrm>
              <a:custGeom>
                <a:avLst/>
                <a:gdLst/>
                <a:ahLst/>
                <a:cxnLst/>
                <a:rect l="l" t="t" r="r" b="b"/>
                <a:pathLst>
                  <a:path w="1048728" h="636121">
                    <a:moveTo>
                      <a:pt x="0" y="0"/>
                    </a:moveTo>
                    <a:lnTo>
                      <a:pt x="1048728" y="0"/>
                    </a:lnTo>
                    <a:lnTo>
                      <a:pt x="1048728" y="636121"/>
                    </a:lnTo>
                    <a:lnTo>
                      <a:pt x="0" y="636121"/>
                    </a:lnTo>
                    <a:close/>
                  </a:path>
                </a:pathLst>
              </a:custGeom>
              <a:solidFill>
                <a:srgbClr val="FDC770"/>
              </a:solidFill>
            </p:spPr>
            <p:txBody>
              <a:bodyPr/>
              <a:lstStyle/>
              <a:p>
                <a:endParaRPr lang="en-CY"/>
              </a:p>
            </p:txBody>
          </p:sp>
          <p:sp>
            <p:nvSpPr>
              <p:cNvPr id="53" name="TextBox 53"/>
              <p:cNvSpPr txBox="1"/>
              <p:nvPr/>
            </p:nvSpPr>
            <p:spPr>
              <a:xfrm>
                <a:off x="0" y="-28575"/>
                <a:ext cx="1048728" cy="664696"/>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Würdest du lieber früh anfangen oder spät aufhören?</a:t>
                </a:r>
              </a:p>
            </p:txBody>
          </p:sp>
        </p:grpSp>
        <p:grpSp>
          <p:nvGrpSpPr>
            <p:cNvPr id="54" name="Group 54"/>
            <p:cNvGrpSpPr/>
            <p:nvPr/>
          </p:nvGrpSpPr>
          <p:grpSpPr>
            <a:xfrm>
              <a:off x="2683667" y="130516"/>
              <a:ext cx="163849" cy="163849"/>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56" name="TextBox 56"/>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57" name="Freeform 57"/>
            <p:cNvSpPr/>
            <p:nvPr/>
          </p:nvSpPr>
          <p:spPr>
            <a:xfrm>
              <a:off x="0"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58" name="Group 58"/>
          <p:cNvGrpSpPr/>
          <p:nvPr/>
        </p:nvGrpSpPr>
        <p:grpSpPr>
          <a:xfrm>
            <a:off x="299801" y="5546255"/>
            <a:ext cx="2168591" cy="1361412"/>
            <a:chOff x="0" y="0"/>
            <a:chExt cx="2891455" cy="1815215"/>
          </a:xfrm>
        </p:grpSpPr>
        <p:grpSp>
          <p:nvGrpSpPr>
            <p:cNvPr id="59" name="Group 59"/>
            <p:cNvGrpSpPr/>
            <p:nvPr/>
          </p:nvGrpSpPr>
          <p:grpSpPr>
            <a:xfrm>
              <a:off x="0" y="61363"/>
              <a:ext cx="2891455" cy="1753852"/>
              <a:chOff x="0" y="0"/>
              <a:chExt cx="1048728" cy="636121"/>
            </a:xfrm>
          </p:grpSpPr>
          <p:sp>
            <p:nvSpPr>
              <p:cNvPr id="60" name="Freeform 60"/>
              <p:cNvSpPr/>
              <p:nvPr/>
            </p:nvSpPr>
            <p:spPr>
              <a:xfrm>
                <a:off x="0" y="0"/>
                <a:ext cx="1048728" cy="636121"/>
              </a:xfrm>
              <a:custGeom>
                <a:avLst/>
                <a:gdLst/>
                <a:ahLst/>
                <a:cxnLst/>
                <a:rect l="l" t="t" r="r" b="b"/>
                <a:pathLst>
                  <a:path w="1048728" h="636121">
                    <a:moveTo>
                      <a:pt x="0" y="0"/>
                    </a:moveTo>
                    <a:lnTo>
                      <a:pt x="1048728" y="0"/>
                    </a:lnTo>
                    <a:lnTo>
                      <a:pt x="1048728" y="636121"/>
                    </a:lnTo>
                    <a:lnTo>
                      <a:pt x="0" y="636121"/>
                    </a:lnTo>
                    <a:close/>
                  </a:path>
                </a:pathLst>
              </a:custGeom>
              <a:solidFill>
                <a:srgbClr val="FDC770"/>
              </a:solidFill>
            </p:spPr>
            <p:txBody>
              <a:bodyPr/>
              <a:lstStyle/>
              <a:p>
                <a:endParaRPr lang="en-CY"/>
              </a:p>
            </p:txBody>
          </p:sp>
          <p:sp>
            <p:nvSpPr>
              <p:cNvPr id="61" name="TextBox 61"/>
              <p:cNvSpPr txBox="1"/>
              <p:nvPr/>
            </p:nvSpPr>
            <p:spPr>
              <a:xfrm>
                <a:off x="0" y="-28575"/>
                <a:ext cx="1048728" cy="664696"/>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Stadt </a:t>
                </a:r>
              </a:p>
              <a:p>
                <a:pPr marL="0" lvl="0" indent="0" algn="ctr">
                  <a:lnSpc>
                    <a:spcPts val="2240"/>
                  </a:lnSpc>
                </a:pPr>
                <a:r>
                  <a:rPr lang="en-US" sz="1600" b="1">
                    <a:solidFill>
                      <a:srgbClr val="FFFEFE"/>
                    </a:solidFill>
                    <a:latin typeface="Open Sans Bold"/>
                    <a:ea typeface="Open Sans Bold"/>
                    <a:cs typeface="Open Sans Bold"/>
                    <a:sym typeface="Open Sans Bold"/>
                  </a:rPr>
                  <a:t>oder </a:t>
                </a:r>
              </a:p>
              <a:p>
                <a:pPr marL="0" lvl="0" indent="0" algn="ctr">
                  <a:lnSpc>
                    <a:spcPts val="2240"/>
                  </a:lnSpc>
                </a:pPr>
                <a:r>
                  <a:rPr lang="en-US" sz="1600" b="1">
                    <a:solidFill>
                      <a:srgbClr val="FFFEFE"/>
                    </a:solidFill>
                    <a:latin typeface="Open Sans Bold"/>
                    <a:ea typeface="Open Sans Bold"/>
                    <a:cs typeface="Open Sans Bold"/>
                    <a:sym typeface="Open Sans Bold"/>
                  </a:rPr>
                  <a:t>Natur?</a:t>
                </a:r>
              </a:p>
            </p:txBody>
          </p:sp>
        </p:grpSp>
        <p:grpSp>
          <p:nvGrpSpPr>
            <p:cNvPr id="62" name="Group 62"/>
            <p:cNvGrpSpPr/>
            <p:nvPr/>
          </p:nvGrpSpPr>
          <p:grpSpPr>
            <a:xfrm>
              <a:off x="2672657" y="130516"/>
              <a:ext cx="163849" cy="163849"/>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64" name="TextBox 64"/>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65" name="Freeform 65"/>
            <p:cNvSpPr/>
            <p:nvPr/>
          </p:nvSpPr>
          <p:spPr>
            <a:xfrm>
              <a:off x="0"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66" name="Group 66"/>
          <p:cNvGrpSpPr/>
          <p:nvPr/>
        </p:nvGrpSpPr>
        <p:grpSpPr>
          <a:xfrm>
            <a:off x="299801" y="3976760"/>
            <a:ext cx="2168591" cy="1368567"/>
            <a:chOff x="0" y="0"/>
            <a:chExt cx="2891455" cy="1824756"/>
          </a:xfrm>
        </p:grpSpPr>
        <p:grpSp>
          <p:nvGrpSpPr>
            <p:cNvPr id="67" name="Group 67"/>
            <p:cNvGrpSpPr/>
            <p:nvPr/>
          </p:nvGrpSpPr>
          <p:grpSpPr>
            <a:xfrm>
              <a:off x="0" y="69500"/>
              <a:ext cx="2891455" cy="1755255"/>
              <a:chOff x="0" y="0"/>
              <a:chExt cx="1048728" cy="636630"/>
            </a:xfrm>
          </p:grpSpPr>
          <p:sp>
            <p:nvSpPr>
              <p:cNvPr id="68" name="Freeform 68"/>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69" name="TextBox 69"/>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Morgenmensch </a:t>
                </a:r>
              </a:p>
              <a:p>
                <a:pPr marL="0" lvl="0" indent="0" algn="ctr">
                  <a:lnSpc>
                    <a:spcPts val="2240"/>
                  </a:lnSpc>
                </a:pPr>
                <a:r>
                  <a:rPr lang="en-US" sz="1600" b="1">
                    <a:solidFill>
                      <a:srgbClr val="FFFEFE"/>
                    </a:solidFill>
                    <a:latin typeface="Open Sans Bold"/>
                    <a:ea typeface="Open Sans Bold"/>
                    <a:cs typeface="Open Sans Bold"/>
                    <a:sym typeface="Open Sans Bold"/>
                  </a:rPr>
                  <a:t>oder </a:t>
                </a:r>
              </a:p>
              <a:p>
                <a:pPr marL="0" lvl="0" indent="0" algn="ctr">
                  <a:lnSpc>
                    <a:spcPts val="2240"/>
                  </a:lnSpc>
                </a:pPr>
                <a:r>
                  <a:rPr lang="en-US" sz="1600" b="1">
                    <a:solidFill>
                      <a:srgbClr val="FFFEFE"/>
                    </a:solidFill>
                    <a:latin typeface="Open Sans Bold"/>
                    <a:ea typeface="Open Sans Bold"/>
                    <a:cs typeface="Open Sans Bold"/>
                    <a:sym typeface="Open Sans Bold"/>
                  </a:rPr>
                  <a:t>Nachteule?</a:t>
                </a:r>
              </a:p>
            </p:txBody>
          </p:sp>
        </p:grpSp>
        <p:grpSp>
          <p:nvGrpSpPr>
            <p:cNvPr id="70" name="Group 70"/>
            <p:cNvGrpSpPr/>
            <p:nvPr/>
          </p:nvGrpSpPr>
          <p:grpSpPr>
            <a:xfrm>
              <a:off x="2672657" y="116558"/>
              <a:ext cx="163849" cy="163849"/>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72" name="TextBox 72"/>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73" name="Freeform 73"/>
            <p:cNvSpPr/>
            <p:nvPr/>
          </p:nvSpPr>
          <p:spPr>
            <a:xfrm>
              <a:off x="10761"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74" name="Group 74"/>
          <p:cNvGrpSpPr/>
          <p:nvPr/>
        </p:nvGrpSpPr>
        <p:grpSpPr>
          <a:xfrm>
            <a:off x="5031850" y="7108594"/>
            <a:ext cx="2168591" cy="1368567"/>
            <a:chOff x="0" y="0"/>
            <a:chExt cx="2891455" cy="1824756"/>
          </a:xfrm>
        </p:grpSpPr>
        <p:grpSp>
          <p:nvGrpSpPr>
            <p:cNvPr id="75" name="Group 75"/>
            <p:cNvGrpSpPr/>
            <p:nvPr/>
          </p:nvGrpSpPr>
          <p:grpSpPr>
            <a:xfrm>
              <a:off x="0" y="69500"/>
              <a:ext cx="2891455" cy="1755255"/>
              <a:chOff x="0" y="0"/>
              <a:chExt cx="1048728" cy="636630"/>
            </a:xfrm>
          </p:grpSpPr>
          <p:sp>
            <p:nvSpPr>
              <p:cNvPr id="76" name="Freeform 76"/>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77" name="TextBox 77"/>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Was lernst du gerade?</a:t>
                </a:r>
              </a:p>
            </p:txBody>
          </p:sp>
        </p:grpSp>
        <p:sp>
          <p:nvSpPr>
            <p:cNvPr id="78" name="Freeform 78"/>
            <p:cNvSpPr/>
            <p:nvPr/>
          </p:nvSpPr>
          <p:spPr>
            <a:xfrm>
              <a:off x="5667"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79" name="Group 79"/>
            <p:cNvGrpSpPr/>
            <p:nvPr/>
          </p:nvGrpSpPr>
          <p:grpSpPr>
            <a:xfrm>
              <a:off x="2614037" y="156352"/>
              <a:ext cx="163849" cy="163849"/>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81" name="TextBox 81"/>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grpSp>
      <p:grpSp>
        <p:nvGrpSpPr>
          <p:cNvPr id="82" name="Group 82"/>
          <p:cNvGrpSpPr/>
          <p:nvPr/>
        </p:nvGrpSpPr>
        <p:grpSpPr>
          <a:xfrm>
            <a:off x="5031850" y="3976760"/>
            <a:ext cx="2168591" cy="1368567"/>
            <a:chOff x="0" y="0"/>
            <a:chExt cx="2891455" cy="1824756"/>
          </a:xfrm>
        </p:grpSpPr>
        <p:grpSp>
          <p:nvGrpSpPr>
            <p:cNvPr id="83" name="Group 83"/>
            <p:cNvGrpSpPr/>
            <p:nvPr/>
          </p:nvGrpSpPr>
          <p:grpSpPr>
            <a:xfrm>
              <a:off x="0" y="69500"/>
              <a:ext cx="2891455" cy="1755255"/>
              <a:chOff x="0" y="0"/>
              <a:chExt cx="1048728" cy="636630"/>
            </a:xfrm>
          </p:grpSpPr>
          <p:sp>
            <p:nvSpPr>
              <p:cNvPr id="84" name="Freeform 84"/>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85" name="TextBox 85"/>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Welches ​​Hobby </a:t>
                </a:r>
              </a:p>
              <a:p>
                <a:pPr marL="0" lvl="0" indent="0" algn="ctr">
                  <a:lnSpc>
                    <a:spcPts val="2240"/>
                  </a:lnSpc>
                </a:pPr>
                <a:r>
                  <a:rPr lang="en-US" sz="1600" b="1">
                    <a:solidFill>
                      <a:srgbClr val="FFFEFE"/>
                    </a:solidFill>
                    <a:latin typeface="Open Sans Bold"/>
                    <a:ea typeface="Open Sans Bold"/>
                    <a:cs typeface="Open Sans Bold"/>
                    <a:sym typeface="Open Sans Bold"/>
                  </a:rPr>
                  <a:t>hast du?</a:t>
                </a:r>
              </a:p>
            </p:txBody>
          </p:sp>
        </p:grpSp>
        <p:sp>
          <p:nvSpPr>
            <p:cNvPr id="86" name="Freeform 86"/>
            <p:cNvSpPr/>
            <p:nvPr/>
          </p:nvSpPr>
          <p:spPr>
            <a:xfrm>
              <a:off x="5667"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87" name="Group 87"/>
            <p:cNvGrpSpPr/>
            <p:nvPr/>
          </p:nvGrpSpPr>
          <p:grpSpPr>
            <a:xfrm>
              <a:off x="2566393" y="198482"/>
              <a:ext cx="163849" cy="163849"/>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89" name="TextBox 89"/>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grpSp>
      <p:grpSp>
        <p:nvGrpSpPr>
          <p:cNvPr id="90" name="Group 90"/>
          <p:cNvGrpSpPr/>
          <p:nvPr/>
        </p:nvGrpSpPr>
        <p:grpSpPr>
          <a:xfrm>
            <a:off x="5031850" y="5546255"/>
            <a:ext cx="2168591" cy="1190053"/>
            <a:chOff x="0" y="0"/>
            <a:chExt cx="2891455" cy="1586738"/>
          </a:xfrm>
        </p:grpSpPr>
        <p:grpSp>
          <p:nvGrpSpPr>
            <p:cNvPr id="91" name="Group 91"/>
            <p:cNvGrpSpPr/>
            <p:nvPr/>
          </p:nvGrpSpPr>
          <p:grpSpPr>
            <a:xfrm>
              <a:off x="0" y="61363"/>
              <a:ext cx="2891455" cy="1753852"/>
              <a:chOff x="0" y="0"/>
              <a:chExt cx="1048728" cy="636121"/>
            </a:xfrm>
          </p:grpSpPr>
          <p:sp>
            <p:nvSpPr>
              <p:cNvPr id="92" name="Freeform 92"/>
              <p:cNvSpPr/>
              <p:nvPr/>
            </p:nvSpPr>
            <p:spPr>
              <a:xfrm>
                <a:off x="0" y="0"/>
                <a:ext cx="1048728" cy="636121"/>
              </a:xfrm>
              <a:custGeom>
                <a:avLst/>
                <a:gdLst/>
                <a:ahLst/>
                <a:cxnLst/>
                <a:rect l="l" t="t" r="r" b="b"/>
                <a:pathLst>
                  <a:path w="1048728" h="636121">
                    <a:moveTo>
                      <a:pt x="0" y="0"/>
                    </a:moveTo>
                    <a:lnTo>
                      <a:pt x="1048728" y="0"/>
                    </a:lnTo>
                    <a:lnTo>
                      <a:pt x="1048728" y="636121"/>
                    </a:lnTo>
                    <a:lnTo>
                      <a:pt x="0" y="636121"/>
                    </a:lnTo>
                    <a:close/>
                  </a:path>
                </a:pathLst>
              </a:custGeom>
              <a:solidFill>
                <a:srgbClr val="FDC770"/>
              </a:solidFill>
            </p:spPr>
            <p:txBody>
              <a:bodyPr/>
              <a:lstStyle/>
              <a:p>
                <a:endParaRPr lang="en-CY"/>
              </a:p>
            </p:txBody>
          </p:sp>
          <p:sp>
            <p:nvSpPr>
              <p:cNvPr id="93" name="TextBox 93"/>
              <p:cNvSpPr txBox="1"/>
              <p:nvPr/>
            </p:nvSpPr>
            <p:spPr>
              <a:xfrm>
                <a:off x="0" y="-28575"/>
                <a:ext cx="1048728" cy="664696"/>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Was bringt dich im Alltag zum Lächeln?</a:t>
                </a:r>
              </a:p>
            </p:txBody>
          </p:sp>
        </p:grpSp>
        <p:sp>
          <p:nvSpPr>
            <p:cNvPr id="94" name="Freeform 94"/>
            <p:cNvSpPr/>
            <p:nvPr/>
          </p:nvSpPr>
          <p:spPr>
            <a:xfrm>
              <a:off x="0"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95" name="Group 95"/>
            <p:cNvGrpSpPr/>
            <p:nvPr/>
          </p:nvGrpSpPr>
          <p:grpSpPr>
            <a:xfrm>
              <a:off x="2648317" y="130516"/>
              <a:ext cx="163849" cy="163849"/>
              <a:chOff x="0" y="0"/>
              <a:chExt cx="812800" cy="812800"/>
            </a:xfrm>
          </p:grpSpPr>
          <p:sp>
            <p:nvSpPr>
              <p:cNvPr id="96" name="Freeform 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97" name="TextBox 97"/>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grpSp>
      <p:grpSp>
        <p:nvGrpSpPr>
          <p:cNvPr id="98" name="Group 98"/>
          <p:cNvGrpSpPr/>
          <p:nvPr/>
        </p:nvGrpSpPr>
        <p:grpSpPr>
          <a:xfrm>
            <a:off x="299801" y="8678089"/>
            <a:ext cx="2168591" cy="1368567"/>
            <a:chOff x="0" y="0"/>
            <a:chExt cx="2891455" cy="1824756"/>
          </a:xfrm>
        </p:grpSpPr>
        <p:grpSp>
          <p:nvGrpSpPr>
            <p:cNvPr id="99" name="Group 99"/>
            <p:cNvGrpSpPr/>
            <p:nvPr/>
          </p:nvGrpSpPr>
          <p:grpSpPr>
            <a:xfrm>
              <a:off x="0" y="69500"/>
              <a:ext cx="2891455" cy="1755255"/>
              <a:chOff x="0" y="0"/>
              <a:chExt cx="1048728" cy="636630"/>
            </a:xfrm>
          </p:grpSpPr>
          <p:sp>
            <p:nvSpPr>
              <p:cNvPr id="100" name="Freeform 100"/>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101" name="TextBox 101"/>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In welcher Umgebung arbeitest du am besten?</a:t>
                </a:r>
              </a:p>
            </p:txBody>
          </p:sp>
        </p:grpSp>
        <p:grpSp>
          <p:nvGrpSpPr>
            <p:cNvPr id="102" name="Group 102"/>
            <p:cNvGrpSpPr/>
            <p:nvPr/>
          </p:nvGrpSpPr>
          <p:grpSpPr>
            <a:xfrm>
              <a:off x="2672657" y="156352"/>
              <a:ext cx="163849" cy="163849"/>
              <a:chOff x="0" y="0"/>
              <a:chExt cx="812800" cy="812800"/>
            </a:xfrm>
          </p:grpSpPr>
          <p:sp>
            <p:nvSpPr>
              <p:cNvPr id="103" name="Freeform 10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04" name="TextBox 104"/>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105" name="Freeform 105"/>
            <p:cNvSpPr/>
            <p:nvPr/>
          </p:nvSpPr>
          <p:spPr>
            <a:xfrm>
              <a:off x="0"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106" name="Group 106"/>
          <p:cNvGrpSpPr/>
          <p:nvPr/>
        </p:nvGrpSpPr>
        <p:grpSpPr>
          <a:xfrm>
            <a:off x="2665825" y="8678089"/>
            <a:ext cx="2168591" cy="1368567"/>
            <a:chOff x="0" y="0"/>
            <a:chExt cx="2891455" cy="1824756"/>
          </a:xfrm>
        </p:grpSpPr>
        <p:grpSp>
          <p:nvGrpSpPr>
            <p:cNvPr id="107" name="Group 107"/>
            <p:cNvGrpSpPr/>
            <p:nvPr/>
          </p:nvGrpSpPr>
          <p:grpSpPr>
            <a:xfrm>
              <a:off x="0" y="69500"/>
              <a:ext cx="2891455" cy="1755255"/>
              <a:chOff x="0" y="0"/>
              <a:chExt cx="1048728" cy="636630"/>
            </a:xfrm>
          </p:grpSpPr>
          <p:sp>
            <p:nvSpPr>
              <p:cNvPr id="108" name="Freeform 108"/>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109" name="TextBox 109"/>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Was machst du gerne in deinen Pausen?</a:t>
                </a:r>
              </a:p>
            </p:txBody>
          </p:sp>
        </p:grpSp>
        <p:grpSp>
          <p:nvGrpSpPr>
            <p:cNvPr id="110" name="Group 110"/>
            <p:cNvGrpSpPr/>
            <p:nvPr/>
          </p:nvGrpSpPr>
          <p:grpSpPr>
            <a:xfrm>
              <a:off x="2683667" y="156352"/>
              <a:ext cx="163849" cy="163849"/>
              <a:chOff x="0" y="0"/>
              <a:chExt cx="812800" cy="812800"/>
            </a:xfrm>
          </p:grpSpPr>
          <p:sp>
            <p:nvSpPr>
              <p:cNvPr id="111" name="Freeform 1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12" name="TextBox 112"/>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113" name="Freeform 113"/>
            <p:cNvSpPr/>
            <p:nvPr/>
          </p:nvSpPr>
          <p:spPr>
            <a:xfrm>
              <a:off x="5667"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114" name="Group 114"/>
          <p:cNvGrpSpPr/>
          <p:nvPr/>
        </p:nvGrpSpPr>
        <p:grpSpPr>
          <a:xfrm>
            <a:off x="5036100" y="8678089"/>
            <a:ext cx="2052830" cy="223104"/>
            <a:chOff x="0" y="0"/>
            <a:chExt cx="2737107" cy="297471"/>
          </a:xfrm>
        </p:grpSpPr>
        <p:sp>
          <p:nvSpPr>
            <p:cNvPr id="115" name="Freeform 115"/>
            <p:cNvSpPr/>
            <p:nvPr/>
          </p:nvSpPr>
          <p:spPr>
            <a:xfrm>
              <a:off x="0"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116" name="Group 116"/>
            <p:cNvGrpSpPr/>
            <p:nvPr/>
          </p:nvGrpSpPr>
          <p:grpSpPr>
            <a:xfrm>
              <a:off x="2573258" y="133622"/>
              <a:ext cx="163849" cy="163849"/>
              <a:chOff x="0" y="0"/>
              <a:chExt cx="812800" cy="812800"/>
            </a:xfrm>
          </p:grpSpPr>
          <p:sp>
            <p:nvSpPr>
              <p:cNvPr id="117" name="Freeform 1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18" name="TextBox 118"/>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grpSp>
      <p:grpSp>
        <p:nvGrpSpPr>
          <p:cNvPr id="119" name="Group 119"/>
          <p:cNvGrpSpPr/>
          <p:nvPr/>
        </p:nvGrpSpPr>
        <p:grpSpPr>
          <a:xfrm>
            <a:off x="5031850" y="8730214"/>
            <a:ext cx="2168591" cy="1316441"/>
            <a:chOff x="0" y="0"/>
            <a:chExt cx="1048728" cy="636630"/>
          </a:xfrm>
        </p:grpSpPr>
        <p:sp>
          <p:nvSpPr>
            <p:cNvPr id="120" name="Freeform 120"/>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121" name="TextBox 121"/>
            <p:cNvSpPr txBox="1"/>
            <p:nvPr/>
          </p:nvSpPr>
          <p:spPr>
            <a:xfrm>
              <a:off x="0" y="-28575"/>
              <a:ext cx="1048728" cy="665205"/>
            </a:xfrm>
            <a:prstGeom prst="rect">
              <a:avLst/>
            </a:prstGeom>
          </p:spPr>
          <p:txBody>
            <a:bodyPr lIns="37646" tIns="37646" rIns="37646" bIns="37646" rtlCol="0" anchor="ctr"/>
            <a:lstStyle/>
            <a:p>
              <a:pPr algn="ctr">
                <a:lnSpc>
                  <a:spcPts val="2240"/>
                </a:lnSpc>
              </a:pPr>
              <a:endParaRPr/>
            </a:p>
            <a:p>
              <a:pPr marL="0" lvl="0" indent="0" algn="ctr">
                <a:lnSpc>
                  <a:spcPts val="2240"/>
                </a:lnSpc>
              </a:pPr>
              <a:r>
                <a:rPr lang="en-US" sz="1600" b="1">
                  <a:solidFill>
                    <a:srgbClr val="FFFEFE"/>
                  </a:solidFill>
                  <a:latin typeface="Open Sans Bold"/>
                  <a:ea typeface="Open Sans Bold"/>
                  <a:cs typeface="Open Sans Bold"/>
                  <a:sym typeface="Open Sans Bold"/>
                </a:rPr>
                <a:t>Traditionell kochen oder experimentell?</a:t>
              </a:r>
            </a:p>
          </p:txBody>
        </p:sp>
      </p:grpSp>
      <p:sp>
        <p:nvSpPr>
          <p:cNvPr id="122" name="TextBox 122"/>
          <p:cNvSpPr txBox="1"/>
          <p:nvPr/>
        </p:nvSpPr>
        <p:spPr>
          <a:xfrm>
            <a:off x="868699" y="608859"/>
            <a:ext cx="5899104" cy="352867"/>
          </a:xfrm>
          <a:prstGeom prst="rect">
            <a:avLst/>
          </a:prstGeom>
        </p:spPr>
        <p:txBody>
          <a:bodyPr lIns="0" tIns="0" rIns="0" bIns="0" rtlCol="0" anchor="t">
            <a:spAutoFit/>
          </a:bodyPr>
          <a:lstStyle/>
          <a:p>
            <a:pPr marL="0" lvl="0" indent="0" algn="ctr">
              <a:lnSpc>
                <a:spcPts val="2879"/>
              </a:lnSpc>
              <a:spcBef>
                <a:spcPct val="0"/>
              </a:spcBef>
            </a:pPr>
            <a:r>
              <a:rPr lang="en-US" sz="2215" b="1" u="none" strike="noStrike" spc="-155">
                <a:solidFill>
                  <a:srgbClr val="464646"/>
                </a:solidFill>
                <a:latin typeface="Open Sans Bold"/>
                <a:ea typeface="Open Sans Bold"/>
                <a:cs typeface="Open Sans Bold"/>
                <a:sym typeface="Open Sans Bold"/>
              </a:rPr>
              <a:t>Beispiele für inklusive Teambuilding- Aktivitäten</a:t>
            </a:r>
          </a:p>
        </p:txBody>
      </p:sp>
      <p:sp>
        <p:nvSpPr>
          <p:cNvPr id="123" name="TextBox 123"/>
          <p:cNvSpPr txBox="1"/>
          <p:nvPr/>
        </p:nvSpPr>
        <p:spPr>
          <a:xfrm>
            <a:off x="1523071" y="1144214"/>
            <a:ext cx="4880039" cy="198120"/>
          </a:xfrm>
          <a:prstGeom prst="rect">
            <a:avLst/>
          </a:prstGeom>
        </p:spPr>
        <p:txBody>
          <a:bodyPr lIns="0" tIns="0" rIns="0" bIns="0" rtlCol="0" anchor="t">
            <a:spAutoFit/>
          </a:bodyPr>
          <a:lstStyle/>
          <a:p>
            <a:pPr marL="0" lvl="0" indent="0" algn="ctr">
              <a:lnSpc>
                <a:spcPts val="1679"/>
              </a:lnSpc>
              <a:spcBef>
                <a:spcPct val="0"/>
              </a:spcBef>
            </a:pPr>
            <a:r>
              <a:rPr lang="en-US" sz="1199" i="1">
                <a:solidFill>
                  <a:srgbClr val="464646"/>
                </a:solidFill>
                <a:latin typeface="Open Sans Italics"/>
                <a:ea typeface="Open Sans Italics"/>
                <a:cs typeface="Open Sans Italics"/>
                <a:sym typeface="Open Sans Italics"/>
              </a:rPr>
              <a:t>Teams können eine oder mehrere der folgenden Optionen auswählen:</a:t>
            </a:r>
          </a:p>
        </p:txBody>
      </p:sp>
      <p:grpSp>
        <p:nvGrpSpPr>
          <p:cNvPr id="124" name="Group 2">
            <a:extLst>
              <a:ext uri="{FF2B5EF4-FFF2-40B4-BE49-F238E27FC236}">
                <a16:creationId xmlns:a16="http://schemas.microsoft.com/office/drawing/2014/main" id="{89767038-459B-CC21-3DAC-D5B701C1B19D}"/>
              </a:ext>
            </a:extLst>
          </p:cNvPr>
          <p:cNvGrpSpPr/>
          <p:nvPr/>
        </p:nvGrpSpPr>
        <p:grpSpPr>
          <a:xfrm>
            <a:off x="44450" y="10375899"/>
            <a:ext cx="6897157" cy="62299"/>
            <a:chOff x="0" y="0"/>
            <a:chExt cx="2709333" cy="26991"/>
          </a:xfrm>
        </p:grpSpPr>
        <p:sp>
          <p:nvSpPr>
            <p:cNvPr id="125" name="Freeform 3">
              <a:extLst>
                <a:ext uri="{FF2B5EF4-FFF2-40B4-BE49-F238E27FC236}">
                  <a16:creationId xmlns:a16="http://schemas.microsoft.com/office/drawing/2014/main" id="{7C8E5B72-2675-A979-9401-3BDC2291327A}"/>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126" name="TextBox 4">
              <a:extLst>
                <a:ext uri="{FF2B5EF4-FFF2-40B4-BE49-F238E27FC236}">
                  <a16:creationId xmlns:a16="http://schemas.microsoft.com/office/drawing/2014/main" id="{800FBDB0-E5D1-D129-A53E-AEDC77E0BF50}"/>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127" name="Freeform 5">
            <a:extLst>
              <a:ext uri="{FF2B5EF4-FFF2-40B4-BE49-F238E27FC236}">
                <a16:creationId xmlns:a16="http://schemas.microsoft.com/office/drawing/2014/main" id="{6806DC4C-4BF4-765D-2D37-3EE5374625D3}"/>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81474" b="1"/>
            </a:stretch>
          </a:blipFill>
        </p:spPr>
        <p:txBody>
          <a:bodyPr/>
          <a:lstStyle/>
          <a:p>
            <a:endParaRPr lang="en-CY" dirty="0"/>
          </a:p>
        </p:txBody>
      </p:sp>
      <p:sp>
        <p:nvSpPr>
          <p:cNvPr id="128" name="Freeform 6">
            <a:extLst>
              <a:ext uri="{FF2B5EF4-FFF2-40B4-BE49-F238E27FC236}">
                <a16:creationId xmlns:a16="http://schemas.microsoft.com/office/drawing/2014/main" id="{08F5C5B3-5D94-5887-1D8A-5D58041C38A5}"/>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64749"/>
            </a:stretch>
          </a:blipFill>
        </p:spPr>
        <p:txBody>
          <a:bodyPr/>
          <a:lstStyle/>
          <a:p>
            <a:endParaRPr lang="en-CY"/>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12B39-6D15-C340-2F63-DE828E62FB5D}"/>
            </a:ext>
          </a:extLst>
        </p:cNvPr>
        <p:cNvGrpSpPr/>
        <p:nvPr/>
      </p:nvGrpSpPr>
      <p:grpSpPr>
        <a:xfrm>
          <a:off x="0" y="0"/>
          <a:ext cx="0" cy="0"/>
          <a:chOff x="0" y="0"/>
          <a:chExt cx="0" cy="0"/>
        </a:xfrm>
      </p:grpSpPr>
      <p:sp>
        <p:nvSpPr>
          <p:cNvPr id="3" name="TextBox 5">
            <a:extLst>
              <a:ext uri="{FF2B5EF4-FFF2-40B4-BE49-F238E27FC236}">
                <a16:creationId xmlns:a16="http://schemas.microsoft.com/office/drawing/2014/main" id="{59422E81-79FC-2A87-990E-B000F230A16E}"/>
              </a:ext>
            </a:extLst>
          </p:cNvPr>
          <p:cNvSpPr txBox="1"/>
          <p:nvPr/>
        </p:nvSpPr>
        <p:spPr>
          <a:xfrm>
            <a:off x="930094" y="2374900"/>
            <a:ext cx="5696311" cy="154677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F4A64E"/>
                </a:solidFill>
                <a:uFillTx/>
                <a:latin typeface="Open Sans Bold"/>
                <a:ea typeface="Open Sans Bold"/>
                <a:cs typeface="Open Sans Bold"/>
              </a:rPr>
              <a:t>Aktivität</a:t>
            </a:r>
            <a:r>
              <a:rPr lang="en-CY" sz="7500" b="1" i="0" u="none" strike="noStrike" kern="1200" cap="none" baseline="0" dirty="0">
                <a:solidFill>
                  <a:srgbClr val="F4A64E"/>
                </a:solidFill>
                <a:uFillTx/>
                <a:latin typeface="Open Sans Bold"/>
                <a:ea typeface="Open Sans Bold"/>
                <a:cs typeface="Open Sans Bold"/>
              </a:rPr>
              <a:t> 19</a:t>
            </a:r>
            <a:endParaRPr lang="en-US" sz="75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3A2533AE-00BF-9052-0E9D-F090231F177E}"/>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ADA49A4A-9E96-D4AB-CFBE-4854D8415FB7}"/>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99385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400287" y="615771"/>
            <a:ext cx="6759425" cy="816399"/>
          </a:xfrm>
          <a:prstGeom prst="rect">
            <a:avLst/>
          </a:prstGeom>
        </p:spPr>
        <p:txBody>
          <a:bodyPr lIns="0" tIns="0" rIns="0" bIns="0" rtlCol="0" anchor="t">
            <a:spAutoFit/>
          </a:bodyPr>
          <a:lstStyle/>
          <a:p>
            <a:pPr marL="0" lvl="0" indent="0" algn="just">
              <a:lnSpc>
                <a:spcPts val="2231"/>
              </a:lnSpc>
              <a:spcBef>
                <a:spcPct val="0"/>
              </a:spcBef>
            </a:pPr>
            <a:r>
              <a:rPr lang="en-US" sz="1716" b="1" u="none" strike="noStrike" spc="-120">
                <a:solidFill>
                  <a:srgbClr val="464646"/>
                </a:solidFill>
                <a:latin typeface="Open Sans Bold"/>
                <a:ea typeface="Open Sans Bold"/>
                <a:cs typeface="Open Sans Bold"/>
                <a:sym typeface="Open Sans Bold"/>
              </a:rPr>
              <a:t>Teilen Sie diese Vorlage per E-Mail, über ein schwarzes Brett, im Team-Chat oder im Rahmen eines Teammeetings. </a:t>
            </a:r>
          </a:p>
          <a:p>
            <a:pPr marL="0" lvl="0" indent="0" algn="r">
              <a:lnSpc>
                <a:spcPts val="2231"/>
              </a:lnSpc>
              <a:spcBef>
                <a:spcPct val="0"/>
              </a:spcBef>
            </a:pPr>
            <a:r>
              <a:rPr lang="en-US" sz="1716" b="1" u="none" strike="noStrike" spc="-120">
                <a:solidFill>
                  <a:srgbClr val="464646"/>
                </a:solidFill>
                <a:latin typeface="Open Sans Bold"/>
                <a:ea typeface="Open Sans Bold"/>
                <a:cs typeface="Open Sans Bold"/>
                <a:sym typeface="Open Sans Bold"/>
              </a:rPr>
              <a:t>Bitte ausfüllen und weitergeben!</a:t>
            </a:r>
          </a:p>
        </p:txBody>
      </p:sp>
      <p:sp>
        <p:nvSpPr>
          <p:cNvPr id="8" name="TextBox 8"/>
          <p:cNvSpPr txBox="1"/>
          <p:nvPr/>
        </p:nvSpPr>
        <p:spPr>
          <a:xfrm>
            <a:off x="256732" y="2281578"/>
            <a:ext cx="464983" cy="224964"/>
          </a:xfrm>
          <a:prstGeom prst="rect">
            <a:avLst/>
          </a:prstGeom>
        </p:spPr>
        <p:txBody>
          <a:bodyPr lIns="0" tIns="0" rIns="0" bIns="0" rtlCol="0" anchor="t">
            <a:spAutoFit/>
          </a:bodyPr>
          <a:lstStyle/>
          <a:p>
            <a:pPr marL="0" lvl="0" indent="0" algn="ctr">
              <a:lnSpc>
                <a:spcPts val="1672"/>
              </a:lnSpc>
            </a:pPr>
            <a:r>
              <a:rPr lang="en-US" sz="1672" b="1" spc="-117">
                <a:solidFill>
                  <a:srgbClr val="FFFFFF"/>
                </a:solidFill>
                <a:latin typeface="Open Sans Bold"/>
                <a:ea typeface="Open Sans Bold"/>
                <a:cs typeface="Open Sans Bold"/>
                <a:sym typeface="Open Sans Bold"/>
              </a:rPr>
              <a:t>1</a:t>
            </a:r>
          </a:p>
        </p:txBody>
      </p:sp>
      <p:grpSp>
        <p:nvGrpSpPr>
          <p:cNvPr id="9" name="Group 9"/>
          <p:cNvGrpSpPr/>
          <p:nvPr/>
        </p:nvGrpSpPr>
        <p:grpSpPr>
          <a:xfrm>
            <a:off x="306009" y="2253003"/>
            <a:ext cx="6997259" cy="4485038"/>
            <a:chOff x="0" y="0"/>
            <a:chExt cx="2453028" cy="1572319"/>
          </a:xfrm>
        </p:grpSpPr>
        <p:sp>
          <p:nvSpPr>
            <p:cNvPr id="10" name="Freeform 10"/>
            <p:cNvSpPr/>
            <p:nvPr/>
          </p:nvSpPr>
          <p:spPr>
            <a:xfrm>
              <a:off x="0" y="0"/>
              <a:ext cx="2453028" cy="1572319"/>
            </a:xfrm>
            <a:custGeom>
              <a:avLst/>
              <a:gdLst/>
              <a:ahLst/>
              <a:cxnLst/>
              <a:rect l="l" t="t" r="r" b="b"/>
              <a:pathLst>
                <a:path w="2453028" h="1572319">
                  <a:moveTo>
                    <a:pt x="40938" y="0"/>
                  </a:moveTo>
                  <a:lnTo>
                    <a:pt x="2412090" y="0"/>
                  </a:lnTo>
                  <a:cubicBezTo>
                    <a:pt x="2434699" y="0"/>
                    <a:pt x="2453028" y="18328"/>
                    <a:pt x="2453028" y="40938"/>
                  </a:cubicBezTo>
                  <a:lnTo>
                    <a:pt x="2453028" y="1531381"/>
                  </a:lnTo>
                  <a:cubicBezTo>
                    <a:pt x="2453028" y="1553990"/>
                    <a:pt x="2434699" y="1572319"/>
                    <a:pt x="2412090" y="1572319"/>
                  </a:cubicBezTo>
                  <a:lnTo>
                    <a:pt x="40938" y="1572319"/>
                  </a:lnTo>
                  <a:cubicBezTo>
                    <a:pt x="18328" y="1572319"/>
                    <a:pt x="0" y="1553990"/>
                    <a:pt x="0" y="1531381"/>
                  </a:cubicBezTo>
                  <a:lnTo>
                    <a:pt x="0" y="40938"/>
                  </a:lnTo>
                  <a:cubicBezTo>
                    <a:pt x="0" y="18328"/>
                    <a:pt x="18328" y="0"/>
                    <a:pt x="40938" y="0"/>
                  </a:cubicBezTo>
                  <a:close/>
                </a:path>
              </a:pathLst>
            </a:custGeom>
            <a:solidFill>
              <a:srgbClr val="FFFEFE"/>
            </a:solidFill>
            <a:ln w="38100" cap="rnd">
              <a:solidFill>
                <a:srgbClr val="4CA6A3"/>
              </a:solidFill>
              <a:prstDash val="solid"/>
              <a:round/>
            </a:ln>
          </p:spPr>
          <p:txBody>
            <a:bodyPr/>
            <a:lstStyle/>
            <a:p>
              <a:endParaRPr lang="en-CY"/>
            </a:p>
          </p:txBody>
        </p:sp>
        <p:sp>
          <p:nvSpPr>
            <p:cNvPr id="11" name="TextBox 11"/>
            <p:cNvSpPr txBox="1"/>
            <p:nvPr/>
          </p:nvSpPr>
          <p:spPr>
            <a:xfrm>
              <a:off x="0" y="-28575"/>
              <a:ext cx="2453028" cy="1600894"/>
            </a:xfrm>
            <a:prstGeom prst="rect">
              <a:avLst/>
            </a:prstGeom>
          </p:spPr>
          <p:txBody>
            <a:bodyPr lIns="50382" tIns="50382" rIns="50382" bIns="50382" rtlCol="0" anchor="ctr"/>
            <a:lstStyle/>
            <a:p>
              <a:pPr algn="ctr">
                <a:lnSpc>
                  <a:spcPts val="1679"/>
                </a:lnSpc>
              </a:pPr>
              <a:endParaRPr/>
            </a:p>
          </p:txBody>
        </p:sp>
      </p:grpSp>
      <p:grpSp>
        <p:nvGrpSpPr>
          <p:cNvPr id="12" name="Group 12"/>
          <p:cNvGrpSpPr/>
          <p:nvPr/>
        </p:nvGrpSpPr>
        <p:grpSpPr>
          <a:xfrm>
            <a:off x="306009" y="1639733"/>
            <a:ext cx="6997259" cy="866809"/>
            <a:chOff x="0" y="0"/>
            <a:chExt cx="2453028" cy="303877"/>
          </a:xfrm>
        </p:grpSpPr>
        <p:sp>
          <p:nvSpPr>
            <p:cNvPr id="13" name="Freeform 13"/>
            <p:cNvSpPr/>
            <p:nvPr/>
          </p:nvSpPr>
          <p:spPr>
            <a:xfrm>
              <a:off x="0" y="0"/>
              <a:ext cx="2453028" cy="303877"/>
            </a:xfrm>
            <a:custGeom>
              <a:avLst/>
              <a:gdLst/>
              <a:ahLst/>
              <a:cxnLst/>
              <a:rect l="l" t="t" r="r" b="b"/>
              <a:pathLst>
                <a:path w="2453028" h="303877">
                  <a:moveTo>
                    <a:pt x="40938" y="0"/>
                  </a:moveTo>
                  <a:lnTo>
                    <a:pt x="2412090" y="0"/>
                  </a:lnTo>
                  <a:cubicBezTo>
                    <a:pt x="2434699" y="0"/>
                    <a:pt x="2453028" y="18328"/>
                    <a:pt x="2453028" y="40938"/>
                  </a:cubicBezTo>
                  <a:lnTo>
                    <a:pt x="2453028" y="262939"/>
                  </a:lnTo>
                  <a:cubicBezTo>
                    <a:pt x="2453028" y="285549"/>
                    <a:pt x="2434699" y="303877"/>
                    <a:pt x="2412090" y="303877"/>
                  </a:cubicBezTo>
                  <a:lnTo>
                    <a:pt x="40938" y="303877"/>
                  </a:lnTo>
                  <a:cubicBezTo>
                    <a:pt x="18328" y="303877"/>
                    <a:pt x="0" y="285549"/>
                    <a:pt x="0" y="262939"/>
                  </a:cubicBezTo>
                  <a:lnTo>
                    <a:pt x="0" y="40938"/>
                  </a:lnTo>
                  <a:cubicBezTo>
                    <a:pt x="0" y="18328"/>
                    <a:pt x="18328" y="0"/>
                    <a:pt x="40938" y="0"/>
                  </a:cubicBezTo>
                  <a:close/>
                </a:path>
              </a:pathLst>
            </a:custGeom>
            <a:solidFill>
              <a:srgbClr val="B6DEDE"/>
            </a:solidFill>
            <a:ln w="38100" cap="rnd">
              <a:solidFill>
                <a:srgbClr val="4CA6A3"/>
              </a:solidFill>
              <a:prstDash val="solid"/>
              <a:round/>
            </a:ln>
          </p:spPr>
          <p:txBody>
            <a:bodyPr/>
            <a:lstStyle/>
            <a:p>
              <a:endParaRPr lang="en-CY"/>
            </a:p>
          </p:txBody>
        </p:sp>
        <p:sp>
          <p:nvSpPr>
            <p:cNvPr id="14" name="TextBox 14"/>
            <p:cNvSpPr txBox="1"/>
            <p:nvPr/>
          </p:nvSpPr>
          <p:spPr>
            <a:xfrm>
              <a:off x="0" y="-28575"/>
              <a:ext cx="2453028" cy="332452"/>
            </a:xfrm>
            <a:prstGeom prst="rect">
              <a:avLst/>
            </a:prstGeom>
          </p:spPr>
          <p:txBody>
            <a:bodyPr lIns="50382" tIns="50382" rIns="50382" bIns="50382" rtlCol="0" anchor="ctr"/>
            <a:lstStyle/>
            <a:p>
              <a:pPr algn="ctr">
                <a:lnSpc>
                  <a:spcPts val="1679"/>
                </a:lnSpc>
              </a:pPr>
              <a:endParaRPr/>
            </a:p>
          </p:txBody>
        </p:sp>
      </p:grpSp>
      <p:sp>
        <p:nvSpPr>
          <p:cNvPr id="15" name="TextBox 15"/>
          <p:cNvSpPr txBox="1"/>
          <p:nvPr/>
        </p:nvSpPr>
        <p:spPr>
          <a:xfrm>
            <a:off x="770550" y="1905708"/>
            <a:ext cx="6147973" cy="297180"/>
          </a:xfrm>
          <a:prstGeom prst="rect">
            <a:avLst/>
          </a:prstGeom>
        </p:spPr>
        <p:txBody>
          <a:bodyPr lIns="0" tIns="0" rIns="0" bIns="0" rtlCol="0" anchor="t">
            <a:spAutoFit/>
          </a:bodyPr>
          <a:lstStyle/>
          <a:p>
            <a:pPr marL="0" lvl="0" indent="0" algn="just">
              <a:lnSpc>
                <a:spcPts val="2520"/>
              </a:lnSpc>
            </a:pPr>
            <a:r>
              <a:rPr lang="en-US" sz="1800" b="1">
                <a:solidFill>
                  <a:srgbClr val="464646"/>
                </a:solidFill>
                <a:latin typeface="Open Sans Bold"/>
                <a:ea typeface="Open Sans Bold"/>
                <a:cs typeface="Open Sans Bold"/>
                <a:sym typeface="Open Sans Bold"/>
              </a:rPr>
              <a:t>Interessen teilen &amp; finden</a:t>
            </a:r>
          </a:p>
        </p:txBody>
      </p:sp>
      <p:grpSp>
        <p:nvGrpSpPr>
          <p:cNvPr id="16" name="Group 16"/>
          <p:cNvGrpSpPr/>
          <p:nvPr/>
        </p:nvGrpSpPr>
        <p:grpSpPr>
          <a:xfrm>
            <a:off x="421690" y="2663629"/>
            <a:ext cx="6760241" cy="771506"/>
            <a:chOff x="0" y="0"/>
            <a:chExt cx="2369936" cy="270467"/>
          </a:xfrm>
        </p:grpSpPr>
        <p:sp>
          <p:nvSpPr>
            <p:cNvPr id="17" name="Freeform 17"/>
            <p:cNvSpPr/>
            <p:nvPr/>
          </p:nvSpPr>
          <p:spPr>
            <a:xfrm>
              <a:off x="0" y="0"/>
              <a:ext cx="2369936" cy="270467"/>
            </a:xfrm>
            <a:custGeom>
              <a:avLst/>
              <a:gdLst/>
              <a:ahLst/>
              <a:cxnLst/>
              <a:rect l="l" t="t" r="r" b="b"/>
              <a:pathLst>
                <a:path w="2369936" h="270467">
                  <a:moveTo>
                    <a:pt x="42373" y="0"/>
                  </a:moveTo>
                  <a:lnTo>
                    <a:pt x="2327564" y="0"/>
                  </a:lnTo>
                  <a:cubicBezTo>
                    <a:pt x="2338801" y="0"/>
                    <a:pt x="2349579" y="4464"/>
                    <a:pt x="2357526" y="12411"/>
                  </a:cubicBezTo>
                  <a:cubicBezTo>
                    <a:pt x="2365472" y="20357"/>
                    <a:pt x="2369936" y="31135"/>
                    <a:pt x="2369936" y="42373"/>
                  </a:cubicBezTo>
                  <a:lnTo>
                    <a:pt x="2369936" y="228094"/>
                  </a:lnTo>
                  <a:cubicBezTo>
                    <a:pt x="2369936" y="251496"/>
                    <a:pt x="2350965" y="270467"/>
                    <a:pt x="2327564" y="270467"/>
                  </a:cubicBezTo>
                  <a:lnTo>
                    <a:pt x="42373" y="270467"/>
                  </a:lnTo>
                  <a:cubicBezTo>
                    <a:pt x="18971" y="270467"/>
                    <a:pt x="0" y="251496"/>
                    <a:pt x="0" y="228094"/>
                  </a:cubicBezTo>
                  <a:lnTo>
                    <a:pt x="0" y="42373"/>
                  </a:lnTo>
                  <a:cubicBezTo>
                    <a:pt x="0" y="18971"/>
                    <a:pt x="18971" y="0"/>
                    <a:pt x="42373" y="0"/>
                  </a:cubicBezTo>
                  <a:close/>
                </a:path>
              </a:pathLst>
            </a:custGeom>
            <a:solidFill>
              <a:srgbClr val="FDEDDC"/>
            </a:solidFill>
            <a:ln w="38100" cap="rnd">
              <a:solidFill>
                <a:srgbClr val="FDC770"/>
              </a:solidFill>
              <a:prstDash val="solid"/>
              <a:round/>
            </a:ln>
          </p:spPr>
          <p:txBody>
            <a:bodyPr/>
            <a:lstStyle/>
            <a:p>
              <a:endParaRPr lang="en-CY"/>
            </a:p>
          </p:txBody>
        </p:sp>
        <p:sp>
          <p:nvSpPr>
            <p:cNvPr id="18" name="TextBox 18"/>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Ich möchte:</a:t>
              </a:r>
            </a:p>
          </p:txBody>
        </p:sp>
      </p:grpSp>
      <p:grpSp>
        <p:nvGrpSpPr>
          <p:cNvPr id="19" name="Group 19"/>
          <p:cNvGrpSpPr/>
          <p:nvPr/>
        </p:nvGrpSpPr>
        <p:grpSpPr>
          <a:xfrm>
            <a:off x="421690" y="3639660"/>
            <a:ext cx="6760241" cy="771506"/>
            <a:chOff x="0" y="0"/>
            <a:chExt cx="2369936" cy="270467"/>
          </a:xfrm>
        </p:grpSpPr>
        <p:sp>
          <p:nvSpPr>
            <p:cNvPr id="20" name="Freeform 20"/>
            <p:cNvSpPr/>
            <p:nvPr/>
          </p:nvSpPr>
          <p:spPr>
            <a:xfrm>
              <a:off x="0" y="0"/>
              <a:ext cx="2369936" cy="270467"/>
            </a:xfrm>
            <a:custGeom>
              <a:avLst/>
              <a:gdLst/>
              <a:ahLst/>
              <a:cxnLst/>
              <a:rect l="l" t="t" r="r" b="b"/>
              <a:pathLst>
                <a:path w="2369936" h="270467">
                  <a:moveTo>
                    <a:pt x="42373" y="0"/>
                  </a:moveTo>
                  <a:lnTo>
                    <a:pt x="2327564" y="0"/>
                  </a:lnTo>
                  <a:cubicBezTo>
                    <a:pt x="2338801" y="0"/>
                    <a:pt x="2349579" y="4464"/>
                    <a:pt x="2357526" y="12411"/>
                  </a:cubicBezTo>
                  <a:cubicBezTo>
                    <a:pt x="2365472" y="20357"/>
                    <a:pt x="2369936" y="31135"/>
                    <a:pt x="2369936" y="42373"/>
                  </a:cubicBezTo>
                  <a:lnTo>
                    <a:pt x="2369936" y="228094"/>
                  </a:lnTo>
                  <a:cubicBezTo>
                    <a:pt x="2369936" y="251496"/>
                    <a:pt x="2350965" y="270467"/>
                    <a:pt x="2327564" y="270467"/>
                  </a:cubicBezTo>
                  <a:lnTo>
                    <a:pt x="42373" y="270467"/>
                  </a:lnTo>
                  <a:cubicBezTo>
                    <a:pt x="18971" y="270467"/>
                    <a:pt x="0" y="251496"/>
                    <a:pt x="0" y="228094"/>
                  </a:cubicBezTo>
                  <a:lnTo>
                    <a:pt x="0" y="42373"/>
                  </a:lnTo>
                  <a:cubicBezTo>
                    <a:pt x="0" y="18971"/>
                    <a:pt x="18971" y="0"/>
                    <a:pt x="42373" y="0"/>
                  </a:cubicBezTo>
                  <a:close/>
                </a:path>
              </a:pathLst>
            </a:custGeom>
            <a:solidFill>
              <a:srgbClr val="FDEDDC"/>
            </a:solidFill>
            <a:ln w="38100" cap="rnd">
              <a:solidFill>
                <a:srgbClr val="FDC770"/>
              </a:solidFill>
              <a:prstDash val="solid"/>
              <a:round/>
            </a:ln>
          </p:spPr>
          <p:txBody>
            <a:bodyPr/>
            <a:lstStyle/>
            <a:p>
              <a:endParaRPr lang="en-CY"/>
            </a:p>
          </p:txBody>
        </p:sp>
        <p:sp>
          <p:nvSpPr>
            <p:cNvPr id="21" name="TextBox 21"/>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Ich suche Kolleginnen und Kollegen, die:</a:t>
              </a:r>
            </a:p>
          </p:txBody>
        </p:sp>
      </p:grpSp>
      <p:grpSp>
        <p:nvGrpSpPr>
          <p:cNvPr id="22" name="Group 22"/>
          <p:cNvGrpSpPr/>
          <p:nvPr/>
        </p:nvGrpSpPr>
        <p:grpSpPr>
          <a:xfrm>
            <a:off x="421690" y="4615691"/>
            <a:ext cx="6760241" cy="782105"/>
            <a:chOff x="0" y="0"/>
            <a:chExt cx="2369936" cy="274182"/>
          </a:xfrm>
        </p:grpSpPr>
        <p:sp>
          <p:nvSpPr>
            <p:cNvPr id="23" name="Freeform 23"/>
            <p:cNvSpPr/>
            <p:nvPr/>
          </p:nvSpPr>
          <p:spPr>
            <a:xfrm>
              <a:off x="0" y="0"/>
              <a:ext cx="2369936" cy="274182"/>
            </a:xfrm>
            <a:custGeom>
              <a:avLst/>
              <a:gdLst/>
              <a:ahLst/>
              <a:cxnLst/>
              <a:rect l="l" t="t" r="r" b="b"/>
              <a:pathLst>
                <a:path w="2369936" h="274182">
                  <a:moveTo>
                    <a:pt x="42373" y="0"/>
                  </a:moveTo>
                  <a:lnTo>
                    <a:pt x="2327564" y="0"/>
                  </a:lnTo>
                  <a:cubicBezTo>
                    <a:pt x="2338801" y="0"/>
                    <a:pt x="2349579" y="4464"/>
                    <a:pt x="2357526" y="12411"/>
                  </a:cubicBezTo>
                  <a:cubicBezTo>
                    <a:pt x="2365472" y="20357"/>
                    <a:pt x="2369936" y="31135"/>
                    <a:pt x="2369936" y="42373"/>
                  </a:cubicBezTo>
                  <a:lnTo>
                    <a:pt x="2369936" y="231810"/>
                  </a:lnTo>
                  <a:cubicBezTo>
                    <a:pt x="2369936" y="255212"/>
                    <a:pt x="2350965" y="274182"/>
                    <a:pt x="2327564" y="274182"/>
                  </a:cubicBezTo>
                  <a:lnTo>
                    <a:pt x="42373" y="274182"/>
                  </a:lnTo>
                  <a:cubicBezTo>
                    <a:pt x="18971" y="274182"/>
                    <a:pt x="0" y="255212"/>
                    <a:pt x="0" y="231810"/>
                  </a:cubicBezTo>
                  <a:lnTo>
                    <a:pt x="0" y="42373"/>
                  </a:lnTo>
                  <a:cubicBezTo>
                    <a:pt x="0" y="18971"/>
                    <a:pt x="18971" y="0"/>
                    <a:pt x="42373" y="0"/>
                  </a:cubicBezTo>
                  <a:close/>
                </a:path>
              </a:pathLst>
            </a:custGeom>
            <a:solidFill>
              <a:srgbClr val="FDEDDC"/>
            </a:solidFill>
            <a:ln w="38100" cap="rnd">
              <a:solidFill>
                <a:srgbClr val="FDC770"/>
              </a:solidFill>
              <a:prstDash val="solid"/>
              <a:round/>
            </a:ln>
          </p:spPr>
          <p:txBody>
            <a:bodyPr/>
            <a:lstStyle/>
            <a:p>
              <a:endParaRPr lang="en-CY"/>
            </a:p>
          </p:txBody>
        </p:sp>
        <p:sp>
          <p:nvSpPr>
            <p:cNvPr id="24" name="TextBox 24"/>
            <p:cNvSpPr txBox="1"/>
            <p:nvPr/>
          </p:nvSpPr>
          <p:spPr>
            <a:xfrm>
              <a:off x="0" y="-28575"/>
              <a:ext cx="2369936" cy="302757"/>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Vorgeschlagene Zeit und Ort (optional):</a:t>
              </a:r>
            </a:p>
          </p:txBody>
        </p:sp>
      </p:grpSp>
      <p:grpSp>
        <p:nvGrpSpPr>
          <p:cNvPr id="25" name="Group 25"/>
          <p:cNvGrpSpPr/>
          <p:nvPr/>
        </p:nvGrpSpPr>
        <p:grpSpPr>
          <a:xfrm>
            <a:off x="421690" y="5602321"/>
            <a:ext cx="6760241" cy="782352"/>
            <a:chOff x="0" y="0"/>
            <a:chExt cx="2369936" cy="274269"/>
          </a:xfrm>
        </p:grpSpPr>
        <p:sp>
          <p:nvSpPr>
            <p:cNvPr id="26" name="Freeform 26"/>
            <p:cNvSpPr/>
            <p:nvPr/>
          </p:nvSpPr>
          <p:spPr>
            <a:xfrm>
              <a:off x="0" y="0"/>
              <a:ext cx="2369936" cy="274269"/>
            </a:xfrm>
            <a:custGeom>
              <a:avLst/>
              <a:gdLst/>
              <a:ahLst/>
              <a:cxnLst/>
              <a:rect l="l" t="t" r="r" b="b"/>
              <a:pathLst>
                <a:path w="2369936" h="274269">
                  <a:moveTo>
                    <a:pt x="42373" y="0"/>
                  </a:moveTo>
                  <a:lnTo>
                    <a:pt x="2327564" y="0"/>
                  </a:lnTo>
                  <a:cubicBezTo>
                    <a:pt x="2338801" y="0"/>
                    <a:pt x="2349579" y="4464"/>
                    <a:pt x="2357526" y="12411"/>
                  </a:cubicBezTo>
                  <a:cubicBezTo>
                    <a:pt x="2365472" y="20357"/>
                    <a:pt x="2369936" y="31135"/>
                    <a:pt x="2369936" y="42373"/>
                  </a:cubicBezTo>
                  <a:lnTo>
                    <a:pt x="2369936" y="231896"/>
                  </a:lnTo>
                  <a:cubicBezTo>
                    <a:pt x="2369936" y="255298"/>
                    <a:pt x="2350965" y="274269"/>
                    <a:pt x="2327564" y="274269"/>
                  </a:cubicBezTo>
                  <a:lnTo>
                    <a:pt x="42373" y="274269"/>
                  </a:lnTo>
                  <a:cubicBezTo>
                    <a:pt x="18971" y="274269"/>
                    <a:pt x="0" y="255298"/>
                    <a:pt x="0" y="231896"/>
                  </a:cubicBezTo>
                  <a:lnTo>
                    <a:pt x="0" y="42373"/>
                  </a:lnTo>
                  <a:cubicBezTo>
                    <a:pt x="0" y="18971"/>
                    <a:pt x="18971" y="0"/>
                    <a:pt x="42373" y="0"/>
                  </a:cubicBezTo>
                  <a:close/>
                </a:path>
              </a:pathLst>
            </a:custGeom>
            <a:solidFill>
              <a:srgbClr val="FDEDDC"/>
            </a:solidFill>
            <a:ln w="38100" cap="rnd">
              <a:solidFill>
                <a:srgbClr val="FDC770"/>
              </a:solidFill>
              <a:prstDash val="solid"/>
              <a:round/>
            </a:ln>
          </p:spPr>
          <p:txBody>
            <a:bodyPr/>
            <a:lstStyle/>
            <a:p>
              <a:endParaRPr lang="en-CY"/>
            </a:p>
          </p:txBody>
        </p:sp>
        <p:sp>
          <p:nvSpPr>
            <p:cNvPr id="27" name="TextBox 27"/>
            <p:cNvSpPr txBox="1"/>
            <p:nvPr/>
          </p:nvSpPr>
          <p:spPr>
            <a:xfrm>
              <a:off x="0" y="-28575"/>
              <a:ext cx="2369936" cy="302844"/>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Bei Interesse wenden Sie sich bitte an:</a:t>
              </a:r>
            </a:p>
          </p:txBody>
        </p:sp>
      </p:grpSp>
      <p:grpSp>
        <p:nvGrpSpPr>
          <p:cNvPr id="28" name="Group 2">
            <a:extLst>
              <a:ext uri="{FF2B5EF4-FFF2-40B4-BE49-F238E27FC236}">
                <a16:creationId xmlns:a16="http://schemas.microsoft.com/office/drawing/2014/main" id="{F811E0D1-41C5-2071-34A7-F2DEBD3390DF}"/>
              </a:ext>
            </a:extLst>
          </p:cNvPr>
          <p:cNvGrpSpPr/>
          <p:nvPr/>
        </p:nvGrpSpPr>
        <p:grpSpPr>
          <a:xfrm>
            <a:off x="-1" y="10375899"/>
            <a:ext cx="6897157" cy="62299"/>
            <a:chOff x="0" y="0"/>
            <a:chExt cx="2709333" cy="26991"/>
          </a:xfrm>
        </p:grpSpPr>
        <p:sp>
          <p:nvSpPr>
            <p:cNvPr id="29" name="Freeform 3">
              <a:extLst>
                <a:ext uri="{FF2B5EF4-FFF2-40B4-BE49-F238E27FC236}">
                  <a16:creationId xmlns:a16="http://schemas.microsoft.com/office/drawing/2014/main" id="{667E80A4-0D80-E276-82CD-8BEA125193D4}"/>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30" name="TextBox 4">
              <a:extLst>
                <a:ext uri="{FF2B5EF4-FFF2-40B4-BE49-F238E27FC236}">
                  <a16:creationId xmlns:a16="http://schemas.microsoft.com/office/drawing/2014/main" id="{E0052132-5FE4-6835-3A6B-394EB4716ED0}"/>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31" name="Freeform 5">
            <a:extLst>
              <a:ext uri="{FF2B5EF4-FFF2-40B4-BE49-F238E27FC236}">
                <a16:creationId xmlns:a16="http://schemas.microsoft.com/office/drawing/2014/main" id="{5AE49DCC-2A5F-5934-3184-0DBDB7354886}"/>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4" b="1"/>
            </a:stretch>
          </a:blipFill>
        </p:spPr>
        <p:txBody>
          <a:bodyPr/>
          <a:lstStyle/>
          <a:p>
            <a:endParaRPr lang="en-CY" dirty="0"/>
          </a:p>
        </p:txBody>
      </p:sp>
      <p:sp>
        <p:nvSpPr>
          <p:cNvPr id="32" name="Freeform 6">
            <a:extLst>
              <a:ext uri="{FF2B5EF4-FFF2-40B4-BE49-F238E27FC236}">
                <a16:creationId xmlns:a16="http://schemas.microsoft.com/office/drawing/2014/main" id="{FD5E6B42-A048-4F06-7588-E1E5E3B176C2}"/>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400287" y="578200"/>
            <a:ext cx="6759425" cy="327024"/>
          </a:xfrm>
          <a:prstGeom prst="rect">
            <a:avLst/>
          </a:prstGeom>
        </p:spPr>
        <p:txBody>
          <a:bodyPr lIns="0" tIns="0" rIns="0" bIns="0" rtlCol="0" anchor="t">
            <a:spAutoFit/>
          </a:bodyPr>
          <a:lstStyle/>
          <a:p>
            <a:pPr marL="0" lvl="0" indent="0" algn="ctr">
              <a:lnSpc>
                <a:spcPts val="2600"/>
              </a:lnSpc>
              <a:spcBef>
                <a:spcPct val="0"/>
              </a:spcBef>
            </a:pPr>
            <a:r>
              <a:rPr lang="en-US" sz="2000" b="1" spc="-140">
                <a:solidFill>
                  <a:srgbClr val="464646"/>
                </a:solidFill>
                <a:latin typeface="Open Sans Bold"/>
                <a:ea typeface="Open Sans Bold"/>
                <a:cs typeface="Open Sans Bold"/>
                <a:sym typeface="Open Sans Bold"/>
              </a:rPr>
              <a:t>Druckbare Vorlagen</a:t>
            </a:r>
          </a:p>
        </p:txBody>
      </p:sp>
      <p:grpSp>
        <p:nvGrpSpPr>
          <p:cNvPr id="8" name="Group 8"/>
          <p:cNvGrpSpPr/>
          <p:nvPr/>
        </p:nvGrpSpPr>
        <p:grpSpPr>
          <a:xfrm>
            <a:off x="643191" y="1065000"/>
            <a:ext cx="6273618" cy="4539086"/>
            <a:chOff x="0" y="0"/>
            <a:chExt cx="8364824" cy="6052115"/>
          </a:xfrm>
        </p:grpSpPr>
        <p:sp>
          <p:nvSpPr>
            <p:cNvPr id="9" name="TextBox 9"/>
            <p:cNvSpPr txBox="1"/>
            <p:nvPr/>
          </p:nvSpPr>
          <p:spPr>
            <a:xfrm>
              <a:off x="0" y="756577"/>
              <a:ext cx="551974" cy="272396"/>
            </a:xfrm>
            <a:prstGeom prst="rect">
              <a:avLst/>
            </a:prstGeom>
          </p:spPr>
          <p:txBody>
            <a:bodyPr lIns="0" tIns="0" rIns="0" bIns="0" rtlCol="0" anchor="t">
              <a:spAutoFit/>
            </a:bodyPr>
            <a:lstStyle/>
            <a:p>
              <a:pPr marL="0" lvl="0" indent="0" algn="ctr">
                <a:lnSpc>
                  <a:spcPts val="1489"/>
                </a:lnSpc>
              </a:pPr>
              <a:r>
                <a:rPr lang="en-US" sz="1489" b="1" spc="-104">
                  <a:solidFill>
                    <a:srgbClr val="FFFFFF"/>
                  </a:solidFill>
                  <a:latin typeface="Open Sans Bold"/>
                  <a:ea typeface="Open Sans Bold"/>
                  <a:cs typeface="Open Sans Bold"/>
                  <a:sym typeface="Open Sans Bold"/>
                </a:rPr>
                <a:t>1</a:t>
              </a:r>
            </a:p>
          </p:txBody>
        </p:sp>
        <p:grpSp>
          <p:nvGrpSpPr>
            <p:cNvPr id="10" name="Group 10"/>
            <p:cNvGrpSpPr/>
            <p:nvPr/>
          </p:nvGrpSpPr>
          <p:grpSpPr>
            <a:xfrm>
              <a:off x="58497" y="728002"/>
              <a:ext cx="8306327" cy="5324112"/>
              <a:chOff x="0" y="0"/>
              <a:chExt cx="2453028" cy="1572319"/>
            </a:xfrm>
          </p:grpSpPr>
          <p:sp>
            <p:nvSpPr>
              <p:cNvPr id="11" name="Freeform 11"/>
              <p:cNvSpPr/>
              <p:nvPr/>
            </p:nvSpPr>
            <p:spPr>
              <a:xfrm>
                <a:off x="0" y="0"/>
                <a:ext cx="2453028" cy="1572319"/>
              </a:xfrm>
              <a:custGeom>
                <a:avLst/>
                <a:gdLst/>
                <a:ahLst/>
                <a:cxnLst/>
                <a:rect l="l" t="t" r="r" b="b"/>
                <a:pathLst>
                  <a:path w="2453028" h="1572319">
                    <a:moveTo>
                      <a:pt x="42197" y="0"/>
                    </a:moveTo>
                    <a:lnTo>
                      <a:pt x="2410831" y="0"/>
                    </a:lnTo>
                    <a:cubicBezTo>
                      <a:pt x="2434135" y="0"/>
                      <a:pt x="2453028" y="18892"/>
                      <a:pt x="2453028" y="42197"/>
                    </a:cubicBezTo>
                    <a:lnTo>
                      <a:pt x="2453028" y="1530122"/>
                    </a:lnTo>
                    <a:cubicBezTo>
                      <a:pt x="2453028" y="1553427"/>
                      <a:pt x="2434135" y="1572319"/>
                      <a:pt x="2410831" y="1572319"/>
                    </a:cubicBezTo>
                    <a:lnTo>
                      <a:pt x="42197" y="1572319"/>
                    </a:lnTo>
                    <a:cubicBezTo>
                      <a:pt x="18892" y="1572319"/>
                      <a:pt x="0" y="1553427"/>
                      <a:pt x="0" y="1530122"/>
                    </a:cubicBezTo>
                    <a:lnTo>
                      <a:pt x="0" y="42197"/>
                    </a:lnTo>
                    <a:cubicBezTo>
                      <a:pt x="0" y="18892"/>
                      <a:pt x="18892" y="0"/>
                      <a:pt x="42197" y="0"/>
                    </a:cubicBezTo>
                    <a:close/>
                  </a:path>
                </a:pathLst>
              </a:custGeom>
              <a:solidFill>
                <a:srgbClr val="FFFEFE"/>
              </a:solidFill>
              <a:ln w="38100" cap="rnd">
                <a:solidFill>
                  <a:srgbClr val="4CA6A3"/>
                </a:solidFill>
                <a:prstDash val="solid"/>
                <a:round/>
              </a:ln>
            </p:spPr>
            <p:txBody>
              <a:bodyPr/>
              <a:lstStyle/>
              <a:p>
                <a:endParaRPr lang="en-CY"/>
              </a:p>
            </p:txBody>
          </p:sp>
          <p:sp>
            <p:nvSpPr>
              <p:cNvPr id="12" name="TextBox 12"/>
              <p:cNvSpPr txBox="1"/>
              <p:nvPr/>
            </p:nvSpPr>
            <p:spPr>
              <a:xfrm>
                <a:off x="0" y="-28575"/>
                <a:ext cx="2453028" cy="1600894"/>
              </a:xfrm>
              <a:prstGeom prst="rect">
                <a:avLst/>
              </a:prstGeom>
            </p:spPr>
            <p:txBody>
              <a:bodyPr lIns="50382" tIns="50382" rIns="50382" bIns="50382" rtlCol="0" anchor="ctr"/>
              <a:lstStyle/>
              <a:p>
                <a:pPr algn="ctr">
                  <a:lnSpc>
                    <a:spcPts val="1680"/>
                  </a:lnSpc>
                </a:pPr>
                <a:endParaRPr/>
              </a:p>
            </p:txBody>
          </p:sp>
        </p:grpSp>
        <p:grpSp>
          <p:nvGrpSpPr>
            <p:cNvPr id="13" name="Group 13"/>
            <p:cNvGrpSpPr/>
            <p:nvPr/>
          </p:nvGrpSpPr>
          <p:grpSpPr>
            <a:xfrm>
              <a:off x="58497" y="0"/>
              <a:ext cx="8306327" cy="1028974"/>
              <a:chOff x="0" y="0"/>
              <a:chExt cx="2453028" cy="303877"/>
            </a:xfrm>
          </p:grpSpPr>
          <p:sp>
            <p:nvSpPr>
              <p:cNvPr id="14" name="Freeform 14"/>
              <p:cNvSpPr/>
              <p:nvPr/>
            </p:nvSpPr>
            <p:spPr>
              <a:xfrm>
                <a:off x="0" y="0"/>
                <a:ext cx="2453028" cy="303877"/>
              </a:xfrm>
              <a:custGeom>
                <a:avLst/>
                <a:gdLst/>
                <a:ahLst/>
                <a:cxnLst/>
                <a:rect l="l" t="t" r="r" b="b"/>
                <a:pathLst>
                  <a:path w="2453028" h="303877">
                    <a:moveTo>
                      <a:pt x="42197" y="0"/>
                    </a:moveTo>
                    <a:lnTo>
                      <a:pt x="2410831" y="0"/>
                    </a:lnTo>
                    <a:cubicBezTo>
                      <a:pt x="2434135" y="0"/>
                      <a:pt x="2453028" y="18892"/>
                      <a:pt x="2453028" y="42197"/>
                    </a:cubicBezTo>
                    <a:lnTo>
                      <a:pt x="2453028" y="261680"/>
                    </a:lnTo>
                    <a:cubicBezTo>
                      <a:pt x="2453028" y="284985"/>
                      <a:pt x="2434135" y="303877"/>
                      <a:pt x="2410831" y="303877"/>
                    </a:cubicBezTo>
                    <a:lnTo>
                      <a:pt x="42197" y="303877"/>
                    </a:lnTo>
                    <a:cubicBezTo>
                      <a:pt x="18892" y="303877"/>
                      <a:pt x="0" y="284985"/>
                      <a:pt x="0" y="261680"/>
                    </a:cubicBezTo>
                    <a:lnTo>
                      <a:pt x="0" y="42197"/>
                    </a:lnTo>
                    <a:cubicBezTo>
                      <a:pt x="0" y="18892"/>
                      <a:pt x="18892" y="0"/>
                      <a:pt x="42197" y="0"/>
                    </a:cubicBezTo>
                    <a:close/>
                  </a:path>
                </a:pathLst>
              </a:custGeom>
              <a:solidFill>
                <a:srgbClr val="B6DEDE"/>
              </a:solidFill>
              <a:ln w="38100" cap="rnd">
                <a:solidFill>
                  <a:srgbClr val="4CA6A3"/>
                </a:solidFill>
                <a:prstDash val="solid"/>
                <a:round/>
              </a:ln>
            </p:spPr>
            <p:txBody>
              <a:bodyPr/>
              <a:lstStyle/>
              <a:p>
                <a:endParaRPr lang="en-CY"/>
              </a:p>
            </p:txBody>
          </p:sp>
          <p:sp>
            <p:nvSpPr>
              <p:cNvPr id="15" name="TextBox 15"/>
              <p:cNvSpPr txBox="1"/>
              <p:nvPr/>
            </p:nvSpPr>
            <p:spPr>
              <a:xfrm>
                <a:off x="0" y="-28575"/>
                <a:ext cx="2453028" cy="332452"/>
              </a:xfrm>
              <a:prstGeom prst="rect">
                <a:avLst/>
              </a:prstGeom>
            </p:spPr>
            <p:txBody>
              <a:bodyPr lIns="50382" tIns="50382" rIns="50382" bIns="50382" rtlCol="0" anchor="ctr"/>
              <a:lstStyle/>
              <a:p>
                <a:pPr algn="ctr">
                  <a:lnSpc>
                    <a:spcPts val="1680"/>
                  </a:lnSpc>
                </a:pPr>
                <a:endParaRPr/>
              </a:p>
            </p:txBody>
          </p:sp>
        </p:grpSp>
        <p:sp>
          <p:nvSpPr>
            <p:cNvPr id="16" name="TextBox 16"/>
            <p:cNvSpPr txBox="1"/>
            <p:nvPr/>
          </p:nvSpPr>
          <p:spPr>
            <a:xfrm>
              <a:off x="609944" y="321081"/>
              <a:ext cx="7298154" cy="358236"/>
            </a:xfrm>
            <a:prstGeom prst="rect">
              <a:avLst/>
            </a:prstGeom>
          </p:spPr>
          <p:txBody>
            <a:bodyPr lIns="0" tIns="0" rIns="0" bIns="0" rtlCol="0" anchor="t">
              <a:spAutoFit/>
            </a:bodyPr>
            <a:lstStyle/>
            <a:p>
              <a:pPr marL="0" lvl="0" indent="0" algn="just">
                <a:lnSpc>
                  <a:spcPts val="2271"/>
                </a:lnSpc>
              </a:pPr>
              <a:r>
                <a:rPr lang="en-US" sz="1622" b="1">
                  <a:solidFill>
                    <a:srgbClr val="464646"/>
                  </a:solidFill>
                  <a:latin typeface="Open Sans Bold"/>
                  <a:ea typeface="Open Sans Bold"/>
                  <a:cs typeface="Open Sans Bold"/>
                  <a:sym typeface="Open Sans Bold"/>
                </a:rPr>
                <a:t>Interessen teilen &amp; finden: _______________________________</a:t>
              </a:r>
            </a:p>
          </p:txBody>
        </p:sp>
        <p:grpSp>
          <p:nvGrpSpPr>
            <p:cNvPr id="17" name="Group 17"/>
            <p:cNvGrpSpPr/>
            <p:nvPr/>
          </p:nvGrpSpPr>
          <p:grpSpPr>
            <a:xfrm>
              <a:off x="195819" y="1215450"/>
              <a:ext cx="8024968" cy="915842"/>
              <a:chOff x="0" y="0"/>
              <a:chExt cx="2369936" cy="270467"/>
            </a:xfrm>
          </p:grpSpPr>
          <p:sp>
            <p:nvSpPr>
              <p:cNvPr id="18" name="Freeform 18"/>
              <p:cNvSpPr/>
              <p:nvPr/>
            </p:nvSpPr>
            <p:spPr>
              <a:xfrm>
                <a:off x="0" y="0"/>
                <a:ext cx="2369936" cy="270467"/>
              </a:xfrm>
              <a:custGeom>
                <a:avLst/>
                <a:gdLst/>
                <a:ahLst/>
                <a:cxnLst/>
                <a:rect l="l" t="t" r="r" b="b"/>
                <a:pathLst>
                  <a:path w="2369936" h="270467">
                    <a:moveTo>
                      <a:pt x="43676" y="0"/>
                    </a:moveTo>
                    <a:lnTo>
                      <a:pt x="2326260" y="0"/>
                    </a:lnTo>
                    <a:cubicBezTo>
                      <a:pt x="2337844" y="0"/>
                      <a:pt x="2348953" y="4602"/>
                      <a:pt x="2357144" y="12793"/>
                    </a:cubicBezTo>
                    <a:cubicBezTo>
                      <a:pt x="2365335" y="20983"/>
                      <a:pt x="2369936" y="32093"/>
                      <a:pt x="2369936" y="43676"/>
                    </a:cubicBezTo>
                    <a:lnTo>
                      <a:pt x="2369936" y="226790"/>
                    </a:lnTo>
                    <a:cubicBezTo>
                      <a:pt x="2369936" y="250912"/>
                      <a:pt x="2350382" y="270467"/>
                      <a:pt x="2326260" y="270467"/>
                    </a:cubicBezTo>
                    <a:lnTo>
                      <a:pt x="43676" y="270467"/>
                    </a:lnTo>
                    <a:cubicBezTo>
                      <a:pt x="19555" y="270467"/>
                      <a:pt x="0" y="250912"/>
                      <a:pt x="0" y="226790"/>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19" name="TextBox 19"/>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 Ich möchte: ________________________________________________</a:t>
                </a:r>
              </a:p>
            </p:txBody>
          </p:sp>
        </p:grpSp>
        <p:grpSp>
          <p:nvGrpSpPr>
            <p:cNvPr id="20" name="Group 20"/>
            <p:cNvGrpSpPr/>
            <p:nvPr/>
          </p:nvGrpSpPr>
          <p:grpSpPr>
            <a:xfrm>
              <a:off x="195819" y="2374080"/>
              <a:ext cx="8024968" cy="915842"/>
              <a:chOff x="0" y="0"/>
              <a:chExt cx="2369936" cy="270467"/>
            </a:xfrm>
          </p:grpSpPr>
          <p:sp>
            <p:nvSpPr>
              <p:cNvPr id="21" name="Freeform 21"/>
              <p:cNvSpPr/>
              <p:nvPr/>
            </p:nvSpPr>
            <p:spPr>
              <a:xfrm>
                <a:off x="0" y="0"/>
                <a:ext cx="2369936" cy="270467"/>
              </a:xfrm>
              <a:custGeom>
                <a:avLst/>
                <a:gdLst/>
                <a:ahLst/>
                <a:cxnLst/>
                <a:rect l="l" t="t" r="r" b="b"/>
                <a:pathLst>
                  <a:path w="2369936" h="270467">
                    <a:moveTo>
                      <a:pt x="43676" y="0"/>
                    </a:moveTo>
                    <a:lnTo>
                      <a:pt x="2326260" y="0"/>
                    </a:lnTo>
                    <a:cubicBezTo>
                      <a:pt x="2337844" y="0"/>
                      <a:pt x="2348953" y="4602"/>
                      <a:pt x="2357144" y="12793"/>
                    </a:cubicBezTo>
                    <a:cubicBezTo>
                      <a:pt x="2365335" y="20983"/>
                      <a:pt x="2369936" y="32093"/>
                      <a:pt x="2369936" y="43676"/>
                    </a:cubicBezTo>
                    <a:lnTo>
                      <a:pt x="2369936" y="226790"/>
                    </a:lnTo>
                    <a:cubicBezTo>
                      <a:pt x="2369936" y="250912"/>
                      <a:pt x="2350382" y="270467"/>
                      <a:pt x="2326260" y="270467"/>
                    </a:cubicBezTo>
                    <a:lnTo>
                      <a:pt x="43676" y="270467"/>
                    </a:lnTo>
                    <a:cubicBezTo>
                      <a:pt x="19555" y="270467"/>
                      <a:pt x="0" y="250912"/>
                      <a:pt x="0" y="226790"/>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22" name="TextBox 22"/>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  Ich suche Kollegen, die: _____________________________________</a:t>
                </a:r>
              </a:p>
              <a:p>
                <a:pPr marL="0" lvl="0" indent="0" algn="l">
                  <a:lnSpc>
                    <a:spcPts val="1959"/>
                  </a:lnSpc>
                </a:pPr>
                <a:r>
                  <a:rPr lang="en-US" sz="1399" i="1">
                    <a:solidFill>
                      <a:srgbClr val="464646"/>
                    </a:solidFill>
                    <a:latin typeface="Public Sans Italics"/>
                    <a:ea typeface="Public Sans Italics"/>
                    <a:cs typeface="Public Sans Italics"/>
                    <a:sym typeface="Public Sans Italics"/>
                  </a:rPr>
                  <a:t>  __________________________________________________________</a:t>
                </a:r>
              </a:p>
            </p:txBody>
          </p:sp>
        </p:grpSp>
        <p:grpSp>
          <p:nvGrpSpPr>
            <p:cNvPr id="23" name="Group 23"/>
            <p:cNvGrpSpPr/>
            <p:nvPr/>
          </p:nvGrpSpPr>
          <p:grpSpPr>
            <a:xfrm>
              <a:off x="195819" y="3532709"/>
              <a:ext cx="8024968" cy="928424"/>
              <a:chOff x="0" y="0"/>
              <a:chExt cx="2369936" cy="274182"/>
            </a:xfrm>
          </p:grpSpPr>
          <p:sp>
            <p:nvSpPr>
              <p:cNvPr id="24" name="Freeform 24"/>
              <p:cNvSpPr/>
              <p:nvPr/>
            </p:nvSpPr>
            <p:spPr>
              <a:xfrm>
                <a:off x="0" y="0"/>
                <a:ext cx="2369936" cy="274182"/>
              </a:xfrm>
              <a:custGeom>
                <a:avLst/>
                <a:gdLst/>
                <a:ahLst/>
                <a:cxnLst/>
                <a:rect l="l" t="t" r="r" b="b"/>
                <a:pathLst>
                  <a:path w="2369936" h="274182">
                    <a:moveTo>
                      <a:pt x="43676" y="0"/>
                    </a:moveTo>
                    <a:lnTo>
                      <a:pt x="2326260" y="0"/>
                    </a:lnTo>
                    <a:cubicBezTo>
                      <a:pt x="2337844" y="0"/>
                      <a:pt x="2348953" y="4602"/>
                      <a:pt x="2357144" y="12793"/>
                    </a:cubicBezTo>
                    <a:cubicBezTo>
                      <a:pt x="2365335" y="20983"/>
                      <a:pt x="2369936" y="32093"/>
                      <a:pt x="2369936" y="43676"/>
                    </a:cubicBezTo>
                    <a:lnTo>
                      <a:pt x="2369936" y="230506"/>
                    </a:lnTo>
                    <a:cubicBezTo>
                      <a:pt x="2369936" y="254628"/>
                      <a:pt x="2350382" y="274182"/>
                      <a:pt x="2326260" y="274182"/>
                    </a:cubicBezTo>
                    <a:lnTo>
                      <a:pt x="43676" y="274182"/>
                    </a:lnTo>
                    <a:cubicBezTo>
                      <a:pt x="19555" y="274182"/>
                      <a:pt x="0" y="254628"/>
                      <a:pt x="0" y="230506"/>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25" name="TextBox 25"/>
              <p:cNvSpPr txBox="1"/>
              <p:nvPr/>
            </p:nvSpPr>
            <p:spPr>
              <a:xfrm>
                <a:off x="0" y="-28575"/>
                <a:ext cx="2369936" cy="302757"/>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  Vorgeschlagene Zeit und Ort (optional): _________________________</a:t>
                </a:r>
              </a:p>
              <a:p>
                <a:pPr marL="0" lvl="0" indent="0" algn="l">
                  <a:lnSpc>
                    <a:spcPts val="1959"/>
                  </a:lnSpc>
                </a:pPr>
                <a:r>
                  <a:rPr lang="en-US" sz="1399">
                    <a:solidFill>
                      <a:srgbClr val="464646"/>
                    </a:solidFill>
                    <a:latin typeface="Public Sans"/>
                    <a:ea typeface="Public Sans"/>
                    <a:cs typeface="Public Sans"/>
                    <a:sym typeface="Public Sans"/>
                  </a:rPr>
                  <a:t>  ________________________________________________________</a:t>
                </a:r>
              </a:p>
            </p:txBody>
          </p:sp>
        </p:grpSp>
        <p:grpSp>
          <p:nvGrpSpPr>
            <p:cNvPr id="26" name="Group 26"/>
            <p:cNvGrpSpPr/>
            <p:nvPr/>
          </p:nvGrpSpPr>
          <p:grpSpPr>
            <a:xfrm>
              <a:off x="195819" y="4703921"/>
              <a:ext cx="8024968" cy="928717"/>
              <a:chOff x="0" y="0"/>
              <a:chExt cx="2369936" cy="274269"/>
            </a:xfrm>
          </p:grpSpPr>
          <p:sp>
            <p:nvSpPr>
              <p:cNvPr id="27" name="Freeform 27"/>
              <p:cNvSpPr/>
              <p:nvPr/>
            </p:nvSpPr>
            <p:spPr>
              <a:xfrm>
                <a:off x="0" y="0"/>
                <a:ext cx="2369936" cy="274269"/>
              </a:xfrm>
              <a:custGeom>
                <a:avLst/>
                <a:gdLst/>
                <a:ahLst/>
                <a:cxnLst/>
                <a:rect l="l" t="t" r="r" b="b"/>
                <a:pathLst>
                  <a:path w="2369936" h="274269">
                    <a:moveTo>
                      <a:pt x="43676" y="0"/>
                    </a:moveTo>
                    <a:lnTo>
                      <a:pt x="2326260" y="0"/>
                    </a:lnTo>
                    <a:cubicBezTo>
                      <a:pt x="2337844" y="0"/>
                      <a:pt x="2348953" y="4602"/>
                      <a:pt x="2357144" y="12793"/>
                    </a:cubicBezTo>
                    <a:cubicBezTo>
                      <a:pt x="2365335" y="20983"/>
                      <a:pt x="2369936" y="32093"/>
                      <a:pt x="2369936" y="43676"/>
                    </a:cubicBezTo>
                    <a:lnTo>
                      <a:pt x="2369936" y="230593"/>
                    </a:lnTo>
                    <a:cubicBezTo>
                      <a:pt x="2369936" y="254715"/>
                      <a:pt x="2350382" y="274269"/>
                      <a:pt x="2326260" y="274269"/>
                    </a:cubicBezTo>
                    <a:lnTo>
                      <a:pt x="43676" y="274269"/>
                    </a:lnTo>
                    <a:cubicBezTo>
                      <a:pt x="19555" y="274269"/>
                      <a:pt x="0" y="254715"/>
                      <a:pt x="0" y="230593"/>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28" name="TextBox 28"/>
              <p:cNvSpPr txBox="1"/>
              <p:nvPr/>
            </p:nvSpPr>
            <p:spPr>
              <a:xfrm>
                <a:off x="0" y="-28575"/>
                <a:ext cx="2369936" cy="302844"/>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  Bei Interesse wenden Sie sich bitte an: _________________________</a:t>
                </a:r>
              </a:p>
              <a:p>
                <a:pPr marL="0" lvl="0" indent="0" algn="l">
                  <a:lnSpc>
                    <a:spcPts val="1959"/>
                  </a:lnSpc>
                </a:pPr>
                <a:r>
                  <a:rPr lang="en-US" sz="1399">
                    <a:solidFill>
                      <a:srgbClr val="464646"/>
                    </a:solidFill>
                    <a:latin typeface="Public Sans"/>
                    <a:ea typeface="Public Sans"/>
                    <a:cs typeface="Public Sans"/>
                    <a:sym typeface="Public Sans"/>
                  </a:rPr>
                  <a:t>  ________________________________________________________</a:t>
                </a:r>
              </a:p>
            </p:txBody>
          </p:sp>
        </p:grpSp>
      </p:grpSp>
      <p:sp>
        <p:nvSpPr>
          <p:cNvPr id="29" name="Freeform 29"/>
          <p:cNvSpPr/>
          <p:nvPr/>
        </p:nvSpPr>
        <p:spPr>
          <a:xfrm>
            <a:off x="6728263" y="191877"/>
            <a:ext cx="611515" cy="564123"/>
          </a:xfrm>
          <a:custGeom>
            <a:avLst/>
            <a:gdLst/>
            <a:ahLst/>
            <a:cxnLst/>
            <a:rect l="l" t="t" r="r" b="b"/>
            <a:pathLst>
              <a:path w="611515" h="564123">
                <a:moveTo>
                  <a:pt x="0" y="0"/>
                </a:moveTo>
                <a:lnTo>
                  <a:pt x="611515" y="0"/>
                </a:lnTo>
                <a:lnTo>
                  <a:pt x="611515" y="564123"/>
                </a:lnTo>
                <a:lnTo>
                  <a:pt x="0" y="564123"/>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grpSp>
        <p:nvGrpSpPr>
          <p:cNvPr id="30" name="Group 30"/>
          <p:cNvGrpSpPr/>
          <p:nvPr/>
        </p:nvGrpSpPr>
        <p:grpSpPr>
          <a:xfrm>
            <a:off x="2304293" y="4064178"/>
            <a:ext cx="122887" cy="12288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32" name="TextBox 32"/>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33" name="Freeform 33"/>
          <p:cNvSpPr/>
          <p:nvPr/>
        </p:nvSpPr>
        <p:spPr>
          <a:xfrm rot="5400000">
            <a:off x="-83539" y="1609866"/>
            <a:ext cx="1482629" cy="196448"/>
          </a:xfrm>
          <a:custGeom>
            <a:avLst/>
            <a:gdLst/>
            <a:ahLst/>
            <a:cxnLst/>
            <a:rect l="l" t="t" r="r" b="b"/>
            <a:pathLst>
              <a:path w="1482629" h="196448">
                <a:moveTo>
                  <a:pt x="0" y="0"/>
                </a:moveTo>
                <a:lnTo>
                  <a:pt x="1482629" y="0"/>
                </a:lnTo>
                <a:lnTo>
                  <a:pt x="1482629" y="196449"/>
                </a:lnTo>
                <a:lnTo>
                  <a:pt x="0" y="1964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34" name="Group 34"/>
          <p:cNvGrpSpPr/>
          <p:nvPr/>
        </p:nvGrpSpPr>
        <p:grpSpPr>
          <a:xfrm>
            <a:off x="685011" y="5806616"/>
            <a:ext cx="6273618" cy="4539086"/>
            <a:chOff x="0" y="0"/>
            <a:chExt cx="8364824" cy="6052115"/>
          </a:xfrm>
        </p:grpSpPr>
        <p:sp>
          <p:nvSpPr>
            <p:cNvPr id="35" name="TextBox 35"/>
            <p:cNvSpPr txBox="1"/>
            <p:nvPr/>
          </p:nvSpPr>
          <p:spPr>
            <a:xfrm>
              <a:off x="0" y="756577"/>
              <a:ext cx="551974" cy="272396"/>
            </a:xfrm>
            <a:prstGeom prst="rect">
              <a:avLst/>
            </a:prstGeom>
          </p:spPr>
          <p:txBody>
            <a:bodyPr lIns="0" tIns="0" rIns="0" bIns="0" rtlCol="0" anchor="t">
              <a:spAutoFit/>
            </a:bodyPr>
            <a:lstStyle/>
            <a:p>
              <a:pPr marL="0" lvl="0" indent="0" algn="ctr">
                <a:lnSpc>
                  <a:spcPts val="1489"/>
                </a:lnSpc>
              </a:pPr>
              <a:r>
                <a:rPr lang="en-US" sz="1489" b="1" spc="-104">
                  <a:solidFill>
                    <a:srgbClr val="FFFFFF"/>
                  </a:solidFill>
                  <a:latin typeface="Open Sans Bold"/>
                  <a:ea typeface="Open Sans Bold"/>
                  <a:cs typeface="Open Sans Bold"/>
                  <a:sym typeface="Open Sans Bold"/>
                </a:rPr>
                <a:t>1</a:t>
              </a:r>
            </a:p>
          </p:txBody>
        </p:sp>
        <p:grpSp>
          <p:nvGrpSpPr>
            <p:cNvPr id="36" name="Group 36"/>
            <p:cNvGrpSpPr/>
            <p:nvPr/>
          </p:nvGrpSpPr>
          <p:grpSpPr>
            <a:xfrm>
              <a:off x="58497" y="728002"/>
              <a:ext cx="8306327" cy="5324112"/>
              <a:chOff x="0" y="0"/>
              <a:chExt cx="2453028" cy="1572319"/>
            </a:xfrm>
          </p:grpSpPr>
          <p:sp>
            <p:nvSpPr>
              <p:cNvPr id="37" name="Freeform 37"/>
              <p:cNvSpPr/>
              <p:nvPr/>
            </p:nvSpPr>
            <p:spPr>
              <a:xfrm>
                <a:off x="0" y="0"/>
                <a:ext cx="2453028" cy="1572319"/>
              </a:xfrm>
              <a:custGeom>
                <a:avLst/>
                <a:gdLst/>
                <a:ahLst/>
                <a:cxnLst/>
                <a:rect l="l" t="t" r="r" b="b"/>
                <a:pathLst>
                  <a:path w="2453028" h="1572319">
                    <a:moveTo>
                      <a:pt x="42197" y="0"/>
                    </a:moveTo>
                    <a:lnTo>
                      <a:pt x="2410831" y="0"/>
                    </a:lnTo>
                    <a:cubicBezTo>
                      <a:pt x="2434135" y="0"/>
                      <a:pt x="2453028" y="18892"/>
                      <a:pt x="2453028" y="42197"/>
                    </a:cubicBezTo>
                    <a:lnTo>
                      <a:pt x="2453028" y="1530122"/>
                    </a:lnTo>
                    <a:cubicBezTo>
                      <a:pt x="2453028" y="1553427"/>
                      <a:pt x="2434135" y="1572319"/>
                      <a:pt x="2410831" y="1572319"/>
                    </a:cubicBezTo>
                    <a:lnTo>
                      <a:pt x="42197" y="1572319"/>
                    </a:lnTo>
                    <a:cubicBezTo>
                      <a:pt x="18892" y="1572319"/>
                      <a:pt x="0" y="1553427"/>
                      <a:pt x="0" y="1530122"/>
                    </a:cubicBezTo>
                    <a:lnTo>
                      <a:pt x="0" y="42197"/>
                    </a:lnTo>
                    <a:cubicBezTo>
                      <a:pt x="0" y="18892"/>
                      <a:pt x="18892" y="0"/>
                      <a:pt x="42197" y="0"/>
                    </a:cubicBezTo>
                    <a:close/>
                  </a:path>
                </a:pathLst>
              </a:custGeom>
              <a:solidFill>
                <a:srgbClr val="FFFEFE"/>
              </a:solidFill>
              <a:ln w="38100" cap="rnd">
                <a:solidFill>
                  <a:srgbClr val="4CA6A3"/>
                </a:solidFill>
                <a:prstDash val="solid"/>
                <a:round/>
              </a:ln>
            </p:spPr>
            <p:txBody>
              <a:bodyPr/>
              <a:lstStyle/>
              <a:p>
                <a:endParaRPr lang="en-CY"/>
              </a:p>
            </p:txBody>
          </p:sp>
          <p:sp>
            <p:nvSpPr>
              <p:cNvPr id="38" name="TextBox 38"/>
              <p:cNvSpPr txBox="1"/>
              <p:nvPr/>
            </p:nvSpPr>
            <p:spPr>
              <a:xfrm>
                <a:off x="0" y="-28575"/>
                <a:ext cx="2453028" cy="1600894"/>
              </a:xfrm>
              <a:prstGeom prst="rect">
                <a:avLst/>
              </a:prstGeom>
            </p:spPr>
            <p:txBody>
              <a:bodyPr lIns="50382" tIns="50382" rIns="50382" bIns="50382" rtlCol="0" anchor="ctr"/>
              <a:lstStyle/>
              <a:p>
                <a:pPr algn="ctr">
                  <a:lnSpc>
                    <a:spcPts val="1680"/>
                  </a:lnSpc>
                </a:pPr>
                <a:endParaRPr/>
              </a:p>
            </p:txBody>
          </p:sp>
        </p:grpSp>
        <p:grpSp>
          <p:nvGrpSpPr>
            <p:cNvPr id="39" name="Group 39"/>
            <p:cNvGrpSpPr/>
            <p:nvPr/>
          </p:nvGrpSpPr>
          <p:grpSpPr>
            <a:xfrm>
              <a:off x="58497" y="0"/>
              <a:ext cx="8306327" cy="1028974"/>
              <a:chOff x="0" y="0"/>
              <a:chExt cx="2453028" cy="303877"/>
            </a:xfrm>
          </p:grpSpPr>
          <p:sp>
            <p:nvSpPr>
              <p:cNvPr id="40" name="Freeform 40"/>
              <p:cNvSpPr/>
              <p:nvPr/>
            </p:nvSpPr>
            <p:spPr>
              <a:xfrm>
                <a:off x="0" y="0"/>
                <a:ext cx="2453028" cy="303877"/>
              </a:xfrm>
              <a:custGeom>
                <a:avLst/>
                <a:gdLst/>
                <a:ahLst/>
                <a:cxnLst/>
                <a:rect l="l" t="t" r="r" b="b"/>
                <a:pathLst>
                  <a:path w="2453028" h="303877">
                    <a:moveTo>
                      <a:pt x="42197" y="0"/>
                    </a:moveTo>
                    <a:lnTo>
                      <a:pt x="2410831" y="0"/>
                    </a:lnTo>
                    <a:cubicBezTo>
                      <a:pt x="2434135" y="0"/>
                      <a:pt x="2453028" y="18892"/>
                      <a:pt x="2453028" y="42197"/>
                    </a:cubicBezTo>
                    <a:lnTo>
                      <a:pt x="2453028" y="261680"/>
                    </a:lnTo>
                    <a:cubicBezTo>
                      <a:pt x="2453028" y="284985"/>
                      <a:pt x="2434135" y="303877"/>
                      <a:pt x="2410831" y="303877"/>
                    </a:cubicBezTo>
                    <a:lnTo>
                      <a:pt x="42197" y="303877"/>
                    </a:lnTo>
                    <a:cubicBezTo>
                      <a:pt x="18892" y="303877"/>
                      <a:pt x="0" y="284985"/>
                      <a:pt x="0" y="261680"/>
                    </a:cubicBezTo>
                    <a:lnTo>
                      <a:pt x="0" y="42197"/>
                    </a:lnTo>
                    <a:cubicBezTo>
                      <a:pt x="0" y="18892"/>
                      <a:pt x="18892" y="0"/>
                      <a:pt x="42197" y="0"/>
                    </a:cubicBezTo>
                    <a:close/>
                  </a:path>
                </a:pathLst>
              </a:custGeom>
              <a:solidFill>
                <a:srgbClr val="B6DEDE"/>
              </a:solidFill>
              <a:ln w="38100" cap="rnd">
                <a:solidFill>
                  <a:srgbClr val="4CA6A3"/>
                </a:solidFill>
                <a:prstDash val="solid"/>
                <a:round/>
              </a:ln>
            </p:spPr>
            <p:txBody>
              <a:bodyPr/>
              <a:lstStyle/>
              <a:p>
                <a:endParaRPr lang="en-CY"/>
              </a:p>
            </p:txBody>
          </p:sp>
          <p:sp>
            <p:nvSpPr>
              <p:cNvPr id="41" name="TextBox 41"/>
              <p:cNvSpPr txBox="1"/>
              <p:nvPr/>
            </p:nvSpPr>
            <p:spPr>
              <a:xfrm>
                <a:off x="0" y="-28575"/>
                <a:ext cx="2453028" cy="332452"/>
              </a:xfrm>
              <a:prstGeom prst="rect">
                <a:avLst/>
              </a:prstGeom>
            </p:spPr>
            <p:txBody>
              <a:bodyPr lIns="50382" tIns="50382" rIns="50382" bIns="50382" rtlCol="0" anchor="ctr"/>
              <a:lstStyle/>
              <a:p>
                <a:pPr algn="ctr">
                  <a:lnSpc>
                    <a:spcPts val="1680"/>
                  </a:lnSpc>
                </a:pPr>
                <a:endParaRPr/>
              </a:p>
            </p:txBody>
          </p:sp>
        </p:grpSp>
        <p:sp>
          <p:nvSpPr>
            <p:cNvPr id="42" name="TextBox 42"/>
            <p:cNvSpPr txBox="1"/>
            <p:nvPr/>
          </p:nvSpPr>
          <p:spPr>
            <a:xfrm>
              <a:off x="609944" y="321081"/>
              <a:ext cx="7298154" cy="358236"/>
            </a:xfrm>
            <a:prstGeom prst="rect">
              <a:avLst/>
            </a:prstGeom>
          </p:spPr>
          <p:txBody>
            <a:bodyPr lIns="0" tIns="0" rIns="0" bIns="0" rtlCol="0" anchor="t">
              <a:spAutoFit/>
            </a:bodyPr>
            <a:lstStyle/>
            <a:p>
              <a:pPr marL="0" lvl="0" indent="0" algn="just">
                <a:lnSpc>
                  <a:spcPts val="2271"/>
                </a:lnSpc>
              </a:pPr>
              <a:r>
                <a:rPr lang="en-US" sz="1622" b="1">
                  <a:solidFill>
                    <a:srgbClr val="464646"/>
                  </a:solidFill>
                  <a:latin typeface="Open Sans Bold"/>
                  <a:ea typeface="Open Sans Bold"/>
                  <a:cs typeface="Open Sans Bold"/>
                  <a:sym typeface="Open Sans Bold"/>
                </a:rPr>
                <a:t>Interessen teilen &amp; finden: _______________________________</a:t>
              </a:r>
            </a:p>
          </p:txBody>
        </p:sp>
        <p:grpSp>
          <p:nvGrpSpPr>
            <p:cNvPr id="43" name="Group 43"/>
            <p:cNvGrpSpPr/>
            <p:nvPr/>
          </p:nvGrpSpPr>
          <p:grpSpPr>
            <a:xfrm>
              <a:off x="195819" y="1215450"/>
              <a:ext cx="8024968" cy="915842"/>
              <a:chOff x="0" y="0"/>
              <a:chExt cx="2369936" cy="270467"/>
            </a:xfrm>
          </p:grpSpPr>
          <p:sp>
            <p:nvSpPr>
              <p:cNvPr id="44" name="Freeform 44"/>
              <p:cNvSpPr/>
              <p:nvPr/>
            </p:nvSpPr>
            <p:spPr>
              <a:xfrm>
                <a:off x="0" y="0"/>
                <a:ext cx="2369936" cy="270467"/>
              </a:xfrm>
              <a:custGeom>
                <a:avLst/>
                <a:gdLst/>
                <a:ahLst/>
                <a:cxnLst/>
                <a:rect l="l" t="t" r="r" b="b"/>
                <a:pathLst>
                  <a:path w="2369936" h="270467">
                    <a:moveTo>
                      <a:pt x="43676" y="0"/>
                    </a:moveTo>
                    <a:lnTo>
                      <a:pt x="2326260" y="0"/>
                    </a:lnTo>
                    <a:cubicBezTo>
                      <a:pt x="2337844" y="0"/>
                      <a:pt x="2348953" y="4602"/>
                      <a:pt x="2357144" y="12793"/>
                    </a:cubicBezTo>
                    <a:cubicBezTo>
                      <a:pt x="2365335" y="20983"/>
                      <a:pt x="2369936" y="32093"/>
                      <a:pt x="2369936" y="43676"/>
                    </a:cubicBezTo>
                    <a:lnTo>
                      <a:pt x="2369936" y="226790"/>
                    </a:lnTo>
                    <a:cubicBezTo>
                      <a:pt x="2369936" y="250912"/>
                      <a:pt x="2350382" y="270467"/>
                      <a:pt x="2326260" y="270467"/>
                    </a:cubicBezTo>
                    <a:lnTo>
                      <a:pt x="43676" y="270467"/>
                    </a:lnTo>
                    <a:cubicBezTo>
                      <a:pt x="19555" y="270467"/>
                      <a:pt x="0" y="250912"/>
                      <a:pt x="0" y="226790"/>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45" name="TextBox 45"/>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 Ich möchte: ________________________________________________</a:t>
                </a:r>
              </a:p>
            </p:txBody>
          </p:sp>
        </p:grpSp>
        <p:grpSp>
          <p:nvGrpSpPr>
            <p:cNvPr id="46" name="Group 46"/>
            <p:cNvGrpSpPr/>
            <p:nvPr/>
          </p:nvGrpSpPr>
          <p:grpSpPr>
            <a:xfrm>
              <a:off x="195819" y="2374080"/>
              <a:ext cx="8024968" cy="915842"/>
              <a:chOff x="0" y="0"/>
              <a:chExt cx="2369936" cy="270467"/>
            </a:xfrm>
          </p:grpSpPr>
          <p:sp>
            <p:nvSpPr>
              <p:cNvPr id="47" name="Freeform 47"/>
              <p:cNvSpPr/>
              <p:nvPr/>
            </p:nvSpPr>
            <p:spPr>
              <a:xfrm>
                <a:off x="0" y="0"/>
                <a:ext cx="2369936" cy="270467"/>
              </a:xfrm>
              <a:custGeom>
                <a:avLst/>
                <a:gdLst/>
                <a:ahLst/>
                <a:cxnLst/>
                <a:rect l="l" t="t" r="r" b="b"/>
                <a:pathLst>
                  <a:path w="2369936" h="270467">
                    <a:moveTo>
                      <a:pt x="43676" y="0"/>
                    </a:moveTo>
                    <a:lnTo>
                      <a:pt x="2326260" y="0"/>
                    </a:lnTo>
                    <a:cubicBezTo>
                      <a:pt x="2337844" y="0"/>
                      <a:pt x="2348953" y="4602"/>
                      <a:pt x="2357144" y="12793"/>
                    </a:cubicBezTo>
                    <a:cubicBezTo>
                      <a:pt x="2365335" y="20983"/>
                      <a:pt x="2369936" y="32093"/>
                      <a:pt x="2369936" y="43676"/>
                    </a:cubicBezTo>
                    <a:lnTo>
                      <a:pt x="2369936" y="226790"/>
                    </a:lnTo>
                    <a:cubicBezTo>
                      <a:pt x="2369936" y="250912"/>
                      <a:pt x="2350382" y="270467"/>
                      <a:pt x="2326260" y="270467"/>
                    </a:cubicBezTo>
                    <a:lnTo>
                      <a:pt x="43676" y="270467"/>
                    </a:lnTo>
                    <a:cubicBezTo>
                      <a:pt x="19555" y="270467"/>
                      <a:pt x="0" y="250912"/>
                      <a:pt x="0" y="226790"/>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48" name="TextBox 48"/>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  Ich suche Kollegen, die: _____________________________________</a:t>
                </a:r>
              </a:p>
              <a:p>
                <a:pPr marL="0" lvl="0" indent="0" algn="l">
                  <a:lnSpc>
                    <a:spcPts val="1959"/>
                  </a:lnSpc>
                </a:pPr>
                <a:r>
                  <a:rPr lang="en-US" sz="1399" i="1">
                    <a:solidFill>
                      <a:srgbClr val="464646"/>
                    </a:solidFill>
                    <a:latin typeface="Public Sans Italics"/>
                    <a:ea typeface="Public Sans Italics"/>
                    <a:cs typeface="Public Sans Italics"/>
                    <a:sym typeface="Public Sans Italics"/>
                  </a:rPr>
                  <a:t>  __________________________________________________________</a:t>
                </a:r>
              </a:p>
            </p:txBody>
          </p:sp>
        </p:grpSp>
        <p:grpSp>
          <p:nvGrpSpPr>
            <p:cNvPr id="49" name="Group 49"/>
            <p:cNvGrpSpPr/>
            <p:nvPr/>
          </p:nvGrpSpPr>
          <p:grpSpPr>
            <a:xfrm>
              <a:off x="195819" y="3532709"/>
              <a:ext cx="8024968" cy="928424"/>
              <a:chOff x="0" y="0"/>
              <a:chExt cx="2369936" cy="274182"/>
            </a:xfrm>
          </p:grpSpPr>
          <p:sp>
            <p:nvSpPr>
              <p:cNvPr id="50" name="Freeform 50"/>
              <p:cNvSpPr/>
              <p:nvPr/>
            </p:nvSpPr>
            <p:spPr>
              <a:xfrm>
                <a:off x="0" y="0"/>
                <a:ext cx="2369936" cy="274182"/>
              </a:xfrm>
              <a:custGeom>
                <a:avLst/>
                <a:gdLst/>
                <a:ahLst/>
                <a:cxnLst/>
                <a:rect l="l" t="t" r="r" b="b"/>
                <a:pathLst>
                  <a:path w="2369936" h="274182">
                    <a:moveTo>
                      <a:pt x="43676" y="0"/>
                    </a:moveTo>
                    <a:lnTo>
                      <a:pt x="2326260" y="0"/>
                    </a:lnTo>
                    <a:cubicBezTo>
                      <a:pt x="2337844" y="0"/>
                      <a:pt x="2348953" y="4602"/>
                      <a:pt x="2357144" y="12793"/>
                    </a:cubicBezTo>
                    <a:cubicBezTo>
                      <a:pt x="2365335" y="20983"/>
                      <a:pt x="2369936" y="32093"/>
                      <a:pt x="2369936" y="43676"/>
                    </a:cubicBezTo>
                    <a:lnTo>
                      <a:pt x="2369936" y="230506"/>
                    </a:lnTo>
                    <a:cubicBezTo>
                      <a:pt x="2369936" y="254628"/>
                      <a:pt x="2350382" y="274182"/>
                      <a:pt x="2326260" y="274182"/>
                    </a:cubicBezTo>
                    <a:lnTo>
                      <a:pt x="43676" y="274182"/>
                    </a:lnTo>
                    <a:cubicBezTo>
                      <a:pt x="19555" y="274182"/>
                      <a:pt x="0" y="254628"/>
                      <a:pt x="0" y="230506"/>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51" name="TextBox 51"/>
              <p:cNvSpPr txBox="1"/>
              <p:nvPr/>
            </p:nvSpPr>
            <p:spPr>
              <a:xfrm>
                <a:off x="0" y="-28575"/>
                <a:ext cx="2369936" cy="302757"/>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  Vorgeschlagene Zeit und Ort (optional): _________________________</a:t>
                </a:r>
              </a:p>
              <a:p>
                <a:pPr marL="0" lvl="0" indent="0" algn="l">
                  <a:lnSpc>
                    <a:spcPts val="1959"/>
                  </a:lnSpc>
                </a:pPr>
                <a:r>
                  <a:rPr lang="en-US" sz="1399">
                    <a:solidFill>
                      <a:srgbClr val="464646"/>
                    </a:solidFill>
                    <a:latin typeface="Public Sans"/>
                    <a:ea typeface="Public Sans"/>
                    <a:cs typeface="Public Sans"/>
                    <a:sym typeface="Public Sans"/>
                  </a:rPr>
                  <a:t>  ________________________________________________________</a:t>
                </a:r>
              </a:p>
            </p:txBody>
          </p:sp>
        </p:grpSp>
        <p:grpSp>
          <p:nvGrpSpPr>
            <p:cNvPr id="52" name="Group 52"/>
            <p:cNvGrpSpPr/>
            <p:nvPr/>
          </p:nvGrpSpPr>
          <p:grpSpPr>
            <a:xfrm>
              <a:off x="195819" y="4703921"/>
              <a:ext cx="8024968" cy="928717"/>
              <a:chOff x="0" y="0"/>
              <a:chExt cx="2369936" cy="274269"/>
            </a:xfrm>
          </p:grpSpPr>
          <p:sp>
            <p:nvSpPr>
              <p:cNvPr id="53" name="Freeform 53"/>
              <p:cNvSpPr/>
              <p:nvPr/>
            </p:nvSpPr>
            <p:spPr>
              <a:xfrm>
                <a:off x="0" y="0"/>
                <a:ext cx="2369936" cy="274269"/>
              </a:xfrm>
              <a:custGeom>
                <a:avLst/>
                <a:gdLst/>
                <a:ahLst/>
                <a:cxnLst/>
                <a:rect l="l" t="t" r="r" b="b"/>
                <a:pathLst>
                  <a:path w="2369936" h="274269">
                    <a:moveTo>
                      <a:pt x="43676" y="0"/>
                    </a:moveTo>
                    <a:lnTo>
                      <a:pt x="2326260" y="0"/>
                    </a:lnTo>
                    <a:cubicBezTo>
                      <a:pt x="2337844" y="0"/>
                      <a:pt x="2348953" y="4602"/>
                      <a:pt x="2357144" y="12793"/>
                    </a:cubicBezTo>
                    <a:cubicBezTo>
                      <a:pt x="2365335" y="20983"/>
                      <a:pt x="2369936" y="32093"/>
                      <a:pt x="2369936" y="43676"/>
                    </a:cubicBezTo>
                    <a:lnTo>
                      <a:pt x="2369936" y="230593"/>
                    </a:lnTo>
                    <a:cubicBezTo>
                      <a:pt x="2369936" y="254715"/>
                      <a:pt x="2350382" y="274269"/>
                      <a:pt x="2326260" y="274269"/>
                    </a:cubicBezTo>
                    <a:lnTo>
                      <a:pt x="43676" y="274269"/>
                    </a:lnTo>
                    <a:cubicBezTo>
                      <a:pt x="19555" y="274269"/>
                      <a:pt x="0" y="254715"/>
                      <a:pt x="0" y="230593"/>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54" name="TextBox 54"/>
              <p:cNvSpPr txBox="1"/>
              <p:nvPr/>
            </p:nvSpPr>
            <p:spPr>
              <a:xfrm>
                <a:off x="0" y="-28575"/>
                <a:ext cx="2369936" cy="302844"/>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  Bei Interesse wenden Sie sich bitte an: _________________________</a:t>
                </a:r>
              </a:p>
              <a:p>
                <a:pPr marL="0" lvl="0" indent="0" algn="l">
                  <a:lnSpc>
                    <a:spcPts val="1959"/>
                  </a:lnSpc>
                </a:pPr>
                <a:r>
                  <a:rPr lang="en-US" sz="1399">
                    <a:solidFill>
                      <a:srgbClr val="464646"/>
                    </a:solidFill>
                    <a:latin typeface="Public Sans"/>
                    <a:ea typeface="Public Sans"/>
                    <a:cs typeface="Public Sans"/>
                    <a:sym typeface="Public Sans"/>
                  </a:rPr>
                  <a:t>  ________________________________________________________</a:t>
                </a:r>
              </a:p>
            </p:txBody>
          </p:sp>
        </p:grpSp>
      </p:grpSp>
      <p:sp>
        <p:nvSpPr>
          <p:cNvPr id="55" name="Freeform 55"/>
          <p:cNvSpPr/>
          <p:nvPr/>
        </p:nvSpPr>
        <p:spPr>
          <a:xfrm rot="5400000">
            <a:off x="-41719" y="6351482"/>
            <a:ext cx="1482629" cy="196448"/>
          </a:xfrm>
          <a:custGeom>
            <a:avLst/>
            <a:gdLst/>
            <a:ahLst/>
            <a:cxnLst/>
            <a:rect l="l" t="t" r="r" b="b"/>
            <a:pathLst>
              <a:path w="1482629" h="196448">
                <a:moveTo>
                  <a:pt x="0" y="0"/>
                </a:moveTo>
                <a:lnTo>
                  <a:pt x="1482629" y="0"/>
                </a:lnTo>
                <a:lnTo>
                  <a:pt x="1482629" y="196449"/>
                </a:lnTo>
                <a:lnTo>
                  <a:pt x="0" y="1964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56" name="Group 2">
            <a:extLst>
              <a:ext uri="{FF2B5EF4-FFF2-40B4-BE49-F238E27FC236}">
                <a16:creationId xmlns:a16="http://schemas.microsoft.com/office/drawing/2014/main" id="{E37861B5-C591-C3F0-B727-2A4A7E33F6CB}"/>
              </a:ext>
            </a:extLst>
          </p:cNvPr>
          <p:cNvGrpSpPr/>
          <p:nvPr/>
        </p:nvGrpSpPr>
        <p:grpSpPr>
          <a:xfrm>
            <a:off x="-1" y="10466001"/>
            <a:ext cx="6897157" cy="62299"/>
            <a:chOff x="0" y="0"/>
            <a:chExt cx="2709333" cy="26991"/>
          </a:xfrm>
        </p:grpSpPr>
        <p:sp>
          <p:nvSpPr>
            <p:cNvPr id="57" name="Freeform 3">
              <a:extLst>
                <a:ext uri="{FF2B5EF4-FFF2-40B4-BE49-F238E27FC236}">
                  <a16:creationId xmlns:a16="http://schemas.microsoft.com/office/drawing/2014/main" id="{AB3BE28D-9AD4-7706-3520-212729851687}"/>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58" name="TextBox 4">
              <a:extLst>
                <a:ext uri="{FF2B5EF4-FFF2-40B4-BE49-F238E27FC236}">
                  <a16:creationId xmlns:a16="http://schemas.microsoft.com/office/drawing/2014/main" id="{B32F0EE2-2BB2-24AD-DC7B-4949EE8481AF}"/>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59" name="Freeform 5">
            <a:extLst>
              <a:ext uri="{FF2B5EF4-FFF2-40B4-BE49-F238E27FC236}">
                <a16:creationId xmlns:a16="http://schemas.microsoft.com/office/drawing/2014/main" id="{AEB1C1D5-05A8-4133-752B-1B2F866A68C7}"/>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81474" b="1"/>
            </a:stretch>
          </a:blipFill>
        </p:spPr>
        <p:txBody>
          <a:bodyPr/>
          <a:lstStyle/>
          <a:p>
            <a:endParaRPr lang="en-CY" dirty="0"/>
          </a:p>
        </p:txBody>
      </p:sp>
      <p:sp>
        <p:nvSpPr>
          <p:cNvPr id="60" name="Freeform 6">
            <a:extLst>
              <a:ext uri="{FF2B5EF4-FFF2-40B4-BE49-F238E27FC236}">
                <a16:creationId xmlns:a16="http://schemas.microsoft.com/office/drawing/2014/main" id="{0D70BF46-8A09-EAE2-BE65-E6649AAAB52D}"/>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64749"/>
            </a:stretch>
          </a:blipFill>
        </p:spPr>
        <p:txBody>
          <a:bodyPr/>
          <a:lstStyle/>
          <a:p>
            <a:endParaRPr lang="en-CY"/>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49203-B616-2F6A-5A35-CEF9B2BFBC21}"/>
            </a:ext>
          </a:extLst>
        </p:cNvPr>
        <p:cNvGrpSpPr/>
        <p:nvPr/>
      </p:nvGrpSpPr>
      <p:grpSpPr>
        <a:xfrm>
          <a:off x="0" y="0"/>
          <a:ext cx="0" cy="0"/>
          <a:chOff x="0" y="0"/>
          <a:chExt cx="0" cy="0"/>
        </a:xfrm>
      </p:grpSpPr>
      <p:sp>
        <p:nvSpPr>
          <p:cNvPr id="3" name="TextBox 5">
            <a:extLst>
              <a:ext uri="{FF2B5EF4-FFF2-40B4-BE49-F238E27FC236}">
                <a16:creationId xmlns:a16="http://schemas.microsoft.com/office/drawing/2014/main" id="{CBFDF437-6368-56C7-9A76-5AAE189ABF2F}"/>
              </a:ext>
            </a:extLst>
          </p:cNvPr>
          <p:cNvSpPr txBox="1"/>
          <p:nvPr/>
        </p:nvSpPr>
        <p:spPr>
          <a:xfrm>
            <a:off x="930094" y="2374900"/>
            <a:ext cx="5696311" cy="154677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F4A64E"/>
                </a:solidFill>
                <a:uFillTx/>
                <a:latin typeface="Open Sans Bold"/>
                <a:ea typeface="Open Sans Bold"/>
                <a:cs typeface="Open Sans Bold"/>
              </a:rPr>
              <a:t>Aktivität</a:t>
            </a:r>
            <a:r>
              <a:rPr lang="en-CY" sz="7500" b="1" i="0" u="none" strike="noStrike" kern="1200" cap="none" baseline="0" dirty="0">
                <a:solidFill>
                  <a:srgbClr val="F4A64E"/>
                </a:solidFill>
                <a:uFillTx/>
                <a:latin typeface="Open Sans Bold"/>
                <a:ea typeface="Open Sans Bold"/>
                <a:cs typeface="Open Sans Bold"/>
              </a:rPr>
              <a:t> 20</a:t>
            </a:r>
            <a:endParaRPr lang="en-US" sz="75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A8D5E7DF-5CF8-B163-10D4-89D107088503}"/>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6B5A3984-6332-8392-1AA8-682B74FAA07D}"/>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99958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593894" y="678327"/>
            <a:ext cx="4372212" cy="300038"/>
          </a:xfrm>
          <a:prstGeom prst="rect">
            <a:avLst/>
          </a:prstGeom>
        </p:spPr>
        <p:txBody>
          <a:bodyPr lIns="0" tIns="0" rIns="0" bIns="0" rtlCol="0" anchor="t">
            <a:spAutoFit/>
          </a:bodyPr>
          <a:lstStyle/>
          <a:p>
            <a:pPr marL="0" lvl="0" indent="0" algn="ctr">
              <a:lnSpc>
                <a:spcPts val="2437"/>
              </a:lnSpc>
              <a:spcBef>
                <a:spcPct val="0"/>
              </a:spcBef>
            </a:pPr>
            <a:r>
              <a:rPr lang="en-US" sz="1875" b="1" spc="-131">
                <a:solidFill>
                  <a:srgbClr val="464646"/>
                </a:solidFill>
                <a:latin typeface="Open Sans Bold"/>
                <a:ea typeface="Open Sans Bold"/>
                <a:cs typeface="Open Sans Bold"/>
                <a:sym typeface="Open Sans Bold"/>
              </a:rPr>
              <a:t>Zufälliger Kaffee-Treff – Gesprächsimpulse</a:t>
            </a:r>
          </a:p>
        </p:txBody>
      </p:sp>
      <p:sp>
        <p:nvSpPr>
          <p:cNvPr id="10" name="TextBox 10"/>
          <p:cNvSpPr txBox="1"/>
          <p:nvPr/>
        </p:nvSpPr>
        <p:spPr>
          <a:xfrm>
            <a:off x="585666" y="1114768"/>
            <a:ext cx="6218334" cy="407670"/>
          </a:xfrm>
          <a:prstGeom prst="rect">
            <a:avLst/>
          </a:prstGeom>
        </p:spPr>
        <p:txBody>
          <a:bodyPr lIns="0" tIns="0" rIns="0" bIns="0" rtlCol="0" anchor="t">
            <a:spAutoFit/>
          </a:bodyPr>
          <a:lstStyle/>
          <a:p>
            <a:pPr marL="0" lvl="0" indent="0" algn="ctr">
              <a:lnSpc>
                <a:spcPts val="1679"/>
              </a:lnSpc>
              <a:spcBef>
                <a:spcPct val="0"/>
              </a:spcBef>
            </a:pPr>
            <a:r>
              <a:rPr lang="en-US" sz="1200" i="1">
                <a:solidFill>
                  <a:srgbClr val="464646"/>
                </a:solidFill>
                <a:latin typeface="Open Sans Italics"/>
                <a:ea typeface="Open Sans Italics"/>
                <a:cs typeface="Open Sans Italics"/>
                <a:sym typeface="Open Sans Italics"/>
              </a:rPr>
              <a:t>Teilen Sie diese Gesprächsimpulse für die Kaffee-Treffs mit den Gruppen. </a:t>
            </a:r>
          </a:p>
          <a:p>
            <a:pPr marL="0" lvl="0" indent="0" algn="ctr">
              <a:lnSpc>
                <a:spcPts val="1679"/>
              </a:lnSpc>
              <a:spcBef>
                <a:spcPct val="0"/>
              </a:spcBef>
            </a:pPr>
            <a:r>
              <a:rPr lang="en-US" sz="1200" i="1">
                <a:solidFill>
                  <a:srgbClr val="464646"/>
                </a:solidFill>
                <a:latin typeface="Open Sans Italics"/>
                <a:ea typeface="Open Sans Italics"/>
                <a:cs typeface="Open Sans Italics"/>
                <a:sym typeface="Open Sans Italics"/>
              </a:rPr>
              <a:t>Alle Fragen sind optional – sie können frei gewählt und in beliebiger Anzahl genutzt werden..</a:t>
            </a:r>
          </a:p>
        </p:txBody>
      </p:sp>
      <p:grpSp>
        <p:nvGrpSpPr>
          <p:cNvPr id="11" name="Group 11"/>
          <p:cNvGrpSpPr/>
          <p:nvPr/>
        </p:nvGrpSpPr>
        <p:grpSpPr>
          <a:xfrm>
            <a:off x="101713" y="1677891"/>
            <a:ext cx="7356574" cy="7121110"/>
            <a:chOff x="0" y="0"/>
            <a:chExt cx="9808765" cy="9494813"/>
          </a:xfrm>
        </p:grpSpPr>
        <p:sp>
          <p:nvSpPr>
            <p:cNvPr id="12" name="Freeform 12"/>
            <p:cNvSpPr/>
            <p:nvPr/>
          </p:nvSpPr>
          <p:spPr>
            <a:xfrm>
              <a:off x="4728848" y="0"/>
              <a:ext cx="546382" cy="504038"/>
            </a:xfrm>
            <a:custGeom>
              <a:avLst/>
              <a:gdLst/>
              <a:ahLst/>
              <a:cxnLst/>
              <a:rect l="l" t="t" r="r" b="b"/>
              <a:pathLst>
                <a:path w="546382" h="504038">
                  <a:moveTo>
                    <a:pt x="0" y="0"/>
                  </a:moveTo>
                  <a:lnTo>
                    <a:pt x="546383" y="0"/>
                  </a:lnTo>
                  <a:lnTo>
                    <a:pt x="546383" y="504038"/>
                  </a:lnTo>
                  <a:lnTo>
                    <a:pt x="0" y="50403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13" name="TextBox 13"/>
            <p:cNvSpPr txBox="1"/>
            <p:nvPr/>
          </p:nvSpPr>
          <p:spPr>
            <a:xfrm>
              <a:off x="977300" y="600467"/>
              <a:ext cx="8049479" cy="280416"/>
            </a:xfrm>
            <a:prstGeom prst="rect">
              <a:avLst/>
            </a:prstGeom>
          </p:spPr>
          <p:txBody>
            <a:bodyPr lIns="0" tIns="0" rIns="0" bIns="0" rtlCol="0" anchor="t">
              <a:spAutoFit/>
            </a:bodyPr>
            <a:lstStyle/>
            <a:p>
              <a:pPr marL="0" lvl="0" indent="0" algn="ctr">
                <a:lnSpc>
                  <a:spcPts val="1883"/>
                </a:lnSpc>
                <a:spcBef>
                  <a:spcPct val="0"/>
                </a:spcBef>
              </a:pPr>
              <a:r>
                <a:rPr lang="en-US" sz="1199" i="1" spc="-45">
                  <a:solidFill>
                    <a:srgbClr val="464646"/>
                  </a:solidFill>
                  <a:latin typeface="Open Sans Italics"/>
                  <a:ea typeface="Open Sans Italics"/>
                  <a:cs typeface="Open Sans Italics"/>
                  <a:sym typeface="Open Sans Italics"/>
                </a:rPr>
                <a:t>Sie können diese Vorgaben ausdrucken und verwenden oder Ihre eigenen erstellen!</a:t>
              </a:r>
            </a:p>
          </p:txBody>
        </p:sp>
        <p:grpSp>
          <p:nvGrpSpPr>
            <p:cNvPr id="14" name="Group 14"/>
            <p:cNvGrpSpPr/>
            <p:nvPr/>
          </p:nvGrpSpPr>
          <p:grpSpPr>
            <a:xfrm>
              <a:off x="9644916" y="2618281"/>
              <a:ext cx="163849" cy="16384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6" name="TextBox 16"/>
              <p:cNvSpPr txBox="1"/>
              <p:nvPr/>
            </p:nvSpPr>
            <p:spPr>
              <a:xfrm>
                <a:off x="76200" y="57150"/>
                <a:ext cx="660400" cy="679450"/>
              </a:xfrm>
              <a:prstGeom prst="rect">
                <a:avLst/>
              </a:prstGeom>
            </p:spPr>
            <p:txBody>
              <a:bodyPr lIns="37646" tIns="37646" rIns="37646" bIns="37646" rtlCol="0" anchor="ctr"/>
              <a:lstStyle/>
              <a:p>
                <a:pPr algn="ctr">
                  <a:lnSpc>
                    <a:spcPts val="1679"/>
                  </a:lnSpc>
                </a:pPr>
                <a:endParaRPr/>
              </a:p>
            </p:txBody>
          </p:sp>
        </p:grpSp>
        <p:grpSp>
          <p:nvGrpSpPr>
            <p:cNvPr id="17" name="Group 17"/>
            <p:cNvGrpSpPr/>
            <p:nvPr/>
          </p:nvGrpSpPr>
          <p:grpSpPr>
            <a:xfrm>
              <a:off x="9644916" y="1363483"/>
              <a:ext cx="163849" cy="16384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9" name="TextBox 19"/>
              <p:cNvSpPr txBox="1"/>
              <p:nvPr/>
            </p:nvSpPr>
            <p:spPr>
              <a:xfrm>
                <a:off x="76200" y="57150"/>
                <a:ext cx="660400" cy="679450"/>
              </a:xfrm>
              <a:prstGeom prst="rect">
                <a:avLst/>
              </a:prstGeom>
            </p:spPr>
            <p:txBody>
              <a:bodyPr lIns="37646" tIns="37646" rIns="37646" bIns="37646" rtlCol="0" anchor="ctr"/>
              <a:lstStyle/>
              <a:p>
                <a:pPr algn="ctr">
                  <a:lnSpc>
                    <a:spcPts val="1679"/>
                  </a:lnSpc>
                </a:pPr>
                <a:endParaRPr/>
              </a:p>
            </p:txBody>
          </p:sp>
        </p:grpSp>
        <p:grpSp>
          <p:nvGrpSpPr>
            <p:cNvPr id="20" name="Group 20"/>
            <p:cNvGrpSpPr/>
            <p:nvPr/>
          </p:nvGrpSpPr>
          <p:grpSpPr>
            <a:xfrm>
              <a:off x="9644916" y="1990882"/>
              <a:ext cx="163849" cy="16384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2" name="TextBox 22"/>
              <p:cNvSpPr txBox="1"/>
              <p:nvPr/>
            </p:nvSpPr>
            <p:spPr>
              <a:xfrm>
                <a:off x="76200" y="57150"/>
                <a:ext cx="660400" cy="679450"/>
              </a:xfrm>
              <a:prstGeom prst="rect">
                <a:avLst/>
              </a:prstGeom>
            </p:spPr>
            <p:txBody>
              <a:bodyPr lIns="37646" tIns="37646" rIns="37646" bIns="37646" rtlCol="0" anchor="ctr"/>
              <a:lstStyle/>
              <a:p>
                <a:pPr algn="ctr">
                  <a:lnSpc>
                    <a:spcPts val="1679"/>
                  </a:lnSpc>
                </a:pPr>
                <a:endParaRPr/>
              </a:p>
            </p:txBody>
          </p:sp>
        </p:grpSp>
        <p:grpSp>
          <p:nvGrpSpPr>
            <p:cNvPr id="23" name="Group 23"/>
            <p:cNvGrpSpPr/>
            <p:nvPr/>
          </p:nvGrpSpPr>
          <p:grpSpPr>
            <a:xfrm>
              <a:off x="3214972" y="1427225"/>
              <a:ext cx="2880949" cy="1197295"/>
              <a:chOff x="0" y="0"/>
              <a:chExt cx="1139320" cy="473490"/>
            </a:xfrm>
          </p:grpSpPr>
          <p:sp>
            <p:nvSpPr>
              <p:cNvPr id="24" name="Freeform 24"/>
              <p:cNvSpPr/>
              <p:nvPr/>
            </p:nvSpPr>
            <p:spPr>
              <a:xfrm>
                <a:off x="0" y="0"/>
                <a:ext cx="1139320" cy="473490"/>
              </a:xfrm>
              <a:custGeom>
                <a:avLst/>
                <a:gdLst/>
                <a:ahLst/>
                <a:cxnLst/>
                <a:rect l="l" t="t" r="r" b="b"/>
                <a:pathLst>
                  <a:path w="1139320" h="473490">
                    <a:moveTo>
                      <a:pt x="0" y="0"/>
                    </a:moveTo>
                    <a:lnTo>
                      <a:pt x="1139320" y="0"/>
                    </a:lnTo>
                    <a:lnTo>
                      <a:pt x="1139320" y="473490"/>
                    </a:lnTo>
                    <a:lnTo>
                      <a:pt x="0" y="473490"/>
                    </a:lnTo>
                    <a:close/>
                  </a:path>
                </a:pathLst>
              </a:custGeom>
              <a:solidFill>
                <a:srgbClr val="FDC770"/>
              </a:solidFill>
            </p:spPr>
            <p:txBody>
              <a:bodyPr/>
              <a:lstStyle/>
              <a:p>
                <a:endParaRPr lang="en-CY"/>
              </a:p>
            </p:txBody>
          </p:sp>
          <p:sp>
            <p:nvSpPr>
              <p:cNvPr id="25" name="TextBox 25"/>
              <p:cNvSpPr txBox="1"/>
              <p:nvPr/>
            </p:nvSpPr>
            <p:spPr>
              <a:xfrm>
                <a:off x="0" y="-28575"/>
                <a:ext cx="1139320" cy="502065"/>
              </a:xfrm>
              <a:prstGeom prst="rect">
                <a:avLst/>
              </a:prstGeom>
            </p:spPr>
            <p:txBody>
              <a:bodyPr lIns="34527" tIns="34527" rIns="34527" bIns="34527" rtlCol="0" anchor="ctr"/>
              <a:lstStyle/>
              <a:p>
                <a:pPr marL="0" lvl="0" indent="0" algn="ctr">
                  <a:lnSpc>
                    <a:spcPts val="2100"/>
                  </a:lnSpc>
                </a:pPr>
                <a:r>
                  <a:rPr lang="en-US" sz="1500" b="1">
                    <a:solidFill>
                      <a:srgbClr val="FFFEFE"/>
                    </a:solidFill>
                    <a:latin typeface="Open Sans Bold"/>
                    <a:ea typeface="Open Sans Bold"/>
                    <a:cs typeface="Open Sans Bold"/>
                    <a:sym typeface="Open Sans Bold"/>
                  </a:rPr>
                  <a:t>Was trägt dazu bei, dass Sie sich in einem Team wohlfühlen?</a:t>
                </a:r>
              </a:p>
            </p:txBody>
          </p:sp>
        </p:grpSp>
        <p:sp>
          <p:nvSpPr>
            <p:cNvPr id="26" name="Freeform 26"/>
            <p:cNvSpPr/>
            <p:nvPr/>
          </p:nvSpPr>
          <p:spPr>
            <a:xfrm>
              <a:off x="3220169" y="1363483"/>
              <a:ext cx="962139" cy="127483"/>
            </a:xfrm>
            <a:custGeom>
              <a:avLst/>
              <a:gdLst/>
              <a:ahLst/>
              <a:cxnLst/>
              <a:rect l="l" t="t" r="r" b="b"/>
              <a:pathLst>
                <a:path w="962139" h="127483">
                  <a:moveTo>
                    <a:pt x="0" y="0"/>
                  </a:moveTo>
                  <a:lnTo>
                    <a:pt x="962140" y="0"/>
                  </a:lnTo>
                  <a:lnTo>
                    <a:pt x="962140"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27" name="Group 27"/>
            <p:cNvGrpSpPr/>
            <p:nvPr/>
          </p:nvGrpSpPr>
          <p:grpSpPr>
            <a:xfrm>
              <a:off x="0" y="1427225"/>
              <a:ext cx="2880949" cy="1197296"/>
              <a:chOff x="0" y="0"/>
              <a:chExt cx="1139320" cy="473491"/>
            </a:xfrm>
          </p:grpSpPr>
          <p:sp>
            <p:nvSpPr>
              <p:cNvPr id="28" name="Freeform 28"/>
              <p:cNvSpPr/>
              <p:nvPr/>
            </p:nvSpPr>
            <p:spPr>
              <a:xfrm>
                <a:off x="0" y="0"/>
                <a:ext cx="1139320" cy="473491"/>
              </a:xfrm>
              <a:custGeom>
                <a:avLst/>
                <a:gdLst/>
                <a:ahLst/>
                <a:cxnLst/>
                <a:rect l="l" t="t" r="r" b="b"/>
                <a:pathLst>
                  <a:path w="1139320" h="473491">
                    <a:moveTo>
                      <a:pt x="0" y="0"/>
                    </a:moveTo>
                    <a:lnTo>
                      <a:pt x="1139320" y="0"/>
                    </a:lnTo>
                    <a:lnTo>
                      <a:pt x="1139320" y="473491"/>
                    </a:lnTo>
                    <a:lnTo>
                      <a:pt x="0" y="473491"/>
                    </a:lnTo>
                    <a:close/>
                  </a:path>
                </a:pathLst>
              </a:custGeom>
              <a:solidFill>
                <a:srgbClr val="78C6C4"/>
              </a:solidFill>
            </p:spPr>
            <p:txBody>
              <a:bodyPr/>
              <a:lstStyle/>
              <a:p>
                <a:endParaRPr lang="en-CY"/>
              </a:p>
            </p:txBody>
          </p:sp>
          <p:sp>
            <p:nvSpPr>
              <p:cNvPr id="29" name="TextBox 29"/>
              <p:cNvSpPr txBox="1"/>
              <p:nvPr/>
            </p:nvSpPr>
            <p:spPr>
              <a:xfrm>
                <a:off x="0" y="-28575"/>
                <a:ext cx="1139320" cy="502066"/>
              </a:xfrm>
              <a:prstGeom prst="rect">
                <a:avLst/>
              </a:prstGeom>
            </p:spPr>
            <p:txBody>
              <a:bodyPr lIns="34527" tIns="34527" rIns="34527" bIns="34527" rtlCol="0" anchor="ctr"/>
              <a:lstStyle/>
              <a:p>
                <a:pPr marL="0" lvl="0" indent="0" algn="ctr">
                  <a:lnSpc>
                    <a:spcPts val="2100"/>
                  </a:lnSpc>
                </a:pPr>
                <a:r>
                  <a:rPr lang="en-US" sz="1500" b="1">
                    <a:solidFill>
                      <a:srgbClr val="FFFEFE"/>
                    </a:solidFill>
                    <a:latin typeface="Open Sans Bold"/>
                    <a:ea typeface="Open Sans Bold"/>
                    <a:cs typeface="Open Sans Bold"/>
                    <a:sym typeface="Open Sans Bold"/>
                  </a:rPr>
                  <a:t>Was machen Sie gerne in Ihrer Freizeit?</a:t>
                </a:r>
              </a:p>
            </p:txBody>
          </p:sp>
        </p:grpSp>
        <p:sp>
          <p:nvSpPr>
            <p:cNvPr id="30" name="Freeform 30"/>
            <p:cNvSpPr/>
            <p:nvPr/>
          </p:nvSpPr>
          <p:spPr>
            <a:xfrm>
              <a:off x="9869" y="1363483"/>
              <a:ext cx="962139" cy="127483"/>
            </a:xfrm>
            <a:custGeom>
              <a:avLst/>
              <a:gdLst/>
              <a:ahLst/>
              <a:cxnLst/>
              <a:rect l="l" t="t" r="r" b="b"/>
              <a:pathLst>
                <a:path w="962139" h="127483">
                  <a:moveTo>
                    <a:pt x="0" y="0"/>
                  </a:moveTo>
                  <a:lnTo>
                    <a:pt x="962140" y="0"/>
                  </a:lnTo>
                  <a:lnTo>
                    <a:pt x="962140"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31" name="Group 31"/>
            <p:cNvGrpSpPr/>
            <p:nvPr/>
          </p:nvGrpSpPr>
          <p:grpSpPr>
            <a:xfrm>
              <a:off x="6429944" y="1427225"/>
              <a:ext cx="2880949" cy="1191684"/>
              <a:chOff x="0" y="0"/>
              <a:chExt cx="1139320" cy="471272"/>
            </a:xfrm>
          </p:grpSpPr>
          <p:sp>
            <p:nvSpPr>
              <p:cNvPr id="32" name="Freeform 32"/>
              <p:cNvSpPr/>
              <p:nvPr/>
            </p:nvSpPr>
            <p:spPr>
              <a:xfrm>
                <a:off x="0" y="0"/>
                <a:ext cx="1139320" cy="471272"/>
              </a:xfrm>
              <a:custGeom>
                <a:avLst/>
                <a:gdLst/>
                <a:ahLst/>
                <a:cxnLst/>
                <a:rect l="l" t="t" r="r" b="b"/>
                <a:pathLst>
                  <a:path w="1139320" h="471272">
                    <a:moveTo>
                      <a:pt x="0" y="0"/>
                    </a:moveTo>
                    <a:lnTo>
                      <a:pt x="1139320" y="0"/>
                    </a:lnTo>
                    <a:lnTo>
                      <a:pt x="1139320" y="471272"/>
                    </a:lnTo>
                    <a:lnTo>
                      <a:pt x="0" y="471272"/>
                    </a:lnTo>
                    <a:close/>
                  </a:path>
                </a:pathLst>
              </a:custGeom>
              <a:solidFill>
                <a:srgbClr val="78C6C4"/>
              </a:solidFill>
            </p:spPr>
            <p:txBody>
              <a:bodyPr/>
              <a:lstStyle/>
              <a:p>
                <a:endParaRPr lang="en-CY"/>
              </a:p>
            </p:txBody>
          </p:sp>
          <p:sp>
            <p:nvSpPr>
              <p:cNvPr id="33" name="TextBox 33"/>
              <p:cNvSpPr txBox="1"/>
              <p:nvPr/>
            </p:nvSpPr>
            <p:spPr>
              <a:xfrm>
                <a:off x="0" y="-28575"/>
                <a:ext cx="1139320" cy="499847"/>
              </a:xfrm>
              <a:prstGeom prst="rect">
                <a:avLst/>
              </a:prstGeom>
            </p:spPr>
            <p:txBody>
              <a:bodyPr lIns="34527" tIns="34527" rIns="34527" bIns="34527" rtlCol="0" anchor="ctr"/>
              <a:lstStyle/>
              <a:p>
                <a:pPr marL="0" lvl="0" indent="0" algn="ctr">
                  <a:lnSpc>
                    <a:spcPts val="2100"/>
                  </a:lnSpc>
                </a:pPr>
                <a:r>
                  <a:rPr lang="en-US" sz="1500" b="1">
                    <a:solidFill>
                      <a:srgbClr val="FFFEFE"/>
                    </a:solidFill>
                    <a:latin typeface="Open Sans Bold"/>
                    <a:ea typeface="Open Sans Bold"/>
                    <a:cs typeface="Open Sans Bold"/>
                    <a:sym typeface="Open Sans Bold"/>
                  </a:rPr>
                  <a:t>Was gefällt Ihnen an Ihrem Job am besten?</a:t>
                </a:r>
              </a:p>
            </p:txBody>
          </p:sp>
        </p:grpSp>
        <p:sp>
          <p:nvSpPr>
            <p:cNvPr id="34" name="Freeform 34"/>
            <p:cNvSpPr/>
            <p:nvPr/>
          </p:nvSpPr>
          <p:spPr>
            <a:xfrm>
              <a:off x="6435141" y="1363483"/>
              <a:ext cx="962139" cy="127483"/>
            </a:xfrm>
            <a:custGeom>
              <a:avLst/>
              <a:gdLst/>
              <a:ahLst/>
              <a:cxnLst/>
              <a:rect l="l" t="t" r="r" b="b"/>
              <a:pathLst>
                <a:path w="962139" h="127483">
                  <a:moveTo>
                    <a:pt x="0" y="0"/>
                  </a:moveTo>
                  <a:lnTo>
                    <a:pt x="962139" y="0"/>
                  </a:lnTo>
                  <a:lnTo>
                    <a:pt x="962139"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35" name="Group 35"/>
            <p:cNvGrpSpPr/>
            <p:nvPr/>
          </p:nvGrpSpPr>
          <p:grpSpPr>
            <a:xfrm>
              <a:off x="3214972" y="3133304"/>
              <a:ext cx="2880949" cy="1178788"/>
              <a:chOff x="0" y="0"/>
              <a:chExt cx="1139320" cy="466171"/>
            </a:xfrm>
          </p:grpSpPr>
          <p:sp>
            <p:nvSpPr>
              <p:cNvPr id="36" name="Freeform 36"/>
              <p:cNvSpPr/>
              <p:nvPr/>
            </p:nvSpPr>
            <p:spPr>
              <a:xfrm>
                <a:off x="0" y="0"/>
                <a:ext cx="1139320" cy="466171"/>
              </a:xfrm>
              <a:custGeom>
                <a:avLst/>
                <a:gdLst/>
                <a:ahLst/>
                <a:cxnLst/>
                <a:rect l="l" t="t" r="r" b="b"/>
                <a:pathLst>
                  <a:path w="1139320" h="466171">
                    <a:moveTo>
                      <a:pt x="0" y="0"/>
                    </a:moveTo>
                    <a:lnTo>
                      <a:pt x="1139320" y="0"/>
                    </a:lnTo>
                    <a:lnTo>
                      <a:pt x="1139320" y="466171"/>
                    </a:lnTo>
                    <a:lnTo>
                      <a:pt x="0" y="466171"/>
                    </a:lnTo>
                    <a:close/>
                  </a:path>
                </a:pathLst>
              </a:custGeom>
              <a:solidFill>
                <a:srgbClr val="78C6C4"/>
              </a:solidFill>
            </p:spPr>
            <p:txBody>
              <a:bodyPr/>
              <a:lstStyle/>
              <a:p>
                <a:endParaRPr lang="en-CY"/>
              </a:p>
            </p:txBody>
          </p:sp>
          <p:sp>
            <p:nvSpPr>
              <p:cNvPr id="37" name="TextBox 37"/>
              <p:cNvSpPr txBox="1"/>
              <p:nvPr/>
            </p:nvSpPr>
            <p:spPr>
              <a:xfrm>
                <a:off x="0" y="-28575"/>
                <a:ext cx="1139320" cy="494746"/>
              </a:xfrm>
              <a:prstGeom prst="rect">
                <a:avLst/>
              </a:prstGeom>
            </p:spPr>
            <p:txBody>
              <a:bodyPr lIns="34527" tIns="34527" rIns="34527" bIns="34527" rtlCol="0" anchor="ctr"/>
              <a:lstStyle/>
              <a:p>
                <a:pPr marL="0" lvl="0" indent="0" algn="ctr">
                  <a:lnSpc>
                    <a:spcPts val="2100"/>
                  </a:lnSpc>
                </a:pPr>
                <a:r>
                  <a:rPr lang="en-US" sz="1500" b="1">
                    <a:solidFill>
                      <a:srgbClr val="FFFEFE"/>
                    </a:solidFill>
                    <a:latin typeface="Open Sans Bold"/>
                    <a:ea typeface="Open Sans Bold"/>
                    <a:cs typeface="Open Sans Bold"/>
                    <a:sym typeface="Open Sans Bold"/>
                  </a:rPr>
                  <a:t>Morgenmensch oder Nachteule?</a:t>
                </a:r>
              </a:p>
            </p:txBody>
          </p:sp>
        </p:grpSp>
        <p:sp>
          <p:nvSpPr>
            <p:cNvPr id="38" name="Freeform 38"/>
            <p:cNvSpPr/>
            <p:nvPr/>
          </p:nvSpPr>
          <p:spPr>
            <a:xfrm>
              <a:off x="3220169" y="3069563"/>
              <a:ext cx="962139" cy="127483"/>
            </a:xfrm>
            <a:custGeom>
              <a:avLst/>
              <a:gdLst/>
              <a:ahLst/>
              <a:cxnLst/>
              <a:rect l="l" t="t" r="r" b="b"/>
              <a:pathLst>
                <a:path w="962139" h="127483">
                  <a:moveTo>
                    <a:pt x="0" y="0"/>
                  </a:moveTo>
                  <a:lnTo>
                    <a:pt x="962140" y="0"/>
                  </a:lnTo>
                  <a:lnTo>
                    <a:pt x="962140"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39" name="Group 39"/>
            <p:cNvGrpSpPr/>
            <p:nvPr/>
          </p:nvGrpSpPr>
          <p:grpSpPr>
            <a:xfrm>
              <a:off x="0" y="3136728"/>
              <a:ext cx="2880949" cy="1182212"/>
              <a:chOff x="0" y="0"/>
              <a:chExt cx="1139320" cy="467526"/>
            </a:xfrm>
          </p:grpSpPr>
          <p:sp>
            <p:nvSpPr>
              <p:cNvPr id="40" name="Freeform 40"/>
              <p:cNvSpPr/>
              <p:nvPr/>
            </p:nvSpPr>
            <p:spPr>
              <a:xfrm>
                <a:off x="0" y="0"/>
                <a:ext cx="1139320" cy="467526"/>
              </a:xfrm>
              <a:custGeom>
                <a:avLst/>
                <a:gdLst/>
                <a:ahLst/>
                <a:cxnLst/>
                <a:rect l="l" t="t" r="r" b="b"/>
                <a:pathLst>
                  <a:path w="1139320" h="467526">
                    <a:moveTo>
                      <a:pt x="0" y="0"/>
                    </a:moveTo>
                    <a:lnTo>
                      <a:pt x="1139320" y="0"/>
                    </a:lnTo>
                    <a:lnTo>
                      <a:pt x="1139320" y="467526"/>
                    </a:lnTo>
                    <a:lnTo>
                      <a:pt x="0" y="467526"/>
                    </a:lnTo>
                    <a:close/>
                  </a:path>
                </a:pathLst>
              </a:custGeom>
              <a:solidFill>
                <a:srgbClr val="FDC770"/>
              </a:solidFill>
            </p:spPr>
            <p:txBody>
              <a:bodyPr/>
              <a:lstStyle/>
              <a:p>
                <a:endParaRPr lang="en-CY"/>
              </a:p>
            </p:txBody>
          </p:sp>
          <p:sp>
            <p:nvSpPr>
              <p:cNvPr id="41" name="TextBox 41"/>
              <p:cNvSpPr txBox="1"/>
              <p:nvPr/>
            </p:nvSpPr>
            <p:spPr>
              <a:xfrm>
                <a:off x="0" y="-28575"/>
                <a:ext cx="1139320" cy="496101"/>
              </a:xfrm>
              <a:prstGeom prst="rect">
                <a:avLst/>
              </a:prstGeom>
            </p:spPr>
            <p:txBody>
              <a:bodyPr lIns="34527" tIns="34527" rIns="34527" bIns="34527" rtlCol="0" anchor="ctr"/>
              <a:lstStyle/>
              <a:p>
                <a:pPr marL="0" lvl="0" indent="0" algn="ctr">
                  <a:lnSpc>
                    <a:spcPts val="2100"/>
                  </a:lnSpc>
                </a:pPr>
                <a:r>
                  <a:rPr lang="en-US" sz="1500" b="1">
                    <a:solidFill>
                      <a:srgbClr val="FFFEFE"/>
                    </a:solidFill>
                    <a:latin typeface="Open Sans Bold"/>
                    <a:ea typeface="Open Sans Bold"/>
                    <a:cs typeface="Open Sans Bold"/>
                    <a:sym typeface="Open Sans Bold"/>
                  </a:rPr>
                  <a:t>Kaffee oder Tee?</a:t>
                </a:r>
              </a:p>
            </p:txBody>
          </p:sp>
        </p:grpSp>
        <p:sp>
          <p:nvSpPr>
            <p:cNvPr id="42" name="Freeform 42"/>
            <p:cNvSpPr/>
            <p:nvPr/>
          </p:nvSpPr>
          <p:spPr>
            <a:xfrm>
              <a:off x="9869" y="3072987"/>
              <a:ext cx="962139" cy="127483"/>
            </a:xfrm>
            <a:custGeom>
              <a:avLst/>
              <a:gdLst/>
              <a:ahLst/>
              <a:cxnLst/>
              <a:rect l="l" t="t" r="r" b="b"/>
              <a:pathLst>
                <a:path w="962139" h="127483">
                  <a:moveTo>
                    <a:pt x="0" y="0"/>
                  </a:moveTo>
                  <a:lnTo>
                    <a:pt x="962140" y="0"/>
                  </a:lnTo>
                  <a:lnTo>
                    <a:pt x="962140"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43" name="Group 43"/>
            <p:cNvGrpSpPr/>
            <p:nvPr/>
          </p:nvGrpSpPr>
          <p:grpSpPr>
            <a:xfrm>
              <a:off x="6429944" y="3146201"/>
              <a:ext cx="2880949" cy="1191684"/>
              <a:chOff x="0" y="0"/>
              <a:chExt cx="1139320" cy="471272"/>
            </a:xfrm>
          </p:grpSpPr>
          <p:sp>
            <p:nvSpPr>
              <p:cNvPr id="44" name="Freeform 44"/>
              <p:cNvSpPr/>
              <p:nvPr/>
            </p:nvSpPr>
            <p:spPr>
              <a:xfrm>
                <a:off x="0" y="0"/>
                <a:ext cx="1139320" cy="471272"/>
              </a:xfrm>
              <a:custGeom>
                <a:avLst/>
                <a:gdLst/>
                <a:ahLst/>
                <a:cxnLst/>
                <a:rect l="l" t="t" r="r" b="b"/>
                <a:pathLst>
                  <a:path w="1139320" h="471272">
                    <a:moveTo>
                      <a:pt x="0" y="0"/>
                    </a:moveTo>
                    <a:lnTo>
                      <a:pt x="1139320" y="0"/>
                    </a:lnTo>
                    <a:lnTo>
                      <a:pt x="1139320" y="471272"/>
                    </a:lnTo>
                    <a:lnTo>
                      <a:pt x="0" y="471272"/>
                    </a:lnTo>
                    <a:close/>
                  </a:path>
                </a:pathLst>
              </a:custGeom>
              <a:solidFill>
                <a:srgbClr val="FDC770"/>
              </a:solidFill>
            </p:spPr>
            <p:txBody>
              <a:bodyPr/>
              <a:lstStyle/>
              <a:p>
                <a:endParaRPr lang="en-CY"/>
              </a:p>
            </p:txBody>
          </p:sp>
          <p:sp>
            <p:nvSpPr>
              <p:cNvPr id="45" name="TextBox 45"/>
              <p:cNvSpPr txBox="1"/>
              <p:nvPr/>
            </p:nvSpPr>
            <p:spPr>
              <a:xfrm>
                <a:off x="0" y="-28575"/>
                <a:ext cx="1139320" cy="499847"/>
              </a:xfrm>
              <a:prstGeom prst="rect">
                <a:avLst/>
              </a:prstGeom>
            </p:spPr>
            <p:txBody>
              <a:bodyPr lIns="34527" tIns="34527" rIns="34527" bIns="34527" rtlCol="0" anchor="ctr"/>
              <a:lstStyle/>
              <a:p>
                <a:pPr marL="0" lvl="0" indent="0" algn="ctr">
                  <a:lnSpc>
                    <a:spcPts val="2100"/>
                  </a:lnSpc>
                </a:pPr>
                <a:r>
                  <a:rPr lang="en-US" sz="1500" b="1">
                    <a:solidFill>
                      <a:srgbClr val="FFFEFE"/>
                    </a:solidFill>
                    <a:latin typeface="Open Sans Bold"/>
                    <a:ea typeface="Open Sans Bold"/>
                    <a:cs typeface="Open Sans Bold"/>
                    <a:sym typeface="Open Sans Bold"/>
                  </a:rPr>
                  <a:t>Stadt oder Natur?</a:t>
                </a:r>
              </a:p>
            </p:txBody>
          </p:sp>
        </p:grpSp>
        <p:sp>
          <p:nvSpPr>
            <p:cNvPr id="46" name="Freeform 46"/>
            <p:cNvSpPr/>
            <p:nvPr/>
          </p:nvSpPr>
          <p:spPr>
            <a:xfrm>
              <a:off x="6435141" y="3082459"/>
              <a:ext cx="962139" cy="127483"/>
            </a:xfrm>
            <a:custGeom>
              <a:avLst/>
              <a:gdLst/>
              <a:ahLst/>
              <a:cxnLst/>
              <a:rect l="l" t="t" r="r" b="b"/>
              <a:pathLst>
                <a:path w="962139" h="127483">
                  <a:moveTo>
                    <a:pt x="0" y="0"/>
                  </a:moveTo>
                  <a:lnTo>
                    <a:pt x="962139" y="0"/>
                  </a:lnTo>
                  <a:lnTo>
                    <a:pt x="962139"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47" name="Group 47"/>
            <p:cNvGrpSpPr/>
            <p:nvPr/>
          </p:nvGrpSpPr>
          <p:grpSpPr>
            <a:xfrm>
              <a:off x="3214972" y="4839384"/>
              <a:ext cx="2880949" cy="1178788"/>
              <a:chOff x="0" y="0"/>
              <a:chExt cx="1139320" cy="466171"/>
            </a:xfrm>
          </p:grpSpPr>
          <p:sp>
            <p:nvSpPr>
              <p:cNvPr id="48" name="Freeform 48"/>
              <p:cNvSpPr/>
              <p:nvPr/>
            </p:nvSpPr>
            <p:spPr>
              <a:xfrm>
                <a:off x="0" y="0"/>
                <a:ext cx="1139320" cy="466171"/>
              </a:xfrm>
              <a:custGeom>
                <a:avLst/>
                <a:gdLst/>
                <a:ahLst/>
                <a:cxnLst/>
                <a:rect l="l" t="t" r="r" b="b"/>
                <a:pathLst>
                  <a:path w="1139320" h="466171">
                    <a:moveTo>
                      <a:pt x="0" y="0"/>
                    </a:moveTo>
                    <a:lnTo>
                      <a:pt x="1139320" y="0"/>
                    </a:lnTo>
                    <a:lnTo>
                      <a:pt x="1139320" y="466171"/>
                    </a:lnTo>
                    <a:lnTo>
                      <a:pt x="0" y="466171"/>
                    </a:lnTo>
                    <a:close/>
                  </a:path>
                </a:pathLst>
              </a:custGeom>
              <a:solidFill>
                <a:srgbClr val="FDC770"/>
              </a:solidFill>
            </p:spPr>
            <p:txBody>
              <a:bodyPr/>
              <a:lstStyle/>
              <a:p>
                <a:endParaRPr lang="en-CY"/>
              </a:p>
            </p:txBody>
          </p:sp>
          <p:sp>
            <p:nvSpPr>
              <p:cNvPr id="49" name="TextBox 49"/>
              <p:cNvSpPr txBox="1"/>
              <p:nvPr/>
            </p:nvSpPr>
            <p:spPr>
              <a:xfrm>
                <a:off x="0" y="-28575"/>
                <a:ext cx="1139320" cy="494746"/>
              </a:xfrm>
              <a:prstGeom prst="rect">
                <a:avLst/>
              </a:prstGeom>
            </p:spPr>
            <p:txBody>
              <a:bodyPr lIns="34527" tIns="34527" rIns="34527" bIns="34527" rtlCol="0" anchor="ctr"/>
              <a:lstStyle/>
              <a:p>
                <a:pPr marL="0" lvl="0" indent="0" algn="ctr">
                  <a:lnSpc>
                    <a:spcPts val="2100"/>
                  </a:lnSpc>
                </a:pPr>
                <a:r>
                  <a:rPr lang="en-US" sz="1500" b="1">
                    <a:solidFill>
                      <a:srgbClr val="FFFEFE"/>
                    </a:solidFill>
                    <a:latin typeface="Open Sans Bold"/>
                    <a:ea typeface="Open Sans Bold"/>
                    <a:cs typeface="Open Sans Bold"/>
                    <a:sym typeface="Open Sans Bold"/>
                  </a:rPr>
                  <a:t>Süße oder salzige Snacks?</a:t>
                </a:r>
              </a:p>
            </p:txBody>
          </p:sp>
        </p:grpSp>
        <p:sp>
          <p:nvSpPr>
            <p:cNvPr id="50" name="Freeform 50"/>
            <p:cNvSpPr/>
            <p:nvPr/>
          </p:nvSpPr>
          <p:spPr>
            <a:xfrm>
              <a:off x="3220169" y="4775642"/>
              <a:ext cx="962139" cy="127483"/>
            </a:xfrm>
            <a:custGeom>
              <a:avLst/>
              <a:gdLst/>
              <a:ahLst/>
              <a:cxnLst/>
              <a:rect l="l" t="t" r="r" b="b"/>
              <a:pathLst>
                <a:path w="962139" h="127483">
                  <a:moveTo>
                    <a:pt x="0" y="0"/>
                  </a:moveTo>
                  <a:lnTo>
                    <a:pt x="962140" y="0"/>
                  </a:lnTo>
                  <a:lnTo>
                    <a:pt x="962140"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51" name="Group 51"/>
            <p:cNvGrpSpPr/>
            <p:nvPr/>
          </p:nvGrpSpPr>
          <p:grpSpPr>
            <a:xfrm>
              <a:off x="0" y="4846232"/>
              <a:ext cx="2880949" cy="1182212"/>
              <a:chOff x="0" y="0"/>
              <a:chExt cx="1139320" cy="467526"/>
            </a:xfrm>
          </p:grpSpPr>
          <p:sp>
            <p:nvSpPr>
              <p:cNvPr id="52" name="Freeform 52"/>
              <p:cNvSpPr/>
              <p:nvPr/>
            </p:nvSpPr>
            <p:spPr>
              <a:xfrm>
                <a:off x="0" y="0"/>
                <a:ext cx="1139320" cy="467526"/>
              </a:xfrm>
              <a:custGeom>
                <a:avLst/>
                <a:gdLst/>
                <a:ahLst/>
                <a:cxnLst/>
                <a:rect l="l" t="t" r="r" b="b"/>
                <a:pathLst>
                  <a:path w="1139320" h="467526">
                    <a:moveTo>
                      <a:pt x="0" y="0"/>
                    </a:moveTo>
                    <a:lnTo>
                      <a:pt x="1139320" y="0"/>
                    </a:lnTo>
                    <a:lnTo>
                      <a:pt x="1139320" y="467526"/>
                    </a:lnTo>
                    <a:lnTo>
                      <a:pt x="0" y="467526"/>
                    </a:lnTo>
                    <a:close/>
                  </a:path>
                </a:pathLst>
              </a:custGeom>
              <a:solidFill>
                <a:srgbClr val="78C6C4"/>
              </a:solidFill>
            </p:spPr>
            <p:txBody>
              <a:bodyPr/>
              <a:lstStyle/>
              <a:p>
                <a:endParaRPr lang="en-CY"/>
              </a:p>
            </p:txBody>
          </p:sp>
          <p:sp>
            <p:nvSpPr>
              <p:cNvPr id="53" name="TextBox 53"/>
              <p:cNvSpPr txBox="1"/>
              <p:nvPr/>
            </p:nvSpPr>
            <p:spPr>
              <a:xfrm>
                <a:off x="0" y="-28575"/>
                <a:ext cx="1139320" cy="496101"/>
              </a:xfrm>
              <a:prstGeom prst="rect">
                <a:avLst/>
              </a:prstGeom>
            </p:spPr>
            <p:txBody>
              <a:bodyPr lIns="34527" tIns="34527" rIns="34527" bIns="34527" rtlCol="0" anchor="ctr"/>
              <a:lstStyle/>
              <a:p>
                <a:pPr marL="0" lvl="0" indent="0" algn="ctr">
                  <a:lnSpc>
                    <a:spcPts val="2100"/>
                  </a:lnSpc>
                </a:pPr>
                <a:r>
                  <a:rPr lang="en-US" sz="1500" b="1">
                    <a:solidFill>
                      <a:srgbClr val="FFFEFE"/>
                    </a:solidFill>
                    <a:latin typeface="Open Sans Bold"/>
                    <a:ea typeface="Open Sans Bold"/>
                    <a:cs typeface="Open Sans Bold"/>
                    <a:sym typeface="Open Sans Bold"/>
                  </a:rPr>
                  <a:t>Musik oder Ruhe beim Arbeiten?</a:t>
                </a:r>
              </a:p>
            </p:txBody>
          </p:sp>
        </p:grpSp>
        <p:sp>
          <p:nvSpPr>
            <p:cNvPr id="54" name="Freeform 54"/>
            <p:cNvSpPr/>
            <p:nvPr/>
          </p:nvSpPr>
          <p:spPr>
            <a:xfrm>
              <a:off x="9869" y="4782490"/>
              <a:ext cx="962139" cy="127483"/>
            </a:xfrm>
            <a:custGeom>
              <a:avLst/>
              <a:gdLst/>
              <a:ahLst/>
              <a:cxnLst/>
              <a:rect l="l" t="t" r="r" b="b"/>
              <a:pathLst>
                <a:path w="962139" h="127483">
                  <a:moveTo>
                    <a:pt x="0" y="0"/>
                  </a:moveTo>
                  <a:lnTo>
                    <a:pt x="962140" y="0"/>
                  </a:lnTo>
                  <a:lnTo>
                    <a:pt x="962140"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55" name="Group 55"/>
            <p:cNvGrpSpPr/>
            <p:nvPr/>
          </p:nvGrpSpPr>
          <p:grpSpPr>
            <a:xfrm>
              <a:off x="6429944" y="4865177"/>
              <a:ext cx="2880949" cy="1197296"/>
              <a:chOff x="0" y="0"/>
              <a:chExt cx="1139320" cy="473491"/>
            </a:xfrm>
          </p:grpSpPr>
          <p:sp>
            <p:nvSpPr>
              <p:cNvPr id="56" name="Freeform 56"/>
              <p:cNvSpPr/>
              <p:nvPr/>
            </p:nvSpPr>
            <p:spPr>
              <a:xfrm>
                <a:off x="0" y="0"/>
                <a:ext cx="1139320" cy="473491"/>
              </a:xfrm>
              <a:custGeom>
                <a:avLst/>
                <a:gdLst/>
                <a:ahLst/>
                <a:cxnLst/>
                <a:rect l="l" t="t" r="r" b="b"/>
                <a:pathLst>
                  <a:path w="1139320" h="473491">
                    <a:moveTo>
                      <a:pt x="0" y="0"/>
                    </a:moveTo>
                    <a:lnTo>
                      <a:pt x="1139320" y="0"/>
                    </a:lnTo>
                    <a:lnTo>
                      <a:pt x="1139320" y="473491"/>
                    </a:lnTo>
                    <a:lnTo>
                      <a:pt x="0" y="473491"/>
                    </a:lnTo>
                    <a:close/>
                  </a:path>
                </a:pathLst>
              </a:custGeom>
              <a:solidFill>
                <a:srgbClr val="78C6C4"/>
              </a:solidFill>
            </p:spPr>
            <p:txBody>
              <a:bodyPr/>
              <a:lstStyle/>
              <a:p>
                <a:endParaRPr lang="en-CY"/>
              </a:p>
            </p:txBody>
          </p:sp>
          <p:sp>
            <p:nvSpPr>
              <p:cNvPr id="57" name="TextBox 57"/>
              <p:cNvSpPr txBox="1"/>
              <p:nvPr/>
            </p:nvSpPr>
            <p:spPr>
              <a:xfrm>
                <a:off x="0" y="-28575"/>
                <a:ext cx="1139320" cy="502066"/>
              </a:xfrm>
              <a:prstGeom prst="rect">
                <a:avLst/>
              </a:prstGeom>
            </p:spPr>
            <p:txBody>
              <a:bodyPr lIns="34527" tIns="34527" rIns="34527" bIns="34527" rtlCol="0" anchor="ctr"/>
              <a:lstStyle/>
              <a:p>
                <a:pPr marL="0" lvl="0" indent="0" algn="ctr">
                  <a:lnSpc>
                    <a:spcPts val="2100"/>
                  </a:lnSpc>
                </a:pPr>
                <a:r>
                  <a:rPr lang="en-US" sz="1500" b="1">
                    <a:solidFill>
                      <a:srgbClr val="FFFEFE"/>
                    </a:solidFill>
                    <a:latin typeface="Open Sans Bold"/>
                    <a:ea typeface="Open Sans Bold"/>
                    <a:cs typeface="Open Sans Bold"/>
                    <a:sym typeface="Open Sans Bold"/>
                  </a:rPr>
                  <a:t>Arbeiten Sie lieber von zu Hause aus oder im Büro?</a:t>
                </a:r>
              </a:p>
            </p:txBody>
          </p:sp>
        </p:grpSp>
        <p:sp>
          <p:nvSpPr>
            <p:cNvPr id="58" name="Freeform 58"/>
            <p:cNvSpPr/>
            <p:nvPr/>
          </p:nvSpPr>
          <p:spPr>
            <a:xfrm>
              <a:off x="6435141" y="4801435"/>
              <a:ext cx="962139" cy="127483"/>
            </a:xfrm>
            <a:custGeom>
              <a:avLst/>
              <a:gdLst/>
              <a:ahLst/>
              <a:cxnLst/>
              <a:rect l="l" t="t" r="r" b="b"/>
              <a:pathLst>
                <a:path w="962139" h="127483">
                  <a:moveTo>
                    <a:pt x="0" y="0"/>
                  </a:moveTo>
                  <a:lnTo>
                    <a:pt x="962139" y="0"/>
                  </a:lnTo>
                  <a:lnTo>
                    <a:pt x="962139"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59" name="Group 59"/>
            <p:cNvGrpSpPr/>
            <p:nvPr/>
          </p:nvGrpSpPr>
          <p:grpSpPr>
            <a:xfrm>
              <a:off x="3214972" y="6545463"/>
              <a:ext cx="2880949" cy="1178788"/>
              <a:chOff x="0" y="0"/>
              <a:chExt cx="1139320" cy="466171"/>
            </a:xfrm>
          </p:grpSpPr>
          <p:sp>
            <p:nvSpPr>
              <p:cNvPr id="60" name="Freeform 60"/>
              <p:cNvSpPr/>
              <p:nvPr/>
            </p:nvSpPr>
            <p:spPr>
              <a:xfrm>
                <a:off x="0" y="0"/>
                <a:ext cx="1139320" cy="466171"/>
              </a:xfrm>
              <a:custGeom>
                <a:avLst/>
                <a:gdLst/>
                <a:ahLst/>
                <a:cxnLst/>
                <a:rect l="l" t="t" r="r" b="b"/>
                <a:pathLst>
                  <a:path w="1139320" h="466171">
                    <a:moveTo>
                      <a:pt x="0" y="0"/>
                    </a:moveTo>
                    <a:lnTo>
                      <a:pt x="1139320" y="0"/>
                    </a:lnTo>
                    <a:lnTo>
                      <a:pt x="1139320" y="466171"/>
                    </a:lnTo>
                    <a:lnTo>
                      <a:pt x="0" y="466171"/>
                    </a:lnTo>
                    <a:close/>
                  </a:path>
                </a:pathLst>
              </a:custGeom>
              <a:solidFill>
                <a:srgbClr val="78C6C4"/>
              </a:solidFill>
            </p:spPr>
            <p:txBody>
              <a:bodyPr/>
              <a:lstStyle/>
              <a:p>
                <a:endParaRPr lang="en-CY"/>
              </a:p>
            </p:txBody>
          </p:sp>
          <p:sp>
            <p:nvSpPr>
              <p:cNvPr id="61" name="TextBox 61"/>
              <p:cNvSpPr txBox="1"/>
              <p:nvPr/>
            </p:nvSpPr>
            <p:spPr>
              <a:xfrm>
                <a:off x="0" y="-28575"/>
                <a:ext cx="1139320" cy="494746"/>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Hätten Sie lieber viele kurze Besprechungen oder eine lange?</a:t>
                </a:r>
              </a:p>
            </p:txBody>
          </p:sp>
        </p:grpSp>
        <p:sp>
          <p:nvSpPr>
            <p:cNvPr id="62" name="Freeform 62"/>
            <p:cNvSpPr/>
            <p:nvPr/>
          </p:nvSpPr>
          <p:spPr>
            <a:xfrm>
              <a:off x="3220169" y="6481722"/>
              <a:ext cx="962139" cy="127483"/>
            </a:xfrm>
            <a:custGeom>
              <a:avLst/>
              <a:gdLst/>
              <a:ahLst/>
              <a:cxnLst/>
              <a:rect l="l" t="t" r="r" b="b"/>
              <a:pathLst>
                <a:path w="962139" h="127483">
                  <a:moveTo>
                    <a:pt x="0" y="0"/>
                  </a:moveTo>
                  <a:lnTo>
                    <a:pt x="962140" y="0"/>
                  </a:lnTo>
                  <a:lnTo>
                    <a:pt x="962140"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63" name="Group 63"/>
            <p:cNvGrpSpPr/>
            <p:nvPr/>
          </p:nvGrpSpPr>
          <p:grpSpPr>
            <a:xfrm>
              <a:off x="0" y="6555736"/>
              <a:ext cx="2880949" cy="1182212"/>
              <a:chOff x="0" y="0"/>
              <a:chExt cx="1139320" cy="467526"/>
            </a:xfrm>
          </p:grpSpPr>
          <p:sp>
            <p:nvSpPr>
              <p:cNvPr id="64" name="Freeform 64"/>
              <p:cNvSpPr/>
              <p:nvPr/>
            </p:nvSpPr>
            <p:spPr>
              <a:xfrm>
                <a:off x="0" y="0"/>
                <a:ext cx="1139320" cy="467526"/>
              </a:xfrm>
              <a:custGeom>
                <a:avLst/>
                <a:gdLst/>
                <a:ahLst/>
                <a:cxnLst/>
                <a:rect l="l" t="t" r="r" b="b"/>
                <a:pathLst>
                  <a:path w="1139320" h="467526">
                    <a:moveTo>
                      <a:pt x="0" y="0"/>
                    </a:moveTo>
                    <a:lnTo>
                      <a:pt x="1139320" y="0"/>
                    </a:lnTo>
                    <a:lnTo>
                      <a:pt x="1139320" y="467526"/>
                    </a:lnTo>
                    <a:lnTo>
                      <a:pt x="0" y="467526"/>
                    </a:lnTo>
                    <a:close/>
                  </a:path>
                </a:pathLst>
              </a:custGeom>
              <a:solidFill>
                <a:srgbClr val="FDC770"/>
              </a:solidFill>
            </p:spPr>
            <p:txBody>
              <a:bodyPr/>
              <a:lstStyle/>
              <a:p>
                <a:endParaRPr lang="en-CY"/>
              </a:p>
            </p:txBody>
          </p:sp>
          <p:sp>
            <p:nvSpPr>
              <p:cNvPr id="65" name="TextBox 65"/>
              <p:cNvSpPr txBox="1"/>
              <p:nvPr/>
            </p:nvSpPr>
            <p:spPr>
              <a:xfrm>
                <a:off x="0" y="-28575"/>
                <a:ext cx="1139320" cy="496101"/>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Würden Sie lieber früh anfangen oder spät aufhören?</a:t>
                </a:r>
              </a:p>
            </p:txBody>
          </p:sp>
        </p:grpSp>
        <p:sp>
          <p:nvSpPr>
            <p:cNvPr id="66" name="Freeform 66"/>
            <p:cNvSpPr/>
            <p:nvPr/>
          </p:nvSpPr>
          <p:spPr>
            <a:xfrm>
              <a:off x="9869" y="6491994"/>
              <a:ext cx="962139" cy="127483"/>
            </a:xfrm>
            <a:custGeom>
              <a:avLst/>
              <a:gdLst/>
              <a:ahLst/>
              <a:cxnLst/>
              <a:rect l="l" t="t" r="r" b="b"/>
              <a:pathLst>
                <a:path w="962139" h="127483">
                  <a:moveTo>
                    <a:pt x="0" y="0"/>
                  </a:moveTo>
                  <a:lnTo>
                    <a:pt x="962140" y="0"/>
                  </a:lnTo>
                  <a:lnTo>
                    <a:pt x="962140"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67" name="Group 67"/>
            <p:cNvGrpSpPr/>
            <p:nvPr/>
          </p:nvGrpSpPr>
          <p:grpSpPr>
            <a:xfrm>
              <a:off x="6429944" y="6584153"/>
              <a:ext cx="2880949" cy="1191684"/>
              <a:chOff x="0" y="0"/>
              <a:chExt cx="1139320" cy="471272"/>
            </a:xfrm>
          </p:grpSpPr>
          <p:sp>
            <p:nvSpPr>
              <p:cNvPr id="68" name="Freeform 68"/>
              <p:cNvSpPr/>
              <p:nvPr/>
            </p:nvSpPr>
            <p:spPr>
              <a:xfrm>
                <a:off x="0" y="0"/>
                <a:ext cx="1139320" cy="471272"/>
              </a:xfrm>
              <a:custGeom>
                <a:avLst/>
                <a:gdLst/>
                <a:ahLst/>
                <a:cxnLst/>
                <a:rect l="l" t="t" r="r" b="b"/>
                <a:pathLst>
                  <a:path w="1139320" h="471272">
                    <a:moveTo>
                      <a:pt x="0" y="0"/>
                    </a:moveTo>
                    <a:lnTo>
                      <a:pt x="1139320" y="0"/>
                    </a:lnTo>
                    <a:lnTo>
                      <a:pt x="1139320" y="471272"/>
                    </a:lnTo>
                    <a:lnTo>
                      <a:pt x="0" y="471272"/>
                    </a:lnTo>
                    <a:close/>
                  </a:path>
                </a:pathLst>
              </a:custGeom>
              <a:solidFill>
                <a:srgbClr val="FDC770"/>
              </a:solidFill>
            </p:spPr>
            <p:txBody>
              <a:bodyPr/>
              <a:lstStyle/>
              <a:p>
                <a:endParaRPr lang="en-CY"/>
              </a:p>
            </p:txBody>
          </p:sp>
          <p:sp>
            <p:nvSpPr>
              <p:cNvPr id="69" name="TextBox 69"/>
              <p:cNvSpPr txBox="1"/>
              <p:nvPr/>
            </p:nvSpPr>
            <p:spPr>
              <a:xfrm>
                <a:off x="0" y="-28575"/>
                <a:ext cx="1139320" cy="499847"/>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Nachricht senden oder persönliches Gespräch</a:t>
                </a:r>
              </a:p>
            </p:txBody>
          </p:sp>
        </p:grpSp>
        <p:sp>
          <p:nvSpPr>
            <p:cNvPr id="70" name="Freeform 70"/>
            <p:cNvSpPr/>
            <p:nvPr/>
          </p:nvSpPr>
          <p:spPr>
            <a:xfrm>
              <a:off x="6435141" y="6520411"/>
              <a:ext cx="962139" cy="127483"/>
            </a:xfrm>
            <a:custGeom>
              <a:avLst/>
              <a:gdLst/>
              <a:ahLst/>
              <a:cxnLst/>
              <a:rect l="l" t="t" r="r" b="b"/>
              <a:pathLst>
                <a:path w="962139" h="127483">
                  <a:moveTo>
                    <a:pt x="0" y="0"/>
                  </a:moveTo>
                  <a:lnTo>
                    <a:pt x="962139" y="0"/>
                  </a:lnTo>
                  <a:lnTo>
                    <a:pt x="962139"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71" name="Group 71"/>
            <p:cNvGrpSpPr/>
            <p:nvPr/>
          </p:nvGrpSpPr>
          <p:grpSpPr>
            <a:xfrm>
              <a:off x="3214972" y="8251543"/>
              <a:ext cx="2880949" cy="1178788"/>
              <a:chOff x="0" y="0"/>
              <a:chExt cx="1139320" cy="466171"/>
            </a:xfrm>
          </p:grpSpPr>
          <p:sp>
            <p:nvSpPr>
              <p:cNvPr id="72" name="Freeform 72"/>
              <p:cNvSpPr/>
              <p:nvPr/>
            </p:nvSpPr>
            <p:spPr>
              <a:xfrm>
                <a:off x="0" y="0"/>
                <a:ext cx="1139320" cy="466171"/>
              </a:xfrm>
              <a:custGeom>
                <a:avLst/>
                <a:gdLst/>
                <a:ahLst/>
                <a:cxnLst/>
                <a:rect l="l" t="t" r="r" b="b"/>
                <a:pathLst>
                  <a:path w="1139320" h="466171">
                    <a:moveTo>
                      <a:pt x="0" y="0"/>
                    </a:moveTo>
                    <a:lnTo>
                      <a:pt x="1139320" y="0"/>
                    </a:lnTo>
                    <a:lnTo>
                      <a:pt x="1139320" y="466171"/>
                    </a:lnTo>
                    <a:lnTo>
                      <a:pt x="0" y="466171"/>
                    </a:lnTo>
                    <a:close/>
                  </a:path>
                </a:pathLst>
              </a:custGeom>
              <a:solidFill>
                <a:srgbClr val="FDC770"/>
              </a:solidFill>
            </p:spPr>
            <p:txBody>
              <a:bodyPr/>
              <a:lstStyle/>
              <a:p>
                <a:endParaRPr lang="en-CY"/>
              </a:p>
            </p:txBody>
          </p:sp>
          <p:sp>
            <p:nvSpPr>
              <p:cNvPr id="73" name="TextBox 73"/>
              <p:cNvSpPr txBox="1"/>
              <p:nvPr/>
            </p:nvSpPr>
            <p:spPr>
              <a:xfrm>
                <a:off x="0" y="-28575"/>
                <a:ext cx="1139320" cy="494746"/>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Was lernen Sie gerade?</a:t>
                </a:r>
              </a:p>
            </p:txBody>
          </p:sp>
        </p:grpSp>
        <p:sp>
          <p:nvSpPr>
            <p:cNvPr id="74" name="Freeform 74"/>
            <p:cNvSpPr/>
            <p:nvPr/>
          </p:nvSpPr>
          <p:spPr>
            <a:xfrm>
              <a:off x="3220169" y="8187801"/>
              <a:ext cx="962139" cy="127483"/>
            </a:xfrm>
            <a:custGeom>
              <a:avLst/>
              <a:gdLst/>
              <a:ahLst/>
              <a:cxnLst/>
              <a:rect l="l" t="t" r="r" b="b"/>
              <a:pathLst>
                <a:path w="962139" h="127483">
                  <a:moveTo>
                    <a:pt x="0" y="0"/>
                  </a:moveTo>
                  <a:lnTo>
                    <a:pt x="962140" y="0"/>
                  </a:lnTo>
                  <a:lnTo>
                    <a:pt x="962140"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75" name="Group 75"/>
            <p:cNvGrpSpPr/>
            <p:nvPr/>
          </p:nvGrpSpPr>
          <p:grpSpPr>
            <a:xfrm>
              <a:off x="0" y="8265239"/>
              <a:ext cx="2880949" cy="1182212"/>
              <a:chOff x="0" y="0"/>
              <a:chExt cx="1139320" cy="467526"/>
            </a:xfrm>
          </p:grpSpPr>
          <p:sp>
            <p:nvSpPr>
              <p:cNvPr id="76" name="Freeform 76"/>
              <p:cNvSpPr/>
              <p:nvPr/>
            </p:nvSpPr>
            <p:spPr>
              <a:xfrm>
                <a:off x="0" y="0"/>
                <a:ext cx="1139320" cy="467526"/>
              </a:xfrm>
              <a:custGeom>
                <a:avLst/>
                <a:gdLst/>
                <a:ahLst/>
                <a:cxnLst/>
                <a:rect l="l" t="t" r="r" b="b"/>
                <a:pathLst>
                  <a:path w="1139320" h="467526">
                    <a:moveTo>
                      <a:pt x="0" y="0"/>
                    </a:moveTo>
                    <a:lnTo>
                      <a:pt x="1139320" y="0"/>
                    </a:lnTo>
                    <a:lnTo>
                      <a:pt x="1139320" y="467526"/>
                    </a:lnTo>
                    <a:lnTo>
                      <a:pt x="0" y="467526"/>
                    </a:lnTo>
                    <a:close/>
                  </a:path>
                </a:pathLst>
              </a:custGeom>
              <a:solidFill>
                <a:srgbClr val="78C6C4"/>
              </a:solidFill>
            </p:spPr>
            <p:txBody>
              <a:bodyPr/>
              <a:lstStyle/>
              <a:p>
                <a:endParaRPr lang="en-CY"/>
              </a:p>
            </p:txBody>
          </p:sp>
          <p:sp>
            <p:nvSpPr>
              <p:cNvPr id="77" name="TextBox 77"/>
              <p:cNvSpPr txBox="1"/>
              <p:nvPr/>
            </p:nvSpPr>
            <p:spPr>
              <a:xfrm>
                <a:off x="0" y="-28575"/>
                <a:ext cx="1139320" cy="496101"/>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Hätten Sie lieber einen Tag lang keine E-Mails oder keine Meetings?</a:t>
                </a:r>
              </a:p>
            </p:txBody>
          </p:sp>
        </p:grpSp>
        <p:sp>
          <p:nvSpPr>
            <p:cNvPr id="78" name="Freeform 78"/>
            <p:cNvSpPr/>
            <p:nvPr/>
          </p:nvSpPr>
          <p:spPr>
            <a:xfrm>
              <a:off x="9869" y="8201498"/>
              <a:ext cx="962139" cy="127483"/>
            </a:xfrm>
            <a:custGeom>
              <a:avLst/>
              <a:gdLst/>
              <a:ahLst/>
              <a:cxnLst/>
              <a:rect l="l" t="t" r="r" b="b"/>
              <a:pathLst>
                <a:path w="962139" h="127483">
                  <a:moveTo>
                    <a:pt x="0" y="0"/>
                  </a:moveTo>
                  <a:lnTo>
                    <a:pt x="962140" y="0"/>
                  </a:lnTo>
                  <a:lnTo>
                    <a:pt x="962140"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79" name="Group 79"/>
            <p:cNvGrpSpPr/>
            <p:nvPr/>
          </p:nvGrpSpPr>
          <p:grpSpPr>
            <a:xfrm>
              <a:off x="6429944" y="8303129"/>
              <a:ext cx="2880949" cy="1191684"/>
              <a:chOff x="0" y="0"/>
              <a:chExt cx="1139320" cy="471272"/>
            </a:xfrm>
          </p:grpSpPr>
          <p:sp>
            <p:nvSpPr>
              <p:cNvPr id="80" name="Freeform 80"/>
              <p:cNvSpPr/>
              <p:nvPr/>
            </p:nvSpPr>
            <p:spPr>
              <a:xfrm>
                <a:off x="0" y="0"/>
                <a:ext cx="1139320" cy="471272"/>
              </a:xfrm>
              <a:custGeom>
                <a:avLst/>
                <a:gdLst/>
                <a:ahLst/>
                <a:cxnLst/>
                <a:rect l="l" t="t" r="r" b="b"/>
                <a:pathLst>
                  <a:path w="1139320" h="471272">
                    <a:moveTo>
                      <a:pt x="0" y="0"/>
                    </a:moveTo>
                    <a:lnTo>
                      <a:pt x="1139320" y="0"/>
                    </a:lnTo>
                    <a:lnTo>
                      <a:pt x="1139320" y="471272"/>
                    </a:lnTo>
                    <a:lnTo>
                      <a:pt x="0" y="471272"/>
                    </a:lnTo>
                    <a:close/>
                  </a:path>
                </a:pathLst>
              </a:custGeom>
              <a:solidFill>
                <a:srgbClr val="78C6C4"/>
              </a:solidFill>
            </p:spPr>
            <p:txBody>
              <a:bodyPr/>
              <a:lstStyle/>
              <a:p>
                <a:endParaRPr lang="en-CY"/>
              </a:p>
            </p:txBody>
          </p:sp>
          <p:sp>
            <p:nvSpPr>
              <p:cNvPr id="81" name="TextBox 81"/>
              <p:cNvSpPr txBox="1"/>
              <p:nvPr/>
            </p:nvSpPr>
            <p:spPr>
              <a:xfrm>
                <a:off x="0" y="-28575"/>
                <a:ext cx="1139320" cy="499847"/>
              </a:xfrm>
              <a:prstGeom prst="rect">
                <a:avLst/>
              </a:prstGeom>
            </p:spPr>
            <p:txBody>
              <a:bodyPr lIns="34527" tIns="34527" rIns="34527" bIns="34527" rtlCol="0" anchor="ctr"/>
              <a:lstStyle/>
              <a:p>
                <a:pPr marL="0" lvl="0" indent="0" algn="ctr">
                  <a:lnSpc>
                    <a:spcPts val="1935"/>
                  </a:lnSpc>
                </a:pPr>
                <a:r>
                  <a:rPr lang="en-US" sz="1382" b="1">
                    <a:solidFill>
                      <a:srgbClr val="FFFEFE"/>
                    </a:solidFill>
                    <a:latin typeface="Open Sans Bold"/>
                    <a:ea typeface="Open Sans Bold"/>
                    <a:cs typeface="Open Sans Bold"/>
                    <a:sym typeface="Open Sans Bold"/>
                  </a:rPr>
                  <a:t>Was ist eine Kleinigkeit, die Ihren Arbeitstag angenehmer macht?</a:t>
                </a:r>
              </a:p>
            </p:txBody>
          </p:sp>
        </p:grpSp>
        <p:sp>
          <p:nvSpPr>
            <p:cNvPr id="82" name="Freeform 82"/>
            <p:cNvSpPr/>
            <p:nvPr/>
          </p:nvSpPr>
          <p:spPr>
            <a:xfrm>
              <a:off x="6435141" y="8239387"/>
              <a:ext cx="962139" cy="127483"/>
            </a:xfrm>
            <a:custGeom>
              <a:avLst/>
              <a:gdLst/>
              <a:ahLst/>
              <a:cxnLst/>
              <a:rect l="l" t="t" r="r" b="b"/>
              <a:pathLst>
                <a:path w="962139" h="127483">
                  <a:moveTo>
                    <a:pt x="0" y="0"/>
                  </a:moveTo>
                  <a:lnTo>
                    <a:pt x="962139" y="0"/>
                  </a:lnTo>
                  <a:lnTo>
                    <a:pt x="962139"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83" name="Group 83"/>
          <p:cNvGrpSpPr/>
          <p:nvPr/>
        </p:nvGrpSpPr>
        <p:grpSpPr>
          <a:xfrm>
            <a:off x="1983161" y="9177773"/>
            <a:ext cx="3593678" cy="971851"/>
            <a:chOff x="0" y="0"/>
            <a:chExt cx="1287893" cy="348289"/>
          </a:xfrm>
        </p:grpSpPr>
        <p:sp>
          <p:nvSpPr>
            <p:cNvPr id="84" name="Freeform 84"/>
            <p:cNvSpPr/>
            <p:nvPr/>
          </p:nvSpPr>
          <p:spPr>
            <a:xfrm>
              <a:off x="0" y="0"/>
              <a:ext cx="1287893" cy="348289"/>
            </a:xfrm>
            <a:custGeom>
              <a:avLst/>
              <a:gdLst/>
              <a:ahLst/>
              <a:cxnLst/>
              <a:rect l="l" t="t" r="r" b="b"/>
              <a:pathLst>
                <a:path w="1287893" h="348289">
                  <a:moveTo>
                    <a:pt x="0" y="0"/>
                  </a:moveTo>
                  <a:lnTo>
                    <a:pt x="1287893" y="0"/>
                  </a:lnTo>
                  <a:lnTo>
                    <a:pt x="1287893" y="348289"/>
                  </a:lnTo>
                  <a:lnTo>
                    <a:pt x="0" y="348289"/>
                  </a:lnTo>
                  <a:close/>
                </a:path>
              </a:pathLst>
            </a:custGeom>
            <a:solidFill>
              <a:srgbClr val="E7F8F7"/>
            </a:solidFill>
          </p:spPr>
          <p:txBody>
            <a:bodyPr/>
            <a:lstStyle/>
            <a:p>
              <a:endParaRPr lang="en-CY"/>
            </a:p>
          </p:txBody>
        </p:sp>
        <p:sp>
          <p:nvSpPr>
            <p:cNvPr id="85" name="TextBox 85"/>
            <p:cNvSpPr txBox="1"/>
            <p:nvPr/>
          </p:nvSpPr>
          <p:spPr>
            <a:xfrm>
              <a:off x="0" y="-38100"/>
              <a:ext cx="1287893" cy="386389"/>
            </a:xfrm>
            <a:prstGeom prst="rect">
              <a:avLst/>
            </a:prstGeom>
          </p:spPr>
          <p:txBody>
            <a:bodyPr lIns="50800" tIns="50800" rIns="50800" bIns="50800" rtlCol="0" anchor="ctr"/>
            <a:lstStyle/>
            <a:p>
              <a:pPr marL="0" lvl="0" indent="0" algn="ctr">
                <a:lnSpc>
                  <a:spcPts val="1819"/>
                </a:lnSpc>
              </a:pPr>
              <a:r>
                <a:rPr lang="en-US" sz="1299" b="1">
                  <a:solidFill>
                    <a:srgbClr val="464646"/>
                  </a:solidFill>
                  <a:latin typeface="Open Sans Bold"/>
                  <a:ea typeface="Open Sans Bold"/>
                  <a:cs typeface="Open Sans Bold"/>
                  <a:sym typeface="Open Sans Bold"/>
                </a:rPr>
                <a:t>Formale Optionen: </a:t>
              </a:r>
            </a:p>
            <a:p>
              <a:pPr marL="0" lvl="0" indent="0" algn="ctr">
                <a:lnSpc>
                  <a:spcPts val="1679"/>
                </a:lnSpc>
              </a:pPr>
              <a:r>
                <a:rPr lang="en-US" sz="1200">
                  <a:solidFill>
                    <a:srgbClr val="464646"/>
                  </a:solidFill>
                  <a:latin typeface="Open Sans"/>
                  <a:ea typeface="Open Sans"/>
                  <a:cs typeface="Open Sans"/>
                  <a:sym typeface="Open Sans"/>
                </a:rPr>
                <a:t>Kaffee oder Tee in der Pause, kurzer gemeinsamer Spaziergang, Online-Meeting</a:t>
              </a:r>
            </a:p>
          </p:txBody>
        </p:sp>
      </p:grpSp>
      <p:grpSp>
        <p:nvGrpSpPr>
          <p:cNvPr id="86" name="Group 2">
            <a:extLst>
              <a:ext uri="{FF2B5EF4-FFF2-40B4-BE49-F238E27FC236}">
                <a16:creationId xmlns:a16="http://schemas.microsoft.com/office/drawing/2014/main" id="{F0E3F61C-FB32-EEFB-8EA9-1A9F54FABB9B}"/>
              </a:ext>
            </a:extLst>
          </p:cNvPr>
          <p:cNvGrpSpPr/>
          <p:nvPr/>
        </p:nvGrpSpPr>
        <p:grpSpPr>
          <a:xfrm>
            <a:off x="-1" y="10375899"/>
            <a:ext cx="6897157" cy="62299"/>
            <a:chOff x="0" y="0"/>
            <a:chExt cx="2709333" cy="26991"/>
          </a:xfrm>
        </p:grpSpPr>
        <p:sp>
          <p:nvSpPr>
            <p:cNvPr id="87" name="Freeform 3">
              <a:extLst>
                <a:ext uri="{FF2B5EF4-FFF2-40B4-BE49-F238E27FC236}">
                  <a16:creationId xmlns:a16="http://schemas.microsoft.com/office/drawing/2014/main" id="{7F88D4E5-3913-4BE1-F690-0931411D4996}"/>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88" name="TextBox 4">
              <a:extLst>
                <a:ext uri="{FF2B5EF4-FFF2-40B4-BE49-F238E27FC236}">
                  <a16:creationId xmlns:a16="http://schemas.microsoft.com/office/drawing/2014/main" id="{47451D8A-0B3D-180F-B27B-EB3C6B3F1CCE}"/>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89" name="Freeform 5">
            <a:extLst>
              <a:ext uri="{FF2B5EF4-FFF2-40B4-BE49-F238E27FC236}">
                <a16:creationId xmlns:a16="http://schemas.microsoft.com/office/drawing/2014/main" id="{110F04AE-3CA2-1E25-70F7-2A5FE7E66B0B}"/>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81474" b="1"/>
            </a:stretch>
          </a:blipFill>
        </p:spPr>
        <p:txBody>
          <a:bodyPr/>
          <a:lstStyle/>
          <a:p>
            <a:endParaRPr lang="en-CY" dirty="0"/>
          </a:p>
        </p:txBody>
      </p:sp>
      <p:sp>
        <p:nvSpPr>
          <p:cNvPr id="90" name="Freeform 6">
            <a:extLst>
              <a:ext uri="{FF2B5EF4-FFF2-40B4-BE49-F238E27FC236}">
                <a16:creationId xmlns:a16="http://schemas.microsoft.com/office/drawing/2014/main" id="{1E82243C-0FBE-0A5C-683B-01618C502EEB}"/>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64749"/>
            </a:stretch>
          </a:blipFill>
        </p:spPr>
        <p:txBody>
          <a:bodyPr/>
          <a:lstStyle/>
          <a:p>
            <a:endParaRPr lang="en-CY"/>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8BFBD"/>
        </a:solidFill>
        <a:effectLst/>
      </p:bgPr>
    </p:bg>
    <p:spTree>
      <p:nvGrpSpPr>
        <p:cNvPr id="1" name=""/>
        <p:cNvGrpSpPr/>
        <p:nvPr/>
      </p:nvGrpSpPr>
      <p:grpSpPr>
        <a:xfrm>
          <a:off x="0" y="0"/>
          <a:ext cx="0" cy="0"/>
          <a:chOff x="0" y="0"/>
          <a:chExt cx="0" cy="0"/>
        </a:xfrm>
      </p:grpSpPr>
      <p:sp>
        <p:nvSpPr>
          <p:cNvPr id="4" name="TextBox 4"/>
          <p:cNvSpPr txBox="1"/>
          <p:nvPr/>
        </p:nvSpPr>
        <p:spPr>
          <a:xfrm>
            <a:off x="306904" y="3887057"/>
            <a:ext cx="6946192" cy="1573657"/>
          </a:xfrm>
          <a:prstGeom prst="rect">
            <a:avLst/>
          </a:prstGeom>
        </p:spPr>
        <p:txBody>
          <a:bodyPr lIns="0" tIns="0" rIns="0" bIns="0" rtlCol="0" anchor="t">
            <a:spAutoFit/>
          </a:bodyPr>
          <a:lstStyle/>
          <a:p>
            <a:pPr marL="0" lvl="0" indent="0" algn="ctr">
              <a:lnSpc>
                <a:spcPts val="6104"/>
              </a:lnSpc>
            </a:pPr>
            <a:r>
              <a:rPr lang="en-US" sz="5600" b="1" spc="-16">
                <a:solidFill>
                  <a:srgbClr val="FFFFFF"/>
                </a:solidFill>
                <a:latin typeface="Open Sans Bold"/>
                <a:ea typeface="Open Sans Bold"/>
                <a:cs typeface="Open Sans Bold"/>
                <a:sym typeface="Open Sans Bold"/>
              </a:rPr>
              <a:t>OPTIONALE INFORMATIONEN</a:t>
            </a:r>
          </a:p>
        </p:txBody>
      </p:sp>
      <p:sp>
        <p:nvSpPr>
          <p:cNvPr id="7" name="TextBox 7"/>
          <p:cNvSpPr txBox="1"/>
          <p:nvPr/>
        </p:nvSpPr>
        <p:spPr>
          <a:xfrm>
            <a:off x="175030" y="5470128"/>
            <a:ext cx="7209941" cy="745490"/>
          </a:xfrm>
          <a:prstGeom prst="rect">
            <a:avLst/>
          </a:prstGeom>
        </p:spPr>
        <p:txBody>
          <a:bodyPr lIns="0" tIns="0" rIns="0" bIns="0" rtlCol="0" anchor="t">
            <a:spAutoFit/>
          </a:bodyPr>
          <a:lstStyle/>
          <a:p>
            <a:pPr marL="0" lvl="0" indent="0" algn="ctr">
              <a:lnSpc>
                <a:spcPts val="6279"/>
              </a:lnSpc>
              <a:spcBef>
                <a:spcPct val="0"/>
              </a:spcBef>
            </a:pPr>
            <a:r>
              <a:rPr lang="en-US" sz="3999" b="1" spc="-151" dirty="0" err="1">
                <a:solidFill>
                  <a:srgbClr val="FFFFFF"/>
                </a:solidFill>
                <a:latin typeface="Open Sans Bold"/>
                <a:ea typeface="Open Sans Bold"/>
                <a:cs typeface="Open Sans Bold"/>
                <a:sym typeface="Open Sans Bold"/>
              </a:rPr>
              <a:t>zum</a:t>
            </a:r>
            <a:r>
              <a:rPr lang="en-US" sz="3999" b="1" spc="-151" dirty="0">
                <a:solidFill>
                  <a:srgbClr val="FFFFFF"/>
                </a:solidFill>
                <a:latin typeface="Open Sans Bold"/>
                <a:ea typeface="Open Sans Bold"/>
                <a:cs typeface="Open Sans Bold"/>
                <a:sym typeface="Open Sans Bold"/>
              </a:rPr>
              <a:t> </a:t>
            </a:r>
            <a:r>
              <a:rPr lang="en-US" sz="3999" b="1" spc="-151" dirty="0" err="1">
                <a:solidFill>
                  <a:srgbClr val="FFFFFF"/>
                </a:solidFill>
                <a:latin typeface="Open Sans Bold"/>
                <a:ea typeface="Open Sans Bold"/>
                <a:cs typeface="Open Sans Bold"/>
                <a:sym typeface="Open Sans Bold"/>
              </a:rPr>
              <a:t>Ankommen</a:t>
            </a:r>
            <a:endParaRPr lang="en-US" sz="3999" b="1" spc="-151" dirty="0">
              <a:solidFill>
                <a:srgbClr val="FFFFFF"/>
              </a:solidFill>
              <a:latin typeface="Open Sans Bold"/>
              <a:ea typeface="Open Sans Bold"/>
              <a:cs typeface="Open Sans Bold"/>
              <a:sym typeface="Open Sans Bold"/>
            </a:endParaRPr>
          </a:p>
        </p:txBody>
      </p:sp>
      <p:sp>
        <p:nvSpPr>
          <p:cNvPr id="10" name="TextBox 10"/>
          <p:cNvSpPr txBox="1"/>
          <p:nvPr/>
        </p:nvSpPr>
        <p:spPr>
          <a:xfrm>
            <a:off x="409284" y="7979211"/>
            <a:ext cx="6725446" cy="1629717"/>
          </a:xfrm>
          <a:prstGeom prst="rect">
            <a:avLst/>
          </a:prstGeom>
        </p:spPr>
        <p:txBody>
          <a:bodyPr lIns="50800" tIns="50800" rIns="50800" bIns="50800" rtlCol="0" anchor="ctr"/>
          <a:lstStyle/>
          <a:p>
            <a:pPr algn="ctr">
              <a:lnSpc>
                <a:spcPts val="1679"/>
              </a:lnSpc>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724" y="-15911"/>
            <a:ext cx="3024000" cy="585816"/>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73828"/>
            </a:stretch>
          </a:blipFill>
        </p:spPr>
        <p:txBody>
          <a:bodyPr/>
          <a:lstStyle/>
          <a:p>
            <a:endParaRPr lang="en-CY"/>
          </a:p>
        </p:txBody>
      </p:sp>
      <p:sp>
        <p:nvSpPr>
          <p:cNvPr id="3" name="Freeform 3"/>
          <p:cNvSpPr/>
          <p:nvPr/>
        </p:nvSpPr>
        <p:spPr>
          <a:xfrm>
            <a:off x="2902269" y="-36058"/>
            <a:ext cx="3024000" cy="641963"/>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49880"/>
            </a:stretch>
          </a:blipFill>
        </p:spPr>
        <p:txBody>
          <a:bodyPr/>
          <a:lstStyle/>
          <a:p>
            <a:endParaRPr lang="en-CY"/>
          </a:p>
        </p:txBody>
      </p:sp>
      <p:grpSp>
        <p:nvGrpSpPr>
          <p:cNvPr id="4" name="Group 4"/>
          <p:cNvGrpSpPr/>
          <p:nvPr/>
        </p:nvGrpSpPr>
        <p:grpSpPr>
          <a:xfrm>
            <a:off x="191689" y="1539506"/>
            <a:ext cx="7176622" cy="8955065"/>
            <a:chOff x="0" y="0"/>
            <a:chExt cx="9568829" cy="11940087"/>
          </a:xfrm>
        </p:grpSpPr>
        <p:grpSp>
          <p:nvGrpSpPr>
            <p:cNvPr id="5" name="Group 5"/>
            <p:cNvGrpSpPr/>
            <p:nvPr/>
          </p:nvGrpSpPr>
          <p:grpSpPr>
            <a:xfrm>
              <a:off x="37810" y="635146"/>
              <a:ext cx="4492379" cy="2470157"/>
              <a:chOff x="0" y="0"/>
              <a:chExt cx="1219267" cy="670420"/>
            </a:xfrm>
          </p:grpSpPr>
          <p:sp>
            <p:nvSpPr>
              <p:cNvPr id="6" name="Freeform 6"/>
              <p:cNvSpPr/>
              <p:nvPr/>
            </p:nvSpPr>
            <p:spPr>
              <a:xfrm>
                <a:off x="0" y="0"/>
                <a:ext cx="1219267" cy="670420"/>
              </a:xfrm>
              <a:custGeom>
                <a:avLst/>
                <a:gdLst/>
                <a:ahLst/>
                <a:cxnLst/>
                <a:rect l="l" t="t" r="r" b="b"/>
                <a:pathLst>
                  <a:path w="1219267" h="670420">
                    <a:moveTo>
                      <a:pt x="0" y="0"/>
                    </a:moveTo>
                    <a:lnTo>
                      <a:pt x="1219267" y="0"/>
                    </a:lnTo>
                    <a:lnTo>
                      <a:pt x="1219267" y="670420"/>
                    </a:lnTo>
                    <a:lnTo>
                      <a:pt x="0" y="670420"/>
                    </a:lnTo>
                    <a:close/>
                  </a:path>
                </a:pathLst>
              </a:custGeom>
              <a:solidFill>
                <a:srgbClr val="E7F8F7"/>
              </a:solidFill>
            </p:spPr>
            <p:txBody>
              <a:bodyPr/>
              <a:lstStyle/>
              <a:p>
                <a:endParaRPr lang="en-CY"/>
              </a:p>
            </p:txBody>
          </p:sp>
          <p:sp>
            <p:nvSpPr>
              <p:cNvPr id="7" name="TextBox 7"/>
              <p:cNvSpPr txBox="1"/>
              <p:nvPr/>
            </p:nvSpPr>
            <p:spPr>
              <a:xfrm>
                <a:off x="0" y="-19050"/>
                <a:ext cx="1219267" cy="689470"/>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37810" y="0"/>
              <a:ext cx="3546924" cy="647351"/>
              <a:chOff x="0" y="0"/>
              <a:chExt cx="962663" cy="175696"/>
            </a:xfrm>
          </p:grpSpPr>
          <p:sp>
            <p:nvSpPr>
              <p:cNvPr id="9" name="Freeform 9"/>
              <p:cNvSpPr/>
              <p:nvPr/>
            </p:nvSpPr>
            <p:spPr>
              <a:xfrm>
                <a:off x="0" y="0"/>
                <a:ext cx="962663" cy="175696"/>
              </a:xfrm>
              <a:custGeom>
                <a:avLst/>
                <a:gdLst/>
                <a:ahLst/>
                <a:cxnLst/>
                <a:rect l="l" t="t" r="r" b="b"/>
                <a:pathLst>
                  <a:path w="962663" h="175696">
                    <a:moveTo>
                      <a:pt x="17293" y="0"/>
                    </a:moveTo>
                    <a:lnTo>
                      <a:pt x="945370" y="0"/>
                    </a:lnTo>
                    <a:cubicBezTo>
                      <a:pt x="954921" y="0"/>
                      <a:pt x="962663" y="7742"/>
                      <a:pt x="962663" y="17293"/>
                    </a:cubicBezTo>
                    <a:lnTo>
                      <a:pt x="962663" y="158403"/>
                    </a:lnTo>
                    <a:cubicBezTo>
                      <a:pt x="962663" y="162990"/>
                      <a:pt x="960841" y="167388"/>
                      <a:pt x="957598" y="170631"/>
                    </a:cubicBezTo>
                    <a:cubicBezTo>
                      <a:pt x="954355" y="173874"/>
                      <a:pt x="949957" y="175696"/>
                      <a:pt x="945370" y="175696"/>
                    </a:cubicBezTo>
                    <a:lnTo>
                      <a:pt x="17293" y="175696"/>
                    </a:lnTo>
                    <a:cubicBezTo>
                      <a:pt x="7742" y="175696"/>
                      <a:pt x="0" y="167954"/>
                      <a:pt x="0" y="158403"/>
                    </a:cubicBezTo>
                    <a:lnTo>
                      <a:pt x="0" y="17293"/>
                    </a:lnTo>
                    <a:cubicBezTo>
                      <a:pt x="0" y="7742"/>
                      <a:pt x="7742" y="0"/>
                      <a:pt x="17293" y="0"/>
                    </a:cubicBezTo>
                    <a:close/>
                  </a:path>
                </a:pathLst>
              </a:custGeom>
              <a:solidFill>
                <a:srgbClr val="68BFBD"/>
              </a:solidFill>
            </p:spPr>
            <p:txBody>
              <a:bodyPr/>
              <a:lstStyle/>
              <a:p>
                <a:endParaRPr lang="en-CY"/>
              </a:p>
            </p:txBody>
          </p:sp>
          <p:sp>
            <p:nvSpPr>
              <p:cNvPr id="10" name="TextBox 10"/>
              <p:cNvSpPr txBox="1"/>
              <p:nvPr/>
            </p:nvSpPr>
            <p:spPr>
              <a:xfrm>
                <a:off x="0" y="-28575"/>
                <a:ext cx="962663" cy="204271"/>
              </a:xfrm>
              <a:prstGeom prst="rect">
                <a:avLst/>
              </a:prstGeom>
            </p:spPr>
            <p:txBody>
              <a:bodyPr lIns="50800" tIns="50800" rIns="50800" bIns="50800"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Gesundheit</a:t>
                </a:r>
              </a:p>
            </p:txBody>
          </p:sp>
        </p:grpSp>
        <p:sp>
          <p:nvSpPr>
            <p:cNvPr id="11" name="TextBox 11"/>
            <p:cNvSpPr txBox="1"/>
            <p:nvPr/>
          </p:nvSpPr>
          <p:spPr>
            <a:xfrm>
              <a:off x="99078" y="657585"/>
              <a:ext cx="3939125" cy="1955165"/>
            </a:xfrm>
            <a:prstGeom prst="rect">
              <a:avLst/>
            </a:prstGeom>
          </p:spPr>
          <p:txBody>
            <a:bodyPr lIns="0" tIns="0" rIns="0" bIns="0" rtlCol="0" anchor="t">
              <a:spAutoFit/>
            </a:bodyPr>
            <a:lstStyle/>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Hausarztpraxis / Gesundheitszentrum:</a:t>
              </a:r>
            </a:p>
            <a:p>
              <a:pPr marL="0" lvl="0" indent="0" algn="just">
                <a:lnSpc>
                  <a:spcPts val="2399"/>
                </a:lnSpc>
              </a:pPr>
              <a:endParaRPr lang="en-US" sz="1199" spc="-45">
                <a:solidFill>
                  <a:srgbClr val="464646"/>
                </a:solidFill>
                <a:latin typeface="Open Sans"/>
                <a:ea typeface="Open Sans"/>
                <a:cs typeface="Open Sans"/>
                <a:sym typeface="Open Sans"/>
              </a:endParaRPr>
            </a:p>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Notrufnummern:</a:t>
              </a:r>
            </a:p>
            <a:p>
              <a:pPr marL="0" lvl="0" indent="0" algn="just">
                <a:lnSpc>
                  <a:spcPts val="2399"/>
                </a:lnSpc>
              </a:pPr>
              <a:endParaRPr lang="en-US" sz="1199" spc="-45">
                <a:solidFill>
                  <a:srgbClr val="464646"/>
                </a:solidFill>
                <a:latin typeface="Open Sans"/>
                <a:ea typeface="Open Sans"/>
                <a:cs typeface="Open Sans"/>
                <a:sym typeface="Open Sans"/>
              </a:endParaRPr>
            </a:p>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Apotheken:</a:t>
              </a:r>
            </a:p>
          </p:txBody>
        </p:sp>
        <p:grpSp>
          <p:nvGrpSpPr>
            <p:cNvPr id="12" name="Group 12"/>
            <p:cNvGrpSpPr/>
            <p:nvPr/>
          </p:nvGrpSpPr>
          <p:grpSpPr>
            <a:xfrm>
              <a:off x="0" y="3842230"/>
              <a:ext cx="4567999" cy="1979648"/>
              <a:chOff x="0" y="0"/>
              <a:chExt cx="1239791" cy="537292"/>
            </a:xfrm>
          </p:grpSpPr>
          <p:sp>
            <p:nvSpPr>
              <p:cNvPr id="13" name="Freeform 13"/>
              <p:cNvSpPr/>
              <p:nvPr/>
            </p:nvSpPr>
            <p:spPr>
              <a:xfrm>
                <a:off x="0" y="0"/>
                <a:ext cx="1239791" cy="537292"/>
              </a:xfrm>
              <a:custGeom>
                <a:avLst/>
                <a:gdLst/>
                <a:ahLst/>
                <a:cxnLst/>
                <a:rect l="l" t="t" r="r" b="b"/>
                <a:pathLst>
                  <a:path w="1239791" h="537292">
                    <a:moveTo>
                      <a:pt x="0" y="0"/>
                    </a:moveTo>
                    <a:lnTo>
                      <a:pt x="1239791" y="0"/>
                    </a:lnTo>
                    <a:lnTo>
                      <a:pt x="1239791" y="537292"/>
                    </a:lnTo>
                    <a:lnTo>
                      <a:pt x="0" y="537292"/>
                    </a:lnTo>
                    <a:close/>
                  </a:path>
                </a:pathLst>
              </a:custGeom>
              <a:solidFill>
                <a:srgbClr val="E7F8F7"/>
              </a:solidFill>
            </p:spPr>
            <p:txBody>
              <a:bodyPr/>
              <a:lstStyle/>
              <a:p>
                <a:endParaRPr lang="en-CY"/>
              </a:p>
            </p:txBody>
          </p:sp>
          <p:sp>
            <p:nvSpPr>
              <p:cNvPr id="14" name="TextBox 14"/>
              <p:cNvSpPr txBox="1"/>
              <p:nvPr/>
            </p:nvSpPr>
            <p:spPr>
              <a:xfrm>
                <a:off x="0" y="-19050"/>
                <a:ext cx="1239791" cy="556342"/>
              </a:xfrm>
              <a:prstGeom prst="rect">
                <a:avLst/>
              </a:prstGeom>
            </p:spPr>
            <p:txBody>
              <a:bodyPr lIns="50800" tIns="50800" rIns="50800" bIns="50800" rtlCol="0" anchor="ctr"/>
              <a:lstStyle/>
              <a:p>
                <a:pPr algn="ctr">
                  <a:lnSpc>
                    <a:spcPts val="1679"/>
                  </a:lnSpc>
                </a:pPr>
                <a:endParaRPr/>
              </a:p>
            </p:txBody>
          </p:sp>
        </p:grpSp>
        <p:grpSp>
          <p:nvGrpSpPr>
            <p:cNvPr id="15" name="Group 15"/>
            <p:cNvGrpSpPr/>
            <p:nvPr/>
          </p:nvGrpSpPr>
          <p:grpSpPr>
            <a:xfrm>
              <a:off x="0" y="3205921"/>
              <a:ext cx="3575372" cy="647351"/>
              <a:chOff x="0" y="0"/>
              <a:chExt cx="970384" cy="175696"/>
            </a:xfrm>
          </p:grpSpPr>
          <p:sp>
            <p:nvSpPr>
              <p:cNvPr id="16" name="Freeform 16"/>
              <p:cNvSpPr/>
              <p:nvPr/>
            </p:nvSpPr>
            <p:spPr>
              <a:xfrm>
                <a:off x="0" y="0"/>
                <a:ext cx="970384" cy="175696"/>
              </a:xfrm>
              <a:custGeom>
                <a:avLst/>
                <a:gdLst/>
                <a:ahLst/>
                <a:cxnLst/>
                <a:rect l="l" t="t" r="r" b="b"/>
                <a:pathLst>
                  <a:path w="970384" h="175696">
                    <a:moveTo>
                      <a:pt x="17155" y="0"/>
                    </a:moveTo>
                    <a:lnTo>
                      <a:pt x="953229" y="0"/>
                    </a:lnTo>
                    <a:cubicBezTo>
                      <a:pt x="962704" y="0"/>
                      <a:pt x="970384" y="7681"/>
                      <a:pt x="970384" y="17155"/>
                    </a:cubicBezTo>
                    <a:lnTo>
                      <a:pt x="970384" y="158541"/>
                    </a:lnTo>
                    <a:cubicBezTo>
                      <a:pt x="970384" y="168016"/>
                      <a:pt x="962704" y="175696"/>
                      <a:pt x="953229" y="175696"/>
                    </a:cubicBezTo>
                    <a:lnTo>
                      <a:pt x="17155" y="175696"/>
                    </a:lnTo>
                    <a:cubicBezTo>
                      <a:pt x="7681" y="175696"/>
                      <a:pt x="0" y="168016"/>
                      <a:pt x="0" y="158541"/>
                    </a:cubicBezTo>
                    <a:lnTo>
                      <a:pt x="0" y="17155"/>
                    </a:lnTo>
                    <a:cubicBezTo>
                      <a:pt x="0" y="7681"/>
                      <a:pt x="7681" y="0"/>
                      <a:pt x="17155" y="0"/>
                    </a:cubicBezTo>
                    <a:close/>
                  </a:path>
                </a:pathLst>
              </a:custGeom>
              <a:solidFill>
                <a:srgbClr val="68BFBD"/>
              </a:solidFill>
            </p:spPr>
            <p:txBody>
              <a:bodyPr/>
              <a:lstStyle/>
              <a:p>
                <a:endParaRPr lang="en-CY"/>
              </a:p>
            </p:txBody>
          </p:sp>
          <p:sp>
            <p:nvSpPr>
              <p:cNvPr id="17" name="TextBox 17"/>
              <p:cNvSpPr txBox="1"/>
              <p:nvPr/>
            </p:nvSpPr>
            <p:spPr>
              <a:xfrm>
                <a:off x="0" y="-28575"/>
                <a:ext cx="970384" cy="204271"/>
              </a:xfrm>
              <a:prstGeom prst="rect">
                <a:avLst/>
              </a:prstGeom>
            </p:spPr>
            <p:txBody>
              <a:bodyPr lIns="50800" tIns="50800" rIns="50800" bIns="50800"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Mobilität</a:t>
                </a:r>
              </a:p>
            </p:txBody>
          </p:sp>
        </p:grpSp>
        <p:sp>
          <p:nvSpPr>
            <p:cNvPr id="18" name="TextBox 18"/>
            <p:cNvSpPr txBox="1"/>
            <p:nvPr/>
          </p:nvSpPr>
          <p:spPr>
            <a:xfrm>
              <a:off x="16405" y="3855144"/>
              <a:ext cx="4356264" cy="1558290"/>
            </a:xfrm>
            <a:prstGeom prst="rect">
              <a:avLst/>
            </a:prstGeom>
          </p:spPr>
          <p:txBody>
            <a:bodyPr lIns="0" tIns="0" rIns="0" bIns="0" rtlCol="0" anchor="t">
              <a:spAutoFit/>
            </a:bodyPr>
            <a:lstStyle/>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Öffentliche Verkehrsmittel:</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Fahrkarten oder Abonnements:</a:t>
              </a:r>
            </a:p>
            <a:p>
              <a:pPr algn="l">
                <a:lnSpc>
                  <a:spcPts val="2400"/>
                </a:lnSpc>
              </a:pPr>
              <a:endParaRPr lang="en-US" sz="1200" spc="-45">
                <a:solidFill>
                  <a:srgbClr val="464646"/>
                </a:solidFill>
                <a:latin typeface="Open Sans"/>
                <a:ea typeface="Open Sans"/>
                <a:cs typeface="Open Sans"/>
                <a:sym typeface="Open Sans"/>
              </a:endParaRPr>
            </a:p>
          </p:txBody>
        </p:sp>
        <p:grpSp>
          <p:nvGrpSpPr>
            <p:cNvPr id="19" name="Group 19"/>
            <p:cNvGrpSpPr/>
            <p:nvPr/>
          </p:nvGrpSpPr>
          <p:grpSpPr>
            <a:xfrm>
              <a:off x="52934" y="7022028"/>
              <a:ext cx="4567999" cy="2583352"/>
              <a:chOff x="0" y="0"/>
              <a:chExt cx="1239791" cy="701142"/>
            </a:xfrm>
          </p:grpSpPr>
          <p:sp>
            <p:nvSpPr>
              <p:cNvPr id="20" name="Freeform 20"/>
              <p:cNvSpPr/>
              <p:nvPr/>
            </p:nvSpPr>
            <p:spPr>
              <a:xfrm>
                <a:off x="0" y="0"/>
                <a:ext cx="1239791" cy="701142"/>
              </a:xfrm>
              <a:custGeom>
                <a:avLst/>
                <a:gdLst/>
                <a:ahLst/>
                <a:cxnLst/>
                <a:rect l="l" t="t" r="r" b="b"/>
                <a:pathLst>
                  <a:path w="1239791" h="701142">
                    <a:moveTo>
                      <a:pt x="0" y="0"/>
                    </a:moveTo>
                    <a:lnTo>
                      <a:pt x="1239791" y="0"/>
                    </a:lnTo>
                    <a:lnTo>
                      <a:pt x="1239791" y="701142"/>
                    </a:lnTo>
                    <a:lnTo>
                      <a:pt x="0" y="701142"/>
                    </a:lnTo>
                    <a:close/>
                  </a:path>
                </a:pathLst>
              </a:custGeom>
              <a:solidFill>
                <a:srgbClr val="E7F8F7"/>
              </a:solidFill>
            </p:spPr>
            <p:txBody>
              <a:bodyPr/>
              <a:lstStyle/>
              <a:p>
                <a:endParaRPr lang="en-CY"/>
              </a:p>
            </p:txBody>
          </p:sp>
          <p:sp>
            <p:nvSpPr>
              <p:cNvPr id="21" name="TextBox 21"/>
              <p:cNvSpPr txBox="1"/>
              <p:nvPr/>
            </p:nvSpPr>
            <p:spPr>
              <a:xfrm>
                <a:off x="0" y="-19050"/>
                <a:ext cx="1239791" cy="720192"/>
              </a:xfrm>
              <a:prstGeom prst="rect">
                <a:avLst/>
              </a:prstGeom>
            </p:spPr>
            <p:txBody>
              <a:bodyPr lIns="50800" tIns="50800" rIns="50800" bIns="50800" rtlCol="0" anchor="ctr"/>
              <a:lstStyle/>
              <a:p>
                <a:pPr algn="ctr">
                  <a:lnSpc>
                    <a:spcPts val="1679"/>
                  </a:lnSpc>
                </a:pPr>
                <a:endParaRPr/>
              </a:p>
            </p:txBody>
          </p:sp>
        </p:grpSp>
        <p:grpSp>
          <p:nvGrpSpPr>
            <p:cNvPr id="22" name="Group 22"/>
            <p:cNvGrpSpPr/>
            <p:nvPr/>
          </p:nvGrpSpPr>
          <p:grpSpPr>
            <a:xfrm>
              <a:off x="0" y="5962894"/>
              <a:ext cx="3531800" cy="920785"/>
              <a:chOff x="0" y="0"/>
              <a:chExt cx="958558" cy="249908"/>
            </a:xfrm>
          </p:grpSpPr>
          <p:sp>
            <p:nvSpPr>
              <p:cNvPr id="23" name="Freeform 23"/>
              <p:cNvSpPr/>
              <p:nvPr/>
            </p:nvSpPr>
            <p:spPr>
              <a:xfrm>
                <a:off x="0" y="0"/>
                <a:ext cx="958558" cy="249908"/>
              </a:xfrm>
              <a:custGeom>
                <a:avLst/>
                <a:gdLst/>
                <a:ahLst/>
                <a:cxnLst/>
                <a:rect l="l" t="t" r="r" b="b"/>
                <a:pathLst>
                  <a:path w="958558" h="249908">
                    <a:moveTo>
                      <a:pt x="17367" y="0"/>
                    </a:moveTo>
                    <a:lnTo>
                      <a:pt x="941192" y="0"/>
                    </a:lnTo>
                    <a:cubicBezTo>
                      <a:pt x="945798" y="0"/>
                      <a:pt x="950215" y="1830"/>
                      <a:pt x="953472" y="5087"/>
                    </a:cubicBezTo>
                    <a:cubicBezTo>
                      <a:pt x="956729" y="8344"/>
                      <a:pt x="958558" y="12761"/>
                      <a:pt x="958558" y="17367"/>
                    </a:cubicBezTo>
                    <a:lnTo>
                      <a:pt x="958558" y="232541"/>
                    </a:lnTo>
                    <a:cubicBezTo>
                      <a:pt x="958558" y="237147"/>
                      <a:pt x="956729" y="241565"/>
                      <a:pt x="953472" y="244822"/>
                    </a:cubicBezTo>
                    <a:cubicBezTo>
                      <a:pt x="950215" y="248079"/>
                      <a:pt x="945798" y="249908"/>
                      <a:pt x="941192" y="249908"/>
                    </a:cubicBezTo>
                    <a:lnTo>
                      <a:pt x="17367" y="249908"/>
                    </a:lnTo>
                    <a:cubicBezTo>
                      <a:pt x="12761" y="249908"/>
                      <a:pt x="8344" y="248079"/>
                      <a:pt x="5087" y="244822"/>
                    </a:cubicBezTo>
                    <a:cubicBezTo>
                      <a:pt x="1830" y="241565"/>
                      <a:pt x="0" y="237147"/>
                      <a:pt x="0" y="232541"/>
                    </a:cubicBezTo>
                    <a:lnTo>
                      <a:pt x="0" y="17367"/>
                    </a:lnTo>
                    <a:cubicBezTo>
                      <a:pt x="0" y="12761"/>
                      <a:pt x="1830" y="8344"/>
                      <a:pt x="5087" y="5087"/>
                    </a:cubicBezTo>
                    <a:cubicBezTo>
                      <a:pt x="8344" y="1830"/>
                      <a:pt x="12761" y="0"/>
                      <a:pt x="17367" y="0"/>
                    </a:cubicBezTo>
                    <a:close/>
                  </a:path>
                </a:pathLst>
              </a:custGeom>
              <a:solidFill>
                <a:srgbClr val="68BFBD"/>
              </a:solidFill>
            </p:spPr>
            <p:txBody>
              <a:bodyPr/>
              <a:lstStyle/>
              <a:p>
                <a:endParaRPr lang="en-CY"/>
              </a:p>
            </p:txBody>
          </p:sp>
          <p:sp>
            <p:nvSpPr>
              <p:cNvPr id="24" name="TextBox 24"/>
              <p:cNvSpPr txBox="1"/>
              <p:nvPr/>
            </p:nvSpPr>
            <p:spPr>
              <a:xfrm>
                <a:off x="0" y="-28575"/>
                <a:ext cx="958558" cy="278483"/>
              </a:xfrm>
              <a:prstGeom prst="rect">
                <a:avLst/>
              </a:prstGeom>
            </p:spPr>
            <p:txBody>
              <a:bodyPr lIns="50800" tIns="50800" rIns="50800" bIns="50800"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Kinderbetreuung &amp; Bildung</a:t>
                </a:r>
              </a:p>
            </p:txBody>
          </p:sp>
        </p:grpSp>
        <p:sp>
          <p:nvSpPr>
            <p:cNvPr id="25" name="TextBox 25"/>
            <p:cNvSpPr txBox="1"/>
            <p:nvPr/>
          </p:nvSpPr>
          <p:spPr>
            <a:xfrm>
              <a:off x="83441" y="7039973"/>
              <a:ext cx="4401117" cy="1964690"/>
            </a:xfrm>
            <a:prstGeom prst="rect">
              <a:avLst/>
            </a:prstGeom>
          </p:spPr>
          <p:txBody>
            <a:bodyPr lIns="0" tIns="0" rIns="0" bIns="0" rtlCol="0" anchor="t">
              <a:spAutoFit/>
            </a:bodyPr>
            <a:lstStyle/>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Betreuungsmöglichkeiten für Kinder:</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Schulen:</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Informationen zur Anmeldung:</a:t>
              </a:r>
            </a:p>
          </p:txBody>
        </p:sp>
        <p:grpSp>
          <p:nvGrpSpPr>
            <p:cNvPr id="26" name="Group 26"/>
            <p:cNvGrpSpPr/>
            <p:nvPr/>
          </p:nvGrpSpPr>
          <p:grpSpPr>
            <a:xfrm>
              <a:off x="4910087" y="635146"/>
              <a:ext cx="4567999" cy="2470157"/>
              <a:chOff x="0" y="0"/>
              <a:chExt cx="1239791" cy="670420"/>
            </a:xfrm>
          </p:grpSpPr>
          <p:sp>
            <p:nvSpPr>
              <p:cNvPr id="27" name="Freeform 27"/>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28" name="TextBox 28"/>
              <p:cNvSpPr txBox="1"/>
              <p:nvPr/>
            </p:nvSpPr>
            <p:spPr>
              <a:xfrm>
                <a:off x="0" y="-19050"/>
                <a:ext cx="1239791" cy="689470"/>
              </a:xfrm>
              <a:prstGeom prst="rect">
                <a:avLst/>
              </a:prstGeom>
            </p:spPr>
            <p:txBody>
              <a:bodyPr lIns="50800" tIns="50800" rIns="50800" bIns="50800" rtlCol="0" anchor="ctr"/>
              <a:lstStyle/>
              <a:p>
                <a:pPr algn="ctr">
                  <a:lnSpc>
                    <a:spcPts val="1679"/>
                  </a:lnSpc>
                </a:pPr>
                <a:endParaRPr/>
              </a:p>
            </p:txBody>
          </p:sp>
        </p:grpSp>
        <p:grpSp>
          <p:nvGrpSpPr>
            <p:cNvPr id="29" name="Group 29"/>
            <p:cNvGrpSpPr/>
            <p:nvPr/>
          </p:nvGrpSpPr>
          <p:grpSpPr>
            <a:xfrm>
              <a:off x="4910087" y="0"/>
              <a:ext cx="3573519" cy="647351"/>
              <a:chOff x="0" y="0"/>
              <a:chExt cx="969881" cy="175696"/>
            </a:xfrm>
          </p:grpSpPr>
          <p:sp>
            <p:nvSpPr>
              <p:cNvPr id="30" name="Freeform 30"/>
              <p:cNvSpPr/>
              <p:nvPr/>
            </p:nvSpPr>
            <p:spPr>
              <a:xfrm>
                <a:off x="0" y="0"/>
                <a:ext cx="969881" cy="175696"/>
              </a:xfrm>
              <a:custGeom>
                <a:avLst/>
                <a:gdLst/>
                <a:ahLst/>
                <a:cxnLst/>
                <a:rect l="l" t="t" r="r" b="b"/>
                <a:pathLst>
                  <a:path w="969881" h="175696">
                    <a:moveTo>
                      <a:pt x="17164" y="0"/>
                    </a:moveTo>
                    <a:lnTo>
                      <a:pt x="952717" y="0"/>
                    </a:lnTo>
                    <a:cubicBezTo>
                      <a:pt x="957270" y="0"/>
                      <a:pt x="961635" y="1808"/>
                      <a:pt x="964854" y="5027"/>
                    </a:cubicBezTo>
                    <a:cubicBezTo>
                      <a:pt x="968073" y="8246"/>
                      <a:pt x="969881" y="12612"/>
                      <a:pt x="969881" y="17164"/>
                    </a:cubicBezTo>
                    <a:lnTo>
                      <a:pt x="969881" y="158532"/>
                    </a:lnTo>
                    <a:cubicBezTo>
                      <a:pt x="969881" y="163084"/>
                      <a:pt x="968073" y="167450"/>
                      <a:pt x="964854" y="170669"/>
                    </a:cubicBezTo>
                    <a:cubicBezTo>
                      <a:pt x="961635" y="173888"/>
                      <a:pt x="957270" y="175696"/>
                      <a:pt x="952717" y="175696"/>
                    </a:cubicBezTo>
                    <a:lnTo>
                      <a:pt x="17164" y="175696"/>
                    </a:lnTo>
                    <a:cubicBezTo>
                      <a:pt x="12612" y="175696"/>
                      <a:pt x="8246" y="173888"/>
                      <a:pt x="5027" y="170669"/>
                    </a:cubicBezTo>
                    <a:cubicBezTo>
                      <a:pt x="1808" y="167450"/>
                      <a:pt x="0" y="163084"/>
                      <a:pt x="0" y="158532"/>
                    </a:cubicBezTo>
                    <a:lnTo>
                      <a:pt x="0" y="17164"/>
                    </a:lnTo>
                    <a:cubicBezTo>
                      <a:pt x="0" y="12612"/>
                      <a:pt x="1808" y="8246"/>
                      <a:pt x="5027" y="5027"/>
                    </a:cubicBezTo>
                    <a:cubicBezTo>
                      <a:pt x="8246" y="1808"/>
                      <a:pt x="12612" y="0"/>
                      <a:pt x="17164" y="0"/>
                    </a:cubicBezTo>
                    <a:close/>
                  </a:path>
                </a:pathLst>
              </a:custGeom>
              <a:solidFill>
                <a:srgbClr val="68BFBD"/>
              </a:solidFill>
            </p:spPr>
            <p:txBody>
              <a:bodyPr/>
              <a:lstStyle/>
              <a:p>
                <a:endParaRPr lang="en-CY"/>
              </a:p>
            </p:txBody>
          </p:sp>
          <p:sp>
            <p:nvSpPr>
              <p:cNvPr id="31" name="TextBox 31"/>
              <p:cNvSpPr txBox="1"/>
              <p:nvPr/>
            </p:nvSpPr>
            <p:spPr>
              <a:xfrm>
                <a:off x="0" y="-28575"/>
                <a:ext cx="969881" cy="204271"/>
              </a:xfrm>
              <a:prstGeom prst="rect">
                <a:avLst/>
              </a:prstGeom>
            </p:spPr>
            <p:txBody>
              <a:bodyPr lIns="50800" tIns="50800" rIns="50800" bIns="50800" rtlCol="0" anchor="ctr"/>
              <a:lstStyle/>
              <a:p>
                <a:pPr marL="0" lvl="0" indent="0" algn="l">
                  <a:lnSpc>
                    <a:spcPts val="1871"/>
                  </a:lnSpc>
                </a:pPr>
                <a:r>
                  <a:rPr lang="en-US" sz="1336" b="1">
                    <a:solidFill>
                      <a:srgbClr val="FFFFFF"/>
                    </a:solidFill>
                    <a:latin typeface="Open Sans Bold"/>
                    <a:ea typeface="Open Sans Bold"/>
                    <a:cs typeface="Open Sans Bold"/>
                    <a:sym typeface="Open Sans Bold"/>
                  </a:rPr>
                  <a:t>Verwaltung</a:t>
                </a:r>
              </a:p>
            </p:txBody>
          </p:sp>
        </p:grpSp>
        <p:sp>
          <p:nvSpPr>
            <p:cNvPr id="32" name="TextBox 32"/>
            <p:cNvSpPr txBox="1"/>
            <p:nvPr/>
          </p:nvSpPr>
          <p:spPr>
            <a:xfrm>
              <a:off x="5034402" y="657585"/>
              <a:ext cx="4534428" cy="1959398"/>
            </a:xfrm>
            <a:prstGeom prst="rect">
              <a:avLst/>
            </a:prstGeom>
          </p:spPr>
          <p:txBody>
            <a:bodyPr lIns="0" tIns="0" rIns="0" bIns="0" rtlCol="0" anchor="t">
              <a:spAutoFit/>
            </a:bodyPr>
            <a:lstStyle/>
            <a:p>
              <a:pPr marL="259080" lvl="1" indent="-129540" algn="l">
                <a:lnSpc>
                  <a:spcPts val="2399"/>
                </a:lnSpc>
                <a:buFont typeface="Arial"/>
                <a:buChar char="•"/>
              </a:pPr>
              <a:r>
                <a:rPr lang="en-US" sz="1199" spc="-45">
                  <a:solidFill>
                    <a:srgbClr val="464646"/>
                  </a:solidFill>
                  <a:latin typeface="Open Sans"/>
                  <a:ea typeface="Open Sans"/>
                  <a:cs typeface="Open Sans"/>
                  <a:sym typeface="Open Sans"/>
                </a:rPr>
                <a:t>Bürgeramt:</a:t>
              </a:r>
            </a:p>
            <a:p>
              <a:pPr algn="just">
                <a:lnSpc>
                  <a:spcPts val="2399"/>
                </a:lnSpc>
              </a:pPr>
              <a:endParaRPr lang="en-US" sz="1199" spc="-45">
                <a:solidFill>
                  <a:srgbClr val="464646"/>
                </a:solidFill>
                <a:latin typeface="Open Sans"/>
                <a:ea typeface="Open Sans"/>
                <a:cs typeface="Open Sans"/>
                <a:sym typeface="Open Sans"/>
              </a:endParaRPr>
            </a:p>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Arbeitsamt:</a:t>
              </a:r>
            </a:p>
            <a:p>
              <a:pPr algn="just">
                <a:lnSpc>
                  <a:spcPts val="2399"/>
                </a:lnSpc>
              </a:pPr>
              <a:endParaRPr lang="en-US" sz="1199" spc="-45">
                <a:solidFill>
                  <a:srgbClr val="464646"/>
                </a:solidFill>
                <a:latin typeface="Open Sans"/>
                <a:ea typeface="Open Sans"/>
                <a:cs typeface="Open Sans"/>
                <a:sym typeface="Open Sans"/>
              </a:endParaRPr>
            </a:p>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Sozialamt:</a:t>
              </a:r>
            </a:p>
          </p:txBody>
        </p:sp>
        <p:grpSp>
          <p:nvGrpSpPr>
            <p:cNvPr id="33" name="Group 33"/>
            <p:cNvGrpSpPr/>
            <p:nvPr/>
          </p:nvGrpSpPr>
          <p:grpSpPr>
            <a:xfrm>
              <a:off x="5000831" y="3842230"/>
              <a:ext cx="4567999" cy="1979648"/>
              <a:chOff x="0" y="0"/>
              <a:chExt cx="1239791" cy="537292"/>
            </a:xfrm>
          </p:grpSpPr>
          <p:sp>
            <p:nvSpPr>
              <p:cNvPr id="34" name="Freeform 34"/>
              <p:cNvSpPr/>
              <p:nvPr/>
            </p:nvSpPr>
            <p:spPr>
              <a:xfrm>
                <a:off x="0" y="0"/>
                <a:ext cx="1239791" cy="537292"/>
              </a:xfrm>
              <a:custGeom>
                <a:avLst/>
                <a:gdLst/>
                <a:ahLst/>
                <a:cxnLst/>
                <a:rect l="l" t="t" r="r" b="b"/>
                <a:pathLst>
                  <a:path w="1239791" h="537292">
                    <a:moveTo>
                      <a:pt x="0" y="0"/>
                    </a:moveTo>
                    <a:lnTo>
                      <a:pt x="1239791" y="0"/>
                    </a:lnTo>
                    <a:lnTo>
                      <a:pt x="1239791" y="537292"/>
                    </a:lnTo>
                    <a:lnTo>
                      <a:pt x="0" y="537292"/>
                    </a:lnTo>
                    <a:close/>
                  </a:path>
                </a:pathLst>
              </a:custGeom>
              <a:solidFill>
                <a:srgbClr val="E7F8F7"/>
              </a:solidFill>
            </p:spPr>
            <p:txBody>
              <a:bodyPr/>
              <a:lstStyle/>
              <a:p>
                <a:endParaRPr lang="en-CY"/>
              </a:p>
            </p:txBody>
          </p:sp>
          <p:sp>
            <p:nvSpPr>
              <p:cNvPr id="35" name="TextBox 35"/>
              <p:cNvSpPr txBox="1"/>
              <p:nvPr/>
            </p:nvSpPr>
            <p:spPr>
              <a:xfrm>
                <a:off x="0" y="-19050"/>
                <a:ext cx="1239791" cy="556342"/>
              </a:xfrm>
              <a:prstGeom prst="rect">
                <a:avLst/>
              </a:prstGeom>
            </p:spPr>
            <p:txBody>
              <a:bodyPr lIns="50800" tIns="50800" rIns="50800" bIns="50800" rtlCol="0" anchor="ctr"/>
              <a:lstStyle/>
              <a:p>
                <a:pPr algn="ctr">
                  <a:lnSpc>
                    <a:spcPts val="1679"/>
                  </a:lnSpc>
                </a:pPr>
                <a:endParaRPr/>
              </a:p>
            </p:txBody>
          </p:sp>
        </p:grpSp>
        <p:sp>
          <p:nvSpPr>
            <p:cNvPr id="36" name="TextBox 36"/>
            <p:cNvSpPr txBox="1"/>
            <p:nvPr/>
          </p:nvSpPr>
          <p:spPr>
            <a:xfrm>
              <a:off x="5048764" y="3968341"/>
              <a:ext cx="4353702" cy="1955165"/>
            </a:xfrm>
            <a:prstGeom prst="rect">
              <a:avLst/>
            </a:prstGeom>
          </p:spPr>
          <p:txBody>
            <a:bodyPr lIns="0" tIns="0" rIns="0" bIns="0" rtlCol="0" anchor="t">
              <a:spAutoFit/>
            </a:bodyPr>
            <a:lstStyle/>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Supermärkte:</a:t>
              </a:r>
            </a:p>
            <a:p>
              <a:pPr marL="0" lvl="0" indent="0" algn="just">
                <a:lnSpc>
                  <a:spcPts val="2399"/>
                </a:lnSpc>
              </a:pPr>
              <a:endParaRPr lang="en-US" sz="1199" spc="-45">
                <a:solidFill>
                  <a:srgbClr val="464646"/>
                </a:solidFill>
                <a:latin typeface="Open Sans"/>
                <a:ea typeface="Open Sans"/>
                <a:cs typeface="Open Sans"/>
                <a:sym typeface="Open Sans"/>
              </a:endParaRPr>
            </a:p>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Banken:</a:t>
              </a:r>
            </a:p>
            <a:p>
              <a:pPr marL="0" lvl="0" indent="0" algn="just">
                <a:lnSpc>
                  <a:spcPts val="2399"/>
                </a:lnSpc>
              </a:pPr>
              <a:endParaRPr lang="en-US" sz="1199" spc="-45">
                <a:solidFill>
                  <a:srgbClr val="464646"/>
                </a:solidFill>
                <a:latin typeface="Open Sans"/>
                <a:ea typeface="Open Sans"/>
                <a:cs typeface="Open Sans"/>
                <a:sym typeface="Open Sans"/>
              </a:endParaRPr>
            </a:p>
            <a:p>
              <a:pPr algn="just">
                <a:lnSpc>
                  <a:spcPts val="2399"/>
                </a:lnSpc>
              </a:pPr>
              <a:endParaRPr lang="en-US" sz="1199" spc="-45">
                <a:solidFill>
                  <a:srgbClr val="464646"/>
                </a:solidFill>
                <a:latin typeface="Open Sans"/>
                <a:ea typeface="Open Sans"/>
                <a:cs typeface="Open Sans"/>
                <a:sym typeface="Open Sans"/>
              </a:endParaRPr>
            </a:p>
          </p:txBody>
        </p:sp>
        <p:grpSp>
          <p:nvGrpSpPr>
            <p:cNvPr id="37" name="Group 37"/>
            <p:cNvGrpSpPr/>
            <p:nvPr/>
          </p:nvGrpSpPr>
          <p:grpSpPr>
            <a:xfrm>
              <a:off x="37810" y="10296780"/>
              <a:ext cx="9438476" cy="1643307"/>
              <a:chOff x="0" y="0"/>
              <a:chExt cx="2561677" cy="446006"/>
            </a:xfrm>
          </p:grpSpPr>
          <p:sp>
            <p:nvSpPr>
              <p:cNvPr id="38" name="Freeform 38"/>
              <p:cNvSpPr/>
              <p:nvPr/>
            </p:nvSpPr>
            <p:spPr>
              <a:xfrm>
                <a:off x="0" y="0"/>
                <a:ext cx="2561678" cy="446006"/>
              </a:xfrm>
              <a:custGeom>
                <a:avLst/>
                <a:gdLst/>
                <a:ahLst/>
                <a:cxnLst/>
                <a:rect l="l" t="t" r="r" b="b"/>
                <a:pathLst>
                  <a:path w="2561678" h="446006">
                    <a:moveTo>
                      <a:pt x="0" y="0"/>
                    </a:moveTo>
                    <a:lnTo>
                      <a:pt x="2561678" y="0"/>
                    </a:lnTo>
                    <a:lnTo>
                      <a:pt x="2561678" y="446006"/>
                    </a:lnTo>
                    <a:lnTo>
                      <a:pt x="0" y="446006"/>
                    </a:lnTo>
                    <a:close/>
                  </a:path>
                </a:pathLst>
              </a:custGeom>
              <a:solidFill>
                <a:srgbClr val="E7F8F7"/>
              </a:solidFill>
            </p:spPr>
            <p:txBody>
              <a:bodyPr/>
              <a:lstStyle/>
              <a:p>
                <a:endParaRPr lang="en-CY"/>
              </a:p>
            </p:txBody>
          </p:sp>
          <p:sp>
            <p:nvSpPr>
              <p:cNvPr id="39" name="TextBox 39"/>
              <p:cNvSpPr txBox="1"/>
              <p:nvPr/>
            </p:nvSpPr>
            <p:spPr>
              <a:xfrm>
                <a:off x="0" y="-19050"/>
                <a:ext cx="2561677" cy="465056"/>
              </a:xfrm>
              <a:prstGeom prst="rect">
                <a:avLst/>
              </a:prstGeom>
            </p:spPr>
            <p:txBody>
              <a:bodyPr lIns="50800" tIns="50800" rIns="50800" bIns="50800" rtlCol="0" anchor="ctr"/>
              <a:lstStyle/>
              <a:p>
                <a:pPr algn="ctr">
                  <a:lnSpc>
                    <a:spcPts val="1679"/>
                  </a:lnSpc>
                </a:pPr>
                <a:endParaRPr/>
              </a:p>
            </p:txBody>
          </p:sp>
        </p:grpSp>
        <p:grpSp>
          <p:nvGrpSpPr>
            <p:cNvPr id="40" name="Group 40"/>
            <p:cNvGrpSpPr/>
            <p:nvPr/>
          </p:nvGrpSpPr>
          <p:grpSpPr>
            <a:xfrm>
              <a:off x="37810" y="9707975"/>
              <a:ext cx="6838928" cy="683262"/>
              <a:chOff x="0" y="0"/>
              <a:chExt cx="1856139" cy="185443"/>
            </a:xfrm>
          </p:grpSpPr>
          <p:sp>
            <p:nvSpPr>
              <p:cNvPr id="41" name="Freeform 41"/>
              <p:cNvSpPr/>
              <p:nvPr/>
            </p:nvSpPr>
            <p:spPr>
              <a:xfrm>
                <a:off x="0" y="0"/>
                <a:ext cx="1856139" cy="185443"/>
              </a:xfrm>
              <a:custGeom>
                <a:avLst/>
                <a:gdLst/>
                <a:ahLst/>
                <a:cxnLst/>
                <a:rect l="l" t="t" r="r" b="b"/>
                <a:pathLst>
                  <a:path w="1856139" h="185443">
                    <a:moveTo>
                      <a:pt x="8969" y="0"/>
                    </a:moveTo>
                    <a:lnTo>
                      <a:pt x="1847171" y="0"/>
                    </a:lnTo>
                    <a:cubicBezTo>
                      <a:pt x="1852124" y="0"/>
                      <a:pt x="1856139" y="4015"/>
                      <a:pt x="1856139" y="8969"/>
                    </a:cubicBezTo>
                    <a:lnTo>
                      <a:pt x="1856139" y="176474"/>
                    </a:lnTo>
                    <a:cubicBezTo>
                      <a:pt x="1856139" y="178853"/>
                      <a:pt x="1855194" y="181134"/>
                      <a:pt x="1853512" y="182816"/>
                    </a:cubicBezTo>
                    <a:cubicBezTo>
                      <a:pt x="1851830" y="184498"/>
                      <a:pt x="1849549" y="185443"/>
                      <a:pt x="1847171" y="185443"/>
                    </a:cubicBezTo>
                    <a:lnTo>
                      <a:pt x="8969" y="185443"/>
                    </a:lnTo>
                    <a:cubicBezTo>
                      <a:pt x="4015" y="185443"/>
                      <a:pt x="0" y="181427"/>
                      <a:pt x="0" y="176474"/>
                    </a:cubicBezTo>
                    <a:lnTo>
                      <a:pt x="0" y="8969"/>
                    </a:lnTo>
                    <a:cubicBezTo>
                      <a:pt x="0" y="4015"/>
                      <a:pt x="4015" y="0"/>
                      <a:pt x="8969" y="0"/>
                    </a:cubicBezTo>
                    <a:close/>
                  </a:path>
                </a:pathLst>
              </a:custGeom>
              <a:solidFill>
                <a:srgbClr val="68BFBD"/>
              </a:solidFill>
            </p:spPr>
            <p:txBody>
              <a:bodyPr/>
              <a:lstStyle/>
              <a:p>
                <a:endParaRPr lang="en-CY"/>
              </a:p>
            </p:txBody>
          </p:sp>
          <p:sp>
            <p:nvSpPr>
              <p:cNvPr id="42" name="TextBox 42"/>
              <p:cNvSpPr txBox="1"/>
              <p:nvPr/>
            </p:nvSpPr>
            <p:spPr>
              <a:xfrm>
                <a:off x="0" y="-28575"/>
                <a:ext cx="1856139" cy="214018"/>
              </a:xfrm>
              <a:prstGeom prst="rect">
                <a:avLst/>
              </a:prstGeom>
            </p:spPr>
            <p:txBody>
              <a:bodyPr lIns="50800" tIns="50800" rIns="50800" bIns="50800"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Team-Tipps &amp; Empfehlungen</a:t>
                </a:r>
              </a:p>
            </p:txBody>
          </p:sp>
        </p:grpSp>
        <p:sp>
          <p:nvSpPr>
            <p:cNvPr id="43" name="TextBox 43"/>
            <p:cNvSpPr txBox="1"/>
            <p:nvPr/>
          </p:nvSpPr>
          <p:spPr>
            <a:xfrm>
              <a:off x="176565" y="10604680"/>
              <a:ext cx="8467826" cy="280416"/>
            </a:xfrm>
            <a:prstGeom prst="rect">
              <a:avLst/>
            </a:prstGeom>
          </p:spPr>
          <p:txBody>
            <a:bodyPr lIns="0" tIns="0" rIns="0" bIns="0" rtlCol="0" anchor="t">
              <a:spAutoFit/>
            </a:bodyPr>
            <a:lstStyle/>
            <a:p>
              <a:pPr algn="l">
                <a:lnSpc>
                  <a:spcPts val="1884"/>
                </a:lnSpc>
              </a:pPr>
              <a:r>
                <a:rPr lang="en-US" sz="1200" spc="-45">
                  <a:solidFill>
                    <a:srgbClr val="464646"/>
                  </a:solidFill>
                  <a:latin typeface="Open Sans"/>
                  <a:ea typeface="Open Sans"/>
                  <a:cs typeface="Open Sans"/>
                  <a:sym typeface="Open Sans"/>
                </a:rPr>
                <a:t>Hier können Sie lokale Tipps aus dem Team hinzufügen.</a:t>
              </a:r>
            </a:p>
          </p:txBody>
        </p:sp>
        <p:grpSp>
          <p:nvGrpSpPr>
            <p:cNvPr id="44" name="Group 44"/>
            <p:cNvGrpSpPr/>
            <p:nvPr/>
          </p:nvGrpSpPr>
          <p:grpSpPr>
            <a:xfrm>
              <a:off x="5000831" y="6793897"/>
              <a:ext cx="4567999" cy="2811483"/>
              <a:chOff x="0" y="0"/>
              <a:chExt cx="1239791" cy="763059"/>
            </a:xfrm>
          </p:grpSpPr>
          <p:sp>
            <p:nvSpPr>
              <p:cNvPr id="45" name="Freeform 45"/>
              <p:cNvSpPr/>
              <p:nvPr/>
            </p:nvSpPr>
            <p:spPr>
              <a:xfrm>
                <a:off x="0" y="0"/>
                <a:ext cx="1239791" cy="763059"/>
              </a:xfrm>
              <a:custGeom>
                <a:avLst/>
                <a:gdLst/>
                <a:ahLst/>
                <a:cxnLst/>
                <a:rect l="l" t="t" r="r" b="b"/>
                <a:pathLst>
                  <a:path w="1239791" h="763059">
                    <a:moveTo>
                      <a:pt x="0" y="0"/>
                    </a:moveTo>
                    <a:lnTo>
                      <a:pt x="1239791" y="0"/>
                    </a:lnTo>
                    <a:lnTo>
                      <a:pt x="1239791" y="763059"/>
                    </a:lnTo>
                    <a:lnTo>
                      <a:pt x="0" y="763059"/>
                    </a:lnTo>
                    <a:close/>
                  </a:path>
                </a:pathLst>
              </a:custGeom>
              <a:solidFill>
                <a:srgbClr val="E7F8F7"/>
              </a:solidFill>
            </p:spPr>
            <p:txBody>
              <a:bodyPr/>
              <a:lstStyle/>
              <a:p>
                <a:endParaRPr lang="en-CY"/>
              </a:p>
            </p:txBody>
          </p:sp>
          <p:sp>
            <p:nvSpPr>
              <p:cNvPr id="46" name="TextBox 46"/>
              <p:cNvSpPr txBox="1"/>
              <p:nvPr/>
            </p:nvSpPr>
            <p:spPr>
              <a:xfrm>
                <a:off x="0" y="-19050"/>
                <a:ext cx="1239791" cy="782109"/>
              </a:xfrm>
              <a:prstGeom prst="rect">
                <a:avLst/>
              </a:prstGeom>
            </p:spPr>
            <p:txBody>
              <a:bodyPr lIns="50800" tIns="50800" rIns="50800" bIns="50800" rtlCol="0" anchor="ctr"/>
              <a:lstStyle/>
              <a:p>
                <a:pPr algn="ctr">
                  <a:lnSpc>
                    <a:spcPts val="1679"/>
                  </a:lnSpc>
                </a:pPr>
                <a:endParaRPr/>
              </a:p>
            </p:txBody>
          </p:sp>
        </p:grpSp>
        <p:grpSp>
          <p:nvGrpSpPr>
            <p:cNvPr id="47" name="Group 47"/>
            <p:cNvGrpSpPr/>
            <p:nvPr/>
          </p:nvGrpSpPr>
          <p:grpSpPr>
            <a:xfrm>
              <a:off x="5000831" y="5962894"/>
              <a:ext cx="3573519" cy="692654"/>
              <a:chOff x="0" y="0"/>
              <a:chExt cx="969881" cy="187992"/>
            </a:xfrm>
          </p:grpSpPr>
          <p:sp>
            <p:nvSpPr>
              <p:cNvPr id="48" name="Freeform 48"/>
              <p:cNvSpPr/>
              <p:nvPr/>
            </p:nvSpPr>
            <p:spPr>
              <a:xfrm>
                <a:off x="0" y="0"/>
                <a:ext cx="969881" cy="187992"/>
              </a:xfrm>
              <a:custGeom>
                <a:avLst/>
                <a:gdLst/>
                <a:ahLst/>
                <a:cxnLst/>
                <a:rect l="l" t="t" r="r" b="b"/>
                <a:pathLst>
                  <a:path w="969881" h="187992">
                    <a:moveTo>
                      <a:pt x="17164" y="0"/>
                    </a:moveTo>
                    <a:lnTo>
                      <a:pt x="952717" y="0"/>
                    </a:lnTo>
                    <a:cubicBezTo>
                      <a:pt x="957270" y="0"/>
                      <a:pt x="961635" y="1808"/>
                      <a:pt x="964854" y="5027"/>
                    </a:cubicBezTo>
                    <a:cubicBezTo>
                      <a:pt x="968073" y="8246"/>
                      <a:pt x="969881" y="12612"/>
                      <a:pt x="969881" y="17164"/>
                    </a:cubicBezTo>
                    <a:lnTo>
                      <a:pt x="969881" y="170828"/>
                    </a:lnTo>
                    <a:cubicBezTo>
                      <a:pt x="969881" y="175380"/>
                      <a:pt x="968073" y="179746"/>
                      <a:pt x="964854" y="182964"/>
                    </a:cubicBezTo>
                    <a:cubicBezTo>
                      <a:pt x="961635" y="186183"/>
                      <a:pt x="957270" y="187992"/>
                      <a:pt x="952717" y="187992"/>
                    </a:cubicBezTo>
                    <a:lnTo>
                      <a:pt x="17164" y="187992"/>
                    </a:lnTo>
                    <a:cubicBezTo>
                      <a:pt x="12612" y="187992"/>
                      <a:pt x="8246" y="186183"/>
                      <a:pt x="5027" y="182964"/>
                    </a:cubicBezTo>
                    <a:cubicBezTo>
                      <a:pt x="1808" y="179746"/>
                      <a:pt x="0" y="175380"/>
                      <a:pt x="0" y="170828"/>
                    </a:cubicBezTo>
                    <a:lnTo>
                      <a:pt x="0" y="17164"/>
                    </a:lnTo>
                    <a:cubicBezTo>
                      <a:pt x="0" y="12612"/>
                      <a:pt x="1808" y="8246"/>
                      <a:pt x="5027" y="5027"/>
                    </a:cubicBezTo>
                    <a:cubicBezTo>
                      <a:pt x="8246" y="1808"/>
                      <a:pt x="12612" y="0"/>
                      <a:pt x="17164" y="0"/>
                    </a:cubicBezTo>
                    <a:close/>
                  </a:path>
                </a:pathLst>
              </a:custGeom>
              <a:solidFill>
                <a:srgbClr val="68BFBD"/>
              </a:solidFill>
            </p:spPr>
            <p:txBody>
              <a:bodyPr/>
              <a:lstStyle/>
              <a:p>
                <a:endParaRPr lang="en-CY"/>
              </a:p>
            </p:txBody>
          </p:sp>
          <p:sp>
            <p:nvSpPr>
              <p:cNvPr id="49" name="TextBox 49"/>
              <p:cNvSpPr txBox="1"/>
              <p:nvPr/>
            </p:nvSpPr>
            <p:spPr>
              <a:xfrm>
                <a:off x="0" y="-28575"/>
                <a:ext cx="969881" cy="216567"/>
              </a:xfrm>
              <a:prstGeom prst="rect">
                <a:avLst/>
              </a:prstGeom>
            </p:spPr>
            <p:txBody>
              <a:bodyPr lIns="50800" tIns="50800" rIns="50800" bIns="50800"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Weiteres:</a:t>
                </a:r>
              </a:p>
            </p:txBody>
          </p:sp>
        </p:grpSp>
        <p:sp>
          <p:nvSpPr>
            <p:cNvPr id="50" name="TextBox 50"/>
            <p:cNvSpPr txBox="1"/>
            <p:nvPr/>
          </p:nvSpPr>
          <p:spPr>
            <a:xfrm>
              <a:off x="5146689" y="7022028"/>
              <a:ext cx="4157853" cy="482600"/>
            </a:xfrm>
            <a:prstGeom prst="rect">
              <a:avLst/>
            </a:prstGeom>
          </p:spPr>
          <p:txBody>
            <a:bodyPr lIns="0" tIns="0" rIns="0" bIns="0" rtlCol="0" anchor="t">
              <a:spAutoFit/>
            </a:bodyPr>
            <a:lstStyle/>
            <a:p>
              <a:pPr algn="l">
                <a:lnSpc>
                  <a:spcPts val="1426"/>
                </a:lnSpc>
              </a:pPr>
              <a:r>
                <a:rPr lang="en-US" sz="1188" spc="-45">
                  <a:solidFill>
                    <a:srgbClr val="464646"/>
                  </a:solidFill>
                  <a:latin typeface="Open Sans"/>
                  <a:ea typeface="Open Sans"/>
                  <a:cs typeface="Open Sans"/>
                  <a:sym typeface="Open Sans"/>
                </a:rPr>
                <a:t>Hier können Sie weitere relevante Informationen für Ihre Region ergänzen.</a:t>
              </a:r>
            </a:p>
          </p:txBody>
        </p:sp>
        <p:grpSp>
          <p:nvGrpSpPr>
            <p:cNvPr id="51" name="Group 51"/>
            <p:cNvGrpSpPr/>
            <p:nvPr/>
          </p:nvGrpSpPr>
          <p:grpSpPr>
            <a:xfrm>
              <a:off x="5000831" y="3187745"/>
              <a:ext cx="3573519" cy="683703"/>
              <a:chOff x="0" y="0"/>
              <a:chExt cx="969881" cy="185563"/>
            </a:xfrm>
          </p:grpSpPr>
          <p:sp>
            <p:nvSpPr>
              <p:cNvPr id="52" name="Freeform 52"/>
              <p:cNvSpPr/>
              <p:nvPr/>
            </p:nvSpPr>
            <p:spPr>
              <a:xfrm>
                <a:off x="0" y="0"/>
                <a:ext cx="969881" cy="185563"/>
              </a:xfrm>
              <a:custGeom>
                <a:avLst/>
                <a:gdLst/>
                <a:ahLst/>
                <a:cxnLst/>
                <a:rect l="l" t="t" r="r" b="b"/>
                <a:pathLst>
                  <a:path w="969881" h="185563">
                    <a:moveTo>
                      <a:pt x="17164" y="0"/>
                    </a:moveTo>
                    <a:lnTo>
                      <a:pt x="952717" y="0"/>
                    </a:lnTo>
                    <a:cubicBezTo>
                      <a:pt x="957270" y="0"/>
                      <a:pt x="961635" y="1808"/>
                      <a:pt x="964854" y="5027"/>
                    </a:cubicBezTo>
                    <a:cubicBezTo>
                      <a:pt x="968073" y="8246"/>
                      <a:pt x="969881" y="12612"/>
                      <a:pt x="969881" y="17164"/>
                    </a:cubicBezTo>
                    <a:lnTo>
                      <a:pt x="969881" y="168398"/>
                    </a:lnTo>
                    <a:cubicBezTo>
                      <a:pt x="969881" y="172951"/>
                      <a:pt x="968073" y="177316"/>
                      <a:pt x="964854" y="180535"/>
                    </a:cubicBezTo>
                    <a:cubicBezTo>
                      <a:pt x="961635" y="183754"/>
                      <a:pt x="957270" y="185563"/>
                      <a:pt x="952717" y="185563"/>
                    </a:cubicBezTo>
                    <a:lnTo>
                      <a:pt x="17164" y="185563"/>
                    </a:lnTo>
                    <a:cubicBezTo>
                      <a:pt x="12612" y="185563"/>
                      <a:pt x="8246" y="183754"/>
                      <a:pt x="5027" y="180535"/>
                    </a:cubicBezTo>
                    <a:cubicBezTo>
                      <a:pt x="1808" y="177316"/>
                      <a:pt x="0" y="172951"/>
                      <a:pt x="0" y="168398"/>
                    </a:cubicBezTo>
                    <a:lnTo>
                      <a:pt x="0" y="17164"/>
                    </a:lnTo>
                    <a:cubicBezTo>
                      <a:pt x="0" y="12612"/>
                      <a:pt x="1808" y="8246"/>
                      <a:pt x="5027" y="5027"/>
                    </a:cubicBezTo>
                    <a:cubicBezTo>
                      <a:pt x="8246" y="1808"/>
                      <a:pt x="12612" y="0"/>
                      <a:pt x="17164" y="0"/>
                    </a:cubicBezTo>
                    <a:close/>
                  </a:path>
                </a:pathLst>
              </a:custGeom>
              <a:solidFill>
                <a:srgbClr val="68BFBD"/>
              </a:solidFill>
            </p:spPr>
            <p:txBody>
              <a:bodyPr/>
              <a:lstStyle/>
              <a:p>
                <a:endParaRPr lang="en-CY"/>
              </a:p>
            </p:txBody>
          </p:sp>
          <p:sp>
            <p:nvSpPr>
              <p:cNvPr id="53" name="TextBox 53"/>
              <p:cNvSpPr txBox="1"/>
              <p:nvPr/>
            </p:nvSpPr>
            <p:spPr>
              <a:xfrm>
                <a:off x="0" y="-28575"/>
                <a:ext cx="969881" cy="214138"/>
              </a:xfrm>
              <a:prstGeom prst="rect">
                <a:avLst/>
              </a:prstGeom>
            </p:spPr>
            <p:txBody>
              <a:bodyPr lIns="50800" tIns="50800" rIns="50800" bIns="50800"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Alltagsdienste</a:t>
                </a:r>
              </a:p>
            </p:txBody>
          </p:sp>
        </p:grpSp>
      </p:grpSp>
      <p:sp>
        <p:nvSpPr>
          <p:cNvPr id="54" name="TextBox 54"/>
          <p:cNvSpPr txBox="1"/>
          <p:nvPr/>
        </p:nvSpPr>
        <p:spPr>
          <a:xfrm>
            <a:off x="526822" y="1040573"/>
            <a:ext cx="6690401" cy="278130"/>
          </a:xfrm>
          <a:prstGeom prst="rect">
            <a:avLst/>
          </a:prstGeom>
        </p:spPr>
        <p:txBody>
          <a:bodyPr lIns="0" tIns="0" rIns="0" bIns="0" rtlCol="0" anchor="t">
            <a:spAutoFit/>
          </a:bodyPr>
          <a:lstStyle/>
          <a:p>
            <a:pPr marL="0" lvl="0" indent="0" algn="ctr">
              <a:lnSpc>
                <a:spcPts val="2400"/>
              </a:lnSpc>
              <a:spcBef>
                <a:spcPct val="0"/>
              </a:spcBef>
            </a:pPr>
            <a:r>
              <a:rPr lang="en-US" sz="1200" i="1" spc="-45">
                <a:solidFill>
                  <a:srgbClr val="464646"/>
                </a:solidFill>
                <a:latin typeface="Open Sans Italics"/>
                <a:ea typeface="Open Sans Italics"/>
                <a:cs typeface="Open Sans Italics"/>
                <a:sym typeface="Open Sans Italics"/>
              </a:rPr>
              <a:t>Ergänzen Sie die jeweiligen Informationen bzw. Links. Lassen Sie alle Abschnitte weg, die nicht zutreffen.</a:t>
            </a:r>
          </a:p>
        </p:txBody>
      </p:sp>
      <p:sp>
        <p:nvSpPr>
          <p:cNvPr id="55" name="TextBox 55"/>
          <p:cNvSpPr txBox="1"/>
          <p:nvPr/>
        </p:nvSpPr>
        <p:spPr>
          <a:xfrm>
            <a:off x="225750" y="662725"/>
            <a:ext cx="7108501" cy="450215"/>
          </a:xfrm>
          <a:prstGeom prst="rect">
            <a:avLst/>
          </a:prstGeom>
        </p:spPr>
        <p:txBody>
          <a:bodyPr lIns="0" tIns="0" rIns="0" bIns="0" rtlCol="0" anchor="t">
            <a:spAutoFit/>
          </a:bodyPr>
          <a:lstStyle/>
          <a:p>
            <a:pPr marL="0" lvl="0" indent="0" algn="ctr">
              <a:lnSpc>
                <a:spcPts val="3639"/>
              </a:lnSpc>
            </a:pPr>
            <a:r>
              <a:rPr lang="en-US" sz="2799" b="1" spc="-195">
                <a:solidFill>
                  <a:srgbClr val="464646"/>
                </a:solidFill>
                <a:latin typeface="Open Sans Bold"/>
                <a:ea typeface="Open Sans Bold"/>
                <a:cs typeface="Open Sans Bold"/>
                <a:sym typeface="Open Sans Bold"/>
              </a:rPr>
              <a:t>Leitfaden: Orientierung im lokalen Alltag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20046" y="2015866"/>
            <a:ext cx="3369284" cy="1852618"/>
            <a:chOff x="0" y="0"/>
            <a:chExt cx="1219267" cy="670420"/>
          </a:xfrm>
        </p:grpSpPr>
        <p:sp>
          <p:nvSpPr>
            <p:cNvPr id="5" name="Freeform 5"/>
            <p:cNvSpPr/>
            <p:nvPr/>
          </p:nvSpPr>
          <p:spPr>
            <a:xfrm>
              <a:off x="0" y="0"/>
              <a:ext cx="1219267" cy="670420"/>
            </a:xfrm>
            <a:custGeom>
              <a:avLst/>
              <a:gdLst/>
              <a:ahLst/>
              <a:cxnLst/>
              <a:rect l="l" t="t" r="r" b="b"/>
              <a:pathLst>
                <a:path w="1219267" h="670420">
                  <a:moveTo>
                    <a:pt x="0" y="0"/>
                  </a:moveTo>
                  <a:lnTo>
                    <a:pt x="1219267" y="0"/>
                  </a:lnTo>
                  <a:lnTo>
                    <a:pt x="1219267" y="670420"/>
                  </a:lnTo>
                  <a:lnTo>
                    <a:pt x="0" y="670420"/>
                  </a:lnTo>
                  <a:close/>
                </a:path>
              </a:pathLst>
            </a:custGeom>
            <a:solidFill>
              <a:srgbClr val="E7F8F7"/>
            </a:solidFill>
          </p:spPr>
          <p:txBody>
            <a:bodyPr/>
            <a:lstStyle/>
            <a:p>
              <a:endParaRPr lang="en-CY"/>
            </a:p>
          </p:txBody>
        </p:sp>
        <p:sp>
          <p:nvSpPr>
            <p:cNvPr id="6" name="TextBox 6"/>
            <p:cNvSpPr txBox="1"/>
            <p:nvPr/>
          </p:nvSpPr>
          <p:spPr>
            <a:xfrm>
              <a:off x="0" y="-19050"/>
              <a:ext cx="1219267" cy="689470"/>
            </a:xfrm>
            <a:prstGeom prst="rect">
              <a:avLst/>
            </a:prstGeom>
          </p:spPr>
          <p:txBody>
            <a:bodyPr lIns="50309" tIns="50309" rIns="50309" bIns="50309" rtlCol="0" anchor="ctr"/>
            <a:lstStyle/>
            <a:p>
              <a:pPr algn="ctr">
                <a:lnSpc>
                  <a:spcPts val="1679"/>
                </a:lnSpc>
              </a:pPr>
              <a:endParaRPr/>
            </a:p>
          </p:txBody>
        </p:sp>
      </p:grpSp>
      <p:grpSp>
        <p:nvGrpSpPr>
          <p:cNvPr id="7" name="Group 7"/>
          <p:cNvGrpSpPr/>
          <p:nvPr/>
        </p:nvGrpSpPr>
        <p:grpSpPr>
          <a:xfrm>
            <a:off x="220046" y="1539506"/>
            <a:ext cx="2660193" cy="485513"/>
            <a:chOff x="0" y="0"/>
            <a:chExt cx="962663" cy="175696"/>
          </a:xfrm>
        </p:grpSpPr>
        <p:sp>
          <p:nvSpPr>
            <p:cNvPr id="8" name="Freeform 8"/>
            <p:cNvSpPr/>
            <p:nvPr/>
          </p:nvSpPr>
          <p:spPr>
            <a:xfrm>
              <a:off x="0" y="0"/>
              <a:ext cx="962663" cy="175696"/>
            </a:xfrm>
            <a:custGeom>
              <a:avLst/>
              <a:gdLst/>
              <a:ahLst/>
              <a:cxnLst/>
              <a:rect l="l" t="t" r="r" b="b"/>
              <a:pathLst>
                <a:path w="962663" h="175696">
                  <a:moveTo>
                    <a:pt x="17462" y="0"/>
                  </a:moveTo>
                  <a:lnTo>
                    <a:pt x="945202" y="0"/>
                  </a:lnTo>
                  <a:cubicBezTo>
                    <a:pt x="954845" y="0"/>
                    <a:pt x="962663" y="7818"/>
                    <a:pt x="962663" y="17462"/>
                  </a:cubicBezTo>
                  <a:lnTo>
                    <a:pt x="962663" y="158235"/>
                  </a:lnTo>
                  <a:cubicBezTo>
                    <a:pt x="962663" y="162866"/>
                    <a:pt x="960824" y="167307"/>
                    <a:pt x="957549" y="170582"/>
                  </a:cubicBezTo>
                  <a:cubicBezTo>
                    <a:pt x="954274" y="173857"/>
                    <a:pt x="949833" y="175696"/>
                    <a:pt x="945202" y="175696"/>
                  </a:cubicBezTo>
                  <a:lnTo>
                    <a:pt x="17462" y="175696"/>
                  </a:lnTo>
                  <a:cubicBezTo>
                    <a:pt x="7818" y="175696"/>
                    <a:pt x="0" y="167878"/>
                    <a:pt x="0" y="158235"/>
                  </a:cubicBezTo>
                  <a:lnTo>
                    <a:pt x="0" y="17462"/>
                  </a:lnTo>
                  <a:cubicBezTo>
                    <a:pt x="0" y="7818"/>
                    <a:pt x="7818" y="0"/>
                    <a:pt x="17462" y="0"/>
                  </a:cubicBezTo>
                  <a:close/>
                </a:path>
              </a:pathLst>
            </a:custGeom>
            <a:solidFill>
              <a:srgbClr val="68BFBD"/>
            </a:solidFill>
          </p:spPr>
          <p:txBody>
            <a:bodyPr/>
            <a:lstStyle/>
            <a:p>
              <a:endParaRPr lang="en-CY"/>
            </a:p>
          </p:txBody>
        </p:sp>
        <p:sp>
          <p:nvSpPr>
            <p:cNvPr id="9" name="TextBox 9"/>
            <p:cNvSpPr txBox="1"/>
            <p:nvPr/>
          </p:nvSpPr>
          <p:spPr>
            <a:xfrm>
              <a:off x="0" y="-19050"/>
              <a:ext cx="962663" cy="194746"/>
            </a:xfrm>
            <a:prstGeom prst="rect">
              <a:avLst/>
            </a:prstGeom>
          </p:spPr>
          <p:txBody>
            <a:bodyPr lIns="50309" tIns="50309" rIns="50309" bIns="50309" rtlCol="0" anchor="ctr"/>
            <a:lstStyle/>
            <a:p>
              <a:pPr marL="0" lvl="0" indent="0" algn="l">
                <a:lnSpc>
                  <a:spcPts val="1679"/>
                </a:lnSpc>
              </a:pPr>
              <a:r>
                <a:rPr lang="en-US" sz="1200" b="1">
                  <a:solidFill>
                    <a:srgbClr val="FFFFFF"/>
                  </a:solidFill>
                  <a:latin typeface="Open Sans Bold"/>
                  <a:ea typeface="Open Sans Bold"/>
                  <a:cs typeface="Open Sans Bold"/>
                  <a:sym typeface="Open Sans Bold"/>
                </a:rPr>
                <a:t>Kinderbetreuung</a:t>
              </a:r>
            </a:p>
          </p:txBody>
        </p:sp>
      </p:grpSp>
      <p:sp>
        <p:nvSpPr>
          <p:cNvPr id="10" name="TextBox 10"/>
          <p:cNvSpPr txBox="1"/>
          <p:nvPr/>
        </p:nvSpPr>
        <p:spPr>
          <a:xfrm>
            <a:off x="265998" y="2001739"/>
            <a:ext cx="3233550" cy="1497330"/>
          </a:xfrm>
          <a:prstGeom prst="rect">
            <a:avLst/>
          </a:prstGeom>
        </p:spPr>
        <p:txBody>
          <a:bodyPr lIns="0" tIns="0" rIns="0" bIns="0" rtlCol="0" anchor="t">
            <a:spAutoFit/>
          </a:bodyPr>
          <a:lstStyle/>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Überblick über Kindertagesstätten:</a:t>
            </a:r>
          </a:p>
          <a:p>
            <a:pPr algn="l">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Übliche Öffnungszeiten:</a:t>
            </a:r>
          </a:p>
          <a:p>
            <a:pPr algn="l">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Anmeldeverfahren:</a:t>
            </a:r>
          </a:p>
        </p:txBody>
      </p:sp>
      <p:grpSp>
        <p:nvGrpSpPr>
          <p:cNvPr id="11" name="Group 11"/>
          <p:cNvGrpSpPr/>
          <p:nvPr/>
        </p:nvGrpSpPr>
        <p:grpSpPr>
          <a:xfrm>
            <a:off x="191689" y="4421179"/>
            <a:ext cx="3425999" cy="1852618"/>
            <a:chOff x="0" y="0"/>
            <a:chExt cx="1239791" cy="670420"/>
          </a:xfrm>
        </p:grpSpPr>
        <p:sp>
          <p:nvSpPr>
            <p:cNvPr id="12" name="Freeform 12"/>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13" name="TextBox 13"/>
            <p:cNvSpPr txBox="1"/>
            <p:nvPr/>
          </p:nvSpPr>
          <p:spPr>
            <a:xfrm>
              <a:off x="0" y="-19050"/>
              <a:ext cx="1239791" cy="689470"/>
            </a:xfrm>
            <a:prstGeom prst="rect">
              <a:avLst/>
            </a:prstGeom>
          </p:spPr>
          <p:txBody>
            <a:bodyPr lIns="50309" tIns="50309" rIns="50309" bIns="50309" rtlCol="0" anchor="ctr"/>
            <a:lstStyle/>
            <a:p>
              <a:pPr algn="ctr">
                <a:lnSpc>
                  <a:spcPts val="1679"/>
                </a:lnSpc>
              </a:pPr>
              <a:endParaRPr/>
            </a:p>
          </p:txBody>
        </p:sp>
      </p:grpSp>
      <p:grpSp>
        <p:nvGrpSpPr>
          <p:cNvPr id="14" name="Group 14"/>
          <p:cNvGrpSpPr/>
          <p:nvPr/>
        </p:nvGrpSpPr>
        <p:grpSpPr>
          <a:xfrm>
            <a:off x="191689" y="4046485"/>
            <a:ext cx="3028652" cy="552724"/>
            <a:chOff x="0" y="0"/>
            <a:chExt cx="1096000" cy="200018"/>
          </a:xfrm>
        </p:grpSpPr>
        <p:sp>
          <p:nvSpPr>
            <p:cNvPr id="15" name="Freeform 15"/>
            <p:cNvSpPr/>
            <p:nvPr/>
          </p:nvSpPr>
          <p:spPr>
            <a:xfrm>
              <a:off x="0" y="0"/>
              <a:ext cx="1096000" cy="200018"/>
            </a:xfrm>
            <a:custGeom>
              <a:avLst/>
              <a:gdLst/>
              <a:ahLst/>
              <a:cxnLst/>
              <a:rect l="l" t="t" r="r" b="b"/>
              <a:pathLst>
                <a:path w="1096000" h="200018">
                  <a:moveTo>
                    <a:pt x="15337" y="0"/>
                  </a:moveTo>
                  <a:lnTo>
                    <a:pt x="1080663" y="0"/>
                  </a:lnTo>
                  <a:cubicBezTo>
                    <a:pt x="1089134" y="0"/>
                    <a:pt x="1096000" y="6867"/>
                    <a:pt x="1096000" y="15337"/>
                  </a:cubicBezTo>
                  <a:lnTo>
                    <a:pt x="1096000" y="184681"/>
                  </a:lnTo>
                  <a:cubicBezTo>
                    <a:pt x="1096000" y="188749"/>
                    <a:pt x="1094384" y="192650"/>
                    <a:pt x="1091508" y="195526"/>
                  </a:cubicBezTo>
                  <a:cubicBezTo>
                    <a:pt x="1088632" y="198402"/>
                    <a:pt x="1084731" y="200018"/>
                    <a:pt x="1080663" y="200018"/>
                  </a:cubicBezTo>
                  <a:lnTo>
                    <a:pt x="15337" y="200018"/>
                  </a:lnTo>
                  <a:cubicBezTo>
                    <a:pt x="6867" y="200018"/>
                    <a:pt x="0" y="193152"/>
                    <a:pt x="0" y="184681"/>
                  </a:cubicBezTo>
                  <a:lnTo>
                    <a:pt x="0" y="15337"/>
                  </a:lnTo>
                  <a:cubicBezTo>
                    <a:pt x="0" y="6867"/>
                    <a:pt x="6867" y="0"/>
                    <a:pt x="15337" y="0"/>
                  </a:cubicBezTo>
                  <a:close/>
                </a:path>
              </a:pathLst>
            </a:custGeom>
            <a:solidFill>
              <a:srgbClr val="68BFBD"/>
            </a:solidFill>
          </p:spPr>
          <p:txBody>
            <a:bodyPr/>
            <a:lstStyle/>
            <a:p>
              <a:endParaRPr lang="en-CY"/>
            </a:p>
          </p:txBody>
        </p:sp>
        <p:sp>
          <p:nvSpPr>
            <p:cNvPr id="16" name="TextBox 16"/>
            <p:cNvSpPr txBox="1"/>
            <p:nvPr/>
          </p:nvSpPr>
          <p:spPr>
            <a:xfrm>
              <a:off x="0" y="-28575"/>
              <a:ext cx="1096000" cy="228593"/>
            </a:xfrm>
            <a:prstGeom prst="rect">
              <a:avLst/>
            </a:prstGeom>
          </p:spPr>
          <p:txBody>
            <a:bodyPr lIns="50309" tIns="50309" rIns="50309" bIns="50309" rtlCol="0" anchor="ctr"/>
            <a:lstStyle/>
            <a:p>
              <a:pPr marL="0" lvl="0" indent="0" algn="l">
                <a:lnSpc>
                  <a:spcPts val="1782"/>
                </a:lnSpc>
              </a:pPr>
              <a:r>
                <a:rPr lang="en-US" sz="1273" b="1">
                  <a:solidFill>
                    <a:srgbClr val="FFFFFF"/>
                  </a:solidFill>
                  <a:latin typeface="Open Sans Bold"/>
                  <a:ea typeface="Open Sans Bold"/>
                  <a:cs typeface="Open Sans Bold"/>
                  <a:sym typeface="Open Sans Bold"/>
                </a:rPr>
                <a:t>Praktische Angelegenheiten im Familienbereich</a:t>
              </a:r>
            </a:p>
          </p:txBody>
        </p:sp>
      </p:grpSp>
      <p:sp>
        <p:nvSpPr>
          <p:cNvPr id="17" name="TextBox 17"/>
          <p:cNvSpPr txBox="1"/>
          <p:nvPr/>
        </p:nvSpPr>
        <p:spPr>
          <a:xfrm>
            <a:off x="191689" y="4549710"/>
            <a:ext cx="3267198" cy="1497330"/>
          </a:xfrm>
          <a:prstGeom prst="rect">
            <a:avLst/>
          </a:prstGeom>
        </p:spPr>
        <p:txBody>
          <a:bodyPr lIns="0" tIns="0" rIns="0" bIns="0" rtlCol="0" anchor="t">
            <a:spAutoFit/>
          </a:bodyPr>
          <a:lstStyle/>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Schulferien-Kalender:</a:t>
            </a:r>
          </a:p>
          <a:p>
            <a:pPr algn="l">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Betreuungsmöglichkeiten am Nachmittag:</a:t>
            </a:r>
          </a:p>
          <a:p>
            <a:pPr algn="l">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Lokale Elternnetzwerke / informelle Gruppen:</a:t>
            </a:r>
          </a:p>
        </p:txBody>
      </p:sp>
      <p:grpSp>
        <p:nvGrpSpPr>
          <p:cNvPr id="18" name="Group 18"/>
          <p:cNvGrpSpPr/>
          <p:nvPr/>
        </p:nvGrpSpPr>
        <p:grpSpPr>
          <a:xfrm>
            <a:off x="231389" y="6890923"/>
            <a:ext cx="3425999" cy="1852618"/>
            <a:chOff x="0" y="0"/>
            <a:chExt cx="1239791" cy="670420"/>
          </a:xfrm>
        </p:grpSpPr>
        <p:sp>
          <p:nvSpPr>
            <p:cNvPr id="19" name="Freeform 19"/>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20" name="TextBox 20"/>
            <p:cNvSpPr txBox="1"/>
            <p:nvPr/>
          </p:nvSpPr>
          <p:spPr>
            <a:xfrm>
              <a:off x="0" y="-19050"/>
              <a:ext cx="1239791" cy="689470"/>
            </a:xfrm>
            <a:prstGeom prst="rect">
              <a:avLst/>
            </a:prstGeom>
          </p:spPr>
          <p:txBody>
            <a:bodyPr lIns="50309" tIns="50309" rIns="50309" bIns="50309" rtlCol="0" anchor="ctr"/>
            <a:lstStyle/>
            <a:p>
              <a:pPr algn="ctr">
                <a:lnSpc>
                  <a:spcPts val="1679"/>
                </a:lnSpc>
              </a:pPr>
              <a:endParaRPr/>
            </a:p>
          </p:txBody>
        </p:sp>
      </p:grpSp>
      <p:grpSp>
        <p:nvGrpSpPr>
          <p:cNvPr id="21" name="Group 21"/>
          <p:cNvGrpSpPr/>
          <p:nvPr/>
        </p:nvGrpSpPr>
        <p:grpSpPr>
          <a:xfrm>
            <a:off x="231389" y="6349260"/>
            <a:ext cx="2648850" cy="519490"/>
            <a:chOff x="0" y="0"/>
            <a:chExt cx="958558" cy="187992"/>
          </a:xfrm>
        </p:grpSpPr>
        <p:sp>
          <p:nvSpPr>
            <p:cNvPr id="22" name="Freeform 22"/>
            <p:cNvSpPr/>
            <p:nvPr/>
          </p:nvSpPr>
          <p:spPr>
            <a:xfrm>
              <a:off x="0" y="0"/>
              <a:ext cx="958558" cy="187992"/>
            </a:xfrm>
            <a:custGeom>
              <a:avLst/>
              <a:gdLst/>
              <a:ahLst/>
              <a:cxnLst/>
              <a:rect l="l" t="t" r="r" b="b"/>
              <a:pathLst>
                <a:path w="958558" h="187992">
                  <a:moveTo>
                    <a:pt x="17536" y="0"/>
                  </a:moveTo>
                  <a:lnTo>
                    <a:pt x="941022" y="0"/>
                  </a:lnTo>
                  <a:cubicBezTo>
                    <a:pt x="950707" y="0"/>
                    <a:pt x="958558" y="7851"/>
                    <a:pt x="958558" y="17536"/>
                  </a:cubicBezTo>
                  <a:lnTo>
                    <a:pt x="958558" y="170455"/>
                  </a:lnTo>
                  <a:cubicBezTo>
                    <a:pt x="958558" y="180140"/>
                    <a:pt x="950707" y="187992"/>
                    <a:pt x="941022" y="187992"/>
                  </a:cubicBezTo>
                  <a:lnTo>
                    <a:pt x="17536" y="187992"/>
                  </a:lnTo>
                  <a:cubicBezTo>
                    <a:pt x="7851" y="187992"/>
                    <a:pt x="0" y="180140"/>
                    <a:pt x="0" y="170455"/>
                  </a:cubicBezTo>
                  <a:lnTo>
                    <a:pt x="0" y="17536"/>
                  </a:lnTo>
                  <a:cubicBezTo>
                    <a:pt x="0" y="7851"/>
                    <a:pt x="7851" y="0"/>
                    <a:pt x="17536" y="0"/>
                  </a:cubicBezTo>
                  <a:close/>
                </a:path>
              </a:pathLst>
            </a:custGeom>
            <a:solidFill>
              <a:srgbClr val="68BFBD"/>
            </a:solidFill>
          </p:spPr>
          <p:txBody>
            <a:bodyPr/>
            <a:lstStyle/>
            <a:p>
              <a:endParaRPr lang="en-CY"/>
            </a:p>
          </p:txBody>
        </p:sp>
        <p:sp>
          <p:nvSpPr>
            <p:cNvPr id="23" name="TextBox 23"/>
            <p:cNvSpPr txBox="1"/>
            <p:nvPr/>
          </p:nvSpPr>
          <p:spPr>
            <a:xfrm>
              <a:off x="0" y="-28575"/>
              <a:ext cx="958558" cy="216567"/>
            </a:xfrm>
            <a:prstGeom prst="rect">
              <a:avLst/>
            </a:prstGeom>
          </p:spPr>
          <p:txBody>
            <a:bodyPr lIns="50309" tIns="50309" rIns="50309" bIns="50309" rtlCol="0" anchor="ctr"/>
            <a:lstStyle/>
            <a:p>
              <a:pPr marL="0" lvl="0" indent="0" algn="l">
                <a:lnSpc>
                  <a:spcPts val="1953"/>
                </a:lnSpc>
              </a:pPr>
              <a:r>
                <a:rPr lang="en-US" sz="1395" b="1">
                  <a:solidFill>
                    <a:srgbClr val="FFFFFF"/>
                  </a:solidFill>
                  <a:latin typeface="Open Sans Bold"/>
                  <a:ea typeface="Open Sans Bold"/>
                  <a:cs typeface="Open Sans Bold"/>
                  <a:sym typeface="Open Sans Bold"/>
                </a:rPr>
                <a:t>Nützliche Kontakte (Offiziell)</a:t>
              </a:r>
            </a:p>
          </p:txBody>
        </p:sp>
      </p:grpSp>
      <p:sp>
        <p:nvSpPr>
          <p:cNvPr id="24" name="TextBox 24"/>
          <p:cNvSpPr txBox="1"/>
          <p:nvPr/>
        </p:nvSpPr>
        <p:spPr>
          <a:xfrm>
            <a:off x="293970" y="6876796"/>
            <a:ext cx="3300837" cy="1497330"/>
          </a:xfrm>
          <a:prstGeom prst="rect">
            <a:avLst/>
          </a:prstGeom>
        </p:spPr>
        <p:txBody>
          <a:bodyPr lIns="0" tIns="0" rIns="0" bIns="0" rtlCol="0" anchor="t">
            <a:spAutoFit/>
          </a:bodyPr>
          <a:lstStyle/>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Familienberatung:</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Jugendamt:</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Unterstützung für Familien:</a:t>
            </a:r>
          </a:p>
        </p:txBody>
      </p:sp>
      <p:grpSp>
        <p:nvGrpSpPr>
          <p:cNvPr id="25" name="Group 25"/>
          <p:cNvGrpSpPr/>
          <p:nvPr/>
        </p:nvGrpSpPr>
        <p:grpSpPr>
          <a:xfrm>
            <a:off x="3874254" y="2015866"/>
            <a:ext cx="3425999" cy="1852618"/>
            <a:chOff x="0" y="0"/>
            <a:chExt cx="1239791" cy="670420"/>
          </a:xfrm>
        </p:grpSpPr>
        <p:sp>
          <p:nvSpPr>
            <p:cNvPr id="26" name="Freeform 26"/>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27" name="TextBox 27"/>
            <p:cNvSpPr txBox="1"/>
            <p:nvPr/>
          </p:nvSpPr>
          <p:spPr>
            <a:xfrm>
              <a:off x="0" y="-19050"/>
              <a:ext cx="1239791" cy="689470"/>
            </a:xfrm>
            <a:prstGeom prst="rect">
              <a:avLst/>
            </a:prstGeom>
          </p:spPr>
          <p:txBody>
            <a:bodyPr lIns="50309" tIns="50309" rIns="50309" bIns="50309" rtlCol="0" anchor="ctr"/>
            <a:lstStyle/>
            <a:p>
              <a:pPr algn="ctr">
                <a:lnSpc>
                  <a:spcPts val="1679"/>
                </a:lnSpc>
              </a:pPr>
              <a:endParaRPr/>
            </a:p>
          </p:txBody>
        </p:sp>
      </p:grpSp>
      <p:grpSp>
        <p:nvGrpSpPr>
          <p:cNvPr id="28" name="Group 28"/>
          <p:cNvGrpSpPr/>
          <p:nvPr/>
        </p:nvGrpSpPr>
        <p:grpSpPr>
          <a:xfrm>
            <a:off x="3874254" y="1539506"/>
            <a:ext cx="2680139" cy="485513"/>
            <a:chOff x="0" y="0"/>
            <a:chExt cx="969881" cy="175696"/>
          </a:xfrm>
        </p:grpSpPr>
        <p:sp>
          <p:nvSpPr>
            <p:cNvPr id="29" name="Freeform 29"/>
            <p:cNvSpPr/>
            <p:nvPr/>
          </p:nvSpPr>
          <p:spPr>
            <a:xfrm>
              <a:off x="0" y="0"/>
              <a:ext cx="969881" cy="175696"/>
            </a:xfrm>
            <a:custGeom>
              <a:avLst/>
              <a:gdLst/>
              <a:ahLst/>
              <a:cxnLst/>
              <a:rect l="l" t="t" r="r" b="b"/>
              <a:pathLst>
                <a:path w="969881" h="175696">
                  <a:moveTo>
                    <a:pt x="17332" y="0"/>
                  </a:moveTo>
                  <a:lnTo>
                    <a:pt x="952550" y="0"/>
                  </a:lnTo>
                  <a:cubicBezTo>
                    <a:pt x="957146" y="0"/>
                    <a:pt x="961555" y="1826"/>
                    <a:pt x="964805" y="5076"/>
                  </a:cubicBezTo>
                  <a:cubicBezTo>
                    <a:pt x="968055" y="8327"/>
                    <a:pt x="969881" y="12735"/>
                    <a:pt x="969881" y="17332"/>
                  </a:cubicBezTo>
                  <a:lnTo>
                    <a:pt x="969881" y="158364"/>
                  </a:lnTo>
                  <a:cubicBezTo>
                    <a:pt x="969881" y="162961"/>
                    <a:pt x="968055" y="167370"/>
                    <a:pt x="964805" y="170620"/>
                  </a:cubicBezTo>
                  <a:cubicBezTo>
                    <a:pt x="961555" y="173870"/>
                    <a:pt x="957146" y="175696"/>
                    <a:pt x="952550" y="175696"/>
                  </a:cubicBezTo>
                  <a:lnTo>
                    <a:pt x="17332" y="175696"/>
                  </a:lnTo>
                  <a:cubicBezTo>
                    <a:pt x="12735" y="175696"/>
                    <a:pt x="8327" y="173870"/>
                    <a:pt x="5076" y="170620"/>
                  </a:cubicBezTo>
                  <a:cubicBezTo>
                    <a:pt x="1826" y="167370"/>
                    <a:pt x="0" y="162961"/>
                    <a:pt x="0" y="158364"/>
                  </a:cubicBezTo>
                  <a:lnTo>
                    <a:pt x="0" y="17332"/>
                  </a:lnTo>
                  <a:cubicBezTo>
                    <a:pt x="0" y="12735"/>
                    <a:pt x="1826" y="8327"/>
                    <a:pt x="5076" y="5076"/>
                  </a:cubicBezTo>
                  <a:cubicBezTo>
                    <a:pt x="8327" y="1826"/>
                    <a:pt x="12735" y="0"/>
                    <a:pt x="17332" y="0"/>
                  </a:cubicBezTo>
                  <a:close/>
                </a:path>
              </a:pathLst>
            </a:custGeom>
            <a:solidFill>
              <a:srgbClr val="68BFBD"/>
            </a:solidFill>
          </p:spPr>
          <p:txBody>
            <a:bodyPr/>
            <a:lstStyle/>
            <a:p>
              <a:endParaRPr lang="en-CY"/>
            </a:p>
          </p:txBody>
        </p:sp>
        <p:sp>
          <p:nvSpPr>
            <p:cNvPr id="30" name="TextBox 30"/>
            <p:cNvSpPr txBox="1"/>
            <p:nvPr/>
          </p:nvSpPr>
          <p:spPr>
            <a:xfrm>
              <a:off x="0" y="-28575"/>
              <a:ext cx="969881" cy="204271"/>
            </a:xfrm>
            <a:prstGeom prst="rect">
              <a:avLst/>
            </a:prstGeom>
          </p:spPr>
          <p:txBody>
            <a:bodyPr lIns="50309" tIns="50309" rIns="50309" bIns="50309"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Schulsystem</a:t>
              </a:r>
            </a:p>
          </p:txBody>
        </p:sp>
      </p:grpSp>
      <p:sp>
        <p:nvSpPr>
          <p:cNvPr id="31" name="TextBox 31"/>
          <p:cNvSpPr txBox="1"/>
          <p:nvPr/>
        </p:nvSpPr>
        <p:spPr>
          <a:xfrm>
            <a:off x="3967490" y="2001739"/>
            <a:ext cx="3400821" cy="1497330"/>
          </a:xfrm>
          <a:prstGeom prst="rect">
            <a:avLst/>
          </a:prstGeom>
        </p:spPr>
        <p:txBody>
          <a:bodyPr lIns="0" tIns="0" rIns="0" bIns="0" rtlCol="0" anchor="t">
            <a:spAutoFit/>
          </a:bodyPr>
          <a:lstStyle/>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Überblick über das Schulssystem:</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Anmeldefristen:</a:t>
            </a:r>
          </a:p>
          <a:p>
            <a:pPr algn="l">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Kontaktstelle / offizielle Website:</a:t>
            </a:r>
          </a:p>
        </p:txBody>
      </p:sp>
      <p:grpSp>
        <p:nvGrpSpPr>
          <p:cNvPr id="32" name="Group 32"/>
          <p:cNvGrpSpPr/>
          <p:nvPr/>
        </p:nvGrpSpPr>
        <p:grpSpPr>
          <a:xfrm>
            <a:off x="3887129" y="4505456"/>
            <a:ext cx="3425999" cy="4238085"/>
            <a:chOff x="0" y="0"/>
            <a:chExt cx="1239791" cy="1533667"/>
          </a:xfrm>
        </p:grpSpPr>
        <p:sp>
          <p:nvSpPr>
            <p:cNvPr id="33" name="Freeform 33"/>
            <p:cNvSpPr/>
            <p:nvPr/>
          </p:nvSpPr>
          <p:spPr>
            <a:xfrm>
              <a:off x="0" y="0"/>
              <a:ext cx="1239791" cy="1533667"/>
            </a:xfrm>
            <a:custGeom>
              <a:avLst/>
              <a:gdLst/>
              <a:ahLst/>
              <a:cxnLst/>
              <a:rect l="l" t="t" r="r" b="b"/>
              <a:pathLst>
                <a:path w="1239791" h="1533667">
                  <a:moveTo>
                    <a:pt x="0" y="0"/>
                  </a:moveTo>
                  <a:lnTo>
                    <a:pt x="1239791" y="0"/>
                  </a:lnTo>
                  <a:lnTo>
                    <a:pt x="1239791" y="1533667"/>
                  </a:lnTo>
                  <a:lnTo>
                    <a:pt x="0" y="1533667"/>
                  </a:lnTo>
                  <a:close/>
                </a:path>
              </a:pathLst>
            </a:custGeom>
            <a:solidFill>
              <a:srgbClr val="E7F8F7"/>
            </a:solidFill>
          </p:spPr>
          <p:txBody>
            <a:bodyPr/>
            <a:lstStyle/>
            <a:p>
              <a:endParaRPr lang="en-CY"/>
            </a:p>
          </p:txBody>
        </p:sp>
        <p:sp>
          <p:nvSpPr>
            <p:cNvPr id="34" name="TextBox 34"/>
            <p:cNvSpPr txBox="1"/>
            <p:nvPr/>
          </p:nvSpPr>
          <p:spPr>
            <a:xfrm>
              <a:off x="0" y="-19050"/>
              <a:ext cx="1239791" cy="1552717"/>
            </a:xfrm>
            <a:prstGeom prst="rect">
              <a:avLst/>
            </a:prstGeom>
          </p:spPr>
          <p:txBody>
            <a:bodyPr lIns="50309" tIns="50309" rIns="50309" bIns="50309" rtlCol="0" anchor="ctr"/>
            <a:lstStyle/>
            <a:p>
              <a:pPr algn="ctr">
                <a:lnSpc>
                  <a:spcPts val="1679"/>
                </a:lnSpc>
              </a:pPr>
              <a:endParaRPr/>
            </a:p>
          </p:txBody>
        </p:sp>
      </p:grpSp>
      <p:sp>
        <p:nvSpPr>
          <p:cNvPr id="35" name="TextBox 35"/>
          <p:cNvSpPr txBox="1"/>
          <p:nvPr/>
        </p:nvSpPr>
        <p:spPr>
          <a:xfrm>
            <a:off x="3954615" y="4559262"/>
            <a:ext cx="3265277" cy="1792605"/>
          </a:xfrm>
          <a:prstGeom prst="rect">
            <a:avLst/>
          </a:prstGeom>
        </p:spPr>
        <p:txBody>
          <a:bodyPr lIns="0" tIns="0" rIns="0" bIns="0" rtlCol="0" anchor="t">
            <a:spAutoFit/>
          </a:bodyPr>
          <a:lstStyle/>
          <a:p>
            <a:pPr marL="259080" lvl="1" indent="-129540" algn="l">
              <a:lnSpc>
                <a:spcPts val="2399"/>
              </a:lnSpc>
              <a:buFont typeface="Arial"/>
              <a:buChar char="•"/>
            </a:pPr>
            <a:r>
              <a:rPr lang="en-US" sz="1199" spc="-45">
                <a:solidFill>
                  <a:srgbClr val="464646"/>
                </a:solidFill>
                <a:latin typeface="Open Sans"/>
                <a:ea typeface="Open Sans"/>
                <a:cs typeface="Open Sans"/>
                <a:sym typeface="Open Sans"/>
              </a:rPr>
              <a:t>Spielplätze und Parks:</a:t>
            </a:r>
          </a:p>
          <a:p>
            <a:pPr algn="l">
              <a:lnSpc>
                <a:spcPts val="2399"/>
              </a:lnSpc>
            </a:pPr>
            <a:endParaRPr lang="en-US" sz="1199" spc="-45">
              <a:solidFill>
                <a:srgbClr val="464646"/>
              </a:solidFill>
              <a:latin typeface="Open Sans"/>
              <a:ea typeface="Open Sans"/>
              <a:cs typeface="Open Sans"/>
              <a:sym typeface="Open Sans"/>
            </a:endParaRPr>
          </a:p>
          <a:p>
            <a:pPr marL="259080" lvl="1" indent="-129540" algn="l">
              <a:lnSpc>
                <a:spcPts val="2399"/>
              </a:lnSpc>
              <a:buFont typeface="Arial"/>
              <a:buChar char="•"/>
            </a:pPr>
            <a:r>
              <a:rPr lang="en-US" sz="1199" spc="-45">
                <a:solidFill>
                  <a:srgbClr val="464646"/>
                </a:solidFill>
                <a:latin typeface="Open Sans"/>
                <a:ea typeface="Open Sans"/>
                <a:cs typeface="Open Sans"/>
                <a:sym typeface="Open Sans"/>
              </a:rPr>
              <a:t>Sportvereine für Kinder:</a:t>
            </a:r>
          </a:p>
          <a:p>
            <a:pPr algn="l">
              <a:lnSpc>
                <a:spcPts val="2399"/>
              </a:lnSpc>
            </a:pPr>
            <a:endParaRPr lang="en-US" sz="1199" spc="-45">
              <a:solidFill>
                <a:srgbClr val="464646"/>
              </a:solidFill>
              <a:latin typeface="Open Sans"/>
              <a:ea typeface="Open Sans"/>
              <a:cs typeface="Open Sans"/>
              <a:sym typeface="Open Sans"/>
            </a:endParaRPr>
          </a:p>
          <a:p>
            <a:pPr marL="259080" lvl="1" indent="-129540" algn="l">
              <a:lnSpc>
                <a:spcPts val="2399"/>
              </a:lnSpc>
              <a:buFont typeface="Arial"/>
              <a:buChar char="•"/>
            </a:pPr>
            <a:r>
              <a:rPr lang="en-US" sz="1199" spc="-45">
                <a:solidFill>
                  <a:srgbClr val="464646"/>
                </a:solidFill>
                <a:latin typeface="Open Sans"/>
                <a:ea typeface="Open Sans"/>
                <a:cs typeface="Open Sans"/>
                <a:sym typeface="Open Sans"/>
              </a:rPr>
              <a:t>Bibliotheken/Gemeindezentren/Wochenendaktivitäten:</a:t>
            </a:r>
          </a:p>
        </p:txBody>
      </p:sp>
      <p:grpSp>
        <p:nvGrpSpPr>
          <p:cNvPr id="36" name="Group 36"/>
          <p:cNvGrpSpPr/>
          <p:nvPr/>
        </p:nvGrpSpPr>
        <p:grpSpPr>
          <a:xfrm>
            <a:off x="220046" y="9262092"/>
            <a:ext cx="7078857" cy="1232480"/>
            <a:chOff x="0" y="0"/>
            <a:chExt cx="2561677" cy="446006"/>
          </a:xfrm>
        </p:grpSpPr>
        <p:sp>
          <p:nvSpPr>
            <p:cNvPr id="37" name="Freeform 37"/>
            <p:cNvSpPr/>
            <p:nvPr/>
          </p:nvSpPr>
          <p:spPr>
            <a:xfrm>
              <a:off x="0" y="0"/>
              <a:ext cx="2561678" cy="446006"/>
            </a:xfrm>
            <a:custGeom>
              <a:avLst/>
              <a:gdLst/>
              <a:ahLst/>
              <a:cxnLst/>
              <a:rect l="l" t="t" r="r" b="b"/>
              <a:pathLst>
                <a:path w="2561678" h="446006">
                  <a:moveTo>
                    <a:pt x="0" y="0"/>
                  </a:moveTo>
                  <a:lnTo>
                    <a:pt x="2561678" y="0"/>
                  </a:lnTo>
                  <a:lnTo>
                    <a:pt x="2561678" y="446006"/>
                  </a:lnTo>
                  <a:lnTo>
                    <a:pt x="0" y="446006"/>
                  </a:lnTo>
                  <a:close/>
                </a:path>
              </a:pathLst>
            </a:custGeom>
            <a:solidFill>
              <a:srgbClr val="E7F8F7"/>
            </a:solidFill>
          </p:spPr>
          <p:txBody>
            <a:bodyPr/>
            <a:lstStyle/>
            <a:p>
              <a:endParaRPr lang="en-CY"/>
            </a:p>
          </p:txBody>
        </p:sp>
        <p:sp>
          <p:nvSpPr>
            <p:cNvPr id="38" name="TextBox 38"/>
            <p:cNvSpPr txBox="1"/>
            <p:nvPr/>
          </p:nvSpPr>
          <p:spPr>
            <a:xfrm>
              <a:off x="0" y="-19050"/>
              <a:ext cx="2561677" cy="465056"/>
            </a:xfrm>
            <a:prstGeom prst="rect">
              <a:avLst/>
            </a:prstGeom>
          </p:spPr>
          <p:txBody>
            <a:bodyPr lIns="50309" tIns="50309" rIns="50309" bIns="50309" rtlCol="0" anchor="ctr"/>
            <a:lstStyle/>
            <a:p>
              <a:pPr algn="ctr">
                <a:lnSpc>
                  <a:spcPts val="1679"/>
                </a:lnSpc>
              </a:pPr>
              <a:endParaRPr/>
            </a:p>
          </p:txBody>
        </p:sp>
      </p:grpSp>
      <p:grpSp>
        <p:nvGrpSpPr>
          <p:cNvPr id="39" name="Group 39"/>
          <p:cNvGrpSpPr/>
          <p:nvPr/>
        </p:nvGrpSpPr>
        <p:grpSpPr>
          <a:xfrm>
            <a:off x="220046" y="8820488"/>
            <a:ext cx="5129196" cy="512446"/>
            <a:chOff x="0" y="0"/>
            <a:chExt cx="1856139" cy="185443"/>
          </a:xfrm>
        </p:grpSpPr>
        <p:sp>
          <p:nvSpPr>
            <p:cNvPr id="40" name="Freeform 40"/>
            <p:cNvSpPr/>
            <p:nvPr/>
          </p:nvSpPr>
          <p:spPr>
            <a:xfrm>
              <a:off x="0" y="0"/>
              <a:ext cx="1856139" cy="185443"/>
            </a:xfrm>
            <a:custGeom>
              <a:avLst/>
              <a:gdLst/>
              <a:ahLst/>
              <a:cxnLst/>
              <a:rect l="l" t="t" r="r" b="b"/>
              <a:pathLst>
                <a:path w="1856139" h="185443">
                  <a:moveTo>
                    <a:pt x="9056" y="0"/>
                  </a:moveTo>
                  <a:lnTo>
                    <a:pt x="1847083" y="0"/>
                  </a:lnTo>
                  <a:cubicBezTo>
                    <a:pt x="1849485" y="0"/>
                    <a:pt x="1851788" y="954"/>
                    <a:pt x="1853487" y="2653"/>
                  </a:cubicBezTo>
                  <a:cubicBezTo>
                    <a:pt x="1855185" y="4351"/>
                    <a:pt x="1856139" y="6654"/>
                    <a:pt x="1856139" y="9056"/>
                  </a:cubicBezTo>
                  <a:lnTo>
                    <a:pt x="1856139" y="176386"/>
                  </a:lnTo>
                  <a:cubicBezTo>
                    <a:pt x="1856139" y="178788"/>
                    <a:pt x="1855185" y="181092"/>
                    <a:pt x="1853487" y="182790"/>
                  </a:cubicBezTo>
                  <a:cubicBezTo>
                    <a:pt x="1851788" y="184488"/>
                    <a:pt x="1849485" y="185443"/>
                    <a:pt x="1847083" y="185443"/>
                  </a:cubicBezTo>
                  <a:lnTo>
                    <a:pt x="9056" y="185443"/>
                  </a:lnTo>
                  <a:cubicBezTo>
                    <a:pt x="6654" y="185443"/>
                    <a:pt x="4351" y="184488"/>
                    <a:pt x="2653" y="182790"/>
                  </a:cubicBezTo>
                  <a:cubicBezTo>
                    <a:pt x="954" y="181092"/>
                    <a:pt x="0" y="178788"/>
                    <a:pt x="0" y="176386"/>
                  </a:cubicBezTo>
                  <a:lnTo>
                    <a:pt x="0" y="9056"/>
                  </a:lnTo>
                  <a:cubicBezTo>
                    <a:pt x="0" y="6654"/>
                    <a:pt x="954" y="4351"/>
                    <a:pt x="2653" y="2653"/>
                  </a:cubicBezTo>
                  <a:cubicBezTo>
                    <a:pt x="4351" y="954"/>
                    <a:pt x="6654" y="0"/>
                    <a:pt x="9056" y="0"/>
                  </a:cubicBezTo>
                  <a:close/>
                </a:path>
              </a:pathLst>
            </a:custGeom>
            <a:solidFill>
              <a:srgbClr val="68BFBD"/>
            </a:solidFill>
          </p:spPr>
          <p:txBody>
            <a:bodyPr/>
            <a:lstStyle/>
            <a:p>
              <a:endParaRPr lang="en-CY"/>
            </a:p>
          </p:txBody>
        </p:sp>
        <p:sp>
          <p:nvSpPr>
            <p:cNvPr id="41" name="TextBox 41"/>
            <p:cNvSpPr txBox="1"/>
            <p:nvPr/>
          </p:nvSpPr>
          <p:spPr>
            <a:xfrm>
              <a:off x="0" y="-28575"/>
              <a:ext cx="1856139" cy="214018"/>
            </a:xfrm>
            <a:prstGeom prst="rect">
              <a:avLst/>
            </a:prstGeom>
          </p:spPr>
          <p:txBody>
            <a:bodyPr lIns="50309" tIns="50309" rIns="50309" bIns="50309"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Elterntipps vom Team</a:t>
              </a:r>
            </a:p>
          </p:txBody>
        </p:sp>
      </p:grpSp>
      <p:sp>
        <p:nvSpPr>
          <p:cNvPr id="42" name="TextBox 42"/>
          <p:cNvSpPr txBox="1"/>
          <p:nvPr/>
        </p:nvSpPr>
        <p:spPr>
          <a:xfrm>
            <a:off x="324113" y="9483492"/>
            <a:ext cx="6350870" cy="219837"/>
          </a:xfrm>
          <a:prstGeom prst="rect">
            <a:avLst/>
          </a:prstGeom>
        </p:spPr>
        <p:txBody>
          <a:bodyPr lIns="0" tIns="0" rIns="0" bIns="0" rtlCol="0" anchor="t">
            <a:spAutoFit/>
          </a:bodyPr>
          <a:lstStyle/>
          <a:p>
            <a:pPr marL="259080" lvl="1" indent="-129540" algn="just">
              <a:lnSpc>
                <a:spcPts val="1884"/>
              </a:lnSpc>
              <a:buFont typeface="Arial"/>
              <a:buChar char="•"/>
            </a:pPr>
            <a:r>
              <a:rPr lang="en-US" sz="1200" spc="-45">
                <a:solidFill>
                  <a:srgbClr val="464646"/>
                </a:solidFill>
                <a:latin typeface="Open Sans"/>
                <a:ea typeface="Open Sans"/>
                <a:cs typeface="Open Sans"/>
                <a:sym typeface="Open Sans"/>
              </a:rPr>
              <a:t>Fügen Sie hier Empfehlungen aus dem Team hinzu:</a:t>
            </a:r>
          </a:p>
        </p:txBody>
      </p:sp>
      <p:grpSp>
        <p:nvGrpSpPr>
          <p:cNvPr id="43" name="Group 43"/>
          <p:cNvGrpSpPr/>
          <p:nvPr/>
        </p:nvGrpSpPr>
        <p:grpSpPr>
          <a:xfrm>
            <a:off x="3904118" y="4046485"/>
            <a:ext cx="3313106" cy="512778"/>
            <a:chOff x="0" y="0"/>
            <a:chExt cx="1198938" cy="185563"/>
          </a:xfrm>
        </p:grpSpPr>
        <p:sp>
          <p:nvSpPr>
            <p:cNvPr id="44" name="Freeform 44"/>
            <p:cNvSpPr/>
            <p:nvPr/>
          </p:nvSpPr>
          <p:spPr>
            <a:xfrm>
              <a:off x="0" y="0"/>
              <a:ext cx="1198938" cy="185563"/>
            </a:xfrm>
            <a:custGeom>
              <a:avLst/>
              <a:gdLst/>
              <a:ahLst/>
              <a:cxnLst/>
              <a:rect l="l" t="t" r="r" b="b"/>
              <a:pathLst>
                <a:path w="1198938" h="185563">
                  <a:moveTo>
                    <a:pt x="14021" y="0"/>
                  </a:moveTo>
                  <a:lnTo>
                    <a:pt x="1184917" y="0"/>
                  </a:lnTo>
                  <a:cubicBezTo>
                    <a:pt x="1188636" y="0"/>
                    <a:pt x="1192202" y="1477"/>
                    <a:pt x="1194831" y="4107"/>
                  </a:cubicBezTo>
                  <a:cubicBezTo>
                    <a:pt x="1197461" y="6736"/>
                    <a:pt x="1198938" y="10302"/>
                    <a:pt x="1198938" y="14021"/>
                  </a:cubicBezTo>
                  <a:lnTo>
                    <a:pt x="1198938" y="171542"/>
                  </a:lnTo>
                  <a:cubicBezTo>
                    <a:pt x="1198938" y="179285"/>
                    <a:pt x="1192660" y="185563"/>
                    <a:pt x="1184917" y="185563"/>
                  </a:cubicBezTo>
                  <a:lnTo>
                    <a:pt x="14021" y="185563"/>
                  </a:lnTo>
                  <a:cubicBezTo>
                    <a:pt x="6277" y="185563"/>
                    <a:pt x="0" y="179285"/>
                    <a:pt x="0" y="171542"/>
                  </a:cubicBezTo>
                  <a:lnTo>
                    <a:pt x="0" y="14021"/>
                  </a:lnTo>
                  <a:cubicBezTo>
                    <a:pt x="0" y="6277"/>
                    <a:pt x="6277" y="0"/>
                    <a:pt x="14021" y="0"/>
                  </a:cubicBezTo>
                  <a:close/>
                </a:path>
              </a:pathLst>
            </a:custGeom>
            <a:solidFill>
              <a:srgbClr val="68BFBD"/>
            </a:solidFill>
          </p:spPr>
          <p:txBody>
            <a:bodyPr/>
            <a:lstStyle/>
            <a:p>
              <a:endParaRPr lang="en-CY"/>
            </a:p>
          </p:txBody>
        </p:sp>
        <p:sp>
          <p:nvSpPr>
            <p:cNvPr id="45" name="TextBox 45"/>
            <p:cNvSpPr txBox="1"/>
            <p:nvPr/>
          </p:nvSpPr>
          <p:spPr>
            <a:xfrm>
              <a:off x="0" y="-28575"/>
              <a:ext cx="1198938" cy="214138"/>
            </a:xfrm>
            <a:prstGeom prst="rect">
              <a:avLst/>
            </a:prstGeom>
          </p:spPr>
          <p:txBody>
            <a:bodyPr lIns="50309" tIns="50309" rIns="50309" bIns="50309"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Freizeit &amp; Erholung für Familien</a:t>
              </a:r>
            </a:p>
          </p:txBody>
        </p:sp>
      </p:grpSp>
      <p:sp>
        <p:nvSpPr>
          <p:cNvPr id="46" name="TextBox 46"/>
          <p:cNvSpPr txBox="1"/>
          <p:nvPr/>
        </p:nvSpPr>
        <p:spPr>
          <a:xfrm>
            <a:off x="526822" y="1040573"/>
            <a:ext cx="6690401" cy="278130"/>
          </a:xfrm>
          <a:prstGeom prst="rect">
            <a:avLst/>
          </a:prstGeom>
        </p:spPr>
        <p:txBody>
          <a:bodyPr lIns="0" tIns="0" rIns="0" bIns="0" rtlCol="0" anchor="t">
            <a:spAutoFit/>
          </a:bodyPr>
          <a:lstStyle/>
          <a:p>
            <a:pPr marL="0" lvl="0" indent="0" algn="ctr">
              <a:lnSpc>
                <a:spcPts val="2400"/>
              </a:lnSpc>
              <a:spcBef>
                <a:spcPct val="0"/>
              </a:spcBef>
            </a:pPr>
            <a:r>
              <a:rPr lang="en-US" sz="1200" i="1" spc="-45">
                <a:solidFill>
                  <a:srgbClr val="464646"/>
                </a:solidFill>
                <a:latin typeface="Open Sans Italics"/>
                <a:ea typeface="Open Sans Italics"/>
                <a:cs typeface="Open Sans Italics"/>
                <a:sym typeface="Open Sans Italics"/>
              </a:rPr>
              <a:t>Ergänzen Sie die jeweiligen Informationen bzw. Links.  </a:t>
            </a:r>
          </a:p>
        </p:txBody>
      </p:sp>
      <p:sp>
        <p:nvSpPr>
          <p:cNvPr id="47" name="TextBox 47"/>
          <p:cNvSpPr txBox="1"/>
          <p:nvPr/>
        </p:nvSpPr>
        <p:spPr>
          <a:xfrm>
            <a:off x="221616" y="635371"/>
            <a:ext cx="7108501" cy="343659"/>
          </a:xfrm>
          <a:prstGeom prst="rect">
            <a:avLst/>
          </a:prstGeom>
        </p:spPr>
        <p:txBody>
          <a:bodyPr lIns="0" tIns="0" rIns="0" bIns="0" rtlCol="0" anchor="t">
            <a:spAutoFit/>
          </a:bodyPr>
          <a:lstStyle/>
          <a:p>
            <a:pPr marL="0" lvl="0" indent="0" algn="ctr">
              <a:lnSpc>
                <a:spcPts val="2847"/>
              </a:lnSpc>
            </a:pPr>
            <a:r>
              <a:rPr lang="en-US" sz="2190" b="1" spc="-153">
                <a:solidFill>
                  <a:srgbClr val="464646"/>
                </a:solidFill>
                <a:latin typeface="Open Sans Bold"/>
                <a:ea typeface="Open Sans Bold"/>
                <a:cs typeface="Open Sans Bold"/>
                <a:sym typeface="Open Sans Bold"/>
              </a:rPr>
              <a:t>Leitfaden für Kinderbetreuung und Familienunterstützung</a:t>
            </a:r>
          </a:p>
        </p:txBody>
      </p:sp>
      <p:sp>
        <p:nvSpPr>
          <p:cNvPr id="48" name="Freeform 2">
            <a:extLst>
              <a:ext uri="{FF2B5EF4-FFF2-40B4-BE49-F238E27FC236}">
                <a16:creationId xmlns:a16="http://schemas.microsoft.com/office/drawing/2014/main" id="{1E5E852F-CD7A-0F29-2A6B-7CAFB792CB1B}"/>
              </a:ext>
            </a:extLst>
          </p:cNvPr>
          <p:cNvSpPr/>
          <p:nvPr/>
        </p:nvSpPr>
        <p:spPr>
          <a:xfrm>
            <a:off x="1699724" y="-15911"/>
            <a:ext cx="3024000" cy="585816"/>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73828"/>
            </a:stretch>
          </a:blipFill>
        </p:spPr>
        <p:txBody>
          <a:bodyPr/>
          <a:lstStyle/>
          <a:p>
            <a:endParaRPr lang="en-CY"/>
          </a:p>
        </p:txBody>
      </p:sp>
      <p:sp>
        <p:nvSpPr>
          <p:cNvPr id="49" name="Freeform 3">
            <a:extLst>
              <a:ext uri="{FF2B5EF4-FFF2-40B4-BE49-F238E27FC236}">
                <a16:creationId xmlns:a16="http://schemas.microsoft.com/office/drawing/2014/main" id="{3D1349E2-3E9B-F7A4-C816-6C029C9C5493}"/>
              </a:ext>
            </a:extLst>
          </p:cNvPr>
          <p:cNvSpPr/>
          <p:nvPr/>
        </p:nvSpPr>
        <p:spPr>
          <a:xfrm>
            <a:off x="2902269" y="-36058"/>
            <a:ext cx="3024000" cy="641963"/>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49880"/>
            </a:stretch>
          </a:blipFill>
        </p:spPr>
        <p:txBody>
          <a:bodyPr/>
          <a:lstStyle/>
          <a:p>
            <a:endParaRPr lang="en-CY"/>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724" y="-4420"/>
            <a:ext cx="3024000" cy="57432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79307"/>
            </a:stretch>
          </a:blipFill>
        </p:spPr>
        <p:txBody>
          <a:bodyPr/>
          <a:lstStyle/>
          <a:p>
            <a:endParaRPr lang="en-CY" dirty="0"/>
          </a:p>
        </p:txBody>
      </p:sp>
      <p:sp>
        <p:nvSpPr>
          <p:cNvPr id="3" name="Freeform 3"/>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grpSp>
        <p:nvGrpSpPr>
          <p:cNvPr id="4" name="Group 4"/>
          <p:cNvGrpSpPr/>
          <p:nvPr/>
        </p:nvGrpSpPr>
        <p:grpSpPr>
          <a:xfrm flipV="1">
            <a:off x="-3" y="10438199"/>
            <a:ext cx="6897159" cy="45719"/>
            <a:chOff x="0" y="0"/>
            <a:chExt cx="2709333" cy="26991"/>
          </a:xfrm>
        </p:grpSpPr>
        <p:sp>
          <p:nvSpPr>
            <p:cNvPr id="5" name="Freeform 5"/>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6" name="TextBox 6"/>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grpSp>
        <p:nvGrpSpPr>
          <p:cNvPr id="7" name="Group 7"/>
          <p:cNvGrpSpPr/>
          <p:nvPr/>
        </p:nvGrpSpPr>
        <p:grpSpPr>
          <a:xfrm>
            <a:off x="182615" y="2107217"/>
            <a:ext cx="7194770" cy="3004204"/>
            <a:chOff x="0" y="0"/>
            <a:chExt cx="9593027" cy="4005605"/>
          </a:xfrm>
        </p:grpSpPr>
        <p:grpSp>
          <p:nvGrpSpPr>
            <p:cNvPr id="8" name="Group 8"/>
            <p:cNvGrpSpPr/>
            <p:nvPr/>
          </p:nvGrpSpPr>
          <p:grpSpPr>
            <a:xfrm>
              <a:off x="223646" y="160671"/>
              <a:ext cx="9369381" cy="3844935"/>
              <a:chOff x="0" y="0"/>
              <a:chExt cx="2518331" cy="1033453"/>
            </a:xfrm>
          </p:grpSpPr>
          <p:sp>
            <p:nvSpPr>
              <p:cNvPr id="9" name="Freeform 9"/>
              <p:cNvSpPr/>
              <p:nvPr/>
            </p:nvSpPr>
            <p:spPr>
              <a:xfrm>
                <a:off x="0" y="0"/>
                <a:ext cx="2518331" cy="1033453"/>
              </a:xfrm>
              <a:custGeom>
                <a:avLst/>
                <a:gdLst/>
                <a:ahLst/>
                <a:cxnLst/>
                <a:rect l="l" t="t" r="r" b="b"/>
                <a:pathLst>
                  <a:path w="2518331" h="1033453">
                    <a:moveTo>
                      <a:pt x="40764" y="0"/>
                    </a:moveTo>
                    <a:lnTo>
                      <a:pt x="2477567" y="0"/>
                    </a:lnTo>
                    <a:cubicBezTo>
                      <a:pt x="2488378" y="0"/>
                      <a:pt x="2498747" y="4295"/>
                      <a:pt x="2506391" y="11940"/>
                    </a:cubicBezTo>
                    <a:cubicBezTo>
                      <a:pt x="2514036" y="19584"/>
                      <a:pt x="2518331" y="29953"/>
                      <a:pt x="2518331" y="40764"/>
                    </a:cubicBezTo>
                    <a:lnTo>
                      <a:pt x="2518331" y="992689"/>
                    </a:lnTo>
                    <a:cubicBezTo>
                      <a:pt x="2518331" y="1015203"/>
                      <a:pt x="2500080" y="1033453"/>
                      <a:pt x="2477567" y="1033453"/>
                    </a:cubicBezTo>
                    <a:lnTo>
                      <a:pt x="40764" y="1033453"/>
                    </a:lnTo>
                    <a:cubicBezTo>
                      <a:pt x="18251" y="1033453"/>
                      <a:pt x="0" y="1015203"/>
                      <a:pt x="0" y="992689"/>
                    </a:cubicBezTo>
                    <a:lnTo>
                      <a:pt x="0" y="40764"/>
                    </a:lnTo>
                    <a:cubicBezTo>
                      <a:pt x="0" y="18251"/>
                      <a:pt x="18251" y="0"/>
                      <a:pt x="40764" y="0"/>
                    </a:cubicBezTo>
                    <a:close/>
                  </a:path>
                </a:pathLst>
              </a:custGeom>
              <a:solidFill>
                <a:srgbClr val="E6DBF0"/>
              </a:solidFill>
            </p:spPr>
            <p:txBody>
              <a:bodyPr/>
              <a:lstStyle/>
              <a:p>
                <a:endParaRPr lang="en-CY"/>
              </a:p>
            </p:txBody>
          </p:sp>
          <p:sp>
            <p:nvSpPr>
              <p:cNvPr id="10" name="TextBox 10"/>
              <p:cNvSpPr txBox="1"/>
              <p:nvPr/>
            </p:nvSpPr>
            <p:spPr>
              <a:xfrm>
                <a:off x="0" y="-28575"/>
                <a:ext cx="2518331" cy="1062028"/>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666529" y="363668"/>
              <a:ext cx="8637027" cy="3279395"/>
            </a:xfrm>
            <a:prstGeom prst="rect">
              <a:avLst/>
            </a:prstGeom>
          </p:spPr>
          <p:txBody>
            <a:bodyPr lIns="0" tIns="0" rIns="0" bIns="0" rtlCol="0" anchor="t">
              <a:spAutoFit/>
            </a:bodyPr>
            <a:lstStyle/>
            <a:p>
              <a:pPr marL="0" lvl="0" indent="0" algn="just">
                <a:lnSpc>
                  <a:spcPts val="2183"/>
                </a:lnSpc>
              </a:pPr>
              <a:r>
                <a:rPr lang="en-US" sz="1364" b="1">
                  <a:solidFill>
                    <a:srgbClr val="464646"/>
                  </a:solidFill>
                  <a:latin typeface="Open Sans Bold"/>
                  <a:ea typeface="Open Sans Bold"/>
                  <a:cs typeface="Open Sans Bold"/>
                  <a:sym typeface="Open Sans Bold"/>
                </a:rPr>
                <a:t>Kommunikations- und Sprachunterstützung</a:t>
              </a:r>
            </a:p>
            <a:p>
              <a:pPr marL="0" lvl="0" indent="0" algn="l">
                <a:lnSpc>
                  <a:spcPts val="2183"/>
                </a:lnSpc>
              </a:pPr>
              <a:r>
                <a:rPr lang="en-US" sz="1364">
                  <a:solidFill>
                    <a:srgbClr val="464646"/>
                  </a:solidFill>
                  <a:latin typeface="Open Sans"/>
                  <a:ea typeface="Open Sans"/>
                  <a:cs typeface="Open Sans"/>
                  <a:sym typeface="Open Sans"/>
                </a:rPr>
                <a:t>Bevorzugte Arbeitssprache (falls vorhanden):____________________________________</a:t>
              </a:r>
            </a:p>
            <a:p>
              <a:pPr marL="0" lvl="0" indent="0" algn="just">
                <a:lnSpc>
                  <a:spcPts val="2183"/>
                </a:lnSpc>
              </a:pPr>
              <a:endParaRPr lang="en-US" sz="1364">
                <a:solidFill>
                  <a:srgbClr val="464646"/>
                </a:solidFill>
                <a:latin typeface="Open Sans"/>
                <a:ea typeface="Open Sans"/>
                <a:cs typeface="Open Sans"/>
                <a:sym typeface="Open Sans"/>
              </a:endParaRPr>
            </a:p>
            <a:p>
              <a:pPr marL="0" lvl="0" indent="0" algn="just">
                <a:lnSpc>
                  <a:spcPts val="2183"/>
                </a:lnSpc>
              </a:pPr>
              <a:r>
                <a:rPr lang="en-US" sz="1364">
                  <a:solidFill>
                    <a:srgbClr val="464646"/>
                  </a:solidFill>
                  <a:latin typeface="Open Sans"/>
                  <a:ea typeface="Open Sans"/>
                  <a:cs typeface="Open Sans"/>
                  <a:sym typeface="Open Sans"/>
                </a:rPr>
                <a:t>Brauchen Sie zu Beginn eventuell Unterstützung bei der Sprache?</a:t>
              </a:r>
            </a:p>
            <a:p>
              <a:pPr marL="0" lvl="0" indent="0" algn="just">
                <a:lnSpc>
                  <a:spcPts val="2183"/>
                </a:lnSpc>
              </a:pPr>
              <a:endParaRPr lang="en-US" sz="1364">
                <a:solidFill>
                  <a:srgbClr val="464646"/>
                </a:solidFill>
                <a:latin typeface="Open Sans"/>
                <a:ea typeface="Open Sans"/>
                <a:cs typeface="Open Sans"/>
                <a:sym typeface="Open Sans"/>
              </a:endParaRPr>
            </a:p>
            <a:p>
              <a:pPr marL="0" lvl="0" indent="0" algn="just">
                <a:lnSpc>
                  <a:spcPts val="2183"/>
                </a:lnSpc>
              </a:pPr>
              <a:endParaRPr lang="en-US" sz="1364">
                <a:solidFill>
                  <a:srgbClr val="464646"/>
                </a:solidFill>
                <a:latin typeface="Open Sans"/>
                <a:ea typeface="Open Sans"/>
                <a:cs typeface="Open Sans"/>
                <a:sym typeface="Open Sans"/>
              </a:endParaRPr>
            </a:p>
            <a:p>
              <a:pPr marL="0" lvl="0" indent="0" algn="just">
                <a:lnSpc>
                  <a:spcPts val="2183"/>
                </a:lnSpc>
              </a:pPr>
              <a:r>
                <a:rPr lang="en-US" sz="1364">
                  <a:solidFill>
                    <a:srgbClr val="464646"/>
                  </a:solidFill>
                  <a:latin typeface="Open Sans"/>
                  <a:ea typeface="Open Sans"/>
                  <a:cs typeface="Open Sans"/>
                  <a:sym typeface="Open Sans"/>
                </a:rPr>
                <a:t>Falls ja, bitte erläutern:</a:t>
              </a:r>
            </a:p>
            <a:p>
              <a:pPr marL="0" lvl="0" indent="0" algn="just">
                <a:lnSpc>
                  <a:spcPts val="2183"/>
                </a:lnSpc>
              </a:pPr>
              <a:r>
                <a:rPr lang="en-US" sz="1364" b="1">
                  <a:solidFill>
                    <a:srgbClr val="464646"/>
                  </a:solidFill>
                  <a:latin typeface="Open Sans Bold"/>
                  <a:ea typeface="Open Sans Bold"/>
                  <a:cs typeface="Open Sans Bold"/>
                  <a:sym typeface="Open Sans Bold"/>
                </a:rPr>
                <a:t>____________________________________________________________________________________________________________________________________________________________________________________</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75A7"/>
              </a:solidFill>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016"/>
              <a:ext cx="564328"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1</a:t>
              </a:r>
            </a:p>
          </p:txBody>
        </p:sp>
        <p:sp>
          <p:nvSpPr>
            <p:cNvPr id="16" name="Freeform 16"/>
            <p:cNvSpPr/>
            <p:nvPr/>
          </p:nvSpPr>
          <p:spPr>
            <a:xfrm>
              <a:off x="877290" y="2002803"/>
              <a:ext cx="317623" cy="317623"/>
            </a:xfrm>
            <a:custGeom>
              <a:avLst/>
              <a:gdLst/>
              <a:ahLst/>
              <a:cxnLst/>
              <a:rect l="l" t="t" r="r" b="b"/>
              <a:pathLst>
                <a:path w="317623" h="317623">
                  <a:moveTo>
                    <a:pt x="0" y="0"/>
                  </a:moveTo>
                  <a:lnTo>
                    <a:pt x="317622" y="0"/>
                  </a:lnTo>
                  <a:lnTo>
                    <a:pt x="317622" y="317622"/>
                  </a:lnTo>
                  <a:lnTo>
                    <a:pt x="0" y="31762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17" name="TextBox 17"/>
            <p:cNvSpPr txBox="1"/>
            <p:nvPr/>
          </p:nvSpPr>
          <p:spPr>
            <a:xfrm>
              <a:off x="4469201" y="1907553"/>
              <a:ext cx="1684428" cy="392996"/>
            </a:xfrm>
            <a:prstGeom prst="rect">
              <a:avLst/>
            </a:prstGeom>
          </p:spPr>
          <p:txBody>
            <a:bodyPr lIns="0" tIns="0" rIns="0" bIns="0" rtlCol="0" anchor="t">
              <a:spAutoFit/>
            </a:bodyPr>
            <a:lstStyle/>
            <a:p>
              <a:pPr marL="0" lvl="0" indent="0" algn="just">
                <a:lnSpc>
                  <a:spcPts val="2735"/>
                </a:lnSpc>
                <a:spcBef>
                  <a:spcPct val="0"/>
                </a:spcBef>
              </a:pPr>
              <a:r>
                <a:rPr lang="en-US" sz="1494" spc="85">
                  <a:solidFill>
                    <a:srgbClr val="464646"/>
                  </a:solidFill>
                  <a:latin typeface="Open Sans"/>
                  <a:ea typeface="Open Sans"/>
                  <a:cs typeface="Open Sans"/>
                  <a:sym typeface="Open Sans"/>
                </a:rPr>
                <a:t>Nein</a:t>
              </a:r>
            </a:p>
          </p:txBody>
        </p:sp>
        <p:sp>
          <p:nvSpPr>
            <p:cNvPr id="18" name="TextBox 18"/>
            <p:cNvSpPr txBox="1"/>
            <p:nvPr/>
          </p:nvSpPr>
          <p:spPr>
            <a:xfrm>
              <a:off x="7396529" y="1936128"/>
              <a:ext cx="1319208" cy="673071"/>
            </a:xfrm>
            <a:prstGeom prst="rect">
              <a:avLst/>
            </a:prstGeom>
          </p:spPr>
          <p:txBody>
            <a:bodyPr lIns="0" tIns="0" rIns="0" bIns="0" rtlCol="0" anchor="t">
              <a:spAutoFit/>
            </a:bodyPr>
            <a:lstStyle/>
            <a:p>
              <a:pPr marL="0" lvl="0" indent="0" algn="just">
                <a:lnSpc>
                  <a:spcPts val="2233"/>
                </a:lnSpc>
                <a:spcBef>
                  <a:spcPct val="0"/>
                </a:spcBef>
              </a:pPr>
              <a:r>
                <a:rPr lang="en-US" sz="1220" spc="69">
                  <a:solidFill>
                    <a:srgbClr val="464646"/>
                  </a:solidFill>
                  <a:latin typeface="Open Sans"/>
                  <a:ea typeface="Open Sans"/>
                  <a:cs typeface="Open Sans"/>
                  <a:sym typeface="Open Sans"/>
                </a:rPr>
                <a:t>Ich bin mir nicht sicher.</a:t>
              </a:r>
            </a:p>
          </p:txBody>
        </p:sp>
        <p:sp>
          <p:nvSpPr>
            <p:cNvPr id="19" name="TextBox 19"/>
            <p:cNvSpPr txBox="1"/>
            <p:nvPr/>
          </p:nvSpPr>
          <p:spPr>
            <a:xfrm>
              <a:off x="1348686" y="1907553"/>
              <a:ext cx="1877616" cy="392996"/>
            </a:xfrm>
            <a:prstGeom prst="rect">
              <a:avLst/>
            </a:prstGeom>
          </p:spPr>
          <p:txBody>
            <a:bodyPr lIns="0" tIns="0" rIns="0" bIns="0" rtlCol="0" anchor="t">
              <a:spAutoFit/>
            </a:bodyPr>
            <a:lstStyle/>
            <a:p>
              <a:pPr marL="0" lvl="0" indent="0" algn="just">
                <a:lnSpc>
                  <a:spcPts val="2735"/>
                </a:lnSpc>
                <a:spcBef>
                  <a:spcPct val="0"/>
                </a:spcBef>
              </a:pPr>
              <a:r>
                <a:rPr lang="en-US" sz="1494" spc="85">
                  <a:solidFill>
                    <a:srgbClr val="464646"/>
                  </a:solidFill>
                  <a:latin typeface="Open Sans"/>
                  <a:ea typeface="Open Sans"/>
                  <a:cs typeface="Open Sans"/>
                  <a:sym typeface="Open Sans"/>
                </a:rPr>
                <a:t>Ja</a:t>
              </a:r>
            </a:p>
          </p:txBody>
        </p:sp>
        <p:sp>
          <p:nvSpPr>
            <p:cNvPr id="20" name="Freeform 20"/>
            <p:cNvSpPr/>
            <p:nvPr/>
          </p:nvSpPr>
          <p:spPr>
            <a:xfrm>
              <a:off x="3931173" y="2002803"/>
              <a:ext cx="317623" cy="317623"/>
            </a:xfrm>
            <a:custGeom>
              <a:avLst/>
              <a:gdLst/>
              <a:ahLst/>
              <a:cxnLst/>
              <a:rect l="l" t="t" r="r" b="b"/>
              <a:pathLst>
                <a:path w="317623" h="317623">
                  <a:moveTo>
                    <a:pt x="0" y="0"/>
                  </a:moveTo>
                  <a:lnTo>
                    <a:pt x="317623" y="0"/>
                  </a:lnTo>
                  <a:lnTo>
                    <a:pt x="317623" y="317622"/>
                  </a:lnTo>
                  <a:lnTo>
                    <a:pt x="0" y="31762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21" name="Freeform 21"/>
            <p:cNvSpPr/>
            <p:nvPr/>
          </p:nvSpPr>
          <p:spPr>
            <a:xfrm>
              <a:off x="6985056" y="2002803"/>
              <a:ext cx="317623" cy="317623"/>
            </a:xfrm>
            <a:custGeom>
              <a:avLst/>
              <a:gdLst/>
              <a:ahLst/>
              <a:cxnLst/>
              <a:rect l="l" t="t" r="r" b="b"/>
              <a:pathLst>
                <a:path w="317623" h="317623">
                  <a:moveTo>
                    <a:pt x="0" y="0"/>
                  </a:moveTo>
                  <a:lnTo>
                    <a:pt x="317623" y="0"/>
                  </a:lnTo>
                  <a:lnTo>
                    <a:pt x="317623" y="317622"/>
                  </a:lnTo>
                  <a:lnTo>
                    <a:pt x="0" y="31762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grpSp>
      <p:grpSp>
        <p:nvGrpSpPr>
          <p:cNvPr id="22" name="Group 22"/>
          <p:cNvGrpSpPr/>
          <p:nvPr/>
        </p:nvGrpSpPr>
        <p:grpSpPr>
          <a:xfrm>
            <a:off x="182615" y="5346000"/>
            <a:ext cx="7194770" cy="3567188"/>
            <a:chOff x="0" y="0"/>
            <a:chExt cx="9593027" cy="4756251"/>
          </a:xfrm>
        </p:grpSpPr>
        <p:grpSp>
          <p:nvGrpSpPr>
            <p:cNvPr id="23" name="Group 23"/>
            <p:cNvGrpSpPr/>
            <p:nvPr/>
          </p:nvGrpSpPr>
          <p:grpSpPr>
            <a:xfrm>
              <a:off x="223646" y="160671"/>
              <a:ext cx="9369381" cy="4541661"/>
              <a:chOff x="0" y="0"/>
              <a:chExt cx="2518331" cy="1220721"/>
            </a:xfrm>
          </p:grpSpPr>
          <p:sp>
            <p:nvSpPr>
              <p:cNvPr id="24" name="Freeform 24"/>
              <p:cNvSpPr/>
              <p:nvPr/>
            </p:nvSpPr>
            <p:spPr>
              <a:xfrm>
                <a:off x="0" y="0"/>
                <a:ext cx="2518331" cy="1220722"/>
              </a:xfrm>
              <a:custGeom>
                <a:avLst/>
                <a:gdLst/>
                <a:ahLst/>
                <a:cxnLst/>
                <a:rect l="l" t="t" r="r" b="b"/>
                <a:pathLst>
                  <a:path w="2518331" h="1220722">
                    <a:moveTo>
                      <a:pt x="40764" y="0"/>
                    </a:moveTo>
                    <a:lnTo>
                      <a:pt x="2477567" y="0"/>
                    </a:lnTo>
                    <a:cubicBezTo>
                      <a:pt x="2488378" y="0"/>
                      <a:pt x="2498747" y="4295"/>
                      <a:pt x="2506391" y="11940"/>
                    </a:cubicBezTo>
                    <a:cubicBezTo>
                      <a:pt x="2514036" y="19584"/>
                      <a:pt x="2518331" y="29953"/>
                      <a:pt x="2518331" y="40764"/>
                    </a:cubicBezTo>
                    <a:lnTo>
                      <a:pt x="2518331" y="1179957"/>
                    </a:lnTo>
                    <a:cubicBezTo>
                      <a:pt x="2518331" y="1202471"/>
                      <a:pt x="2500080" y="1220722"/>
                      <a:pt x="2477567" y="1220722"/>
                    </a:cubicBezTo>
                    <a:lnTo>
                      <a:pt x="40764" y="1220722"/>
                    </a:lnTo>
                    <a:cubicBezTo>
                      <a:pt x="29953" y="1220722"/>
                      <a:pt x="19584" y="1216427"/>
                      <a:pt x="11940" y="1208782"/>
                    </a:cubicBezTo>
                    <a:cubicBezTo>
                      <a:pt x="4295" y="1201137"/>
                      <a:pt x="0" y="1190769"/>
                      <a:pt x="0" y="1179957"/>
                    </a:cubicBezTo>
                    <a:lnTo>
                      <a:pt x="0" y="40764"/>
                    </a:lnTo>
                    <a:cubicBezTo>
                      <a:pt x="0" y="18251"/>
                      <a:pt x="18251" y="0"/>
                      <a:pt x="40764" y="0"/>
                    </a:cubicBezTo>
                    <a:close/>
                  </a:path>
                </a:pathLst>
              </a:custGeom>
              <a:solidFill>
                <a:srgbClr val="FFFFFE"/>
              </a:solidFill>
              <a:ln w="38100" cap="rnd">
                <a:solidFill>
                  <a:srgbClr val="464646"/>
                </a:solidFill>
                <a:prstDash val="solid"/>
                <a:round/>
              </a:ln>
            </p:spPr>
            <p:txBody>
              <a:bodyPr/>
              <a:lstStyle/>
              <a:p>
                <a:endParaRPr lang="en-CY"/>
              </a:p>
            </p:txBody>
          </p:sp>
          <p:sp>
            <p:nvSpPr>
              <p:cNvPr id="25" name="TextBox 25"/>
              <p:cNvSpPr txBox="1"/>
              <p:nvPr/>
            </p:nvSpPr>
            <p:spPr>
              <a:xfrm>
                <a:off x="0" y="-28575"/>
                <a:ext cx="2518331" cy="1249296"/>
              </a:xfrm>
              <a:prstGeom prst="rect">
                <a:avLst/>
              </a:prstGeom>
            </p:spPr>
            <p:txBody>
              <a:bodyPr lIns="50800" tIns="50800" rIns="50800" bIns="50800" rtlCol="0" anchor="ctr"/>
              <a:lstStyle/>
              <a:p>
                <a:pPr algn="ctr">
                  <a:lnSpc>
                    <a:spcPts val="1679"/>
                  </a:lnSpc>
                </a:pPr>
                <a:endParaRPr/>
              </a:p>
            </p:txBody>
          </p:sp>
        </p:grpSp>
        <p:sp>
          <p:nvSpPr>
            <p:cNvPr id="26" name="TextBox 26"/>
            <p:cNvSpPr txBox="1"/>
            <p:nvPr/>
          </p:nvSpPr>
          <p:spPr>
            <a:xfrm>
              <a:off x="788438" y="304690"/>
              <a:ext cx="8508195" cy="4451562"/>
            </a:xfrm>
            <a:prstGeom prst="rect">
              <a:avLst/>
            </a:prstGeom>
          </p:spPr>
          <p:txBody>
            <a:bodyPr lIns="0" tIns="0" rIns="0" bIns="0" rtlCol="0" anchor="t">
              <a:spAutoFit/>
            </a:bodyPr>
            <a:lstStyle/>
            <a:p>
              <a:pPr marL="0" lvl="0" indent="0" algn="just">
                <a:lnSpc>
                  <a:spcPts val="1960"/>
                </a:lnSpc>
              </a:pPr>
              <a:r>
                <a:rPr lang="en-US" sz="1400" b="1">
                  <a:solidFill>
                    <a:srgbClr val="464646"/>
                  </a:solidFill>
                  <a:latin typeface="Open Sans Bold"/>
                  <a:ea typeface="Open Sans Bold"/>
                  <a:cs typeface="Open Sans Bold"/>
                  <a:sym typeface="Open Sans Bold"/>
                </a:rPr>
                <a:t>Praktische Bedürfnisse </a:t>
              </a:r>
            </a:p>
            <a:p>
              <a:pPr marL="0" lvl="0" indent="0" algn="just">
                <a:lnSpc>
                  <a:spcPts val="1960"/>
                </a:lnSpc>
                <a:spcBef>
                  <a:spcPct val="0"/>
                </a:spcBef>
              </a:pPr>
              <a:r>
                <a:rPr lang="en-US" sz="1400">
                  <a:solidFill>
                    <a:srgbClr val="464646"/>
                  </a:solidFill>
                  <a:latin typeface="Open Sans"/>
                  <a:ea typeface="Open Sans"/>
                  <a:cs typeface="Open Sans"/>
                  <a:sym typeface="Open Sans"/>
                </a:rPr>
                <a:t>Haben Sie besondere Bedürfnisse in Bezug auf:</a:t>
              </a:r>
            </a:p>
            <a:p>
              <a:pPr marL="302261" lvl="1" indent="-151130" algn="l">
                <a:lnSpc>
                  <a:spcPts val="3346"/>
                </a:lnSpc>
                <a:buFont typeface="Arial"/>
                <a:buChar char="•"/>
              </a:pPr>
              <a:r>
                <a:rPr lang="en-US" sz="1400">
                  <a:solidFill>
                    <a:srgbClr val="464646"/>
                  </a:solidFill>
                  <a:latin typeface="Open Sans"/>
                  <a:ea typeface="Open Sans"/>
                  <a:cs typeface="Open Sans"/>
                  <a:sym typeface="Open Sans"/>
                </a:rPr>
                <a:t>Arbeitszeiten? ☐ Ja ☐ Nein</a:t>
              </a:r>
            </a:p>
            <a:p>
              <a:pPr marL="302261" lvl="1" indent="-151130" algn="l">
                <a:lnSpc>
                  <a:spcPts val="3346"/>
                </a:lnSpc>
                <a:buFont typeface="Arial"/>
                <a:buChar char="•"/>
              </a:pPr>
              <a:r>
                <a:rPr lang="en-US" sz="1400">
                  <a:solidFill>
                    <a:srgbClr val="464646"/>
                  </a:solidFill>
                  <a:latin typeface="Open Sans"/>
                  <a:ea typeface="Open Sans"/>
                  <a:cs typeface="Open Sans"/>
                  <a:sym typeface="Open Sans"/>
                </a:rPr>
                <a:t>Arbeitsweg? ☐ Ja ☐ Nein</a:t>
              </a:r>
            </a:p>
            <a:p>
              <a:pPr marL="302261" lvl="1" indent="-151130" algn="l">
                <a:lnSpc>
                  <a:spcPts val="3346"/>
                </a:lnSpc>
                <a:buFont typeface="Arial"/>
                <a:buChar char="•"/>
              </a:pPr>
              <a:r>
                <a:rPr lang="en-US" sz="1400">
                  <a:solidFill>
                    <a:srgbClr val="464646"/>
                  </a:solidFill>
                  <a:latin typeface="Open Sans"/>
                  <a:ea typeface="Open Sans"/>
                  <a:cs typeface="Open Sans"/>
                  <a:sym typeface="Open Sans"/>
                </a:rPr>
                <a:t>Kinderbetreuung oder familiäre Verpflichtungen? ☐ Ja ☐ Nein</a:t>
              </a:r>
            </a:p>
            <a:p>
              <a:pPr marL="0" lvl="0" indent="0" algn="just">
                <a:lnSpc>
                  <a:spcPts val="1960"/>
                </a:lnSpc>
                <a:spcBef>
                  <a:spcPct val="0"/>
                </a:spcBef>
              </a:pPr>
              <a:endParaRPr lang="en-US" sz="1400">
                <a:solidFill>
                  <a:srgbClr val="464646"/>
                </a:solidFill>
                <a:latin typeface="Open Sans"/>
                <a:ea typeface="Open Sans"/>
                <a:cs typeface="Open Sans"/>
                <a:sym typeface="Open Sans"/>
              </a:endParaRPr>
            </a:p>
            <a:p>
              <a:pPr marL="0" lvl="0" indent="0" algn="just">
                <a:lnSpc>
                  <a:spcPts val="2240"/>
                </a:lnSpc>
              </a:pPr>
              <a:r>
                <a:rPr lang="en-US" sz="1400">
                  <a:solidFill>
                    <a:srgbClr val="464646"/>
                  </a:solidFill>
                  <a:latin typeface="Open Sans"/>
                  <a:ea typeface="Open Sans"/>
                  <a:cs typeface="Open Sans"/>
                  <a:sym typeface="Open Sans"/>
                </a:rPr>
                <a:t>Falls ja, bitte erläutern:</a:t>
              </a:r>
            </a:p>
            <a:p>
              <a:pPr marL="0" lvl="0" indent="0" algn="just">
                <a:lnSpc>
                  <a:spcPts val="2240"/>
                </a:lnSpc>
              </a:pPr>
              <a:r>
                <a:rPr lang="en-US" sz="1400">
                  <a:solidFill>
                    <a:srgbClr val="464646"/>
                  </a:solidFill>
                  <a:latin typeface="Open Sans"/>
                  <a:ea typeface="Open Sans"/>
                  <a:cs typeface="Open Sans"/>
                  <a:sym typeface="Open Sans"/>
                </a:rPr>
                <a:t>________________________________________________________________________________________________________________________________________________________________________________________________________________________________________________</a:t>
              </a:r>
            </a:p>
            <a:p>
              <a:pPr marL="0" lvl="0" indent="0" algn="just">
                <a:lnSpc>
                  <a:spcPts val="1960"/>
                </a:lnSpc>
                <a:spcBef>
                  <a:spcPct val="0"/>
                </a:spcBef>
              </a:pPr>
              <a:endParaRPr lang="en-US" sz="1400">
                <a:solidFill>
                  <a:srgbClr val="464646"/>
                </a:solidFill>
                <a:latin typeface="Open Sans"/>
                <a:ea typeface="Open Sans"/>
                <a:cs typeface="Open Sans"/>
                <a:sym typeface="Open Sans"/>
              </a:endParaRPr>
            </a:p>
          </p:txBody>
        </p:sp>
        <p:grpSp>
          <p:nvGrpSpPr>
            <p:cNvPr id="27" name="Group 27"/>
            <p:cNvGrpSpPr/>
            <p:nvPr/>
          </p:nvGrpSpPr>
          <p:grpSpPr>
            <a:xfrm>
              <a:off x="0" y="0"/>
              <a:ext cx="666529" cy="666529"/>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75A7"/>
              </a:solidFill>
            </p:spPr>
            <p:txBody>
              <a:bodyPr/>
              <a:lstStyle/>
              <a:p>
                <a:endParaRPr lang="en-CY"/>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30" name="TextBox 30"/>
            <p:cNvSpPr txBox="1"/>
            <p:nvPr/>
          </p:nvSpPr>
          <p:spPr>
            <a:xfrm>
              <a:off x="51101" y="194016"/>
              <a:ext cx="564328"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2</a:t>
              </a:r>
            </a:p>
          </p:txBody>
        </p:sp>
      </p:grpSp>
      <p:sp>
        <p:nvSpPr>
          <p:cNvPr id="31" name="TextBox 31"/>
          <p:cNvSpPr txBox="1"/>
          <p:nvPr/>
        </p:nvSpPr>
        <p:spPr>
          <a:xfrm>
            <a:off x="396733" y="10097589"/>
            <a:ext cx="6766535" cy="231585"/>
          </a:xfrm>
          <a:prstGeom prst="rect">
            <a:avLst/>
          </a:prstGeom>
        </p:spPr>
        <p:txBody>
          <a:bodyPr lIns="0" tIns="0" rIns="0" bIns="0" rtlCol="0" anchor="t">
            <a:spAutoFit/>
          </a:bodyPr>
          <a:lstStyle/>
          <a:p>
            <a:pPr marL="0" lvl="0" indent="0" algn="ctr">
              <a:lnSpc>
                <a:spcPts val="1935"/>
              </a:lnSpc>
              <a:spcBef>
                <a:spcPct val="0"/>
              </a:spcBef>
            </a:pPr>
            <a:r>
              <a:rPr lang="en-US" sz="1382" b="1">
                <a:solidFill>
                  <a:srgbClr val="422C4F"/>
                </a:solidFill>
                <a:latin typeface="Open Sans Bold"/>
                <a:ea typeface="Open Sans Bold"/>
                <a:cs typeface="Open Sans Bold"/>
                <a:sym typeface="Open Sans Bold"/>
              </a:rPr>
              <a:t>Abschnitt B – Vertraulich · Seite 1 von 2</a:t>
            </a:r>
          </a:p>
        </p:txBody>
      </p:sp>
      <p:grpSp>
        <p:nvGrpSpPr>
          <p:cNvPr id="32" name="Group 32"/>
          <p:cNvGrpSpPr/>
          <p:nvPr/>
        </p:nvGrpSpPr>
        <p:grpSpPr>
          <a:xfrm>
            <a:off x="-539863" y="603370"/>
            <a:ext cx="9906840" cy="848747"/>
            <a:chOff x="0" y="-70875"/>
            <a:chExt cx="13209120" cy="1131663"/>
          </a:xfrm>
        </p:grpSpPr>
        <p:grpSp>
          <p:nvGrpSpPr>
            <p:cNvPr id="33" name="Group 33"/>
            <p:cNvGrpSpPr/>
            <p:nvPr/>
          </p:nvGrpSpPr>
          <p:grpSpPr>
            <a:xfrm>
              <a:off x="0" y="-70875"/>
              <a:ext cx="13209120" cy="1131663"/>
              <a:chOff x="0" y="-19050"/>
              <a:chExt cx="3550388" cy="304172"/>
            </a:xfrm>
          </p:grpSpPr>
          <p:sp>
            <p:nvSpPr>
              <p:cNvPr id="34" name="Freeform 34"/>
              <p:cNvSpPr/>
              <p:nvPr/>
            </p:nvSpPr>
            <p:spPr>
              <a:xfrm>
                <a:off x="193474" y="0"/>
                <a:ext cx="2708080" cy="285122"/>
              </a:xfrm>
              <a:custGeom>
                <a:avLst/>
                <a:gdLst/>
                <a:ahLst/>
                <a:cxnLst/>
                <a:rect l="l" t="t" r="r" b="b"/>
                <a:pathLst>
                  <a:path w="3550388" h="285122">
                    <a:moveTo>
                      <a:pt x="28914" y="0"/>
                    </a:moveTo>
                    <a:lnTo>
                      <a:pt x="3521473" y="0"/>
                    </a:lnTo>
                    <a:cubicBezTo>
                      <a:pt x="3537442" y="0"/>
                      <a:pt x="3550388" y="12945"/>
                      <a:pt x="3550388" y="28914"/>
                    </a:cubicBezTo>
                    <a:lnTo>
                      <a:pt x="3550388" y="256207"/>
                    </a:lnTo>
                    <a:cubicBezTo>
                      <a:pt x="3550388" y="263876"/>
                      <a:pt x="3547341" y="271231"/>
                      <a:pt x="3541919" y="276653"/>
                    </a:cubicBezTo>
                    <a:cubicBezTo>
                      <a:pt x="3536496" y="282076"/>
                      <a:pt x="3529142" y="285122"/>
                      <a:pt x="3521473" y="285122"/>
                    </a:cubicBezTo>
                    <a:lnTo>
                      <a:pt x="28914" y="285122"/>
                    </a:lnTo>
                    <a:cubicBezTo>
                      <a:pt x="12945" y="285122"/>
                      <a:pt x="0" y="272176"/>
                      <a:pt x="0" y="256207"/>
                    </a:cubicBezTo>
                    <a:lnTo>
                      <a:pt x="0" y="28914"/>
                    </a:lnTo>
                    <a:cubicBezTo>
                      <a:pt x="0" y="12945"/>
                      <a:pt x="12945" y="0"/>
                      <a:pt x="28914" y="0"/>
                    </a:cubicBezTo>
                    <a:close/>
                  </a:path>
                </a:pathLst>
              </a:custGeom>
              <a:solidFill>
                <a:srgbClr val="8B75A7"/>
              </a:solidFill>
              <a:ln w="38100" cap="rnd">
                <a:solidFill>
                  <a:srgbClr val="E6DBF0"/>
                </a:solidFill>
                <a:prstDash val="solid"/>
                <a:round/>
              </a:ln>
            </p:spPr>
            <p:txBody>
              <a:bodyPr/>
              <a:lstStyle/>
              <a:p>
                <a:endParaRPr lang="en-CY"/>
              </a:p>
            </p:txBody>
          </p:sp>
          <p:sp>
            <p:nvSpPr>
              <p:cNvPr id="35" name="TextBox 35"/>
              <p:cNvSpPr txBox="1"/>
              <p:nvPr/>
            </p:nvSpPr>
            <p:spPr>
              <a:xfrm>
                <a:off x="0" y="-19050"/>
                <a:ext cx="3550388" cy="304172"/>
              </a:xfrm>
              <a:prstGeom prst="rect">
                <a:avLst/>
              </a:prstGeom>
            </p:spPr>
            <p:txBody>
              <a:bodyPr lIns="50800" tIns="50800" rIns="50800" bIns="50800" rtlCol="0" anchor="ctr"/>
              <a:lstStyle/>
              <a:p>
                <a:pPr algn="ctr">
                  <a:lnSpc>
                    <a:spcPts val="1679"/>
                  </a:lnSpc>
                </a:pPr>
                <a:endParaRPr/>
              </a:p>
            </p:txBody>
          </p:sp>
        </p:grpSp>
        <p:sp>
          <p:nvSpPr>
            <p:cNvPr id="36" name="TextBox 36"/>
            <p:cNvSpPr txBox="1"/>
            <p:nvPr/>
          </p:nvSpPr>
          <p:spPr>
            <a:xfrm>
              <a:off x="910911" y="302741"/>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ABSCHNITT B – VERTRAULICH</a:t>
              </a:r>
            </a:p>
          </p:txBody>
        </p:sp>
      </p:grpSp>
      <p:grpSp>
        <p:nvGrpSpPr>
          <p:cNvPr id="37" name="Group 37"/>
          <p:cNvGrpSpPr/>
          <p:nvPr/>
        </p:nvGrpSpPr>
        <p:grpSpPr>
          <a:xfrm>
            <a:off x="4967775" y="905451"/>
            <a:ext cx="2484225" cy="297740"/>
            <a:chOff x="0" y="0"/>
            <a:chExt cx="890290" cy="106703"/>
          </a:xfrm>
        </p:grpSpPr>
        <p:sp>
          <p:nvSpPr>
            <p:cNvPr id="38" name="Freeform 38"/>
            <p:cNvSpPr/>
            <p:nvPr/>
          </p:nvSpPr>
          <p:spPr>
            <a:xfrm>
              <a:off x="0" y="0"/>
              <a:ext cx="890290" cy="106703"/>
            </a:xfrm>
            <a:custGeom>
              <a:avLst/>
              <a:gdLst/>
              <a:ahLst/>
              <a:cxnLst/>
              <a:rect l="l" t="t" r="r" b="b"/>
              <a:pathLst>
                <a:path w="890290" h="106703">
                  <a:moveTo>
                    <a:pt x="53352" y="0"/>
                  </a:moveTo>
                  <a:lnTo>
                    <a:pt x="836939" y="0"/>
                  </a:lnTo>
                  <a:cubicBezTo>
                    <a:pt x="851088" y="0"/>
                    <a:pt x="864659" y="5621"/>
                    <a:pt x="874664" y="15626"/>
                  </a:cubicBezTo>
                  <a:cubicBezTo>
                    <a:pt x="884669" y="25632"/>
                    <a:pt x="890290" y="39202"/>
                    <a:pt x="890290" y="53352"/>
                  </a:cubicBezTo>
                  <a:lnTo>
                    <a:pt x="890290" y="53352"/>
                  </a:lnTo>
                  <a:cubicBezTo>
                    <a:pt x="890290" y="82817"/>
                    <a:pt x="866404" y="106703"/>
                    <a:pt x="836939" y="106703"/>
                  </a:cubicBezTo>
                  <a:lnTo>
                    <a:pt x="53352" y="106703"/>
                  </a:lnTo>
                  <a:cubicBezTo>
                    <a:pt x="39202" y="106703"/>
                    <a:pt x="25632" y="101082"/>
                    <a:pt x="15626" y="91077"/>
                  </a:cubicBezTo>
                  <a:cubicBezTo>
                    <a:pt x="5621" y="81072"/>
                    <a:pt x="0" y="67501"/>
                    <a:pt x="0" y="53352"/>
                  </a:cubicBezTo>
                  <a:lnTo>
                    <a:pt x="0" y="53352"/>
                  </a:lnTo>
                  <a:cubicBezTo>
                    <a:pt x="0" y="39202"/>
                    <a:pt x="5621" y="25632"/>
                    <a:pt x="15626" y="15626"/>
                  </a:cubicBezTo>
                  <a:cubicBezTo>
                    <a:pt x="25632" y="5621"/>
                    <a:pt x="39202" y="0"/>
                    <a:pt x="53352" y="0"/>
                  </a:cubicBezTo>
                  <a:close/>
                </a:path>
              </a:pathLst>
            </a:custGeom>
            <a:solidFill>
              <a:srgbClr val="FFFFFF"/>
            </a:solidFill>
          </p:spPr>
          <p:txBody>
            <a:bodyPr/>
            <a:lstStyle/>
            <a:p>
              <a:endParaRPr lang="en-CY"/>
            </a:p>
          </p:txBody>
        </p:sp>
        <p:sp>
          <p:nvSpPr>
            <p:cNvPr id="39" name="TextBox 39"/>
            <p:cNvSpPr txBox="1"/>
            <p:nvPr/>
          </p:nvSpPr>
          <p:spPr>
            <a:xfrm>
              <a:off x="0" y="-19050"/>
              <a:ext cx="890290" cy="125753"/>
            </a:xfrm>
            <a:prstGeom prst="rect">
              <a:avLst/>
            </a:prstGeom>
          </p:spPr>
          <p:txBody>
            <a:bodyPr lIns="50800" tIns="50800" rIns="50800" bIns="50800" rtlCol="0" anchor="ctr"/>
            <a:lstStyle/>
            <a:p>
              <a:pPr marL="0" lvl="0" indent="0" algn="ctr">
                <a:lnSpc>
                  <a:spcPts val="1399"/>
                </a:lnSpc>
              </a:pPr>
              <a:r>
                <a:rPr lang="en-US" sz="999">
                  <a:solidFill>
                    <a:srgbClr val="464646"/>
                  </a:solidFill>
                  <a:latin typeface="Open Sans"/>
                  <a:ea typeface="Open Sans"/>
                  <a:cs typeface="Open Sans"/>
                  <a:sym typeface="Open Sans"/>
                </a:rPr>
                <a:t>Nur für Personalabteilung / Vorgesetzte</a:t>
              </a:r>
            </a:p>
          </p:txBody>
        </p:sp>
      </p:grpSp>
      <p:sp>
        <p:nvSpPr>
          <p:cNvPr id="40" name="TextBox 40"/>
          <p:cNvSpPr txBox="1"/>
          <p:nvPr/>
        </p:nvSpPr>
        <p:spPr>
          <a:xfrm>
            <a:off x="260289" y="1503291"/>
            <a:ext cx="7039421" cy="346075"/>
          </a:xfrm>
          <a:prstGeom prst="rect">
            <a:avLst/>
          </a:prstGeom>
        </p:spPr>
        <p:txBody>
          <a:bodyPr lIns="0" tIns="0" rIns="0" bIns="0" rtlCol="0" anchor="t">
            <a:spAutoFit/>
          </a:bodyPr>
          <a:lstStyle/>
          <a:p>
            <a:pPr marL="0" lvl="0" indent="0" algn="ctr">
              <a:lnSpc>
                <a:spcPts val="1400"/>
              </a:lnSpc>
              <a:spcBef>
                <a:spcPct val="0"/>
              </a:spcBef>
            </a:pPr>
            <a:r>
              <a:rPr lang="en-US" sz="1000" b="1" i="1">
                <a:solidFill>
                  <a:srgbClr val="464646"/>
                </a:solidFill>
                <a:latin typeface="Open Sans Bold Italics"/>
                <a:ea typeface="Open Sans Bold Italics"/>
                <a:cs typeface="Open Sans Bold Italics"/>
                <a:sym typeface="Open Sans Bold Italics"/>
              </a:rPr>
              <a:t>Streng vertraulich.</a:t>
            </a:r>
            <a:r>
              <a:rPr lang="en-US" sz="1000" i="1">
                <a:solidFill>
                  <a:srgbClr val="464646"/>
                </a:solidFill>
                <a:latin typeface="Open Sans Italics"/>
                <a:ea typeface="Open Sans Italics"/>
                <a:cs typeface="Open Sans Italics"/>
                <a:sym typeface="Open Sans Italics"/>
              </a:rPr>
              <a:t>  Die Informationen werden nur genutzt, um Sie gut zu unterstützen.  </a:t>
            </a:r>
          </a:p>
          <a:p>
            <a:pPr marL="0" lvl="0" indent="0" algn="ctr">
              <a:lnSpc>
                <a:spcPts val="1400"/>
              </a:lnSpc>
              <a:spcBef>
                <a:spcPct val="0"/>
              </a:spcBef>
            </a:pPr>
            <a:r>
              <a:rPr lang="en-US" sz="1000" i="1">
                <a:solidFill>
                  <a:srgbClr val="464646"/>
                </a:solidFill>
                <a:latin typeface="Open Sans Italics"/>
                <a:ea typeface="Open Sans Italics"/>
                <a:cs typeface="Open Sans Italics"/>
                <a:sym typeface="Open Sans Italics"/>
              </a:rPr>
              <a:t>Ihre Daten werden sicher gespeichert und geschützt. </a:t>
            </a:r>
            <a:r>
              <a:rPr lang="en-US" sz="1000" b="1" i="1">
                <a:solidFill>
                  <a:srgbClr val="464646"/>
                </a:solidFill>
                <a:latin typeface="Open Sans Bold Italics"/>
                <a:ea typeface="Open Sans Bold Italics"/>
                <a:cs typeface="Open Sans Bold Italics"/>
                <a:sym typeface="Open Sans Bold Italics"/>
              </a:rPr>
              <a:t>Alle Fragen sind freiwillig.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90091" y="4375130"/>
            <a:ext cx="7194770" cy="2013604"/>
            <a:chOff x="0" y="0"/>
            <a:chExt cx="9593027" cy="2684805"/>
          </a:xfrm>
        </p:grpSpPr>
        <p:grpSp>
          <p:nvGrpSpPr>
            <p:cNvPr id="8" name="Group 8"/>
            <p:cNvGrpSpPr/>
            <p:nvPr/>
          </p:nvGrpSpPr>
          <p:grpSpPr>
            <a:xfrm>
              <a:off x="223646" y="160671"/>
              <a:ext cx="9369381" cy="2524135"/>
              <a:chOff x="0" y="0"/>
              <a:chExt cx="2518331" cy="678445"/>
            </a:xfrm>
          </p:grpSpPr>
          <p:sp>
            <p:nvSpPr>
              <p:cNvPr id="9" name="Freeform 9"/>
              <p:cNvSpPr/>
              <p:nvPr/>
            </p:nvSpPr>
            <p:spPr>
              <a:xfrm>
                <a:off x="0" y="0"/>
                <a:ext cx="2518331" cy="678445"/>
              </a:xfrm>
              <a:custGeom>
                <a:avLst/>
                <a:gdLst/>
                <a:ahLst/>
                <a:cxnLst/>
                <a:rect l="l" t="t" r="r" b="b"/>
                <a:pathLst>
                  <a:path w="2518331" h="678445">
                    <a:moveTo>
                      <a:pt x="40764" y="0"/>
                    </a:moveTo>
                    <a:lnTo>
                      <a:pt x="2477567" y="0"/>
                    </a:lnTo>
                    <a:cubicBezTo>
                      <a:pt x="2488378" y="0"/>
                      <a:pt x="2498747" y="4295"/>
                      <a:pt x="2506391" y="11940"/>
                    </a:cubicBezTo>
                    <a:cubicBezTo>
                      <a:pt x="2514036" y="19584"/>
                      <a:pt x="2518331" y="29953"/>
                      <a:pt x="2518331" y="40764"/>
                    </a:cubicBezTo>
                    <a:lnTo>
                      <a:pt x="2518331" y="637681"/>
                    </a:lnTo>
                    <a:cubicBezTo>
                      <a:pt x="2518331" y="660194"/>
                      <a:pt x="2500080" y="678445"/>
                      <a:pt x="2477567" y="678445"/>
                    </a:cubicBezTo>
                    <a:lnTo>
                      <a:pt x="40764" y="678445"/>
                    </a:lnTo>
                    <a:cubicBezTo>
                      <a:pt x="29953" y="678445"/>
                      <a:pt x="19584" y="674150"/>
                      <a:pt x="11940" y="666505"/>
                    </a:cubicBezTo>
                    <a:cubicBezTo>
                      <a:pt x="4295" y="658860"/>
                      <a:pt x="0" y="648492"/>
                      <a:pt x="0" y="637681"/>
                    </a:cubicBezTo>
                    <a:lnTo>
                      <a:pt x="0" y="40764"/>
                    </a:lnTo>
                    <a:cubicBezTo>
                      <a:pt x="0" y="18251"/>
                      <a:pt x="18251" y="0"/>
                      <a:pt x="40764" y="0"/>
                    </a:cubicBezTo>
                    <a:close/>
                  </a:path>
                </a:pathLst>
              </a:custGeom>
              <a:solidFill>
                <a:srgbClr val="E6DBF0"/>
              </a:solidFill>
            </p:spPr>
            <p:txBody>
              <a:bodyPr/>
              <a:lstStyle/>
              <a:p>
                <a:endParaRPr lang="en-CY"/>
              </a:p>
            </p:txBody>
          </p:sp>
          <p:sp>
            <p:nvSpPr>
              <p:cNvPr id="10" name="TextBox 10"/>
              <p:cNvSpPr txBox="1"/>
              <p:nvPr/>
            </p:nvSpPr>
            <p:spPr>
              <a:xfrm>
                <a:off x="0" y="-28575"/>
                <a:ext cx="2518331" cy="707020"/>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666529" y="392243"/>
              <a:ext cx="8534434" cy="2052955"/>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Unterstützung in den ersten Wochen </a:t>
              </a:r>
            </a:p>
            <a:p>
              <a:pPr marL="0" lvl="0" indent="0" algn="just">
                <a:lnSpc>
                  <a:spcPts val="1959"/>
                </a:lnSpc>
                <a:spcBef>
                  <a:spcPct val="0"/>
                </a:spcBef>
              </a:pPr>
              <a:r>
                <a:rPr lang="en-US" sz="1399">
                  <a:solidFill>
                    <a:srgbClr val="464646"/>
                  </a:solidFill>
                  <a:latin typeface="Open Sans"/>
                  <a:ea typeface="Open Sans"/>
                  <a:cs typeface="Open Sans"/>
                  <a:sym typeface="Open Sans"/>
                </a:rPr>
                <a:t>Gibt es etwas, das Ihnen helfen würde, sich beim Arbeitsbeginn wohler oder besser unterstützt zu fühlen?</a:t>
              </a:r>
            </a:p>
            <a:p>
              <a:pPr marL="0" lvl="0" indent="0" algn="just">
                <a:lnSpc>
                  <a:spcPts val="2239"/>
                </a:lnSpc>
              </a:pPr>
              <a:r>
                <a:rPr lang="en-US" sz="1399" b="1">
                  <a:solidFill>
                    <a:srgbClr val="464646"/>
                  </a:solidFill>
                  <a:latin typeface="Open Sans Bold"/>
                  <a:ea typeface="Open Sans Bold"/>
                  <a:cs typeface="Open Sans Bold"/>
                  <a:sym typeface="Open Sans Bold"/>
                </a:rPr>
                <a:t>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75A7"/>
              </a:solidFill>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016"/>
              <a:ext cx="564328"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4</a:t>
              </a:r>
            </a:p>
          </p:txBody>
        </p:sp>
      </p:grpSp>
      <p:grpSp>
        <p:nvGrpSpPr>
          <p:cNvPr id="16" name="Group 16"/>
          <p:cNvGrpSpPr/>
          <p:nvPr/>
        </p:nvGrpSpPr>
        <p:grpSpPr>
          <a:xfrm>
            <a:off x="90091" y="6502374"/>
            <a:ext cx="7194770" cy="1881146"/>
            <a:chOff x="0" y="0"/>
            <a:chExt cx="9593027" cy="2508195"/>
          </a:xfrm>
        </p:grpSpPr>
        <p:grpSp>
          <p:nvGrpSpPr>
            <p:cNvPr id="17" name="Group 17"/>
            <p:cNvGrpSpPr/>
            <p:nvPr/>
          </p:nvGrpSpPr>
          <p:grpSpPr>
            <a:xfrm>
              <a:off x="223646" y="160671"/>
              <a:ext cx="9369381" cy="2347524"/>
              <a:chOff x="0" y="0"/>
              <a:chExt cx="2518331" cy="630975"/>
            </a:xfrm>
          </p:grpSpPr>
          <p:sp>
            <p:nvSpPr>
              <p:cNvPr id="18" name="Freeform 18"/>
              <p:cNvSpPr/>
              <p:nvPr/>
            </p:nvSpPr>
            <p:spPr>
              <a:xfrm>
                <a:off x="0" y="0"/>
                <a:ext cx="2518331" cy="630975"/>
              </a:xfrm>
              <a:custGeom>
                <a:avLst/>
                <a:gdLst/>
                <a:ahLst/>
                <a:cxnLst/>
                <a:rect l="l" t="t" r="r" b="b"/>
                <a:pathLst>
                  <a:path w="2518331" h="630975">
                    <a:moveTo>
                      <a:pt x="40764" y="0"/>
                    </a:moveTo>
                    <a:lnTo>
                      <a:pt x="2477567" y="0"/>
                    </a:lnTo>
                    <a:cubicBezTo>
                      <a:pt x="2488378" y="0"/>
                      <a:pt x="2498747" y="4295"/>
                      <a:pt x="2506391" y="11940"/>
                    </a:cubicBezTo>
                    <a:cubicBezTo>
                      <a:pt x="2514036" y="19584"/>
                      <a:pt x="2518331" y="29953"/>
                      <a:pt x="2518331" y="40764"/>
                    </a:cubicBezTo>
                    <a:lnTo>
                      <a:pt x="2518331" y="590211"/>
                    </a:lnTo>
                    <a:cubicBezTo>
                      <a:pt x="2518331" y="612724"/>
                      <a:pt x="2500080" y="630975"/>
                      <a:pt x="2477567" y="630975"/>
                    </a:cubicBezTo>
                    <a:lnTo>
                      <a:pt x="40764" y="630975"/>
                    </a:lnTo>
                    <a:cubicBezTo>
                      <a:pt x="29953" y="630975"/>
                      <a:pt x="19584" y="626680"/>
                      <a:pt x="11940" y="619035"/>
                    </a:cubicBezTo>
                    <a:cubicBezTo>
                      <a:pt x="4295" y="611390"/>
                      <a:pt x="0" y="601022"/>
                      <a:pt x="0" y="590211"/>
                    </a:cubicBezTo>
                    <a:lnTo>
                      <a:pt x="0" y="40764"/>
                    </a:lnTo>
                    <a:cubicBezTo>
                      <a:pt x="0" y="18251"/>
                      <a:pt x="18251" y="0"/>
                      <a:pt x="40764" y="0"/>
                    </a:cubicBezTo>
                    <a:close/>
                  </a:path>
                </a:pathLst>
              </a:custGeom>
              <a:solidFill>
                <a:srgbClr val="FFFFFE"/>
              </a:solidFill>
              <a:ln w="38100" cap="rnd">
                <a:solidFill>
                  <a:srgbClr val="464646"/>
                </a:solidFill>
                <a:prstDash val="solid"/>
                <a:round/>
              </a:ln>
            </p:spPr>
            <p:txBody>
              <a:bodyPr/>
              <a:lstStyle/>
              <a:p>
                <a:endParaRPr lang="en-CY"/>
              </a:p>
            </p:txBody>
          </p:sp>
          <p:sp>
            <p:nvSpPr>
              <p:cNvPr id="19" name="TextBox 19"/>
              <p:cNvSpPr txBox="1"/>
              <p:nvPr/>
            </p:nvSpPr>
            <p:spPr>
              <a:xfrm>
                <a:off x="0" y="-28575"/>
                <a:ext cx="2518331" cy="659550"/>
              </a:xfrm>
              <a:prstGeom prst="rect">
                <a:avLst/>
              </a:prstGeom>
            </p:spPr>
            <p:txBody>
              <a:bodyPr lIns="50800" tIns="50800" rIns="50800" bIns="50800" rtlCol="0" anchor="ctr"/>
              <a:lstStyle/>
              <a:p>
                <a:pPr algn="ctr">
                  <a:lnSpc>
                    <a:spcPts val="1679"/>
                  </a:lnSpc>
                </a:pPr>
                <a:endParaRPr/>
              </a:p>
            </p:txBody>
          </p:sp>
        </p:grpSp>
        <p:sp>
          <p:nvSpPr>
            <p:cNvPr id="20" name="TextBox 20"/>
            <p:cNvSpPr txBox="1"/>
            <p:nvPr/>
          </p:nvSpPr>
          <p:spPr>
            <a:xfrm>
              <a:off x="788438" y="304690"/>
              <a:ext cx="8239796" cy="2038562"/>
            </a:xfrm>
            <a:prstGeom prst="rect">
              <a:avLst/>
            </a:prstGeom>
          </p:spPr>
          <p:txBody>
            <a:bodyPr lIns="0" tIns="0" rIns="0" bIns="0" rtlCol="0" anchor="t">
              <a:spAutoFit/>
            </a:bodyPr>
            <a:lstStyle/>
            <a:p>
              <a:pPr marL="0" lvl="0" indent="0" algn="just">
                <a:lnSpc>
                  <a:spcPts val="1959"/>
                </a:lnSpc>
              </a:pPr>
              <a:r>
                <a:rPr lang="en-US" sz="1399" b="1">
                  <a:solidFill>
                    <a:srgbClr val="464646"/>
                  </a:solidFill>
                  <a:latin typeface="Open Sans Bold"/>
                  <a:ea typeface="Open Sans Bold"/>
                  <a:cs typeface="Open Sans Bold"/>
                  <a:sym typeface="Open Sans Bold"/>
                </a:rPr>
                <a:t>Weitere Kommentare</a:t>
              </a:r>
            </a:p>
            <a:p>
              <a:pPr marL="0" lvl="0" indent="0" algn="just">
                <a:lnSpc>
                  <a:spcPts val="2239"/>
                </a:lnSpc>
              </a:pPr>
              <a:r>
                <a:rPr lang="en-US" sz="1399">
                  <a:solidFill>
                    <a:srgbClr val="464646"/>
                  </a:solidFill>
                  <a:latin typeface="Open Sans"/>
                  <a:ea typeface="Open Sans"/>
                  <a:cs typeface="Open Sans"/>
                  <a:sym typeface="Open Sans"/>
                </a:rPr>
                <a:t>Gibt es sonst noch etwas, das Sie vertraulich mit der Personalabteilung oder Ihrer/Ihrem Vorgesetzten teilen möchten?</a:t>
              </a:r>
            </a:p>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____________________________________________________________________________________________________________________________________________________________________________________________________________________________________________________________</a:t>
              </a:r>
            </a:p>
          </p:txBody>
        </p:sp>
        <p:grpSp>
          <p:nvGrpSpPr>
            <p:cNvPr id="21" name="Group 21"/>
            <p:cNvGrpSpPr/>
            <p:nvPr/>
          </p:nvGrpSpPr>
          <p:grpSpPr>
            <a:xfrm>
              <a:off x="0" y="0"/>
              <a:ext cx="666529" cy="66652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75A7"/>
              </a:solidFill>
            </p:spPr>
            <p:txBody>
              <a:bodyPr/>
              <a:lstStyle/>
              <a:p>
                <a:endParaRPr lang="en-CY"/>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4" name="TextBox 24"/>
            <p:cNvSpPr txBox="1"/>
            <p:nvPr/>
          </p:nvSpPr>
          <p:spPr>
            <a:xfrm>
              <a:off x="51101" y="194016"/>
              <a:ext cx="564328"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5</a:t>
              </a:r>
            </a:p>
          </p:txBody>
        </p:sp>
      </p:grpSp>
      <p:grpSp>
        <p:nvGrpSpPr>
          <p:cNvPr id="25" name="Group 25"/>
          <p:cNvGrpSpPr/>
          <p:nvPr/>
        </p:nvGrpSpPr>
        <p:grpSpPr>
          <a:xfrm>
            <a:off x="-539863" y="603370"/>
            <a:ext cx="9906840" cy="848747"/>
            <a:chOff x="0" y="-70875"/>
            <a:chExt cx="13209120" cy="1131663"/>
          </a:xfrm>
        </p:grpSpPr>
        <p:grpSp>
          <p:nvGrpSpPr>
            <p:cNvPr id="26" name="Group 26"/>
            <p:cNvGrpSpPr/>
            <p:nvPr/>
          </p:nvGrpSpPr>
          <p:grpSpPr>
            <a:xfrm>
              <a:off x="0" y="-70875"/>
              <a:ext cx="13209120" cy="1131663"/>
              <a:chOff x="0" y="-19050"/>
              <a:chExt cx="3550388" cy="304172"/>
            </a:xfrm>
          </p:grpSpPr>
          <p:sp>
            <p:nvSpPr>
              <p:cNvPr id="27" name="Freeform 27"/>
              <p:cNvSpPr/>
              <p:nvPr/>
            </p:nvSpPr>
            <p:spPr>
              <a:xfrm>
                <a:off x="193474" y="0"/>
                <a:ext cx="2708080" cy="285122"/>
              </a:xfrm>
              <a:custGeom>
                <a:avLst/>
                <a:gdLst/>
                <a:ahLst/>
                <a:cxnLst/>
                <a:rect l="l" t="t" r="r" b="b"/>
                <a:pathLst>
                  <a:path w="3550388" h="285122">
                    <a:moveTo>
                      <a:pt x="28914" y="0"/>
                    </a:moveTo>
                    <a:lnTo>
                      <a:pt x="3521473" y="0"/>
                    </a:lnTo>
                    <a:cubicBezTo>
                      <a:pt x="3537442" y="0"/>
                      <a:pt x="3550388" y="12945"/>
                      <a:pt x="3550388" y="28914"/>
                    </a:cubicBezTo>
                    <a:lnTo>
                      <a:pt x="3550388" y="256207"/>
                    </a:lnTo>
                    <a:cubicBezTo>
                      <a:pt x="3550388" y="263876"/>
                      <a:pt x="3547341" y="271231"/>
                      <a:pt x="3541919" y="276653"/>
                    </a:cubicBezTo>
                    <a:cubicBezTo>
                      <a:pt x="3536496" y="282076"/>
                      <a:pt x="3529142" y="285122"/>
                      <a:pt x="3521473" y="285122"/>
                    </a:cubicBezTo>
                    <a:lnTo>
                      <a:pt x="28914" y="285122"/>
                    </a:lnTo>
                    <a:cubicBezTo>
                      <a:pt x="12945" y="285122"/>
                      <a:pt x="0" y="272176"/>
                      <a:pt x="0" y="256207"/>
                    </a:cubicBezTo>
                    <a:lnTo>
                      <a:pt x="0" y="28914"/>
                    </a:lnTo>
                    <a:cubicBezTo>
                      <a:pt x="0" y="12945"/>
                      <a:pt x="12945" y="0"/>
                      <a:pt x="28914" y="0"/>
                    </a:cubicBezTo>
                    <a:close/>
                  </a:path>
                </a:pathLst>
              </a:custGeom>
              <a:solidFill>
                <a:srgbClr val="8B75A7"/>
              </a:solidFill>
              <a:ln w="38100" cap="rnd">
                <a:solidFill>
                  <a:srgbClr val="E6DBF0"/>
                </a:solidFill>
                <a:prstDash val="solid"/>
                <a:round/>
              </a:ln>
            </p:spPr>
            <p:txBody>
              <a:bodyPr/>
              <a:lstStyle/>
              <a:p>
                <a:endParaRPr lang="en-CY"/>
              </a:p>
            </p:txBody>
          </p:sp>
          <p:sp>
            <p:nvSpPr>
              <p:cNvPr id="28" name="TextBox 28"/>
              <p:cNvSpPr txBox="1"/>
              <p:nvPr/>
            </p:nvSpPr>
            <p:spPr>
              <a:xfrm>
                <a:off x="0" y="-19050"/>
                <a:ext cx="3550388" cy="304172"/>
              </a:xfrm>
              <a:prstGeom prst="rect">
                <a:avLst/>
              </a:prstGeom>
            </p:spPr>
            <p:txBody>
              <a:bodyPr lIns="50800" tIns="50800" rIns="50800" bIns="50800" rtlCol="0" anchor="ctr"/>
              <a:lstStyle/>
              <a:p>
                <a:pPr algn="ctr">
                  <a:lnSpc>
                    <a:spcPts val="1679"/>
                  </a:lnSpc>
                </a:pPr>
                <a:endParaRPr/>
              </a:p>
            </p:txBody>
          </p:sp>
        </p:grpSp>
        <p:sp>
          <p:nvSpPr>
            <p:cNvPr id="29" name="TextBox 29"/>
            <p:cNvSpPr txBox="1"/>
            <p:nvPr/>
          </p:nvSpPr>
          <p:spPr>
            <a:xfrm>
              <a:off x="910911" y="302741"/>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ABSCHNITT B – VERTRAULICH</a:t>
              </a:r>
            </a:p>
          </p:txBody>
        </p:sp>
      </p:grpSp>
      <p:grpSp>
        <p:nvGrpSpPr>
          <p:cNvPr id="30" name="Group 30"/>
          <p:cNvGrpSpPr/>
          <p:nvPr/>
        </p:nvGrpSpPr>
        <p:grpSpPr>
          <a:xfrm>
            <a:off x="405950" y="8563952"/>
            <a:ext cx="6563051" cy="1392742"/>
            <a:chOff x="0" y="0"/>
            <a:chExt cx="8750735" cy="1856989"/>
          </a:xfrm>
        </p:grpSpPr>
        <p:grpSp>
          <p:nvGrpSpPr>
            <p:cNvPr id="31" name="Group 31"/>
            <p:cNvGrpSpPr/>
            <p:nvPr/>
          </p:nvGrpSpPr>
          <p:grpSpPr>
            <a:xfrm>
              <a:off x="0" y="0"/>
              <a:ext cx="435317" cy="1856989"/>
              <a:chOff x="0" y="0"/>
              <a:chExt cx="279799" cy="1193574"/>
            </a:xfrm>
          </p:grpSpPr>
          <p:sp>
            <p:nvSpPr>
              <p:cNvPr id="32" name="Freeform 32"/>
              <p:cNvSpPr/>
              <p:nvPr/>
            </p:nvSpPr>
            <p:spPr>
              <a:xfrm>
                <a:off x="0" y="0"/>
                <a:ext cx="279799" cy="1193574"/>
              </a:xfrm>
              <a:custGeom>
                <a:avLst/>
                <a:gdLst/>
                <a:ahLst/>
                <a:cxnLst/>
                <a:rect l="l" t="t" r="r" b="b"/>
                <a:pathLst>
                  <a:path w="279799" h="1193574">
                    <a:moveTo>
                      <a:pt x="0" y="0"/>
                    </a:moveTo>
                    <a:lnTo>
                      <a:pt x="279799" y="0"/>
                    </a:lnTo>
                    <a:lnTo>
                      <a:pt x="279799" y="1193574"/>
                    </a:lnTo>
                    <a:lnTo>
                      <a:pt x="0" y="1193574"/>
                    </a:lnTo>
                    <a:close/>
                  </a:path>
                </a:pathLst>
              </a:custGeom>
              <a:gradFill rotWithShape="1">
                <a:gsLst>
                  <a:gs pos="0">
                    <a:srgbClr val="FA3DE1">
                      <a:alpha val="31000"/>
                    </a:srgbClr>
                  </a:gs>
                  <a:gs pos="100000">
                    <a:srgbClr val="FE8F28">
                      <a:alpha val="31000"/>
                    </a:srgbClr>
                  </a:gs>
                </a:gsLst>
                <a:lin ang="0"/>
              </a:gradFill>
            </p:spPr>
            <p:txBody>
              <a:bodyPr/>
              <a:lstStyle/>
              <a:p>
                <a:endParaRPr lang="en-CY"/>
              </a:p>
            </p:txBody>
          </p:sp>
          <p:sp>
            <p:nvSpPr>
              <p:cNvPr id="33" name="TextBox 33"/>
              <p:cNvSpPr txBox="1"/>
              <p:nvPr/>
            </p:nvSpPr>
            <p:spPr>
              <a:xfrm>
                <a:off x="0" y="19050"/>
                <a:ext cx="279799" cy="1174524"/>
              </a:xfrm>
              <a:prstGeom prst="rect">
                <a:avLst/>
              </a:prstGeom>
            </p:spPr>
            <p:txBody>
              <a:bodyPr lIns="50800" tIns="50800" rIns="50800" bIns="50800" rtlCol="0" anchor="ctr"/>
              <a:lstStyle/>
              <a:p>
                <a:pPr algn="ctr">
                  <a:lnSpc>
                    <a:spcPts val="1515"/>
                  </a:lnSpc>
                </a:pPr>
                <a:endParaRPr/>
              </a:p>
            </p:txBody>
          </p:sp>
        </p:grpSp>
        <p:grpSp>
          <p:nvGrpSpPr>
            <p:cNvPr id="34" name="Group 34"/>
            <p:cNvGrpSpPr/>
            <p:nvPr/>
          </p:nvGrpSpPr>
          <p:grpSpPr>
            <a:xfrm>
              <a:off x="289090" y="0"/>
              <a:ext cx="8461645" cy="1856989"/>
              <a:chOff x="0" y="0"/>
              <a:chExt cx="5438696" cy="1193574"/>
            </a:xfrm>
          </p:grpSpPr>
          <p:sp>
            <p:nvSpPr>
              <p:cNvPr id="35" name="Freeform 35"/>
              <p:cNvSpPr/>
              <p:nvPr/>
            </p:nvSpPr>
            <p:spPr>
              <a:xfrm>
                <a:off x="0" y="0"/>
                <a:ext cx="5438696" cy="1193574"/>
              </a:xfrm>
              <a:custGeom>
                <a:avLst/>
                <a:gdLst/>
                <a:ahLst/>
                <a:cxnLst/>
                <a:rect l="l" t="t" r="r" b="b"/>
                <a:pathLst>
                  <a:path w="5438696" h="1193574">
                    <a:moveTo>
                      <a:pt x="0" y="0"/>
                    </a:moveTo>
                    <a:lnTo>
                      <a:pt x="5438696" y="0"/>
                    </a:lnTo>
                    <a:lnTo>
                      <a:pt x="5438696" y="1193574"/>
                    </a:lnTo>
                    <a:lnTo>
                      <a:pt x="0" y="1193574"/>
                    </a:lnTo>
                    <a:close/>
                  </a:path>
                </a:pathLst>
              </a:custGeom>
              <a:solidFill>
                <a:srgbClr val="FFFFFF"/>
              </a:solidFill>
              <a:ln w="38100" cap="sq">
                <a:solidFill>
                  <a:srgbClr val="BFABDA"/>
                </a:solidFill>
                <a:prstDash val="solid"/>
                <a:miter/>
              </a:ln>
            </p:spPr>
            <p:txBody>
              <a:bodyPr/>
              <a:lstStyle/>
              <a:p>
                <a:endParaRPr lang="en-CY"/>
              </a:p>
            </p:txBody>
          </p:sp>
          <p:sp>
            <p:nvSpPr>
              <p:cNvPr id="36" name="TextBox 36"/>
              <p:cNvSpPr txBox="1"/>
              <p:nvPr/>
            </p:nvSpPr>
            <p:spPr>
              <a:xfrm>
                <a:off x="0" y="19050"/>
                <a:ext cx="5438696" cy="1174524"/>
              </a:xfrm>
              <a:prstGeom prst="rect">
                <a:avLst/>
              </a:prstGeom>
            </p:spPr>
            <p:txBody>
              <a:bodyPr lIns="50800" tIns="50800" rIns="50800" bIns="50800" rtlCol="0" anchor="ctr"/>
              <a:lstStyle/>
              <a:p>
                <a:pPr algn="ctr">
                  <a:lnSpc>
                    <a:spcPts val="1515"/>
                  </a:lnSpc>
                </a:pPr>
                <a:endParaRPr/>
              </a:p>
            </p:txBody>
          </p:sp>
        </p:grpSp>
        <p:sp>
          <p:nvSpPr>
            <p:cNvPr id="37" name="TextBox 37"/>
            <p:cNvSpPr txBox="1"/>
            <p:nvPr/>
          </p:nvSpPr>
          <p:spPr>
            <a:xfrm>
              <a:off x="603556" y="171285"/>
              <a:ext cx="7103542" cy="1424490"/>
            </a:xfrm>
            <a:prstGeom prst="rect">
              <a:avLst/>
            </a:prstGeom>
          </p:spPr>
          <p:txBody>
            <a:bodyPr lIns="0" tIns="0" rIns="0" bIns="0" rtlCol="0" anchor="t">
              <a:spAutoFit/>
            </a:bodyPr>
            <a:lstStyle/>
            <a:p>
              <a:pPr algn="l">
                <a:lnSpc>
                  <a:spcPts val="1584"/>
                </a:lnSpc>
              </a:pPr>
              <a:r>
                <a:rPr lang="en-US" sz="1200" b="1">
                  <a:solidFill>
                    <a:srgbClr val="464646"/>
                  </a:solidFill>
                  <a:latin typeface="Open Sans Bold"/>
                  <a:ea typeface="Open Sans Bold"/>
                  <a:cs typeface="Open Sans Bold"/>
                  <a:sym typeface="Open Sans Bold"/>
                </a:rPr>
                <a:t>Danke.</a:t>
              </a:r>
            </a:p>
            <a:p>
              <a:pPr algn="l">
                <a:lnSpc>
                  <a:spcPts val="1584"/>
                </a:lnSpc>
              </a:pPr>
              <a:r>
                <a:rPr lang="en-US" sz="1200">
                  <a:solidFill>
                    <a:srgbClr val="464646"/>
                  </a:solidFill>
                  <a:latin typeface="Open Sans"/>
                  <a:ea typeface="Open Sans"/>
                  <a:cs typeface="Open Sans"/>
                  <a:sym typeface="Open Sans"/>
                </a:rPr>
                <a:t>Vielen Dank, dass Sie den Fragebogen ausgefüllt haben.</a:t>
              </a:r>
            </a:p>
            <a:p>
              <a:pPr algn="l">
                <a:lnSpc>
                  <a:spcPts val="1584"/>
                </a:lnSpc>
              </a:pPr>
              <a:r>
                <a:rPr lang="en-US" sz="1200">
                  <a:solidFill>
                    <a:srgbClr val="464646"/>
                  </a:solidFill>
                  <a:latin typeface="Open Sans"/>
                  <a:ea typeface="Open Sans"/>
                  <a:cs typeface="Open Sans"/>
                  <a:sym typeface="Open Sans"/>
                </a:rPr>
                <a:t>Ihre Antworten werden vertraulich behandelt und nur genutzt, um Ihnen den Start bei der Arbeit zu erleichtern.</a:t>
              </a:r>
            </a:p>
            <a:p>
              <a:pPr algn="l">
                <a:lnSpc>
                  <a:spcPts val="792"/>
                </a:lnSpc>
              </a:pPr>
              <a:endParaRPr lang="en-US" sz="1200">
                <a:solidFill>
                  <a:srgbClr val="464646"/>
                </a:solidFill>
                <a:latin typeface="Open Sans"/>
                <a:ea typeface="Open Sans"/>
                <a:cs typeface="Open Sans"/>
                <a:sym typeface="Open Sans"/>
              </a:endParaRPr>
            </a:p>
            <a:p>
              <a:pPr algn="l">
                <a:lnSpc>
                  <a:spcPts val="1584"/>
                </a:lnSpc>
              </a:pPr>
              <a:r>
                <a:rPr lang="en-US" sz="1200" b="1">
                  <a:solidFill>
                    <a:srgbClr val="464646"/>
                  </a:solidFill>
                  <a:latin typeface="Open Sans Bold"/>
                  <a:ea typeface="Open Sans Bold"/>
                  <a:cs typeface="Open Sans Bold"/>
                  <a:sym typeface="Open Sans Bold"/>
                </a:rPr>
                <a:t>Haben Sie Fragen? </a:t>
              </a:r>
              <a:r>
                <a:rPr lang="en-US" sz="1200">
                  <a:solidFill>
                    <a:srgbClr val="464646"/>
                  </a:solidFill>
                  <a:latin typeface="Open Sans"/>
                  <a:ea typeface="Open Sans"/>
                  <a:cs typeface="Open Sans"/>
                  <a:sym typeface="Open Sans"/>
                </a:rPr>
                <a:t>Kontaktieren Sie uns: </a:t>
              </a:r>
            </a:p>
          </p:txBody>
        </p:sp>
      </p:grpSp>
      <p:grpSp>
        <p:nvGrpSpPr>
          <p:cNvPr id="38" name="Group 38"/>
          <p:cNvGrpSpPr/>
          <p:nvPr/>
        </p:nvGrpSpPr>
        <p:grpSpPr>
          <a:xfrm>
            <a:off x="90091" y="2000236"/>
            <a:ext cx="7194770" cy="2261255"/>
            <a:chOff x="0" y="0"/>
            <a:chExt cx="9593027" cy="3015006"/>
          </a:xfrm>
        </p:grpSpPr>
        <p:grpSp>
          <p:nvGrpSpPr>
            <p:cNvPr id="39" name="Group 39"/>
            <p:cNvGrpSpPr/>
            <p:nvPr/>
          </p:nvGrpSpPr>
          <p:grpSpPr>
            <a:xfrm>
              <a:off x="223646" y="160671"/>
              <a:ext cx="9369381" cy="2854335"/>
              <a:chOff x="0" y="0"/>
              <a:chExt cx="2518331" cy="767197"/>
            </a:xfrm>
          </p:grpSpPr>
          <p:sp>
            <p:nvSpPr>
              <p:cNvPr id="40" name="Freeform 40"/>
              <p:cNvSpPr/>
              <p:nvPr/>
            </p:nvSpPr>
            <p:spPr>
              <a:xfrm>
                <a:off x="0" y="0"/>
                <a:ext cx="2518331" cy="767197"/>
              </a:xfrm>
              <a:custGeom>
                <a:avLst/>
                <a:gdLst/>
                <a:ahLst/>
                <a:cxnLst/>
                <a:rect l="l" t="t" r="r" b="b"/>
                <a:pathLst>
                  <a:path w="2518331" h="767197">
                    <a:moveTo>
                      <a:pt x="40764" y="0"/>
                    </a:moveTo>
                    <a:lnTo>
                      <a:pt x="2477567" y="0"/>
                    </a:lnTo>
                    <a:cubicBezTo>
                      <a:pt x="2488378" y="0"/>
                      <a:pt x="2498747" y="4295"/>
                      <a:pt x="2506391" y="11940"/>
                    </a:cubicBezTo>
                    <a:cubicBezTo>
                      <a:pt x="2514036" y="19584"/>
                      <a:pt x="2518331" y="29953"/>
                      <a:pt x="2518331" y="40764"/>
                    </a:cubicBezTo>
                    <a:lnTo>
                      <a:pt x="2518331" y="726433"/>
                    </a:lnTo>
                    <a:cubicBezTo>
                      <a:pt x="2518331" y="748946"/>
                      <a:pt x="2500080" y="767197"/>
                      <a:pt x="2477567" y="767197"/>
                    </a:cubicBezTo>
                    <a:lnTo>
                      <a:pt x="40764" y="767197"/>
                    </a:lnTo>
                    <a:cubicBezTo>
                      <a:pt x="29953" y="767197"/>
                      <a:pt x="19584" y="762902"/>
                      <a:pt x="11940" y="755257"/>
                    </a:cubicBezTo>
                    <a:cubicBezTo>
                      <a:pt x="4295" y="747613"/>
                      <a:pt x="0" y="737244"/>
                      <a:pt x="0" y="726433"/>
                    </a:cubicBezTo>
                    <a:lnTo>
                      <a:pt x="0" y="40764"/>
                    </a:lnTo>
                    <a:cubicBezTo>
                      <a:pt x="0" y="18251"/>
                      <a:pt x="18251" y="0"/>
                      <a:pt x="40764" y="0"/>
                    </a:cubicBezTo>
                    <a:close/>
                  </a:path>
                </a:pathLst>
              </a:custGeom>
              <a:solidFill>
                <a:srgbClr val="FFFFFE"/>
              </a:solidFill>
              <a:ln w="38100" cap="rnd">
                <a:solidFill>
                  <a:srgbClr val="464646"/>
                </a:solidFill>
                <a:prstDash val="solid"/>
                <a:round/>
              </a:ln>
            </p:spPr>
            <p:txBody>
              <a:bodyPr/>
              <a:lstStyle/>
              <a:p>
                <a:endParaRPr lang="en-CY"/>
              </a:p>
            </p:txBody>
          </p:sp>
          <p:sp>
            <p:nvSpPr>
              <p:cNvPr id="41" name="TextBox 41"/>
              <p:cNvSpPr txBox="1"/>
              <p:nvPr/>
            </p:nvSpPr>
            <p:spPr>
              <a:xfrm>
                <a:off x="0" y="-28575"/>
                <a:ext cx="2518331" cy="795772"/>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42" name="TextBox 42"/>
            <p:cNvSpPr txBox="1"/>
            <p:nvPr/>
          </p:nvSpPr>
          <p:spPr>
            <a:xfrm>
              <a:off x="639809" y="351071"/>
              <a:ext cx="8537055" cy="2506926"/>
            </a:xfrm>
            <a:prstGeom prst="rect">
              <a:avLst/>
            </a:prstGeom>
          </p:spPr>
          <p:txBody>
            <a:bodyPr lIns="0" tIns="0" rIns="0" bIns="0" rtlCol="0" anchor="t">
              <a:spAutoFit/>
            </a:bodyPr>
            <a:lstStyle/>
            <a:p>
              <a:pPr marL="0" lvl="0" indent="0" algn="just">
                <a:lnSpc>
                  <a:spcPts val="1959"/>
                </a:lnSpc>
                <a:spcBef>
                  <a:spcPct val="0"/>
                </a:spcBef>
              </a:pPr>
              <a:r>
                <a:rPr lang="en-US" sz="1399" b="1" u="none" strike="noStrike" dirty="0">
                  <a:solidFill>
                    <a:srgbClr val="464646"/>
                  </a:solidFill>
                  <a:latin typeface="Open Sans Bold"/>
                  <a:ea typeface="Open Sans Bold"/>
                  <a:cs typeface="Open Sans Bold"/>
                  <a:sym typeface="Open Sans Bold"/>
                </a:rPr>
                <a:t>Gesundheit, </a:t>
              </a:r>
              <a:r>
                <a:rPr lang="en-US" sz="1399" b="1" u="none" strike="noStrike" dirty="0" err="1">
                  <a:solidFill>
                    <a:srgbClr val="464646"/>
                  </a:solidFill>
                  <a:latin typeface="Open Sans Bold"/>
                  <a:ea typeface="Open Sans Bold"/>
                  <a:cs typeface="Open Sans Bold"/>
                  <a:sym typeface="Open Sans Bold"/>
                </a:rPr>
                <a:t>Zugänglichkeit</a:t>
              </a:r>
              <a:r>
                <a:rPr lang="en-US" sz="1399" b="1" u="none" strike="noStrike" dirty="0">
                  <a:solidFill>
                    <a:srgbClr val="464646"/>
                  </a:solidFill>
                  <a:latin typeface="Open Sans Bold"/>
                  <a:ea typeface="Open Sans Bold"/>
                  <a:cs typeface="Open Sans Bold"/>
                  <a:sym typeface="Open Sans Bold"/>
                </a:rPr>
                <a:t> und </a:t>
              </a:r>
              <a:r>
                <a:rPr lang="en-US" sz="1399" b="1" u="none" strike="noStrike" dirty="0" err="1">
                  <a:solidFill>
                    <a:srgbClr val="464646"/>
                  </a:solidFill>
                  <a:latin typeface="Open Sans Bold"/>
                  <a:ea typeface="Open Sans Bold"/>
                  <a:cs typeface="Open Sans Bold"/>
                  <a:sym typeface="Open Sans Bold"/>
                </a:rPr>
                <a:t>Wohlbefinden</a:t>
              </a:r>
              <a:endParaRPr lang="en-US" sz="1399" b="1" u="none" strike="noStrike" dirty="0">
                <a:solidFill>
                  <a:srgbClr val="464646"/>
                </a:solidFill>
                <a:latin typeface="Open Sans Bold"/>
                <a:ea typeface="Open Sans Bold"/>
                <a:cs typeface="Open Sans Bold"/>
                <a:sym typeface="Open Sans Bold"/>
              </a:endParaRPr>
            </a:p>
            <a:p>
              <a:pPr lvl="0" algn="just">
                <a:lnSpc>
                  <a:spcPts val="2239"/>
                </a:lnSpc>
              </a:pPr>
              <a:r>
                <a:rPr lang="de-DE" sz="1400" dirty="0">
                  <a:latin typeface="Open Sans" panose="020B0606030504020204" pitchFamily="34" charset="0"/>
                  <a:ea typeface="Open Sans" panose="020B0606030504020204" pitchFamily="34" charset="0"/>
                  <a:cs typeface="Open Sans" panose="020B0606030504020204" pitchFamily="34" charset="0"/>
                </a:rPr>
                <a:t>Gibt es etwas zu Ihrer Gesundheit oder Ihrem Wohlbefinden, das wir wissen sollten, damit wir Sie bei der Arbeit gut unterstützen können?</a:t>
              </a:r>
              <a:r>
                <a:rPr lang="en-US" sz="1399" u="none" strike="noStrike" dirty="0">
                  <a:solidFill>
                    <a:srgbClr val="464646"/>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399" u="none" strike="noStrike" dirty="0">
                  <a:solidFill>
                    <a:srgbClr val="464646"/>
                  </a:solidFill>
                  <a:latin typeface="Open Sans"/>
                  <a:ea typeface="Open Sans"/>
                  <a:cs typeface="Open Sans"/>
                  <a:sym typeface="Open Sans"/>
                </a:rPr>
                <a:t>☐ Ja                          ☐ Nein </a:t>
              </a:r>
            </a:p>
            <a:p>
              <a:pPr marL="0" lvl="0" indent="0" algn="just">
                <a:lnSpc>
                  <a:spcPts val="2239"/>
                </a:lnSpc>
              </a:pPr>
              <a:r>
                <a:rPr lang="en-US" sz="1399" u="none" strike="noStrike" dirty="0">
                  <a:solidFill>
                    <a:srgbClr val="464646"/>
                  </a:solidFill>
                  <a:latin typeface="Open Sans"/>
                  <a:ea typeface="Open Sans"/>
                  <a:cs typeface="Open Sans"/>
                  <a:sym typeface="Open Sans"/>
                </a:rPr>
                <a:t>Falls ja, bitte </a:t>
              </a:r>
              <a:r>
                <a:rPr lang="en-US" sz="1399" u="none" strike="noStrike" dirty="0" err="1">
                  <a:solidFill>
                    <a:srgbClr val="464646"/>
                  </a:solidFill>
                  <a:latin typeface="Open Sans"/>
                  <a:ea typeface="Open Sans"/>
                  <a:cs typeface="Open Sans"/>
                  <a:sym typeface="Open Sans"/>
                </a:rPr>
                <a:t>erläutern</a:t>
              </a:r>
              <a:r>
                <a:rPr lang="en-US" sz="1399" u="none" strike="noStrike" dirty="0">
                  <a:solidFill>
                    <a:srgbClr val="464646"/>
                  </a:solidFill>
                  <a:latin typeface="Open Sans"/>
                  <a:ea typeface="Open Sans"/>
                  <a:cs typeface="Open Sans"/>
                  <a:sym typeface="Open Sans"/>
                </a:rPr>
                <a:t>:</a:t>
              </a:r>
            </a:p>
            <a:p>
              <a:pPr marL="0" lvl="0" indent="0" algn="just">
                <a:lnSpc>
                  <a:spcPts val="1959"/>
                </a:lnSpc>
                <a:spcBef>
                  <a:spcPct val="0"/>
                </a:spcBef>
              </a:pPr>
              <a:r>
                <a:rPr lang="en-US" sz="1399" b="1" u="none" strike="noStrike" dirty="0">
                  <a:solidFill>
                    <a:srgbClr val="464646"/>
                  </a:solidFill>
                  <a:latin typeface="Open Sans Bold"/>
                  <a:ea typeface="Open Sans Bold"/>
                  <a:cs typeface="Open Sans Bold"/>
                  <a:sym typeface="Open Sans Bold"/>
                </a:rPr>
                <a:t>______________________________________________________________________________________________________________________________________________________________________________</a:t>
              </a:r>
            </a:p>
          </p:txBody>
        </p:sp>
        <p:grpSp>
          <p:nvGrpSpPr>
            <p:cNvPr id="43" name="Group 43"/>
            <p:cNvGrpSpPr/>
            <p:nvPr/>
          </p:nvGrpSpPr>
          <p:grpSpPr>
            <a:xfrm>
              <a:off x="0" y="0"/>
              <a:ext cx="666529" cy="666529"/>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75A7"/>
              </a:solidFill>
            </p:spPr>
            <p:txBody>
              <a:bodyPr/>
              <a:lstStyle/>
              <a:p>
                <a:endParaRPr lang="en-CY"/>
              </a:p>
            </p:txBody>
          </p:sp>
          <p:sp>
            <p:nvSpPr>
              <p:cNvPr id="45" name="TextBox 45"/>
              <p:cNvSpPr txBox="1"/>
              <p:nvPr/>
            </p:nvSpPr>
            <p:spPr>
              <a:xfrm>
                <a:off x="76200" y="47625"/>
                <a:ext cx="660400" cy="6889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46" name="TextBox 46"/>
            <p:cNvSpPr txBox="1"/>
            <p:nvPr/>
          </p:nvSpPr>
          <p:spPr>
            <a:xfrm>
              <a:off x="51101" y="189246"/>
              <a:ext cx="564328" cy="306633"/>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3</a:t>
              </a:r>
            </a:p>
          </p:txBody>
        </p:sp>
      </p:grpSp>
      <p:sp>
        <p:nvSpPr>
          <p:cNvPr id="47" name="TextBox 47"/>
          <p:cNvSpPr txBox="1"/>
          <p:nvPr/>
        </p:nvSpPr>
        <p:spPr>
          <a:xfrm>
            <a:off x="260289" y="1503291"/>
            <a:ext cx="7039421" cy="346075"/>
          </a:xfrm>
          <a:prstGeom prst="rect">
            <a:avLst/>
          </a:prstGeom>
        </p:spPr>
        <p:txBody>
          <a:bodyPr lIns="0" tIns="0" rIns="0" bIns="0" rtlCol="0" anchor="t">
            <a:spAutoFit/>
          </a:bodyPr>
          <a:lstStyle/>
          <a:p>
            <a:pPr marL="0" lvl="0" indent="0" algn="ctr">
              <a:lnSpc>
                <a:spcPts val="1400"/>
              </a:lnSpc>
              <a:spcBef>
                <a:spcPct val="0"/>
              </a:spcBef>
            </a:pPr>
            <a:r>
              <a:rPr lang="en-US" sz="1000" b="1" i="1">
                <a:solidFill>
                  <a:srgbClr val="464646"/>
                </a:solidFill>
                <a:latin typeface="Open Sans Bold Italics"/>
                <a:ea typeface="Open Sans Bold Italics"/>
                <a:cs typeface="Open Sans Bold Italics"/>
                <a:sym typeface="Open Sans Bold Italics"/>
              </a:rPr>
              <a:t>Streng vertraulich.</a:t>
            </a:r>
            <a:r>
              <a:rPr lang="en-US" sz="1000" i="1">
                <a:solidFill>
                  <a:srgbClr val="464646"/>
                </a:solidFill>
                <a:latin typeface="Open Sans Italics"/>
                <a:ea typeface="Open Sans Italics"/>
                <a:cs typeface="Open Sans Italics"/>
                <a:sym typeface="Open Sans Italics"/>
              </a:rPr>
              <a:t>  Die Informationen werden nur genutzt, um Sie gut zu unterstützen.  </a:t>
            </a:r>
          </a:p>
          <a:p>
            <a:pPr marL="0" lvl="0" indent="0" algn="ctr">
              <a:lnSpc>
                <a:spcPts val="1400"/>
              </a:lnSpc>
              <a:spcBef>
                <a:spcPct val="0"/>
              </a:spcBef>
            </a:pPr>
            <a:r>
              <a:rPr lang="en-US" sz="1000" i="1">
                <a:solidFill>
                  <a:srgbClr val="464646"/>
                </a:solidFill>
                <a:latin typeface="Open Sans Italics"/>
                <a:ea typeface="Open Sans Italics"/>
                <a:cs typeface="Open Sans Italics"/>
                <a:sym typeface="Open Sans Italics"/>
              </a:rPr>
              <a:t>Ihre Daten werden sicher gespeichert und geschützt. </a:t>
            </a:r>
            <a:r>
              <a:rPr lang="en-US" sz="1000" b="1" i="1">
                <a:solidFill>
                  <a:srgbClr val="464646"/>
                </a:solidFill>
                <a:latin typeface="Open Sans Bold Italics"/>
                <a:ea typeface="Open Sans Bold Italics"/>
                <a:cs typeface="Open Sans Bold Italics"/>
                <a:sym typeface="Open Sans Bold Italics"/>
              </a:rPr>
              <a:t>Alle Fragen sind freiwillig.</a:t>
            </a:r>
          </a:p>
        </p:txBody>
      </p:sp>
      <p:sp>
        <p:nvSpPr>
          <p:cNvPr id="48" name="TextBox 48"/>
          <p:cNvSpPr txBox="1"/>
          <p:nvPr/>
        </p:nvSpPr>
        <p:spPr>
          <a:xfrm>
            <a:off x="396733" y="10097589"/>
            <a:ext cx="6766535" cy="231585"/>
          </a:xfrm>
          <a:prstGeom prst="rect">
            <a:avLst/>
          </a:prstGeom>
        </p:spPr>
        <p:txBody>
          <a:bodyPr lIns="0" tIns="0" rIns="0" bIns="0" rtlCol="0" anchor="t">
            <a:spAutoFit/>
          </a:bodyPr>
          <a:lstStyle/>
          <a:p>
            <a:pPr marL="0" lvl="0" indent="0" algn="ctr">
              <a:lnSpc>
                <a:spcPts val="1935"/>
              </a:lnSpc>
              <a:spcBef>
                <a:spcPct val="0"/>
              </a:spcBef>
            </a:pPr>
            <a:r>
              <a:rPr lang="en-US" sz="1382" b="1">
                <a:solidFill>
                  <a:srgbClr val="422C4F"/>
                </a:solidFill>
                <a:latin typeface="Open Sans Bold"/>
                <a:ea typeface="Open Sans Bold"/>
                <a:cs typeface="Open Sans Bold"/>
                <a:sym typeface="Open Sans Bold"/>
              </a:rPr>
              <a:t>Abschnitt B – Vertraulich · Seite 2 von 2</a:t>
            </a:r>
          </a:p>
        </p:txBody>
      </p:sp>
      <p:grpSp>
        <p:nvGrpSpPr>
          <p:cNvPr id="49" name="Group 49"/>
          <p:cNvGrpSpPr/>
          <p:nvPr/>
        </p:nvGrpSpPr>
        <p:grpSpPr>
          <a:xfrm>
            <a:off x="4967775" y="908329"/>
            <a:ext cx="2484225" cy="297740"/>
            <a:chOff x="0" y="0"/>
            <a:chExt cx="890290" cy="106703"/>
          </a:xfrm>
        </p:grpSpPr>
        <p:sp>
          <p:nvSpPr>
            <p:cNvPr id="50" name="Freeform 50"/>
            <p:cNvSpPr/>
            <p:nvPr/>
          </p:nvSpPr>
          <p:spPr>
            <a:xfrm>
              <a:off x="0" y="0"/>
              <a:ext cx="890290" cy="106703"/>
            </a:xfrm>
            <a:custGeom>
              <a:avLst/>
              <a:gdLst/>
              <a:ahLst/>
              <a:cxnLst/>
              <a:rect l="l" t="t" r="r" b="b"/>
              <a:pathLst>
                <a:path w="890290" h="106703">
                  <a:moveTo>
                    <a:pt x="53352" y="0"/>
                  </a:moveTo>
                  <a:lnTo>
                    <a:pt x="836939" y="0"/>
                  </a:lnTo>
                  <a:cubicBezTo>
                    <a:pt x="851088" y="0"/>
                    <a:pt x="864659" y="5621"/>
                    <a:pt x="874664" y="15626"/>
                  </a:cubicBezTo>
                  <a:cubicBezTo>
                    <a:pt x="884669" y="25632"/>
                    <a:pt x="890290" y="39202"/>
                    <a:pt x="890290" y="53352"/>
                  </a:cubicBezTo>
                  <a:lnTo>
                    <a:pt x="890290" y="53352"/>
                  </a:lnTo>
                  <a:cubicBezTo>
                    <a:pt x="890290" y="82817"/>
                    <a:pt x="866404" y="106703"/>
                    <a:pt x="836939" y="106703"/>
                  </a:cubicBezTo>
                  <a:lnTo>
                    <a:pt x="53352" y="106703"/>
                  </a:lnTo>
                  <a:cubicBezTo>
                    <a:pt x="39202" y="106703"/>
                    <a:pt x="25632" y="101082"/>
                    <a:pt x="15626" y="91077"/>
                  </a:cubicBezTo>
                  <a:cubicBezTo>
                    <a:pt x="5621" y="81072"/>
                    <a:pt x="0" y="67501"/>
                    <a:pt x="0" y="53352"/>
                  </a:cubicBezTo>
                  <a:lnTo>
                    <a:pt x="0" y="53352"/>
                  </a:lnTo>
                  <a:cubicBezTo>
                    <a:pt x="0" y="39202"/>
                    <a:pt x="5621" y="25632"/>
                    <a:pt x="15626" y="15626"/>
                  </a:cubicBezTo>
                  <a:cubicBezTo>
                    <a:pt x="25632" y="5621"/>
                    <a:pt x="39202" y="0"/>
                    <a:pt x="53352" y="0"/>
                  </a:cubicBezTo>
                  <a:close/>
                </a:path>
              </a:pathLst>
            </a:custGeom>
            <a:solidFill>
              <a:srgbClr val="FFFFFF"/>
            </a:solidFill>
          </p:spPr>
          <p:txBody>
            <a:bodyPr/>
            <a:lstStyle/>
            <a:p>
              <a:endParaRPr lang="en-CY"/>
            </a:p>
          </p:txBody>
        </p:sp>
        <p:sp>
          <p:nvSpPr>
            <p:cNvPr id="51" name="TextBox 51"/>
            <p:cNvSpPr txBox="1"/>
            <p:nvPr/>
          </p:nvSpPr>
          <p:spPr>
            <a:xfrm>
              <a:off x="0" y="-19050"/>
              <a:ext cx="890290" cy="125753"/>
            </a:xfrm>
            <a:prstGeom prst="rect">
              <a:avLst/>
            </a:prstGeom>
          </p:spPr>
          <p:txBody>
            <a:bodyPr lIns="50800" tIns="50800" rIns="50800" bIns="50800" rtlCol="0" anchor="ctr"/>
            <a:lstStyle/>
            <a:p>
              <a:pPr marL="0" lvl="0" indent="0" algn="ctr">
                <a:lnSpc>
                  <a:spcPts val="1399"/>
                </a:lnSpc>
              </a:pPr>
              <a:r>
                <a:rPr lang="en-US" sz="999">
                  <a:solidFill>
                    <a:srgbClr val="464646"/>
                  </a:solidFill>
                  <a:latin typeface="Open Sans"/>
                  <a:ea typeface="Open Sans"/>
                  <a:cs typeface="Open Sans"/>
                  <a:sym typeface="Open Sans"/>
                </a:rPr>
                <a:t>Nur für Personalabteilung / Vorgesetzte</a:t>
              </a:r>
            </a:p>
          </p:txBody>
        </p:sp>
      </p:grpSp>
      <p:sp>
        <p:nvSpPr>
          <p:cNvPr id="52" name="Freeform 2">
            <a:extLst>
              <a:ext uri="{FF2B5EF4-FFF2-40B4-BE49-F238E27FC236}">
                <a16:creationId xmlns:a16="http://schemas.microsoft.com/office/drawing/2014/main" id="{E7D94578-BCDB-C165-1B32-9B2D358E9C43}"/>
              </a:ext>
            </a:extLst>
          </p:cNvPr>
          <p:cNvSpPr/>
          <p:nvPr/>
        </p:nvSpPr>
        <p:spPr>
          <a:xfrm>
            <a:off x="1699724" y="-4420"/>
            <a:ext cx="3024000" cy="57432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79307"/>
            </a:stretch>
          </a:blipFill>
        </p:spPr>
        <p:txBody>
          <a:bodyPr/>
          <a:lstStyle/>
          <a:p>
            <a:endParaRPr lang="en-CY" dirty="0"/>
          </a:p>
        </p:txBody>
      </p:sp>
      <p:sp>
        <p:nvSpPr>
          <p:cNvPr id="53" name="Freeform 3">
            <a:extLst>
              <a:ext uri="{FF2B5EF4-FFF2-40B4-BE49-F238E27FC236}">
                <a16:creationId xmlns:a16="http://schemas.microsoft.com/office/drawing/2014/main" id="{81E8B153-663A-B443-57BB-E062CA59265F}"/>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grpSp>
        <p:nvGrpSpPr>
          <p:cNvPr id="54" name="Group 4">
            <a:extLst>
              <a:ext uri="{FF2B5EF4-FFF2-40B4-BE49-F238E27FC236}">
                <a16:creationId xmlns:a16="http://schemas.microsoft.com/office/drawing/2014/main" id="{3E525007-2320-C460-C519-5E7DACE9228A}"/>
              </a:ext>
            </a:extLst>
          </p:cNvPr>
          <p:cNvGrpSpPr/>
          <p:nvPr/>
        </p:nvGrpSpPr>
        <p:grpSpPr>
          <a:xfrm flipV="1">
            <a:off x="-3" y="10438199"/>
            <a:ext cx="6897159" cy="45719"/>
            <a:chOff x="0" y="0"/>
            <a:chExt cx="2709333" cy="26991"/>
          </a:xfrm>
        </p:grpSpPr>
        <p:sp>
          <p:nvSpPr>
            <p:cNvPr id="55" name="Freeform 5">
              <a:extLst>
                <a:ext uri="{FF2B5EF4-FFF2-40B4-BE49-F238E27FC236}">
                  <a16:creationId xmlns:a16="http://schemas.microsoft.com/office/drawing/2014/main" id="{FCC2A65E-90BE-69D4-F48E-36860BE16911}"/>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56" name="TextBox 6">
              <a:extLst>
                <a:ext uri="{FF2B5EF4-FFF2-40B4-BE49-F238E27FC236}">
                  <a16:creationId xmlns:a16="http://schemas.microsoft.com/office/drawing/2014/main" id="{3F58DE82-1EA5-74EE-2C62-FBC538396006}"/>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5EFC4-2121-35AA-4FDB-34601935A0D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29AE0F0-7EB8-B673-A920-C439BFB20F36}"/>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51202A17-73BA-D37A-C7D4-0CA6F2F1879E}"/>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633E5E9F-BBDA-29A8-E86F-40A5CF2CD0DE}"/>
              </a:ext>
            </a:extLst>
          </p:cNvPr>
          <p:cNvSpPr txBox="1"/>
          <p:nvPr/>
        </p:nvSpPr>
        <p:spPr>
          <a:xfrm>
            <a:off x="0" y="2527300"/>
            <a:ext cx="7556500" cy="113319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9225"/>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baseline="0" dirty="0" err="1">
                <a:solidFill>
                  <a:srgbClr val="FAC175"/>
                </a:solidFill>
                <a:uFillTx/>
                <a:latin typeface="Open Sans Bold"/>
                <a:ea typeface="Open Sans Bold"/>
                <a:cs typeface="Open Sans Bold"/>
              </a:rPr>
              <a:t>Aktivität</a:t>
            </a:r>
            <a:r>
              <a:rPr lang="en-CY" sz="7500" b="1" i="0" u="none" strike="noStrike" kern="1200" cap="none" baseline="0" dirty="0">
                <a:solidFill>
                  <a:srgbClr val="FAC175"/>
                </a:solidFill>
                <a:uFillTx/>
                <a:latin typeface="Open Sans Bold"/>
                <a:ea typeface="Open Sans Bold"/>
                <a:cs typeface="Open Sans Bold"/>
              </a:rPr>
              <a:t> </a:t>
            </a:r>
            <a:r>
              <a:rPr lang="en-CY" sz="7500" b="1" dirty="0">
                <a:solidFill>
                  <a:srgbClr val="FAC175"/>
                </a:solidFill>
                <a:latin typeface="Open Sans Bold"/>
                <a:ea typeface="Open Sans Bold"/>
                <a:cs typeface="Open Sans Bold"/>
              </a:rPr>
              <a:t>2</a:t>
            </a:r>
            <a:endParaRPr lang="en-US" sz="7500" b="1" i="0" u="none" strike="noStrike" kern="1200" cap="none" baseline="0" dirty="0">
              <a:solidFill>
                <a:srgbClr val="FAC175"/>
              </a:solidFill>
              <a:uFillTx/>
              <a:latin typeface="Open Sans Bold"/>
              <a:ea typeface="Open Sans Bold"/>
              <a:cs typeface="Open Sans Bold"/>
            </a:endParaRPr>
          </a:p>
        </p:txBody>
      </p:sp>
      <p:sp>
        <p:nvSpPr>
          <p:cNvPr id="7" name="Freeform 2">
            <a:extLst>
              <a:ext uri="{FF2B5EF4-FFF2-40B4-BE49-F238E27FC236}">
                <a16:creationId xmlns:a16="http://schemas.microsoft.com/office/drawing/2014/main" id="{43D66C0E-2F81-4AF5-6715-FAE684F919D5}"/>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Freeform 3">
            <a:extLst>
              <a:ext uri="{FF2B5EF4-FFF2-40B4-BE49-F238E27FC236}">
                <a16:creationId xmlns:a16="http://schemas.microsoft.com/office/drawing/2014/main" id="{B5920163-F65D-3C1D-F13A-59405106484D}"/>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11326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724" y="-2453"/>
            <a:ext cx="3024000" cy="57235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0266" b="-1"/>
            </a:stretch>
          </a:blipFill>
        </p:spPr>
        <p:txBody>
          <a:bodyPr/>
          <a:lstStyle/>
          <a:p>
            <a:endParaRPr lang="en-CY"/>
          </a:p>
        </p:txBody>
      </p:sp>
      <p:sp>
        <p:nvSpPr>
          <p:cNvPr id="3" name="Freeform 3"/>
          <p:cNvSpPr/>
          <p:nvPr/>
        </p:nvSpPr>
        <p:spPr>
          <a:xfrm>
            <a:off x="2902269" y="-2453"/>
            <a:ext cx="3024000" cy="60835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3682"/>
            </a:stretch>
          </a:blipFill>
        </p:spPr>
        <p:txBody>
          <a:bodyPr/>
          <a:lstStyle/>
          <a:p>
            <a:endParaRPr lang="en-CY"/>
          </a:p>
        </p:txBody>
      </p:sp>
      <p:grpSp>
        <p:nvGrpSpPr>
          <p:cNvPr id="4" name="Group 4"/>
          <p:cNvGrpSpPr/>
          <p:nvPr/>
        </p:nvGrpSpPr>
        <p:grpSpPr>
          <a:xfrm>
            <a:off x="-3" y="10392479"/>
            <a:ext cx="6897159" cy="45719"/>
            <a:chOff x="0" y="0"/>
            <a:chExt cx="2709333" cy="26991"/>
          </a:xfrm>
        </p:grpSpPr>
        <p:sp>
          <p:nvSpPr>
            <p:cNvPr id="5" name="Freeform 5"/>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6" name="TextBox 6"/>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grpSp>
        <p:nvGrpSpPr>
          <p:cNvPr id="7" name="Group 7"/>
          <p:cNvGrpSpPr/>
          <p:nvPr/>
        </p:nvGrpSpPr>
        <p:grpSpPr>
          <a:xfrm>
            <a:off x="182615" y="2498559"/>
            <a:ext cx="7194770" cy="1629515"/>
            <a:chOff x="0" y="0"/>
            <a:chExt cx="9593027" cy="2172687"/>
          </a:xfrm>
        </p:grpSpPr>
        <p:grpSp>
          <p:nvGrpSpPr>
            <p:cNvPr id="8" name="Group 8"/>
            <p:cNvGrpSpPr/>
            <p:nvPr/>
          </p:nvGrpSpPr>
          <p:grpSpPr>
            <a:xfrm>
              <a:off x="223646" y="160671"/>
              <a:ext cx="9369381" cy="2012016"/>
              <a:chOff x="0" y="0"/>
              <a:chExt cx="2518331" cy="540796"/>
            </a:xfrm>
          </p:grpSpPr>
          <p:sp>
            <p:nvSpPr>
              <p:cNvPr id="9" name="Freeform 9"/>
              <p:cNvSpPr/>
              <p:nvPr/>
            </p:nvSpPr>
            <p:spPr>
              <a:xfrm>
                <a:off x="0" y="0"/>
                <a:ext cx="2518331" cy="540796"/>
              </a:xfrm>
              <a:custGeom>
                <a:avLst/>
                <a:gdLst/>
                <a:ahLst/>
                <a:cxnLst/>
                <a:rect l="l" t="t" r="r" b="b"/>
                <a:pathLst>
                  <a:path w="2518331" h="540796">
                    <a:moveTo>
                      <a:pt x="40764" y="0"/>
                    </a:moveTo>
                    <a:lnTo>
                      <a:pt x="2477567" y="0"/>
                    </a:lnTo>
                    <a:cubicBezTo>
                      <a:pt x="2488378" y="0"/>
                      <a:pt x="2498747" y="4295"/>
                      <a:pt x="2506391" y="11940"/>
                    </a:cubicBezTo>
                    <a:cubicBezTo>
                      <a:pt x="2514036" y="19584"/>
                      <a:pt x="2518331" y="29953"/>
                      <a:pt x="2518331" y="40764"/>
                    </a:cubicBezTo>
                    <a:lnTo>
                      <a:pt x="2518331" y="500032"/>
                    </a:lnTo>
                    <a:cubicBezTo>
                      <a:pt x="2518331" y="522545"/>
                      <a:pt x="2500080" y="540796"/>
                      <a:pt x="2477567" y="540796"/>
                    </a:cubicBezTo>
                    <a:lnTo>
                      <a:pt x="40764" y="540796"/>
                    </a:lnTo>
                    <a:cubicBezTo>
                      <a:pt x="29953" y="540796"/>
                      <a:pt x="19584" y="536501"/>
                      <a:pt x="11940" y="528856"/>
                    </a:cubicBezTo>
                    <a:cubicBezTo>
                      <a:pt x="4295" y="521212"/>
                      <a:pt x="0" y="510843"/>
                      <a:pt x="0" y="500032"/>
                    </a:cubicBezTo>
                    <a:lnTo>
                      <a:pt x="0" y="40764"/>
                    </a:lnTo>
                    <a:cubicBezTo>
                      <a:pt x="0" y="18251"/>
                      <a:pt x="18251" y="0"/>
                      <a:pt x="40764" y="0"/>
                    </a:cubicBezTo>
                    <a:close/>
                  </a:path>
                </a:pathLst>
              </a:custGeom>
              <a:solidFill>
                <a:srgbClr val="FFF3E3"/>
              </a:solidFill>
            </p:spPr>
            <p:txBody>
              <a:bodyPr/>
              <a:lstStyle/>
              <a:p>
                <a:endParaRPr lang="en-CY"/>
              </a:p>
            </p:txBody>
          </p:sp>
          <p:sp>
            <p:nvSpPr>
              <p:cNvPr id="10" name="TextBox 10"/>
              <p:cNvSpPr txBox="1"/>
              <p:nvPr/>
            </p:nvSpPr>
            <p:spPr>
              <a:xfrm>
                <a:off x="0" y="-28575"/>
                <a:ext cx="2518331" cy="569371"/>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666529" y="363668"/>
              <a:ext cx="8239796" cy="1435524"/>
            </a:xfrm>
            <a:prstGeom prst="rect">
              <a:avLst/>
            </a:prstGeom>
          </p:spPr>
          <p:txBody>
            <a:bodyPr lIns="0" tIns="0" rIns="0" bIns="0" rtlCol="0" anchor="t">
              <a:spAutoFit/>
            </a:bodyPr>
            <a:lstStyle/>
            <a:p>
              <a:pPr marL="0" lvl="0" indent="0" algn="just">
                <a:lnSpc>
                  <a:spcPts val="2239"/>
                </a:lnSpc>
              </a:pPr>
              <a:r>
                <a:rPr lang="en-US" sz="1399" b="1">
                  <a:solidFill>
                    <a:srgbClr val="464646"/>
                  </a:solidFill>
                  <a:latin typeface="Open Sans Bold"/>
                  <a:ea typeface="Open Sans Bold"/>
                  <a:cs typeface="Open Sans Bold"/>
                  <a:sym typeface="Open Sans Bold"/>
                </a:rPr>
                <a:t>Grundlegende Informationen:</a:t>
              </a:r>
            </a:p>
            <a:p>
              <a:pPr marL="0" lvl="0" indent="0" algn="just">
                <a:lnSpc>
                  <a:spcPts val="2239"/>
                </a:lnSpc>
              </a:pPr>
              <a:r>
                <a:rPr lang="en-US" sz="1399">
                  <a:solidFill>
                    <a:srgbClr val="464646"/>
                  </a:solidFill>
                  <a:latin typeface="Open Sans"/>
                  <a:ea typeface="Open Sans"/>
                  <a:cs typeface="Open Sans"/>
                  <a:sym typeface="Open Sans"/>
                </a:rPr>
                <a:t>Eine neue Kollegin wird unser Team verstärken.</a:t>
              </a:r>
            </a:p>
            <a:p>
              <a:pPr marL="0" lvl="0" indent="0" algn="just">
                <a:lnSpc>
                  <a:spcPts val="2239"/>
                </a:lnSpc>
              </a:pPr>
              <a:r>
                <a:rPr lang="en-US" sz="1399">
                  <a:solidFill>
                    <a:srgbClr val="464646"/>
                  </a:solidFill>
                  <a:latin typeface="Open Sans"/>
                  <a:ea typeface="Open Sans"/>
                  <a:cs typeface="Open Sans"/>
                  <a:sym typeface="Open Sans"/>
                </a:rPr>
                <a:t>Name: ___________________________ Rolle: ___________________________ Eintrittsdatum: ______________________</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1</a:t>
              </a:r>
            </a:p>
          </p:txBody>
        </p:sp>
      </p:grpSp>
      <p:grpSp>
        <p:nvGrpSpPr>
          <p:cNvPr id="16" name="Group 16"/>
          <p:cNvGrpSpPr/>
          <p:nvPr/>
        </p:nvGrpSpPr>
        <p:grpSpPr>
          <a:xfrm>
            <a:off x="182615" y="4264513"/>
            <a:ext cx="7194770" cy="5583751"/>
            <a:chOff x="0" y="0"/>
            <a:chExt cx="9593027" cy="7445002"/>
          </a:xfrm>
        </p:grpSpPr>
        <p:grpSp>
          <p:nvGrpSpPr>
            <p:cNvPr id="17" name="Group 17"/>
            <p:cNvGrpSpPr/>
            <p:nvPr/>
          </p:nvGrpSpPr>
          <p:grpSpPr>
            <a:xfrm>
              <a:off x="223646" y="160671"/>
              <a:ext cx="9369381" cy="7284331"/>
              <a:chOff x="0" y="0"/>
              <a:chExt cx="2518331" cy="1957905"/>
            </a:xfrm>
          </p:grpSpPr>
          <p:sp>
            <p:nvSpPr>
              <p:cNvPr id="18" name="Freeform 18"/>
              <p:cNvSpPr/>
              <p:nvPr/>
            </p:nvSpPr>
            <p:spPr>
              <a:xfrm>
                <a:off x="0" y="0"/>
                <a:ext cx="2518331" cy="1957905"/>
              </a:xfrm>
              <a:custGeom>
                <a:avLst/>
                <a:gdLst/>
                <a:ahLst/>
                <a:cxnLst/>
                <a:rect l="l" t="t" r="r" b="b"/>
                <a:pathLst>
                  <a:path w="2518331" h="1957905">
                    <a:moveTo>
                      <a:pt x="40764" y="0"/>
                    </a:moveTo>
                    <a:lnTo>
                      <a:pt x="2477567" y="0"/>
                    </a:lnTo>
                    <a:cubicBezTo>
                      <a:pt x="2488378" y="0"/>
                      <a:pt x="2498747" y="4295"/>
                      <a:pt x="2506391" y="11940"/>
                    </a:cubicBezTo>
                    <a:cubicBezTo>
                      <a:pt x="2514036" y="19584"/>
                      <a:pt x="2518331" y="29953"/>
                      <a:pt x="2518331" y="40764"/>
                    </a:cubicBezTo>
                    <a:lnTo>
                      <a:pt x="2518331" y="1917141"/>
                    </a:lnTo>
                    <a:cubicBezTo>
                      <a:pt x="2518331" y="1939654"/>
                      <a:pt x="2500080" y="1957905"/>
                      <a:pt x="2477567" y="1957905"/>
                    </a:cubicBezTo>
                    <a:lnTo>
                      <a:pt x="40764" y="1957905"/>
                    </a:lnTo>
                    <a:cubicBezTo>
                      <a:pt x="18251" y="1957905"/>
                      <a:pt x="0" y="1939654"/>
                      <a:pt x="0" y="1917141"/>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19" name="TextBox 19"/>
              <p:cNvSpPr txBox="1"/>
              <p:nvPr/>
            </p:nvSpPr>
            <p:spPr>
              <a:xfrm>
                <a:off x="0" y="-28575"/>
                <a:ext cx="2518331" cy="1986480"/>
              </a:xfrm>
              <a:prstGeom prst="rect">
                <a:avLst/>
              </a:prstGeom>
            </p:spPr>
            <p:txBody>
              <a:bodyPr lIns="50800" tIns="50800" rIns="50800" bIns="50800" rtlCol="0" anchor="ctr"/>
              <a:lstStyle/>
              <a:p>
                <a:pPr algn="ctr">
                  <a:lnSpc>
                    <a:spcPts val="1679"/>
                  </a:lnSpc>
                </a:pPr>
                <a:endParaRPr/>
              </a:p>
            </p:txBody>
          </p:sp>
        </p:grpSp>
        <p:sp>
          <p:nvSpPr>
            <p:cNvPr id="20" name="TextBox 20"/>
            <p:cNvSpPr txBox="1"/>
            <p:nvPr/>
          </p:nvSpPr>
          <p:spPr>
            <a:xfrm>
              <a:off x="666529" y="392243"/>
              <a:ext cx="8239796" cy="515718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Über die neue Kollegin</a:t>
              </a:r>
            </a:p>
            <a:p>
              <a:pPr marL="0" lvl="0" indent="0" algn="just">
                <a:lnSpc>
                  <a:spcPts val="1680"/>
                </a:lnSpc>
                <a:spcBef>
                  <a:spcPct val="0"/>
                </a:spcBef>
              </a:pPr>
              <a:r>
                <a:rPr lang="en-US" sz="1200" i="1">
                  <a:solidFill>
                    <a:srgbClr val="EFAB80"/>
                  </a:solidFill>
                  <a:latin typeface="Open Sans Italics"/>
                  <a:ea typeface="Open Sans Italics"/>
                  <a:cs typeface="Open Sans Italics"/>
                  <a:sym typeface="Open Sans Italics"/>
                </a:rPr>
                <a:t>Basierend auf Informationen, die die Mitarbeiterin zur Weitergabe freigegeben hat </a:t>
              </a:r>
            </a:p>
            <a:p>
              <a:pPr marL="0" lvl="0" indent="0" algn="just">
                <a:lnSpc>
                  <a:spcPts val="1680"/>
                </a:lnSpc>
                <a:spcBef>
                  <a:spcPct val="0"/>
                </a:spcBef>
              </a:pPr>
              <a:r>
                <a:rPr lang="en-US" sz="1200" i="1">
                  <a:solidFill>
                    <a:srgbClr val="464646"/>
                  </a:solidFill>
                  <a:latin typeface="Open Sans Italics"/>
                  <a:ea typeface="Open Sans Italics"/>
                  <a:cs typeface="Open Sans Italics"/>
                  <a:sym typeface="Open Sans Italics"/>
                </a:rPr>
                <a:t>Die folgenden Informationen stammen aus dem Abschnitt „Vorstellung fürs Team“ des Fragebogens vor Arbeitsbeginn und werden mit Zustimmung der Mitarbeiterin weitergegeben, um dem Team bei der Vorbereitung und Vernetzung zu helfen.</a:t>
              </a:r>
            </a:p>
            <a:p>
              <a:pPr marL="0" lvl="0" indent="0" algn="just">
                <a:lnSpc>
                  <a:spcPts val="980"/>
                </a:lnSpc>
                <a:spcBef>
                  <a:spcPct val="0"/>
                </a:spcBef>
              </a:pPr>
              <a:endParaRPr lang="en-US" sz="1200" i="1">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a:solidFill>
                    <a:srgbClr val="464646"/>
                  </a:solidFill>
                  <a:latin typeface="Open Sans Italics"/>
                  <a:ea typeface="Open Sans Italics"/>
                  <a:cs typeface="Open Sans Italics"/>
                  <a:sym typeface="Open Sans Italics"/>
                </a:rPr>
                <a:t>Bevorzugter Name und Aussprache:</a:t>
              </a:r>
            </a:p>
            <a:p>
              <a:pPr marL="0" lvl="0" indent="0" algn="just">
                <a:lnSpc>
                  <a:spcPts val="1959"/>
                </a:lnSpc>
                <a:spcBef>
                  <a:spcPct val="0"/>
                </a:spcBef>
              </a:pPr>
              <a:endParaRPr lang="en-US" sz="1399" i="1">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a:solidFill>
                    <a:srgbClr val="464646"/>
                  </a:solidFill>
                  <a:latin typeface="Open Sans Italics"/>
                  <a:ea typeface="Open Sans Italics"/>
                  <a:cs typeface="Open Sans Italics"/>
                  <a:sym typeface="Open Sans Italics"/>
                </a:rPr>
                <a:t>Bildungshintergrund oder Studienfach/Studienrichtungen:</a:t>
              </a:r>
            </a:p>
            <a:p>
              <a:pPr marL="0" lvl="0" indent="0" algn="just">
                <a:lnSpc>
                  <a:spcPts val="1959"/>
                </a:lnSpc>
                <a:spcBef>
                  <a:spcPct val="0"/>
                </a:spcBef>
              </a:pPr>
              <a:endParaRPr lang="en-US" sz="1399" i="1">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a:solidFill>
                    <a:srgbClr val="464646"/>
                  </a:solidFill>
                  <a:latin typeface="Open Sans Italics"/>
                  <a:ea typeface="Open Sans Italics"/>
                  <a:cs typeface="Open Sans Italics"/>
                  <a:sym typeface="Open Sans Italics"/>
                </a:rPr>
                <a:t>Wohnorte / internationale Erfahrung:</a:t>
              </a:r>
            </a:p>
            <a:p>
              <a:pPr marL="0" lvl="0" indent="0" algn="just">
                <a:lnSpc>
                  <a:spcPts val="1959"/>
                </a:lnSpc>
                <a:spcBef>
                  <a:spcPct val="0"/>
                </a:spcBef>
              </a:pPr>
              <a:endParaRPr lang="en-US" sz="1399" i="1">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a:solidFill>
                    <a:srgbClr val="464646"/>
                  </a:solidFill>
                  <a:latin typeface="Open Sans Italics"/>
                  <a:ea typeface="Open Sans Italics"/>
                  <a:cs typeface="Open Sans Italics"/>
                  <a:sym typeface="Open Sans Italics"/>
                </a:rPr>
                <a:t>Gesprochene &amp; verstandene Sprachen:</a:t>
              </a:r>
            </a:p>
            <a:p>
              <a:pPr marL="0" lvl="0" indent="0" algn="just">
                <a:lnSpc>
                  <a:spcPts val="1959"/>
                </a:lnSpc>
                <a:spcBef>
                  <a:spcPct val="0"/>
                </a:spcBef>
              </a:pPr>
              <a:endParaRPr lang="en-US" sz="1399" i="1">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a:solidFill>
                    <a:srgbClr val="464646"/>
                  </a:solidFill>
                  <a:latin typeface="Open Sans Italics"/>
                  <a:ea typeface="Open Sans Italics"/>
                  <a:cs typeface="Open Sans Italics"/>
                  <a:sym typeface="Open Sans Italics"/>
                </a:rPr>
                <a:t>Interessen &amp; Hobbys:</a:t>
              </a:r>
            </a:p>
            <a:p>
              <a:pPr marL="0" lvl="0" indent="0" algn="just">
                <a:lnSpc>
                  <a:spcPts val="1959"/>
                </a:lnSpc>
                <a:spcBef>
                  <a:spcPct val="0"/>
                </a:spcBef>
              </a:pPr>
              <a:endParaRPr lang="en-US" sz="1399" i="1">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a:solidFill>
                    <a:srgbClr val="464646"/>
                  </a:solidFill>
                  <a:latin typeface="Open Sans Italics"/>
                  <a:ea typeface="Open Sans Italics"/>
                  <a:cs typeface="Open Sans Italics"/>
                  <a:sym typeface="Open Sans Italics"/>
                </a:rPr>
                <a:t>Bevorzugte Methode, neue Aufgaben zu erlernen:</a:t>
              </a:r>
            </a:p>
          </p:txBody>
        </p:sp>
        <p:grpSp>
          <p:nvGrpSpPr>
            <p:cNvPr id="21" name="Group 21"/>
            <p:cNvGrpSpPr/>
            <p:nvPr/>
          </p:nvGrpSpPr>
          <p:grpSpPr>
            <a:xfrm>
              <a:off x="0" y="0"/>
              <a:ext cx="666529" cy="66652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4" name="TextBox 24"/>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2</a:t>
              </a:r>
            </a:p>
          </p:txBody>
        </p:sp>
        <p:grpSp>
          <p:nvGrpSpPr>
            <p:cNvPr id="25" name="Group 25"/>
            <p:cNvGrpSpPr/>
            <p:nvPr/>
          </p:nvGrpSpPr>
          <p:grpSpPr>
            <a:xfrm>
              <a:off x="7680455" y="302375"/>
              <a:ext cx="1747075" cy="422656"/>
              <a:chOff x="0" y="0"/>
              <a:chExt cx="469584" cy="113603"/>
            </a:xfrm>
          </p:grpSpPr>
          <p:sp>
            <p:nvSpPr>
              <p:cNvPr id="26" name="Freeform 26"/>
              <p:cNvSpPr/>
              <p:nvPr/>
            </p:nvSpPr>
            <p:spPr>
              <a:xfrm>
                <a:off x="0" y="0"/>
                <a:ext cx="469584" cy="113603"/>
              </a:xfrm>
              <a:custGeom>
                <a:avLst/>
                <a:gdLst/>
                <a:ahLst/>
                <a:cxnLst/>
                <a:rect l="l" t="t" r="r" b="b"/>
                <a:pathLst>
                  <a:path w="469584" h="113603">
                    <a:moveTo>
                      <a:pt x="56801" y="0"/>
                    </a:moveTo>
                    <a:lnTo>
                      <a:pt x="412783" y="0"/>
                    </a:lnTo>
                    <a:cubicBezTo>
                      <a:pt x="444153" y="0"/>
                      <a:pt x="469584" y="25431"/>
                      <a:pt x="469584" y="56801"/>
                    </a:cubicBezTo>
                    <a:lnTo>
                      <a:pt x="469584" y="56801"/>
                    </a:lnTo>
                    <a:cubicBezTo>
                      <a:pt x="469584" y="71866"/>
                      <a:pt x="463600" y="86314"/>
                      <a:pt x="452947" y="96966"/>
                    </a:cubicBezTo>
                    <a:cubicBezTo>
                      <a:pt x="442295" y="107618"/>
                      <a:pt x="427847" y="113603"/>
                      <a:pt x="412783" y="113603"/>
                    </a:cubicBezTo>
                    <a:lnTo>
                      <a:pt x="56801" y="113603"/>
                    </a:lnTo>
                    <a:cubicBezTo>
                      <a:pt x="41737" y="113603"/>
                      <a:pt x="27289" y="107618"/>
                      <a:pt x="16637" y="96966"/>
                    </a:cubicBezTo>
                    <a:cubicBezTo>
                      <a:pt x="5984" y="86314"/>
                      <a:pt x="0" y="71866"/>
                      <a:pt x="0" y="56801"/>
                    </a:cubicBezTo>
                    <a:lnTo>
                      <a:pt x="0" y="56801"/>
                    </a:lnTo>
                    <a:cubicBezTo>
                      <a:pt x="0" y="41737"/>
                      <a:pt x="5984" y="27289"/>
                      <a:pt x="16637" y="16637"/>
                    </a:cubicBezTo>
                    <a:cubicBezTo>
                      <a:pt x="27289" y="5984"/>
                      <a:pt x="41737" y="0"/>
                      <a:pt x="56801" y="0"/>
                    </a:cubicBezTo>
                    <a:close/>
                  </a:path>
                </a:pathLst>
              </a:custGeom>
              <a:solidFill>
                <a:srgbClr val="EFAB80"/>
              </a:solidFill>
            </p:spPr>
            <p:txBody>
              <a:bodyPr/>
              <a:lstStyle/>
              <a:p>
                <a:endParaRPr lang="en-CY"/>
              </a:p>
            </p:txBody>
          </p:sp>
          <p:sp>
            <p:nvSpPr>
              <p:cNvPr id="27" name="TextBox 27"/>
              <p:cNvSpPr txBox="1"/>
              <p:nvPr/>
            </p:nvSpPr>
            <p:spPr>
              <a:xfrm>
                <a:off x="0" y="-28575"/>
                <a:ext cx="469584" cy="142178"/>
              </a:xfrm>
              <a:prstGeom prst="rect">
                <a:avLst/>
              </a:prstGeom>
            </p:spPr>
            <p:txBody>
              <a:bodyPr lIns="50800" tIns="50800" rIns="50800" bIns="50800" rtlCol="0" anchor="ctr"/>
              <a:lstStyle/>
              <a:p>
                <a:pPr marL="0" lvl="0" indent="0" algn="ctr">
                  <a:lnSpc>
                    <a:spcPts val="1679"/>
                  </a:lnSpc>
                </a:pPr>
                <a:r>
                  <a:rPr lang="en-US" sz="1200">
                    <a:solidFill>
                      <a:srgbClr val="FFFFFF"/>
                    </a:solidFill>
                    <a:latin typeface="Public Sans"/>
                    <a:ea typeface="Public Sans"/>
                    <a:cs typeface="Public Sans"/>
                    <a:sym typeface="Public Sans"/>
                  </a:rPr>
                  <a:t>Optional</a:t>
                </a:r>
              </a:p>
            </p:txBody>
          </p:sp>
        </p:grpSp>
      </p:grpSp>
      <p:sp>
        <p:nvSpPr>
          <p:cNvPr id="28" name="TextBox 28"/>
          <p:cNvSpPr txBox="1"/>
          <p:nvPr/>
        </p:nvSpPr>
        <p:spPr>
          <a:xfrm>
            <a:off x="447664" y="1543073"/>
            <a:ext cx="6664672" cy="156722"/>
          </a:xfrm>
          <a:prstGeom prst="rect">
            <a:avLst/>
          </a:prstGeom>
        </p:spPr>
        <p:txBody>
          <a:bodyPr lIns="0" tIns="0" rIns="0" bIns="0" rtlCol="0" anchor="t">
            <a:spAutoFit/>
          </a:bodyPr>
          <a:lstStyle/>
          <a:p>
            <a:pPr marL="0" lvl="0" indent="0" algn="ctr">
              <a:lnSpc>
                <a:spcPts val="1336"/>
              </a:lnSpc>
              <a:spcBef>
                <a:spcPct val="0"/>
              </a:spcBef>
            </a:pPr>
            <a:r>
              <a:rPr lang="en-US" sz="954" i="1">
                <a:solidFill>
                  <a:srgbClr val="464646"/>
                </a:solidFill>
                <a:latin typeface="Open Sans Italics"/>
                <a:ea typeface="Open Sans Italics"/>
                <a:cs typeface="Open Sans Italics"/>
                <a:sym typeface="Open Sans Italics"/>
              </a:rPr>
              <a:t>Dieser Abschnitt ist freundlich und informell gehalten. Sie können ihn mit Ihrem Team teilen, damit es Sie besser kennenlernt.</a:t>
            </a:r>
          </a:p>
        </p:txBody>
      </p:sp>
      <p:grpSp>
        <p:nvGrpSpPr>
          <p:cNvPr id="29" name="Group 29"/>
          <p:cNvGrpSpPr/>
          <p:nvPr/>
        </p:nvGrpSpPr>
        <p:grpSpPr>
          <a:xfrm>
            <a:off x="-539863" y="603370"/>
            <a:ext cx="9906840" cy="1163043"/>
            <a:chOff x="0" y="-70875"/>
            <a:chExt cx="13209120" cy="1550725"/>
          </a:xfrm>
        </p:grpSpPr>
        <p:grpSp>
          <p:nvGrpSpPr>
            <p:cNvPr id="30" name="Group 30"/>
            <p:cNvGrpSpPr/>
            <p:nvPr/>
          </p:nvGrpSpPr>
          <p:grpSpPr>
            <a:xfrm>
              <a:off x="0" y="-70875"/>
              <a:ext cx="13209120" cy="1550725"/>
              <a:chOff x="0" y="-19050"/>
              <a:chExt cx="3550388" cy="416809"/>
            </a:xfrm>
          </p:grpSpPr>
          <p:sp>
            <p:nvSpPr>
              <p:cNvPr id="31" name="Freeform 31"/>
              <p:cNvSpPr/>
              <p:nvPr/>
            </p:nvSpPr>
            <p:spPr>
              <a:xfrm>
                <a:off x="193474" y="0"/>
                <a:ext cx="2708080" cy="397759"/>
              </a:xfrm>
              <a:custGeom>
                <a:avLst/>
                <a:gdLst/>
                <a:ahLst/>
                <a:cxnLst/>
                <a:rect l="l" t="t" r="r" b="b"/>
                <a:pathLst>
                  <a:path w="3550388" h="397759">
                    <a:moveTo>
                      <a:pt x="28914" y="0"/>
                    </a:moveTo>
                    <a:lnTo>
                      <a:pt x="3521473" y="0"/>
                    </a:lnTo>
                    <a:cubicBezTo>
                      <a:pt x="3537442" y="0"/>
                      <a:pt x="3550388" y="12945"/>
                      <a:pt x="3550388" y="28914"/>
                    </a:cubicBezTo>
                    <a:lnTo>
                      <a:pt x="3550388" y="368844"/>
                    </a:lnTo>
                    <a:cubicBezTo>
                      <a:pt x="3550388" y="384813"/>
                      <a:pt x="3537442" y="397759"/>
                      <a:pt x="3521473" y="397759"/>
                    </a:cubicBezTo>
                    <a:lnTo>
                      <a:pt x="28914" y="397759"/>
                    </a:lnTo>
                    <a:cubicBezTo>
                      <a:pt x="21246" y="397759"/>
                      <a:pt x="13891" y="394712"/>
                      <a:pt x="8469" y="389290"/>
                    </a:cubicBezTo>
                    <a:cubicBezTo>
                      <a:pt x="3046" y="383867"/>
                      <a:pt x="0" y="376513"/>
                      <a:pt x="0" y="368844"/>
                    </a:cubicBezTo>
                    <a:lnTo>
                      <a:pt x="0" y="28914"/>
                    </a:lnTo>
                    <a:cubicBezTo>
                      <a:pt x="0" y="12945"/>
                      <a:pt x="12945" y="0"/>
                      <a:pt x="28914" y="0"/>
                    </a:cubicBezTo>
                    <a:close/>
                  </a:path>
                </a:pathLst>
              </a:custGeom>
              <a:solidFill>
                <a:srgbClr val="FAC175"/>
              </a:solidFill>
              <a:ln w="38100" cap="rnd">
                <a:solidFill>
                  <a:srgbClr val="EFAB80"/>
                </a:solidFill>
                <a:prstDash val="solid"/>
                <a:round/>
              </a:ln>
            </p:spPr>
            <p:txBody>
              <a:bodyPr/>
              <a:lstStyle/>
              <a:p>
                <a:endParaRPr lang="en-CY"/>
              </a:p>
            </p:txBody>
          </p:sp>
          <p:sp>
            <p:nvSpPr>
              <p:cNvPr id="32" name="TextBox 32"/>
              <p:cNvSpPr txBox="1"/>
              <p:nvPr/>
            </p:nvSpPr>
            <p:spPr>
              <a:xfrm>
                <a:off x="0" y="-19050"/>
                <a:ext cx="3550388" cy="416809"/>
              </a:xfrm>
              <a:prstGeom prst="rect">
                <a:avLst/>
              </a:prstGeom>
            </p:spPr>
            <p:txBody>
              <a:bodyPr lIns="50800" tIns="50800" rIns="50800" bIns="50800" rtlCol="0" anchor="ctr"/>
              <a:lstStyle/>
              <a:p>
                <a:pPr algn="ctr">
                  <a:lnSpc>
                    <a:spcPts val="1679"/>
                  </a:lnSpc>
                </a:pPr>
                <a:endParaRPr/>
              </a:p>
            </p:txBody>
          </p:sp>
        </p:grpSp>
        <p:sp>
          <p:nvSpPr>
            <p:cNvPr id="33" name="TextBox 33"/>
            <p:cNvSpPr txBox="1"/>
            <p:nvPr/>
          </p:nvSpPr>
          <p:spPr>
            <a:xfrm>
              <a:off x="1144589" y="265791"/>
              <a:ext cx="7680652" cy="9101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Teaminfo – Vorbereitung auf die Begrüßung einer neuen Kollegin</a:t>
              </a:r>
            </a:p>
          </p:txBody>
        </p:sp>
        <p:grpSp>
          <p:nvGrpSpPr>
            <p:cNvPr id="34" name="Group 34"/>
            <p:cNvGrpSpPr/>
            <p:nvPr/>
          </p:nvGrpSpPr>
          <p:grpSpPr>
            <a:xfrm>
              <a:off x="8654122" y="776875"/>
              <a:ext cx="2001073" cy="505941"/>
              <a:chOff x="0" y="0"/>
              <a:chExt cx="537855" cy="135988"/>
            </a:xfrm>
          </p:grpSpPr>
          <p:sp>
            <p:nvSpPr>
              <p:cNvPr id="35" name="Freeform 35"/>
              <p:cNvSpPr/>
              <p:nvPr/>
            </p:nvSpPr>
            <p:spPr>
              <a:xfrm>
                <a:off x="0" y="0"/>
                <a:ext cx="537855" cy="135988"/>
              </a:xfrm>
              <a:custGeom>
                <a:avLst/>
                <a:gdLst/>
                <a:ahLst/>
                <a:cxnLst/>
                <a:rect l="l" t="t" r="r" b="b"/>
                <a:pathLst>
                  <a:path w="537855" h="135988">
                    <a:moveTo>
                      <a:pt x="67994" y="0"/>
                    </a:moveTo>
                    <a:lnTo>
                      <a:pt x="469860" y="0"/>
                    </a:lnTo>
                    <a:cubicBezTo>
                      <a:pt x="487894" y="0"/>
                      <a:pt x="505188" y="7164"/>
                      <a:pt x="517940" y="19915"/>
                    </a:cubicBezTo>
                    <a:cubicBezTo>
                      <a:pt x="530691" y="32666"/>
                      <a:pt x="537855" y="49961"/>
                      <a:pt x="537855" y="67994"/>
                    </a:cubicBezTo>
                    <a:lnTo>
                      <a:pt x="537855" y="67994"/>
                    </a:lnTo>
                    <a:cubicBezTo>
                      <a:pt x="537855" y="105546"/>
                      <a:pt x="507412" y="135988"/>
                      <a:pt x="46986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FFFFFF"/>
              </a:solidFill>
            </p:spPr>
            <p:txBody>
              <a:bodyPr/>
              <a:lstStyle/>
              <a:p>
                <a:endParaRPr lang="en-CY"/>
              </a:p>
            </p:txBody>
          </p:sp>
          <p:sp>
            <p:nvSpPr>
              <p:cNvPr id="36" name="TextBox 36"/>
              <p:cNvSpPr txBox="1"/>
              <p:nvPr/>
            </p:nvSpPr>
            <p:spPr>
              <a:xfrm>
                <a:off x="0" y="-19050"/>
                <a:ext cx="537855" cy="155038"/>
              </a:xfrm>
              <a:prstGeom prst="rect">
                <a:avLst/>
              </a:prstGeom>
            </p:spPr>
            <p:txBody>
              <a:bodyPr lIns="50800" tIns="50800" rIns="50800" bIns="50800" rtlCol="0" anchor="ctr"/>
              <a:lstStyle/>
              <a:p>
                <a:pPr marL="0" lvl="0" indent="0" algn="ctr">
                  <a:lnSpc>
                    <a:spcPts val="1679"/>
                  </a:lnSpc>
                </a:pPr>
                <a:r>
                  <a:rPr lang="en-US" sz="1200">
                    <a:solidFill>
                      <a:srgbClr val="EFAB80"/>
                    </a:solidFill>
                    <a:latin typeface="Open Sans"/>
                    <a:ea typeface="Open Sans"/>
                    <a:cs typeface="Open Sans"/>
                    <a:sym typeface="Open Sans"/>
                  </a:rPr>
                  <a:t>Für Führungskräfte</a:t>
                </a:r>
              </a:p>
            </p:txBody>
          </p:sp>
        </p:grpSp>
      </p:grpSp>
      <p:sp>
        <p:nvSpPr>
          <p:cNvPr id="37" name="Freeform 37"/>
          <p:cNvSpPr/>
          <p:nvPr/>
        </p:nvSpPr>
        <p:spPr>
          <a:xfrm>
            <a:off x="705654" y="6206639"/>
            <a:ext cx="6356336" cy="15891"/>
          </a:xfrm>
          <a:custGeom>
            <a:avLst/>
            <a:gdLst/>
            <a:ahLst/>
            <a:cxnLst/>
            <a:rect l="l" t="t" r="r" b="b"/>
            <a:pathLst>
              <a:path w="6356336" h="15891">
                <a:moveTo>
                  <a:pt x="0" y="0"/>
                </a:moveTo>
                <a:lnTo>
                  <a:pt x="6356336" y="0"/>
                </a:lnTo>
                <a:lnTo>
                  <a:pt x="6356336" y="15890"/>
                </a:lnTo>
                <a:lnTo>
                  <a:pt x="0" y="15890"/>
                </a:lnTo>
                <a:lnTo>
                  <a:pt x="0" y="0"/>
                </a:lnTo>
                <a:close/>
              </a:path>
            </a:pathLst>
          </a:custGeom>
          <a:blipFill>
            <a:blip r:embed="rId4"/>
            <a:stretch>
              <a:fillRect/>
            </a:stretch>
          </a:blipFill>
        </p:spPr>
        <p:txBody>
          <a:bodyPr/>
          <a:lstStyle/>
          <a:p>
            <a:endParaRPr lang="en-CY"/>
          </a:p>
        </p:txBody>
      </p:sp>
      <p:sp>
        <p:nvSpPr>
          <p:cNvPr id="38" name="TextBox 38"/>
          <p:cNvSpPr txBox="1"/>
          <p:nvPr/>
        </p:nvSpPr>
        <p:spPr>
          <a:xfrm>
            <a:off x="396733" y="10067339"/>
            <a:ext cx="6766535" cy="240665"/>
          </a:xfrm>
          <a:prstGeom prst="rect">
            <a:avLst/>
          </a:prstGeom>
        </p:spPr>
        <p:txBody>
          <a:bodyPr lIns="0" tIns="0" rIns="0" bIns="0" rtlCol="0" anchor="t">
            <a:spAutoFit/>
          </a:bodyPr>
          <a:lstStyle/>
          <a:p>
            <a:pPr marL="0" lvl="0" indent="0" algn="ctr">
              <a:lnSpc>
                <a:spcPts val="1959"/>
              </a:lnSpc>
              <a:spcBef>
                <a:spcPct val="0"/>
              </a:spcBef>
            </a:pPr>
            <a:r>
              <a:rPr lang="en-US" sz="1399" b="1">
                <a:solidFill>
                  <a:srgbClr val="422C4F"/>
                </a:solidFill>
                <a:latin typeface="Open Sans Bold"/>
                <a:ea typeface="Open Sans Bold"/>
                <a:cs typeface="Open Sans Bold"/>
                <a:sym typeface="Open Sans Bold"/>
              </a:rPr>
              <a:t>Leitfaden zur Teamvorbereitung · Seite 1 von 2</a:t>
            </a:r>
          </a:p>
        </p:txBody>
      </p:sp>
      <p:sp>
        <p:nvSpPr>
          <p:cNvPr id="39" name="TextBox 39"/>
          <p:cNvSpPr txBox="1"/>
          <p:nvPr/>
        </p:nvSpPr>
        <p:spPr>
          <a:xfrm>
            <a:off x="317005" y="1919126"/>
            <a:ext cx="6925989" cy="407670"/>
          </a:xfrm>
          <a:prstGeom prst="rect">
            <a:avLst/>
          </a:prstGeom>
        </p:spPr>
        <p:txBody>
          <a:bodyPr lIns="0" tIns="0" rIns="0" bIns="0" rtlCol="0" anchor="t">
            <a:spAutoFit/>
          </a:bodyPr>
          <a:lstStyle/>
          <a:p>
            <a:pPr marL="0" lvl="0" indent="0" algn="l">
              <a:lnSpc>
                <a:spcPts val="1679"/>
              </a:lnSpc>
              <a:spcBef>
                <a:spcPct val="0"/>
              </a:spcBef>
            </a:pPr>
            <a:r>
              <a:rPr lang="en-US" sz="1200" i="1">
                <a:solidFill>
                  <a:srgbClr val="464646"/>
                </a:solidFill>
                <a:latin typeface="Open Sans Italics"/>
                <a:ea typeface="Open Sans Italics"/>
                <a:cs typeface="Open Sans Italics"/>
                <a:sym typeface="Open Sans Italics"/>
              </a:rPr>
              <a:t>Füllen Sie das Formular aus und teilen Sie es vor dem ersten Arbeitstag der neuen Kollegin mit Ihrem Team. Geben Sie nur Informationen weiter, deren Weitergabe die Mitarbeiterin zugestimmt hat.</a:t>
            </a:r>
          </a:p>
        </p:txBody>
      </p:sp>
      <p:sp>
        <p:nvSpPr>
          <p:cNvPr id="40" name="Freeform 40"/>
          <p:cNvSpPr/>
          <p:nvPr/>
        </p:nvSpPr>
        <p:spPr>
          <a:xfrm>
            <a:off x="705654" y="6720742"/>
            <a:ext cx="6356336" cy="15891"/>
          </a:xfrm>
          <a:custGeom>
            <a:avLst/>
            <a:gdLst/>
            <a:ahLst/>
            <a:cxnLst/>
            <a:rect l="l" t="t" r="r" b="b"/>
            <a:pathLst>
              <a:path w="6356336" h="15891">
                <a:moveTo>
                  <a:pt x="0" y="0"/>
                </a:moveTo>
                <a:lnTo>
                  <a:pt x="6356336" y="0"/>
                </a:lnTo>
                <a:lnTo>
                  <a:pt x="6356336" y="15891"/>
                </a:lnTo>
                <a:lnTo>
                  <a:pt x="0" y="15891"/>
                </a:lnTo>
                <a:lnTo>
                  <a:pt x="0" y="0"/>
                </a:lnTo>
                <a:close/>
              </a:path>
            </a:pathLst>
          </a:custGeom>
          <a:blipFill>
            <a:blip r:embed="rId4"/>
            <a:stretch>
              <a:fillRect/>
            </a:stretch>
          </a:blipFill>
        </p:spPr>
        <p:txBody>
          <a:bodyPr/>
          <a:lstStyle/>
          <a:p>
            <a:endParaRPr lang="en-CY"/>
          </a:p>
        </p:txBody>
      </p:sp>
      <p:grpSp>
        <p:nvGrpSpPr>
          <p:cNvPr id="41" name="Group 41"/>
          <p:cNvGrpSpPr/>
          <p:nvPr/>
        </p:nvGrpSpPr>
        <p:grpSpPr>
          <a:xfrm>
            <a:off x="558969" y="8937641"/>
            <a:ext cx="6442061" cy="304800"/>
            <a:chOff x="0" y="0"/>
            <a:chExt cx="8589415" cy="406400"/>
          </a:xfrm>
        </p:grpSpPr>
        <p:sp>
          <p:nvSpPr>
            <p:cNvPr id="42" name="TextBox 42"/>
            <p:cNvSpPr txBox="1"/>
            <p:nvPr/>
          </p:nvSpPr>
          <p:spPr>
            <a:xfrm>
              <a:off x="2299767" y="-9525"/>
              <a:ext cx="1707263" cy="415925"/>
            </a:xfrm>
            <a:prstGeom prst="rect">
              <a:avLst/>
            </a:prstGeom>
          </p:spPr>
          <p:txBody>
            <a:bodyPr lIns="0" tIns="0" rIns="0" bIns="0" rtlCol="0" anchor="t">
              <a:spAutoFit/>
            </a:bodyPr>
            <a:lstStyle/>
            <a:p>
              <a:pPr marL="0" lvl="0" indent="0" algn="ctr">
                <a:lnSpc>
                  <a:spcPts val="1215"/>
                </a:lnSpc>
              </a:pPr>
              <a:r>
                <a:rPr lang="en-US" sz="1013" spc="57">
                  <a:solidFill>
                    <a:srgbClr val="464646"/>
                  </a:solidFill>
                  <a:latin typeface="Open Sans"/>
                  <a:ea typeface="Open Sans"/>
                  <a:cs typeface="Open Sans"/>
                  <a:sym typeface="Open Sans"/>
                </a:rPr>
                <a:t>Selber ausprobieren</a:t>
              </a:r>
            </a:p>
          </p:txBody>
        </p:sp>
        <p:sp>
          <p:nvSpPr>
            <p:cNvPr id="43" name="TextBox 43"/>
            <p:cNvSpPr txBox="1"/>
            <p:nvPr/>
          </p:nvSpPr>
          <p:spPr>
            <a:xfrm>
              <a:off x="4273893" y="9525"/>
              <a:ext cx="2116990" cy="396875"/>
            </a:xfrm>
            <a:prstGeom prst="rect">
              <a:avLst/>
            </a:prstGeom>
          </p:spPr>
          <p:txBody>
            <a:bodyPr lIns="0" tIns="0" rIns="0" bIns="0" rtlCol="0" anchor="t">
              <a:spAutoFit/>
            </a:bodyPr>
            <a:lstStyle/>
            <a:p>
              <a:pPr marL="0" lvl="0" indent="0" algn="ctr">
                <a:lnSpc>
                  <a:spcPts val="1235"/>
                </a:lnSpc>
              </a:pPr>
              <a:r>
                <a:rPr lang="en-US" sz="1029" spc="58">
                  <a:solidFill>
                    <a:srgbClr val="464646"/>
                  </a:solidFill>
                  <a:latin typeface="Open Sans"/>
                  <a:ea typeface="Open Sans"/>
                  <a:cs typeface="Open Sans"/>
                  <a:sym typeface="Open Sans"/>
                </a:rPr>
                <a:t>Schriftliche Anweisungen</a:t>
              </a:r>
            </a:p>
          </p:txBody>
        </p:sp>
        <p:sp>
          <p:nvSpPr>
            <p:cNvPr id="44" name="TextBox 44"/>
            <p:cNvSpPr txBox="1"/>
            <p:nvPr/>
          </p:nvSpPr>
          <p:spPr>
            <a:xfrm>
              <a:off x="0" y="9525"/>
              <a:ext cx="2032904" cy="396875"/>
            </a:xfrm>
            <a:prstGeom prst="rect">
              <a:avLst/>
            </a:prstGeom>
          </p:spPr>
          <p:txBody>
            <a:bodyPr lIns="0" tIns="0" rIns="0" bIns="0" rtlCol="0" anchor="t">
              <a:spAutoFit/>
            </a:bodyPr>
            <a:lstStyle/>
            <a:p>
              <a:pPr marL="0" lvl="0" indent="0" algn="ctr">
                <a:lnSpc>
                  <a:spcPts val="1235"/>
                </a:lnSpc>
              </a:pPr>
              <a:r>
                <a:rPr lang="en-US" sz="1029" spc="58">
                  <a:solidFill>
                    <a:srgbClr val="464646"/>
                  </a:solidFill>
                  <a:latin typeface="Open Sans"/>
                  <a:ea typeface="Open Sans"/>
                  <a:cs typeface="Open Sans"/>
                  <a:sym typeface="Open Sans"/>
                </a:rPr>
                <a:t>Zuschauen, wie es jemand macht</a:t>
              </a:r>
            </a:p>
          </p:txBody>
        </p:sp>
        <p:sp>
          <p:nvSpPr>
            <p:cNvPr id="45" name="TextBox 45"/>
            <p:cNvSpPr txBox="1"/>
            <p:nvPr/>
          </p:nvSpPr>
          <p:spPr>
            <a:xfrm>
              <a:off x="6830465" y="0"/>
              <a:ext cx="1758950" cy="215900"/>
            </a:xfrm>
            <a:prstGeom prst="rect">
              <a:avLst/>
            </a:prstGeom>
          </p:spPr>
          <p:txBody>
            <a:bodyPr lIns="0" tIns="0" rIns="0" bIns="0" rtlCol="0" anchor="t">
              <a:spAutoFit/>
            </a:bodyPr>
            <a:lstStyle/>
            <a:p>
              <a:pPr marL="0" lvl="0" indent="0" algn="ctr">
                <a:lnSpc>
                  <a:spcPts val="1332"/>
                </a:lnSpc>
              </a:pPr>
              <a:r>
                <a:rPr lang="en-US" sz="1110" spc="63">
                  <a:solidFill>
                    <a:srgbClr val="464646"/>
                  </a:solidFill>
                  <a:latin typeface="Open Sans"/>
                  <a:ea typeface="Open Sans"/>
                  <a:cs typeface="Open Sans"/>
                  <a:sym typeface="Open Sans"/>
                </a:rPr>
                <a:t>Filme / Bilder</a:t>
              </a:r>
            </a:p>
          </p:txBody>
        </p:sp>
      </p:grpSp>
      <p:grpSp>
        <p:nvGrpSpPr>
          <p:cNvPr id="46" name="Group 46"/>
          <p:cNvGrpSpPr/>
          <p:nvPr/>
        </p:nvGrpSpPr>
        <p:grpSpPr>
          <a:xfrm>
            <a:off x="1193142" y="8611635"/>
            <a:ext cx="5211816" cy="238217"/>
            <a:chOff x="0" y="0"/>
            <a:chExt cx="6949088" cy="317623"/>
          </a:xfrm>
        </p:grpSpPr>
        <p:sp>
          <p:nvSpPr>
            <p:cNvPr id="47" name="Freeform 47"/>
            <p:cNvSpPr/>
            <p:nvPr/>
          </p:nvSpPr>
          <p:spPr>
            <a:xfrm>
              <a:off x="0" y="0"/>
              <a:ext cx="317623" cy="317623"/>
            </a:xfrm>
            <a:custGeom>
              <a:avLst/>
              <a:gdLst/>
              <a:ahLst/>
              <a:cxnLst/>
              <a:rect l="l" t="t" r="r" b="b"/>
              <a:pathLst>
                <a:path w="317623" h="317623">
                  <a:moveTo>
                    <a:pt x="0" y="0"/>
                  </a:moveTo>
                  <a:lnTo>
                    <a:pt x="317623" y="0"/>
                  </a:lnTo>
                  <a:lnTo>
                    <a:pt x="317623" y="317623"/>
                  </a:lnTo>
                  <a:lnTo>
                    <a:pt x="0" y="31762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CY"/>
            </a:p>
          </p:txBody>
        </p:sp>
        <p:sp>
          <p:nvSpPr>
            <p:cNvPr id="48" name="Freeform 48"/>
            <p:cNvSpPr/>
            <p:nvPr/>
          </p:nvSpPr>
          <p:spPr>
            <a:xfrm>
              <a:off x="2119049" y="0"/>
              <a:ext cx="317623" cy="317623"/>
            </a:xfrm>
            <a:custGeom>
              <a:avLst/>
              <a:gdLst/>
              <a:ahLst/>
              <a:cxnLst/>
              <a:rect l="l" t="t" r="r" b="b"/>
              <a:pathLst>
                <a:path w="317623" h="317623">
                  <a:moveTo>
                    <a:pt x="0" y="0"/>
                  </a:moveTo>
                  <a:lnTo>
                    <a:pt x="317623" y="0"/>
                  </a:lnTo>
                  <a:lnTo>
                    <a:pt x="317623" y="317623"/>
                  </a:lnTo>
                  <a:lnTo>
                    <a:pt x="0" y="31762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CY"/>
            </a:p>
          </p:txBody>
        </p:sp>
        <p:sp>
          <p:nvSpPr>
            <p:cNvPr id="49" name="Freeform 49"/>
            <p:cNvSpPr/>
            <p:nvPr/>
          </p:nvSpPr>
          <p:spPr>
            <a:xfrm>
              <a:off x="4329538" y="0"/>
              <a:ext cx="317623" cy="317623"/>
            </a:xfrm>
            <a:custGeom>
              <a:avLst/>
              <a:gdLst/>
              <a:ahLst/>
              <a:cxnLst/>
              <a:rect l="l" t="t" r="r" b="b"/>
              <a:pathLst>
                <a:path w="317623" h="317623">
                  <a:moveTo>
                    <a:pt x="0" y="0"/>
                  </a:moveTo>
                  <a:lnTo>
                    <a:pt x="317622" y="0"/>
                  </a:lnTo>
                  <a:lnTo>
                    <a:pt x="317622" y="317623"/>
                  </a:lnTo>
                  <a:lnTo>
                    <a:pt x="0" y="31762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CY"/>
            </a:p>
          </p:txBody>
        </p:sp>
        <p:sp>
          <p:nvSpPr>
            <p:cNvPr id="50" name="Freeform 50"/>
            <p:cNvSpPr/>
            <p:nvPr/>
          </p:nvSpPr>
          <p:spPr>
            <a:xfrm>
              <a:off x="6631466" y="0"/>
              <a:ext cx="317623" cy="317623"/>
            </a:xfrm>
            <a:custGeom>
              <a:avLst/>
              <a:gdLst/>
              <a:ahLst/>
              <a:cxnLst/>
              <a:rect l="l" t="t" r="r" b="b"/>
              <a:pathLst>
                <a:path w="317623" h="317623">
                  <a:moveTo>
                    <a:pt x="0" y="0"/>
                  </a:moveTo>
                  <a:lnTo>
                    <a:pt x="317622" y="0"/>
                  </a:lnTo>
                  <a:lnTo>
                    <a:pt x="317622" y="317623"/>
                  </a:lnTo>
                  <a:lnTo>
                    <a:pt x="0" y="31762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CY"/>
            </a:p>
          </p:txBody>
        </p:sp>
      </p:grpSp>
      <p:sp>
        <p:nvSpPr>
          <p:cNvPr id="51" name="Freeform 51"/>
          <p:cNvSpPr/>
          <p:nvPr/>
        </p:nvSpPr>
        <p:spPr>
          <a:xfrm>
            <a:off x="705654" y="7193343"/>
            <a:ext cx="6356336" cy="15891"/>
          </a:xfrm>
          <a:custGeom>
            <a:avLst/>
            <a:gdLst/>
            <a:ahLst/>
            <a:cxnLst/>
            <a:rect l="l" t="t" r="r" b="b"/>
            <a:pathLst>
              <a:path w="6356336" h="15891">
                <a:moveTo>
                  <a:pt x="0" y="0"/>
                </a:moveTo>
                <a:lnTo>
                  <a:pt x="6356336" y="0"/>
                </a:lnTo>
                <a:lnTo>
                  <a:pt x="6356336" y="15891"/>
                </a:lnTo>
                <a:lnTo>
                  <a:pt x="0" y="15891"/>
                </a:lnTo>
                <a:lnTo>
                  <a:pt x="0" y="0"/>
                </a:lnTo>
                <a:close/>
              </a:path>
            </a:pathLst>
          </a:custGeom>
          <a:blipFill>
            <a:blip r:embed="rId4"/>
            <a:stretch>
              <a:fillRect/>
            </a:stretch>
          </a:blipFill>
        </p:spPr>
        <p:txBody>
          <a:bodyPr/>
          <a:lstStyle/>
          <a:p>
            <a:endParaRPr lang="en-CY"/>
          </a:p>
        </p:txBody>
      </p:sp>
      <p:sp>
        <p:nvSpPr>
          <p:cNvPr id="52" name="Freeform 52"/>
          <p:cNvSpPr/>
          <p:nvPr/>
        </p:nvSpPr>
        <p:spPr>
          <a:xfrm>
            <a:off x="705654" y="7665944"/>
            <a:ext cx="6356336" cy="15891"/>
          </a:xfrm>
          <a:custGeom>
            <a:avLst/>
            <a:gdLst/>
            <a:ahLst/>
            <a:cxnLst/>
            <a:rect l="l" t="t" r="r" b="b"/>
            <a:pathLst>
              <a:path w="6356336" h="15891">
                <a:moveTo>
                  <a:pt x="0" y="0"/>
                </a:moveTo>
                <a:lnTo>
                  <a:pt x="6356336" y="0"/>
                </a:lnTo>
                <a:lnTo>
                  <a:pt x="6356336" y="15891"/>
                </a:lnTo>
                <a:lnTo>
                  <a:pt x="0" y="15891"/>
                </a:lnTo>
                <a:lnTo>
                  <a:pt x="0" y="0"/>
                </a:lnTo>
                <a:close/>
              </a:path>
            </a:pathLst>
          </a:custGeom>
          <a:blipFill>
            <a:blip r:embed="rId4"/>
            <a:stretch>
              <a:fillRect/>
            </a:stretch>
          </a:blipFill>
        </p:spPr>
        <p:txBody>
          <a:bodyPr/>
          <a:lstStyle/>
          <a:p>
            <a:endParaRPr lang="en-CY"/>
          </a:p>
        </p:txBody>
      </p:sp>
      <p:sp>
        <p:nvSpPr>
          <p:cNvPr id="53" name="Freeform 53"/>
          <p:cNvSpPr/>
          <p:nvPr/>
        </p:nvSpPr>
        <p:spPr>
          <a:xfrm>
            <a:off x="705654" y="8138544"/>
            <a:ext cx="6356336" cy="15891"/>
          </a:xfrm>
          <a:custGeom>
            <a:avLst/>
            <a:gdLst/>
            <a:ahLst/>
            <a:cxnLst/>
            <a:rect l="l" t="t" r="r" b="b"/>
            <a:pathLst>
              <a:path w="6356336" h="15891">
                <a:moveTo>
                  <a:pt x="0" y="0"/>
                </a:moveTo>
                <a:lnTo>
                  <a:pt x="6356336" y="0"/>
                </a:lnTo>
                <a:lnTo>
                  <a:pt x="6356336" y="15891"/>
                </a:lnTo>
                <a:lnTo>
                  <a:pt x="0" y="15891"/>
                </a:lnTo>
                <a:lnTo>
                  <a:pt x="0" y="0"/>
                </a:lnTo>
                <a:close/>
              </a:path>
            </a:pathLst>
          </a:custGeom>
          <a:blipFill>
            <a:blip r:embed="rId4"/>
            <a:stretch>
              <a:fillRect/>
            </a:stretch>
          </a:blipFill>
        </p:spPr>
        <p:txBody>
          <a:bodyPr/>
          <a:lstStyle/>
          <a:p>
            <a:endParaRPr lang="en-CY"/>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82615" y="1734843"/>
            <a:ext cx="7194770" cy="1415587"/>
            <a:chOff x="0" y="0"/>
            <a:chExt cx="9593027" cy="1887449"/>
          </a:xfrm>
        </p:grpSpPr>
        <p:grpSp>
          <p:nvGrpSpPr>
            <p:cNvPr id="8" name="Group 8"/>
            <p:cNvGrpSpPr/>
            <p:nvPr/>
          </p:nvGrpSpPr>
          <p:grpSpPr>
            <a:xfrm>
              <a:off x="223646" y="160671"/>
              <a:ext cx="9369381" cy="1726779"/>
              <a:chOff x="0" y="0"/>
              <a:chExt cx="2518331" cy="464129"/>
            </a:xfrm>
          </p:grpSpPr>
          <p:sp>
            <p:nvSpPr>
              <p:cNvPr id="9" name="Freeform 9"/>
              <p:cNvSpPr/>
              <p:nvPr/>
            </p:nvSpPr>
            <p:spPr>
              <a:xfrm>
                <a:off x="0" y="0"/>
                <a:ext cx="2518331" cy="464129"/>
              </a:xfrm>
              <a:custGeom>
                <a:avLst/>
                <a:gdLst/>
                <a:ahLst/>
                <a:cxnLst/>
                <a:rect l="l" t="t" r="r" b="b"/>
                <a:pathLst>
                  <a:path w="2518331" h="464129">
                    <a:moveTo>
                      <a:pt x="40764" y="0"/>
                    </a:moveTo>
                    <a:lnTo>
                      <a:pt x="2477567" y="0"/>
                    </a:lnTo>
                    <a:cubicBezTo>
                      <a:pt x="2488378" y="0"/>
                      <a:pt x="2498747" y="4295"/>
                      <a:pt x="2506391" y="11940"/>
                    </a:cubicBezTo>
                    <a:cubicBezTo>
                      <a:pt x="2514036" y="19584"/>
                      <a:pt x="2518331" y="29953"/>
                      <a:pt x="2518331" y="40764"/>
                    </a:cubicBezTo>
                    <a:lnTo>
                      <a:pt x="2518331" y="423365"/>
                    </a:lnTo>
                    <a:cubicBezTo>
                      <a:pt x="2518331" y="445878"/>
                      <a:pt x="2500080" y="464129"/>
                      <a:pt x="2477567" y="464129"/>
                    </a:cubicBezTo>
                    <a:lnTo>
                      <a:pt x="40764" y="464129"/>
                    </a:lnTo>
                    <a:cubicBezTo>
                      <a:pt x="18251" y="464129"/>
                      <a:pt x="0" y="445878"/>
                      <a:pt x="0" y="423365"/>
                    </a:cubicBezTo>
                    <a:lnTo>
                      <a:pt x="0" y="40764"/>
                    </a:lnTo>
                    <a:cubicBezTo>
                      <a:pt x="0" y="18251"/>
                      <a:pt x="18251" y="0"/>
                      <a:pt x="40764" y="0"/>
                    </a:cubicBezTo>
                    <a:close/>
                  </a:path>
                </a:pathLst>
              </a:custGeom>
              <a:solidFill>
                <a:srgbClr val="FFF3E3"/>
              </a:solidFill>
            </p:spPr>
            <p:txBody>
              <a:bodyPr/>
              <a:lstStyle/>
              <a:p>
                <a:endParaRPr lang="en-CY"/>
              </a:p>
            </p:txBody>
          </p:sp>
          <p:sp>
            <p:nvSpPr>
              <p:cNvPr id="10" name="TextBox 10"/>
              <p:cNvSpPr txBox="1"/>
              <p:nvPr/>
            </p:nvSpPr>
            <p:spPr>
              <a:xfrm>
                <a:off x="0" y="-28575"/>
                <a:ext cx="2518331" cy="492704"/>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788438" y="398289"/>
              <a:ext cx="8239796" cy="1213443"/>
            </a:xfrm>
            <a:prstGeom prst="rect">
              <a:avLst/>
            </a:prstGeom>
          </p:spPr>
          <p:txBody>
            <a:bodyPr lIns="0" tIns="0" rIns="0" bIns="0" rtlCol="0" anchor="t">
              <a:spAutoFit/>
            </a:bodyPr>
            <a:lstStyle/>
            <a:p>
              <a:pPr marL="0" lvl="0" indent="0" algn="just">
                <a:lnSpc>
                  <a:spcPts val="1812"/>
                </a:lnSpc>
              </a:pPr>
              <a:r>
                <a:rPr lang="en-US" sz="1294" b="1">
                  <a:solidFill>
                    <a:srgbClr val="464646"/>
                  </a:solidFill>
                  <a:latin typeface="Open Sans Bold"/>
                  <a:ea typeface="Open Sans Bold"/>
                  <a:cs typeface="Open Sans Bold"/>
                  <a:sym typeface="Open Sans Bold"/>
                </a:rPr>
                <a:t>Warum das wichtig ist – Botschaft an das Team</a:t>
              </a:r>
            </a:p>
            <a:p>
              <a:pPr marL="0" lvl="0" indent="0" algn="just">
                <a:lnSpc>
                  <a:spcPts val="1812"/>
                </a:lnSpc>
              </a:pPr>
              <a:r>
                <a:rPr lang="en-US" sz="1294">
                  <a:solidFill>
                    <a:srgbClr val="464646"/>
                  </a:solidFill>
                  <a:latin typeface="Open Sans"/>
                  <a:ea typeface="Open Sans"/>
                  <a:cs typeface="Open Sans"/>
                  <a:sym typeface="Open Sans"/>
                </a:rPr>
                <a:t>Einarbeitung funktioniert am besten, wenn das gesamte Team beteiligt ist.</a:t>
              </a:r>
            </a:p>
            <a:p>
              <a:pPr marL="0" lvl="0" indent="0" algn="just">
                <a:lnSpc>
                  <a:spcPts val="1812"/>
                </a:lnSpc>
                <a:spcBef>
                  <a:spcPct val="0"/>
                </a:spcBef>
              </a:pPr>
              <a:r>
                <a:rPr lang="en-US" sz="1294">
                  <a:solidFill>
                    <a:srgbClr val="464646"/>
                  </a:solidFill>
                  <a:latin typeface="Open Sans"/>
                  <a:ea typeface="Open Sans"/>
                  <a:cs typeface="Open Sans"/>
                  <a:sym typeface="Open Sans"/>
                </a:rPr>
                <a:t>Jede*r von uns trägt dazu bei, ein respektvolles, unterstützendes und inklusives Arbeitsumfeld zu schaffen.</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3</a:t>
              </a:r>
            </a:p>
          </p:txBody>
        </p:sp>
      </p:grpSp>
      <p:grpSp>
        <p:nvGrpSpPr>
          <p:cNvPr id="16" name="Group 16"/>
          <p:cNvGrpSpPr/>
          <p:nvPr/>
        </p:nvGrpSpPr>
        <p:grpSpPr>
          <a:xfrm>
            <a:off x="182615" y="3150430"/>
            <a:ext cx="7194770" cy="1947939"/>
            <a:chOff x="0" y="0"/>
            <a:chExt cx="9593027" cy="2597251"/>
          </a:xfrm>
        </p:grpSpPr>
        <p:grpSp>
          <p:nvGrpSpPr>
            <p:cNvPr id="17" name="Group 17"/>
            <p:cNvGrpSpPr/>
            <p:nvPr/>
          </p:nvGrpSpPr>
          <p:grpSpPr>
            <a:xfrm>
              <a:off x="223646" y="160671"/>
              <a:ext cx="9369381" cy="2326662"/>
              <a:chOff x="0" y="0"/>
              <a:chExt cx="2518331" cy="625367"/>
            </a:xfrm>
          </p:grpSpPr>
          <p:sp>
            <p:nvSpPr>
              <p:cNvPr id="18" name="Freeform 18"/>
              <p:cNvSpPr/>
              <p:nvPr/>
            </p:nvSpPr>
            <p:spPr>
              <a:xfrm>
                <a:off x="0" y="0"/>
                <a:ext cx="2518331" cy="625367"/>
              </a:xfrm>
              <a:custGeom>
                <a:avLst/>
                <a:gdLst/>
                <a:ahLst/>
                <a:cxnLst/>
                <a:rect l="l" t="t" r="r" b="b"/>
                <a:pathLst>
                  <a:path w="2518331" h="625367">
                    <a:moveTo>
                      <a:pt x="40764" y="0"/>
                    </a:moveTo>
                    <a:lnTo>
                      <a:pt x="2477567" y="0"/>
                    </a:lnTo>
                    <a:cubicBezTo>
                      <a:pt x="2488378" y="0"/>
                      <a:pt x="2498747" y="4295"/>
                      <a:pt x="2506391" y="11940"/>
                    </a:cubicBezTo>
                    <a:cubicBezTo>
                      <a:pt x="2514036" y="19584"/>
                      <a:pt x="2518331" y="29953"/>
                      <a:pt x="2518331" y="40764"/>
                    </a:cubicBezTo>
                    <a:lnTo>
                      <a:pt x="2518331" y="584603"/>
                    </a:lnTo>
                    <a:cubicBezTo>
                      <a:pt x="2518331" y="607117"/>
                      <a:pt x="2500080" y="625367"/>
                      <a:pt x="2477567" y="625367"/>
                    </a:cubicBezTo>
                    <a:lnTo>
                      <a:pt x="40764" y="625367"/>
                    </a:lnTo>
                    <a:cubicBezTo>
                      <a:pt x="29953" y="625367"/>
                      <a:pt x="19584" y="621073"/>
                      <a:pt x="11940" y="613428"/>
                    </a:cubicBezTo>
                    <a:cubicBezTo>
                      <a:pt x="4295" y="605783"/>
                      <a:pt x="0" y="595415"/>
                      <a:pt x="0" y="584603"/>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19" name="TextBox 19"/>
              <p:cNvSpPr txBox="1"/>
              <p:nvPr/>
            </p:nvSpPr>
            <p:spPr>
              <a:xfrm>
                <a:off x="0" y="-28575"/>
                <a:ext cx="2518331" cy="653942"/>
              </a:xfrm>
              <a:prstGeom prst="rect">
                <a:avLst/>
              </a:prstGeom>
            </p:spPr>
            <p:txBody>
              <a:bodyPr lIns="50800" tIns="50800" rIns="50800" bIns="50800" rtlCol="0" anchor="ctr"/>
              <a:lstStyle/>
              <a:p>
                <a:pPr algn="ctr">
                  <a:lnSpc>
                    <a:spcPts val="1679"/>
                  </a:lnSpc>
                </a:pPr>
                <a:endParaRPr/>
              </a:p>
            </p:txBody>
          </p:sp>
        </p:grpSp>
        <p:sp>
          <p:nvSpPr>
            <p:cNvPr id="20" name="TextBox 20"/>
            <p:cNvSpPr txBox="1"/>
            <p:nvPr/>
          </p:nvSpPr>
          <p:spPr>
            <a:xfrm>
              <a:off x="788438" y="304690"/>
              <a:ext cx="8239796" cy="2292562"/>
            </a:xfrm>
            <a:prstGeom prst="rect">
              <a:avLst/>
            </a:prstGeom>
          </p:spPr>
          <p:txBody>
            <a:bodyPr lIns="0" tIns="0" rIns="0" bIns="0" rtlCol="0" anchor="t">
              <a:spAutoFit/>
            </a:bodyPr>
            <a:lstStyle/>
            <a:p>
              <a:pPr marL="0" lvl="0" indent="0" algn="just">
                <a:lnSpc>
                  <a:spcPts val="1959"/>
                </a:lnSpc>
              </a:pPr>
              <a:r>
                <a:rPr lang="en-US" sz="1399" b="1">
                  <a:solidFill>
                    <a:srgbClr val="464646"/>
                  </a:solidFill>
                  <a:latin typeface="Open Sans Bold"/>
                  <a:ea typeface="Open Sans Bold"/>
                  <a:cs typeface="Open Sans Bold"/>
                  <a:sym typeface="Open Sans Bold"/>
                </a:rPr>
                <a:t>Unsere Erwartungen als Team</a:t>
              </a:r>
            </a:p>
            <a:p>
              <a:pPr marL="302259" lvl="1" indent="-151129" algn="just">
                <a:lnSpc>
                  <a:spcPts val="1959"/>
                </a:lnSpc>
                <a:buFont typeface="Arial"/>
                <a:buChar char="•"/>
              </a:pPr>
              <a:r>
                <a:rPr lang="en-US" sz="1399">
                  <a:solidFill>
                    <a:srgbClr val="464646"/>
                  </a:solidFill>
                  <a:latin typeface="Open Sans"/>
                  <a:ea typeface="Open Sans"/>
                  <a:cs typeface="Open Sans"/>
                  <a:sym typeface="Open Sans"/>
                </a:rPr>
                <a:t>Seien Sie willkommen heißend und respektvoll</a:t>
              </a:r>
            </a:p>
            <a:p>
              <a:pPr marL="302259" lvl="1" indent="-151129" algn="just">
                <a:lnSpc>
                  <a:spcPts val="1959"/>
                </a:lnSpc>
                <a:buFont typeface="Arial"/>
                <a:buChar char="•"/>
              </a:pPr>
              <a:r>
                <a:rPr lang="en-US" sz="1399">
                  <a:solidFill>
                    <a:srgbClr val="464646"/>
                  </a:solidFill>
                  <a:latin typeface="Open Sans"/>
                  <a:ea typeface="Open Sans"/>
                  <a:cs typeface="Open Sans"/>
                  <a:sym typeface="Open Sans"/>
                </a:rPr>
                <a:t>Seien Sie geduldig und offen</a:t>
              </a:r>
            </a:p>
            <a:p>
              <a:pPr marL="302259" lvl="1" indent="-151129" algn="just">
                <a:lnSpc>
                  <a:spcPts val="1959"/>
                </a:lnSpc>
                <a:buFont typeface="Arial"/>
                <a:buChar char="•"/>
              </a:pPr>
              <a:r>
                <a:rPr lang="en-US" sz="1399">
                  <a:solidFill>
                    <a:srgbClr val="464646"/>
                  </a:solidFill>
                  <a:latin typeface="Open Sans"/>
                  <a:ea typeface="Open Sans"/>
                  <a:cs typeface="Open Sans"/>
                  <a:sym typeface="Open Sans"/>
                </a:rPr>
                <a:t>Bieten Sie Unterstützung an, wenn sie gebraucht wird</a:t>
              </a:r>
            </a:p>
            <a:p>
              <a:pPr marL="302259" lvl="1" indent="-151129" algn="just">
                <a:lnSpc>
                  <a:spcPts val="1959"/>
                </a:lnSpc>
                <a:buFont typeface="Arial"/>
                <a:buChar char="•"/>
              </a:pPr>
              <a:r>
                <a:rPr lang="en-US" sz="1399">
                  <a:solidFill>
                    <a:srgbClr val="464646"/>
                  </a:solidFill>
                  <a:latin typeface="Open Sans"/>
                  <a:ea typeface="Open Sans"/>
                  <a:cs typeface="Open Sans"/>
                  <a:sym typeface="Open Sans"/>
                </a:rPr>
                <a:t>Vermeiden Sie Annahmen oder Vorurteile</a:t>
              </a:r>
            </a:p>
            <a:p>
              <a:pPr marL="302259" lvl="1" indent="-151129" algn="just">
                <a:lnSpc>
                  <a:spcPts val="1959"/>
                </a:lnSpc>
                <a:buFont typeface="Arial"/>
                <a:buChar char="•"/>
              </a:pPr>
              <a:r>
                <a:rPr lang="en-US" sz="1399">
                  <a:solidFill>
                    <a:srgbClr val="464646"/>
                  </a:solidFill>
                  <a:latin typeface="Open Sans"/>
                  <a:ea typeface="Open Sans"/>
                  <a:cs typeface="Open Sans"/>
                  <a:sym typeface="Open Sans"/>
                </a:rPr>
                <a:t>Konzentrieren Sie sich auf Stärken und Gemeinsamkeiten</a:t>
              </a:r>
            </a:p>
            <a:p>
              <a:pPr algn="just">
                <a:lnSpc>
                  <a:spcPts val="1959"/>
                </a:lnSpc>
              </a:pPr>
              <a:endParaRPr lang="en-US" sz="1399">
                <a:solidFill>
                  <a:srgbClr val="464646"/>
                </a:solidFill>
                <a:latin typeface="Open Sans"/>
                <a:ea typeface="Open Sans"/>
                <a:cs typeface="Open Sans"/>
                <a:sym typeface="Open Sans"/>
              </a:endParaRPr>
            </a:p>
          </p:txBody>
        </p:sp>
        <p:grpSp>
          <p:nvGrpSpPr>
            <p:cNvPr id="21" name="Group 21"/>
            <p:cNvGrpSpPr/>
            <p:nvPr/>
          </p:nvGrpSpPr>
          <p:grpSpPr>
            <a:xfrm>
              <a:off x="0" y="0"/>
              <a:ext cx="666529" cy="66652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4" name="TextBox 24"/>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4</a:t>
              </a:r>
            </a:p>
          </p:txBody>
        </p:sp>
      </p:grpSp>
      <p:grpSp>
        <p:nvGrpSpPr>
          <p:cNvPr id="25" name="Group 25"/>
          <p:cNvGrpSpPr/>
          <p:nvPr/>
        </p:nvGrpSpPr>
        <p:grpSpPr>
          <a:xfrm>
            <a:off x="182615" y="5032784"/>
            <a:ext cx="7194770" cy="1322149"/>
            <a:chOff x="0" y="0"/>
            <a:chExt cx="9593027" cy="1762866"/>
          </a:xfrm>
        </p:grpSpPr>
        <p:grpSp>
          <p:nvGrpSpPr>
            <p:cNvPr id="26" name="Group 26"/>
            <p:cNvGrpSpPr/>
            <p:nvPr/>
          </p:nvGrpSpPr>
          <p:grpSpPr>
            <a:xfrm>
              <a:off x="223646" y="160671"/>
              <a:ext cx="9369381" cy="1602195"/>
              <a:chOff x="0" y="0"/>
              <a:chExt cx="2518331" cy="430643"/>
            </a:xfrm>
          </p:grpSpPr>
          <p:sp>
            <p:nvSpPr>
              <p:cNvPr id="27" name="Freeform 27"/>
              <p:cNvSpPr/>
              <p:nvPr/>
            </p:nvSpPr>
            <p:spPr>
              <a:xfrm>
                <a:off x="0" y="0"/>
                <a:ext cx="2518331" cy="430643"/>
              </a:xfrm>
              <a:custGeom>
                <a:avLst/>
                <a:gdLst/>
                <a:ahLst/>
                <a:cxnLst/>
                <a:rect l="l" t="t" r="r" b="b"/>
                <a:pathLst>
                  <a:path w="2518331" h="430643">
                    <a:moveTo>
                      <a:pt x="40764" y="0"/>
                    </a:moveTo>
                    <a:lnTo>
                      <a:pt x="2477567" y="0"/>
                    </a:lnTo>
                    <a:cubicBezTo>
                      <a:pt x="2488378" y="0"/>
                      <a:pt x="2498747" y="4295"/>
                      <a:pt x="2506391" y="11940"/>
                    </a:cubicBezTo>
                    <a:cubicBezTo>
                      <a:pt x="2514036" y="19584"/>
                      <a:pt x="2518331" y="29953"/>
                      <a:pt x="2518331" y="40764"/>
                    </a:cubicBezTo>
                    <a:lnTo>
                      <a:pt x="2518331" y="389879"/>
                    </a:lnTo>
                    <a:cubicBezTo>
                      <a:pt x="2518331" y="412392"/>
                      <a:pt x="2500080" y="430643"/>
                      <a:pt x="2477567" y="430643"/>
                    </a:cubicBezTo>
                    <a:lnTo>
                      <a:pt x="40764" y="430643"/>
                    </a:lnTo>
                    <a:cubicBezTo>
                      <a:pt x="18251" y="430643"/>
                      <a:pt x="0" y="412392"/>
                      <a:pt x="0" y="389879"/>
                    </a:cubicBezTo>
                    <a:lnTo>
                      <a:pt x="0" y="40764"/>
                    </a:lnTo>
                    <a:cubicBezTo>
                      <a:pt x="0" y="18251"/>
                      <a:pt x="18251" y="0"/>
                      <a:pt x="40764" y="0"/>
                    </a:cubicBezTo>
                    <a:close/>
                  </a:path>
                </a:pathLst>
              </a:custGeom>
              <a:solidFill>
                <a:srgbClr val="FFF3E3"/>
              </a:solidFill>
            </p:spPr>
            <p:txBody>
              <a:bodyPr/>
              <a:lstStyle/>
              <a:p>
                <a:endParaRPr lang="en-CY"/>
              </a:p>
            </p:txBody>
          </p:sp>
          <p:sp>
            <p:nvSpPr>
              <p:cNvPr id="28" name="TextBox 28"/>
              <p:cNvSpPr txBox="1"/>
              <p:nvPr/>
            </p:nvSpPr>
            <p:spPr>
              <a:xfrm>
                <a:off x="0" y="-28575"/>
                <a:ext cx="2518331" cy="459218"/>
              </a:xfrm>
              <a:prstGeom prst="rect">
                <a:avLst/>
              </a:prstGeom>
            </p:spPr>
            <p:txBody>
              <a:bodyPr lIns="50800" tIns="50800" rIns="50800" bIns="50800" rtlCol="0" anchor="ctr"/>
              <a:lstStyle/>
              <a:p>
                <a:pPr algn="ctr">
                  <a:lnSpc>
                    <a:spcPts val="1679"/>
                  </a:lnSpc>
                </a:pPr>
                <a:endParaRPr/>
              </a:p>
            </p:txBody>
          </p:sp>
        </p:grpSp>
        <p:sp>
          <p:nvSpPr>
            <p:cNvPr id="29" name="TextBox 29"/>
            <p:cNvSpPr txBox="1"/>
            <p:nvPr/>
          </p:nvSpPr>
          <p:spPr>
            <a:xfrm>
              <a:off x="788438" y="268492"/>
              <a:ext cx="8239796" cy="1340062"/>
            </a:xfrm>
            <a:prstGeom prst="rect">
              <a:avLst/>
            </a:prstGeom>
          </p:spPr>
          <p:txBody>
            <a:bodyPr lIns="0" tIns="0" rIns="0" bIns="0" rtlCol="0" anchor="t">
              <a:spAutoFit/>
            </a:bodyPr>
            <a:lstStyle/>
            <a:p>
              <a:pPr marL="0" lvl="0" indent="0" algn="just">
                <a:lnSpc>
                  <a:spcPts val="1959"/>
                </a:lnSpc>
              </a:pPr>
              <a:r>
                <a:rPr lang="en-US" sz="1399" b="1">
                  <a:solidFill>
                    <a:srgbClr val="464646"/>
                  </a:solidFill>
                  <a:latin typeface="Open Sans Bold"/>
                  <a:ea typeface="Open Sans Bold"/>
                  <a:cs typeface="Open Sans Bold"/>
                  <a:sym typeface="Open Sans Bold"/>
                </a:rPr>
                <a:t>Unterstützende Rollen</a:t>
              </a:r>
            </a:p>
            <a:p>
              <a:pPr marL="0" lvl="0" indent="0" algn="just">
                <a:lnSpc>
                  <a:spcPts val="2239"/>
                </a:lnSpc>
              </a:pPr>
              <a:r>
                <a:rPr lang="en-US" sz="1399">
                  <a:solidFill>
                    <a:srgbClr val="464646"/>
                  </a:solidFill>
                  <a:latin typeface="Open Sans"/>
                  <a:ea typeface="Open Sans"/>
                  <a:cs typeface="Open Sans"/>
                  <a:sym typeface="Open Sans"/>
                </a:rPr>
                <a:t>Mentor:in  __________________________ Buddy  ______________________________ </a:t>
              </a:r>
            </a:p>
            <a:p>
              <a:pPr marL="0" lvl="0" indent="0" algn="just">
                <a:lnSpc>
                  <a:spcPts val="1959"/>
                </a:lnSpc>
              </a:pPr>
              <a:r>
                <a:rPr lang="en-US" sz="1399">
                  <a:solidFill>
                    <a:srgbClr val="464646"/>
                  </a:solidFill>
                  <a:latin typeface="Open Sans"/>
                  <a:ea typeface="Open Sans"/>
                  <a:cs typeface="Open Sans"/>
                  <a:sym typeface="Open Sans"/>
                </a:rPr>
                <a:t>Sie werden die neue Kollegin in den ersten Wochen mit Hilfe des gesamten Teams unterstützen.</a:t>
              </a:r>
            </a:p>
          </p:txBody>
        </p:sp>
        <p:grpSp>
          <p:nvGrpSpPr>
            <p:cNvPr id="30" name="Group 30"/>
            <p:cNvGrpSpPr/>
            <p:nvPr/>
          </p:nvGrpSpPr>
          <p:grpSpPr>
            <a:xfrm>
              <a:off x="0" y="0"/>
              <a:ext cx="666529" cy="66652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33" name="TextBox 33"/>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5</a:t>
              </a:r>
            </a:p>
          </p:txBody>
        </p:sp>
      </p:grpSp>
      <p:grpSp>
        <p:nvGrpSpPr>
          <p:cNvPr id="34" name="Group 34"/>
          <p:cNvGrpSpPr/>
          <p:nvPr/>
        </p:nvGrpSpPr>
        <p:grpSpPr>
          <a:xfrm>
            <a:off x="182615" y="6383508"/>
            <a:ext cx="7194770" cy="1864992"/>
            <a:chOff x="0" y="0"/>
            <a:chExt cx="9593027" cy="2486656"/>
          </a:xfrm>
        </p:grpSpPr>
        <p:grpSp>
          <p:nvGrpSpPr>
            <p:cNvPr id="35" name="Group 35"/>
            <p:cNvGrpSpPr/>
            <p:nvPr/>
          </p:nvGrpSpPr>
          <p:grpSpPr>
            <a:xfrm>
              <a:off x="223646" y="160671"/>
              <a:ext cx="9369381" cy="2325985"/>
              <a:chOff x="0" y="0"/>
              <a:chExt cx="2518331" cy="625185"/>
            </a:xfrm>
          </p:grpSpPr>
          <p:sp>
            <p:nvSpPr>
              <p:cNvPr id="36" name="Freeform 36"/>
              <p:cNvSpPr/>
              <p:nvPr/>
            </p:nvSpPr>
            <p:spPr>
              <a:xfrm>
                <a:off x="0" y="0"/>
                <a:ext cx="2518331" cy="625185"/>
              </a:xfrm>
              <a:custGeom>
                <a:avLst/>
                <a:gdLst/>
                <a:ahLst/>
                <a:cxnLst/>
                <a:rect l="l" t="t" r="r" b="b"/>
                <a:pathLst>
                  <a:path w="2518331" h="625185">
                    <a:moveTo>
                      <a:pt x="40764" y="0"/>
                    </a:moveTo>
                    <a:lnTo>
                      <a:pt x="2477567" y="0"/>
                    </a:lnTo>
                    <a:cubicBezTo>
                      <a:pt x="2488378" y="0"/>
                      <a:pt x="2498747" y="4295"/>
                      <a:pt x="2506391" y="11940"/>
                    </a:cubicBezTo>
                    <a:cubicBezTo>
                      <a:pt x="2514036" y="19584"/>
                      <a:pt x="2518331" y="29953"/>
                      <a:pt x="2518331" y="40764"/>
                    </a:cubicBezTo>
                    <a:lnTo>
                      <a:pt x="2518331" y="584421"/>
                    </a:lnTo>
                    <a:cubicBezTo>
                      <a:pt x="2518331" y="606935"/>
                      <a:pt x="2500080" y="625185"/>
                      <a:pt x="2477567" y="625185"/>
                    </a:cubicBezTo>
                    <a:lnTo>
                      <a:pt x="40764" y="625185"/>
                    </a:lnTo>
                    <a:cubicBezTo>
                      <a:pt x="18251" y="625185"/>
                      <a:pt x="0" y="606935"/>
                      <a:pt x="0" y="584421"/>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37" name="TextBox 37"/>
              <p:cNvSpPr txBox="1"/>
              <p:nvPr/>
            </p:nvSpPr>
            <p:spPr>
              <a:xfrm>
                <a:off x="0" y="-28575"/>
                <a:ext cx="2518331" cy="653760"/>
              </a:xfrm>
              <a:prstGeom prst="rect">
                <a:avLst/>
              </a:prstGeom>
            </p:spPr>
            <p:txBody>
              <a:bodyPr lIns="50800" tIns="50800" rIns="50800" bIns="50800" rtlCol="0" anchor="ctr"/>
              <a:lstStyle/>
              <a:p>
                <a:pPr algn="ctr">
                  <a:lnSpc>
                    <a:spcPts val="1679"/>
                  </a:lnSpc>
                </a:pPr>
                <a:endParaRPr/>
              </a:p>
            </p:txBody>
          </p:sp>
        </p:grpSp>
        <p:sp>
          <p:nvSpPr>
            <p:cNvPr id="38" name="TextBox 38"/>
            <p:cNvSpPr txBox="1"/>
            <p:nvPr/>
          </p:nvSpPr>
          <p:spPr>
            <a:xfrm>
              <a:off x="787351" y="304690"/>
              <a:ext cx="8445194" cy="1962362"/>
            </a:xfrm>
            <a:prstGeom prst="rect">
              <a:avLst/>
            </a:prstGeom>
          </p:spPr>
          <p:txBody>
            <a:bodyPr lIns="0" tIns="0" rIns="0" bIns="0" rtlCol="0" anchor="t">
              <a:spAutoFit/>
            </a:bodyPr>
            <a:lstStyle/>
            <a:p>
              <a:pPr marL="0" lvl="0" indent="0" algn="l">
                <a:lnSpc>
                  <a:spcPts val="1960"/>
                </a:lnSpc>
              </a:pPr>
              <a:r>
                <a:rPr lang="en-US" sz="1400" b="1">
                  <a:solidFill>
                    <a:srgbClr val="464646"/>
                  </a:solidFill>
                  <a:latin typeface="Open Sans Bold"/>
                  <a:ea typeface="Open Sans Bold"/>
                  <a:cs typeface="Open Sans Bold"/>
                  <a:sym typeface="Open Sans Bold"/>
                </a:rPr>
                <a:t>Tipps für die Kommunikation</a:t>
              </a:r>
            </a:p>
            <a:p>
              <a:pPr marL="302261" lvl="1" indent="-151130" algn="l">
                <a:lnSpc>
                  <a:spcPts val="1960"/>
                </a:lnSpc>
                <a:buFont typeface="Arial"/>
                <a:buChar char="•"/>
              </a:pPr>
              <a:r>
                <a:rPr lang="en-US" sz="1400">
                  <a:solidFill>
                    <a:srgbClr val="464646"/>
                  </a:solidFill>
                  <a:latin typeface="Open Sans"/>
                  <a:ea typeface="Open Sans"/>
                  <a:cs typeface="Open Sans"/>
                  <a:sym typeface="Open Sans"/>
                </a:rPr>
                <a:t>Stellen Sie Fragen respektvoll</a:t>
              </a:r>
            </a:p>
            <a:p>
              <a:pPr marL="302261" lvl="1" indent="-151130" algn="l">
                <a:lnSpc>
                  <a:spcPts val="1960"/>
                </a:lnSpc>
                <a:buFont typeface="Arial"/>
                <a:buChar char="•"/>
              </a:pPr>
              <a:r>
                <a:rPr lang="en-US" sz="1400">
                  <a:solidFill>
                    <a:srgbClr val="464646"/>
                  </a:solidFill>
                  <a:latin typeface="Open Sans"/>
                  <a:ea typeface="Open Sans"/>
                  <a:cs typeface="Open Sans"/>
                  <a:sym typeface="Open Sans"/>
                </a:rPr>
                <a:t>Sprechen Sie bei Unklarheiten oder Schwierigkeiten mit der Führungskraft</a:t>
              </a:r>
            </a:p>
            <a:p>
              <a:pPr marL="302261" lvl="1" indent="-151130" algn="just">
                <a:lnSpc>
                  <a:spcPts val="1960"/>
                </a:lnSpc>
                <a:buFont typeface="Arial"/>
                <a:buChar char="•"/>
              </a:pPr>
              <a:r>
                <a:rPr lang="en-US" sz="1400">
                  <a:solidFill>
                    <a:srgbClr val="464646"/>
                  </a:solidFill>
                  <a:latin typeface="Open Sans"/>
                  <a:ea typeface="Open Sans"/>
                  <a:cs typeface="Open Sans"/>
                  <a:sym typeface="Open Sans"/>
                </a:rPr>
                <a:t>Setzen Sie die neue Kollegin nicht unter Druck, Dinge zu „erklären“ oder für andere zu sprechen</a:t>
              </a:r>
            </a:p>
          </p:txBody>
        </p:sp>
        <p:grpSp>
          <p:nvGrpSpPr>
            <p:cNvPr id="39" name="Group 39"/>
            <p:cNvGrpSpPr/>
            <p:nvPr/>
          </p:nvGrpSpPr>
          <p:grpSpPr>
            <a:xfrm>
              <a:off x="0" y="0"/>
              <a:ext cx="666529" cy="666529"/>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42" name="TextBox 42"/>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6</a:t>
              </a:r>
            </a:p>
          </p:txBody>
        </p:sp>
      </p:grpSp>
      <p:grpSp>
        <p:nvGrpSpPr>
          <p:cNvPr id="43" name="Group 43"/>
          <p:cNvGrpSpPr/>
          <p:nvPr/>
        </p:nvGrpSpPr>
        <p:grpSpPr>
          <a:xfrm>
            <a:off x="182615" y="8277075"/>
            <a:ext cx="7194770" cy="1767480"/>
            <a:chOff x="0" y="0"/>
            <a:chExt cx="9593027" cy="2356640"/>
          </a:xfrm>
        </p:grpSpPr>
        <p:grpSp>
          <p:nvGrpSpPr>
            <p:cNvPr id="44" name="Group 44"/>
            <p:cNvGrpSpPr/>
            <p:nvPr/>
          </p:nvGrpSpPr>
          <p:grpSpPr>
            <a:xfrm>
              <a:off x="223646" y="160671"/>
              <a:ext cx="9369381" cy="2004670"/>
              <a:chOff x="0" y="0"/>
              <a:chExt cx="2518331" cy="538821"/>
            </a:xfrm>
          </p:grpSpPr>
          <p:sp>
            <p:nvSpPr>
              <p:cNvPr id="45" name="Freeform 45"/>
              <p:cNvSpPr/>
              <p:nvPr/>
            </p:nvSpPr>
            <p:spPr>
              <a:xfrm>
                <a:off x="0" y="0"/>
                <a:ext cx="2518331" cy="538821"/>
              </a:xfrm>
              <a:custGeom>
                <a:avLst/>
                <a:gdLst/>
                <a:ahLst/>
                <a:cxnLst/>
                <a:rect l="l" t="t" r="r" b="b"/>
                <a:pathLst>
                  <a:path w="2518331" h="538821">
                    <a:moveTo>
                      <a:pt x="40764" y="0"/>
                    </a:moveTo>
                    <a:lnTo>
                      <a:pt x="2477567" y="0"/>
                    </a:lnTo>
                    <a:cubicBezTo>
                      <a:pt x="2488378" y="0"/>
                      <a:pt x="2498747" y="4295"/>
                      <a:pt x="2506391" y="11940"/>
                    </a:cubicBezTo>
                    <a:cubicBezTo>
                      <a:pt x="2514036" y="19584"/>
                      <a:pt x="2518331" y="29953"/>
                      <a:pt x="2518331" y="40764"/>
                    </a:cubicBezTo>
                    <a:lnTo>
                      <a:pt x="2518331" y="498057"/>
                    </a:lnTo>
                    <a:cubicBezTo>
                      <a:pt x="2518331" y="520571"/>
                      <a:pt x="2500080" y="538821"/>
                      <a:pt x="2477567" y="538821"/>
                    </a:cubicBezTo>
                    <a:lnTo>
                      <a:pt x="40764" y="538821"/>
                    </a:lnTo>
                    <a:cubicBezTo>
                      <a:pt x="18251" y="538821"/>
                      <a:pt x="0" y="520571"/>
                      <a:pt x="0" y="498057"/>
                    </a:cubicBezTo>
                    <a:lnTo>
                      <a:pt x="0" y="40764"/>
                    </a:lnTo>
                    <a:cubicBezTo>
                      <a:pt x="0" y="18251"/>
                      <a:pt x="18251" y="0"/>
                      <a:pt x="40764" y="0"/>
                    </a:cubicBezTo>
                    <a:close/>
                  </a:path>
                </a:pathLst>
              </a:custGeom>
              <a:solidFill>
                <a:srgbClr val="FFF3E3"/>
              </a:solidFill>
            </p:spPr>
            <p:txBody>
              <a:bodyPr/>
              <a:lstStyle/>
              <a:p>
                <a:endParaRPr lang="en-CY"/>
              </a:p>
            </p:txBody>
          </p:sp>
          <p:sp>
            <p:nvSpPr>
              <p:cNvPr id="46" name="TextBox 46"/>
              <p:cNvSpPr txBox="1"/>
              <p:nvPr/>
            </p:nvSpPr>
            <p:spPr>
              <a:xfrm>
                <a:off x="0" y="-28575"/>
                <a:ext cx="2518331" cy="567396"/>
              </a:xfrm>
              <a:prstGeom prst="rect">
                <a:avLst/>
              </a:prstGeom>
            </p:spPr>
            <p:txBody>
              <a:bodyPr lIns="50800" tIns="50800" rIns="50800" bIns="50800" rtlCol="0" anchor="ctr"/>
              <a:lstStyle/>
              <a:p>
                <a:pPr algn="ctr">
                  <a:lnSpc>
                    <a:spcPts val="1679"/>
                  </a:lnSpc>
                </a:pPr>
                <a:endParaRPr/>
              </a:p>
            </p:txBody>
          </p:sp>
        </p:grpSp>
        <p:sp>
          <p:nvSpPr>
            <p:cNvPr id="47" name="TextBox 47"/>
            <p:cNvSpPr txBox="1"/>
            <p:nvPr/>
          </p:nvSpPr>
          <p:spPr>
            <a:xfrm>
              <a:off x="823598" y="304690"/>
              <a:ext cx="4487823" cy="641562"/>
            </a:xfrm>
            <a:prstGeom prst="rect">
              <a:avLst/>
            </a:prstGeom>
          </p:spPr>
          <p:txBody>
            <a:bodyPr lIns="0" tIns="0" rIns="0" bIns="0" rtlCol="0" anchor="t">
              <a:spAutoFit/>
            </a:bodyPr>
            <a:lstStyle/>
            <a:p>
              <a:pPr algn="just">
                <a:lnSpc>
                  <a:spcPts val="1959"/>
                </a:lnSpc>
              </a:pPr>
              <a:r>
                <a:rPr lang="en-US" sz="1399" b="1">
                  <a:solidFill>
                    <a:srgbClr val="464646"/>
                  </a:solidFill>
                  <a:latin typeface="Open Sans Bold"/>
                  <a:ea typeface="Open Sans Bold"/>
                  <a:cs typeface="Open Sans Bold"/>
                  <a:sym typeface="Open Sans Bold"/>
                </a:rPr>
                <a:t>Kleine Dinge, die viel bewirken</a:t>
              </a:r>
            </a:p>
            <a:p>
              <a:pPr marL="0" lvl="0" indent="0" algn="just">
                <a:lnSpc>
                  <a:spcPts val="1959"/>
                </a:lnSpc>
              </a:pPr>
              <a:endParaRPr lang="en-US" sz="1399" b="1">
                <a:solidFill>
                  <a:srgbClr val="464646"/>
                </a:solidFill>
                <a:latin typeface="Open Sans Bold"/>
                <a:ea typeface="Open Sans Bold"/>
                <a:cs typeface="Open Sans Bold"/>
                <a:sym typeface="Open Sans Bold"/>
              </a:endParaRPr>
            </a:p>
          </p:txBody>
        </p:sp>
        <p:grpSp>
          <p:nvGrpSpPr>
            <p:cNvPr id="48" name="Group 48"/>
            <p:cNvGrpSpPr/>
            <p:nvPr/>
          </p:nvGrpSpPr>
          <p:grpSpPr>
            <a:xfrm>
              <a:off x="0" y="0"/>
              <a:ext cx="666529" cy="666529"/>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50" name="TextBox 50"/>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51" name="TextBox 51"/>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7</a:t>
              </a:r>
            </a:p>
          </p:txBody>
        </p:sp>
        <p:sp>
          <p:nvSpPr>
            <p:cNvPr id="52" name="TextBox 52"/>
            <p:cNvSpPr txBox="1"/>
            <p:nvPr/>
          </p:nvSpPr>
          <p:spPr>
            <a:xfrm>
              <a:off x="5105204" y="340251"/>
              <a:ext cx="4202332" cy="1962362"/>
            </a:xfrm>
            <a:prstGeom prst="rect">
              <a:avLst/>
            </a:prstGeom>
          </p:spPr>
          <p:txBody>
            <a:bodyPr lIns="0" tIns="0" rIns="0" bIns="0" rtlCol="0" anchor="t">
              <a:spAutoFit/>
            </a:bodyPr>
            <a:lstStyle/>
            <a:p>
              <a:pPr marL="0" lvl="0" indent="0" algn="just">
                <a:lnSpc>
                  <a:spcPts val="1960"/>
                </a:lnSpc>
              </a:pPr>
              <a:endParaRPr/>
            </a:p>
            <a:p>
              <a:pPr marL="302261" lvl="1" indent="-151130" algn="l">
                <a:lnSpc>
                  <a:spcPts val="1960"/>
                </a:lnSpc>
                <a:buFont typeface="Arial"/>
                <a:buChar char="•"/>
              </a:pPr>
              <a:r>
                <a:rPr lang="en-US" sz="1400">
                  <a:solidFill>
                    <a:srgbClr val="464646"/>
                  </a:solidFill>
                  <a:latin typeface="Open Sans"/>
                  <a:ea typeface="Open Sans"/>
                  <a:cs typeface="Open Sans"/>
                  <a:sym typeface="Open Sans"/>
                </a:rPr>
                <a:t>Erklären Sie informelle Regeln oder Abläufe</a:t>
              </a:r>
            </a:p>
            <a:p>
              <a:pPr marL="302261" lvl="1" indent="-151130" algn="l">
                <a:lnSpc>
                  <a:spcPts val="1960"/>
                </a:lnSpc>
                <a:buFont typeface="Arial"/>
                <a:buChar char="•"/>
              </a:pPr>
              <a:r>
                <a:rPr lang="en-US" sz="1400">
                  <a:solidFill>
                    <a:srgbClr val="464646"/>
                  </a:solidFill>
                  <a:latin typeface="Open Sans"/>
                  <a:ea typeface="Open Sans"/>
                  <a:cs typeface="Open Sans"/>
                  <a:sym typeface="Open Sans"/>
                </a:rPr>
                <a:t>Fragen Sie in den ersten Tagen nach, wie es ihr geht</a:t>
              </a:r>
            </a:p>
            <a:p>
              <a:pPr marL="0" lvl="0" indent="0" algn="just">
                <a:lnSpc>
                  <a:spcPts val="1960"/>
                </a:lnSpc>
              </a:pPr>
              <a:endParaRPr lang="en-US" sz="1400">
                <a:solidFill>
                  <a:srgbClr val="464646"/>
                </a:solidFill>
                <a:latin typeface="Open Sans"/>
                <a:ea typeface="Open Sans"/>
                <a:cs typeface="Open Sans"/>
                <a:sym typeface="Open Sans"/>
              </a:endParaRPr>
            </a:p>
          </p:txBody>
        </p:sp>
        <p:sp>
          <p:nvSpPr>
            <p:cNvPr id="53" name="TextBox 53"/>
            <p:cNvSpPr txBox="1"/>
            <p:nvPr/>
          </p:nvSpPr>
          <p:spPr>
            <a:xfrm>
              <a:off x="620209" y="670451"/>
              <a:ext cx="4487823" cy="1686189"/>
            </a:xfrm>
            <a:prstGeom prst="rect">
              <a:avLst/>
            </a:prstGeom>
          </p:spPr>
          <p:txBody>
            <a:bodyPr lIns="0" tIns="0" rIns="0" bIns="0" rtlCol="0" anchor="t">
              <a:spAutoFit/>
            </a:bodyPr>
            <a:lstStyle/>
            <a:p>
              <a:pPr marL="302261" lvl="1" indent="-151130" algn="l">
                <a:lnSpc>
                  <a:spcPts val="1960"/>
                </a:lnSpc>
                <a:buFont typeface="Arial"/>
                <a:buChar char="•"/>
              </a:pPr>
              <a:r>
                <a:rPr lang="en-US" sz="1400" dirty="0">
                  <a:solidFill>
                    <a:srgbClr val="464646"/>
                  </a:solidFill>
                  <a:latin typeface="Open Sans"/>
                  <a:ea typeface="Open Sans"/>
                  <a:cs typeface="Open Sans"/>
                  <a:sym typeface="Open Sans"/>
                </a:rPr>
                <a:t>Sagen Sie „Hallo“ und </a:t>
              </a:r>
              <a:r>
                <a:rPr lang="en-US" sz="1400" dirty="0" err="1">
                  <a:solidFill>
                    <a:srgbClr val="464646"/>
                  </a:solidFill>
                  <a:latin typeface="Open Sans"/>
                  <a:ea typeface="Open Sans"/>
                  <a:cs typeface="Open Sans"/>
                  <a:sym typeface="Open Sans"/>
                </a:rPr>
                <a:t>stellen</a:t>
              </a:r>
              <a:r>
                <a:rPr lang="en-US" sz="1400" dirty="0">
                  <a:solidFill>
                    <a:srgbClr val="464646"/>
                  </a:solidFill>
                  <a:latin typeface="Open Sans"/>
                  <a:ea typeface="Open Sans"/>
                  <a:cs typeface="Open Sans"/>
                  <a:sym typeface="Open Sans"/>
                </a:rPr>
                <a:t> Sie </a:t>
              </a:r>
              <a:r>
                <a:rPr lang="en-US" sz="1400" dirty="0" err="1">
                  <a:solidFill>
                    <a:srgbClr val="464646"/>
                  </a:solidFill>
                  <a:latin typeface="Open Sans"/>
                  <a:ea typeface="Open Sans"/>
                  <a:cs typeface="Open Sans"/>
                  <a:sym typeface="Open Sans"/>
                </a:rPr>
                <a:t>sich</a:t>
              </a:r>
              <a:r>
                <a:rPr lang="en-US" sz="1400" dirty="0">
                  <a:solidFill>
                    <a:srgbClr val="464646"/>
                  </a:solidFill>
                  <a:latin typeface="Open Sans"/>
                  <a:ea typeface="Open Sans"/>
                  <a:cs typeface="Open Sans"/>
                  <a:sym typeface="Open Sans"/>
                </a:rPr>
                <a:t> </a:t>
              </a:r>
              <a:r>
                <a:rPr lang="en-US" sz="1400" dirty="0" err="1">
                  <a:solidFill>
                    <a:srgbClr val="464646"/>
                  </a:solidFill>
                  <a:latin typeface="Open Sans"/>
                  <a:ea typeface="Open Sans"/>
                  <a:cs typeface="Open Sans"/>
                  <a:sym typeface="Open Sans"/>
                </a:rPr>
                <a:t>vor</a:t>
              </a:r>
              <a:endParaRPr lang="en-US" sz="1400" dirty="0">
                <a:solidFill>
                  <a:srgbClr val="464646"/>
                </a:solidFill>
                <a:latin typeface="Open Sans"/>
                <a:ea typeface="Open Sans"/>
                <a:cs typeface="Open Sans"/>
                <a:sym typeface="Open Sans"/>
              </a:endParaRPr>
            </a:p>
            <a:p>
              <a:pPr marL="302261" lvl="1" indent="-151130" algn="l">
                <a:lnSpc>
                  <a:spcPts val="1960"/>
                </a:lnSpc>
                <a:buFont typeface="Arial"/>
                <a:buChar char="•"/>
              </a:pPr>
              <a:r>
                <a:rPr lang="en-US" sz="1400" dirty="0">
                  <a:solidFill>
                    <a:srgbClr val="464646"/>
                  </a:solidFill>
                  <a:latin typeface="Open Sans"/>
                  <a:ea typeface="Open Sans"/>
                  <a:cs typeface="Open Sans"/>
                  <a:sym typeface="Open Sans"/>
                </a:rPr>
                <a:t>Laden Sie die </a:t>
              </a:r>
              <a:r>
                <a:rPr lang="en-US" sz="1400" dirty="0" err="1">
                  <a:solidFill>
                    <a:srgbClr val="464646"/>
                  </a:solidFill>
                  <a:latin typeface="Open Sans"/>
                  <a:ea typeface="Open Sans"/>
                  <a:cs typeface="Open Sans"/>
                  <a:sym typeface="Open Sans"/>
                </a:rPr>
                <a:t>neue</a:t>
              </a:r>
              <a:r>
                <a:rPr lang="en-US" sz="1400" dirty="0">
                  <a:solidFill>
                    <a:srgbClr val="464646"/>
                  </a:solidFill>
                  <a:latin typeface="Open Sans"/>
                  <a:ea typeface="Open Sans"/>
                  <a:cs typeface="Open Sans"/>
                  <a:sym typeface="Open Sans"/>
                </a:rPr>
                <a:t> </a:t>
              </a:r>
              <a:r>
                <a:rPr lang="en-US" sz="1400" dirty="0" err="1">
                  <a:solidFill>
                    <a:srgbClr val="464646"/>
                  </a:solidFill>
                  <a:latin typeface="Open Sans"/>
                  <a:ea typeface="Open Sans"/>
                  <a:cs typeface="Open Sans"/>
                  <a:sym typeface="Open Sans"/>
                </a:rPr>
                <a:t>Kollegin</a:t>
              </a:r>
              <a:r>
                <a:rPr lang="en-US" sz="1400" dirty="0">
                  <a:solidFill>
                    <a:srgbClr val="464646"/>
                  </a:solidFill>
                  <a:latin typeface="Open Sans"/>
                  <a:ea typeface="Open Sans"/>
                  <a:cs typeface="Open Sans"/>
                  <a:sym typeface="Open Sans"/>
                </a:rPr>
                <a:t> </a:t>
              </a:r>
              <a:r>
                <a:rPr lang="en-US" sz="1400" dirty="0" err="1">
                  <a:solidFill>
                    <a:srgbClr val="464646"/>
                  </a:solidFill>
                  <a:latin typeface="Open Sans"/>
                  <a:ea typeface="Open Sans"/>
                  <a:cs typeface="Open Sans"/>
                  <a:sym typeface="Open Sans"/>
                </a:rPr>
                <a:t>zu</a:t>
              </a:r>
              <a:r>
                <a:rPr lang="en-US" sz="1400" dirty="0">
                  <a:solidFill>
                    <a:srgbClr val="464646"/>
                  </a:solidFill>
                  <a:latin typeface="Open Sans"/>
                  <a:ea typeface="Open Sans"/>
                  <a:cs typeface="Open Sans"/>
                  <a:sym typeface="Open Sans"/>
                </a:rPr>
                <a:t> </a:t>
              </a:r>
              <a:r>
                <a:rPr lang="en-US" sz="1400" dirty="0" err="1">
                  <a:solidFill>
                    <a:srgbClr val="464646"/>
                  </a:solidFill>
                  <a:latin typeface="Open Sans"/>
                  <a:ea typeface="Open Sans"/>
                  <a:cs typeface="Open Sans"/>
                  <a:sym typeface="Open Sans"/>
                </a:rPr>
                <a:t>gemeinsamen</a:t>
              </a:r>
              <a:r>
                <a:rPr lang="en-US" sz="1400" dirty="0">
                  <a:solidFill>
                    <a:srgbClr val="464646"/>
                  </a:solidFill>
                  <a:latin typeface="Open Sans"/>
                  <a:ea typeface="Open Sans"/>
                  <a:cs typeface="Open Sans"/>
                  <a:sym typeface="Open Sans"/>
                </a:rPr>
                <a:t> </a:t>
              </a:r>
              <a:r>
                <a:rPr lang="en-US" sz="1400" dirty="0" err="1">
                  <a:solidFill>
                    <a:srgbClr val="464646"/>
                  </a:solidFill>
                  <a:latin typeface="Open Sans"/>
                  <a:ea typeface="Open Sans"/>
                  <a:cs typeface="Open Sans"/>
                  <a:sym typeface="Open Sans"/>
                </a:rPr>
                <a:t>Pausen</a:t>
              </a:r>
              <a:r>
                <a:rPr lang="en-US" sz="1400" dirty="0">
                  <a:solidFill>
                    <a:srgbClr val="464646"/>
                  </a:solidFill>
                  <a:latin typeface="Open Sans"/>
                  <a:ea typeface="Open Sans"/>
                  <a:cs typeface="Open Sans"/>
                  <a:sym typeface="Open Sans"/>
                </a:rPr>
                <a:t> </a:t>
              </a:r>
              <a:r>
                <a:rPr lang="en-US" sz="1400" dirty="0" err="1">
                  <a:solidFill>
                    <a:srgbClr val="464646"/>
                  </a:solidFill>
                  <a:latin typeface="Open Sans"/>
                  <a:ea typeface="Open Sans"/>
                  <a:cs typeface="Open Sans"/>
                  <a:sym typeface="Open Sans"/>
                </a:rPr>
                <a:t>ein</a:t>
              </a:r>
              <a:endParaRPr lang="en-US" sz="1400" dirty="0">
                <a:solidFill>
                  <a:srgbClr val="464646"/>
                </a:solidFill>
                <a:latin typeface="Open Sans"/>
                <a:ea typeface="Open Sans"/>
                <a:cs typeface="Open Sans"/>
                <a:sym typeface="Open Sans"/>
              </a:endParaRPr>
            </a:p>
            <a:p>
              <a:pPr marL="0" lvl="0" indent="0" algn="just">
                <a:lnSpc>
                  <a:spcPts val="1960"/>
                </a:lnSpc>
              </a:pPr>
              <a:endParaRPr lang="en-US" sz="1400" dirty="0">
                <a:solidFill>
                  <a:srgbClr val="464646"/>
                </a:solidFill>
                <a:latin typeface="Open Sans"/>
                <a:ea typeface="Open Sans"/>
                <a:cs typeface="Open Sans"/>
                <a:sym typeface="Open Sans"/>
              </a:endParaRPr>
            </a:p>
          </p:txBody>
        </p:sp>
      </p:grpSp>
      <p:grpSp>
        <p:nvGrpSpPr>
          <p:cNvPr id="54" name="Group 54"/>
          <p:cNvGrpSpPr/>
          <p:nvPr/>
        </p:nvGrpSpPr>
        <p:grpSpPr>
          <a:xfrm>
            <a:off x="-539863" y="544274"/>
            <a:ext cx="9906840" cy="1163043"/>
            <a:chOff x="0" y="-70875"/>
            <a:chExt cx="13209120" cy="1550725"/>
          </a:xfrm>
        </p:grpSpPr>
        <p:grpSp>
          <p:nvGrpSpPr>
            <p:cNvPr id="55" name="Group 55"/>
            <p:cNvGrpSpPr/>
            <p:nvPr/>
          </p:nvGrpSpPr>
          <p:grpSpPr>
            <a:xfrm>
              <a:off x="0" y="-70875"/>
              <a:ext cx="13209120" cy="1550725"/>
              <a:chOff x="0" y="-19050"/>
              <a:chExt cx="3550388" cy="416809"/>
            </a:xfrm>
          </p:grpSpPr>
          <p:sp>
            <p:nvSpPr>
              <p:cNvPr id="56" name="Freeform 56"/>
              <p:cNvSpPr/>
              <p:nvPr/>
            </p:nvSpPr>
            <p:spPr>
              <a:xfrm>
                <a:off x="193474" y="0"/>
                <a:ext cx="2708080" cy="397759"/>
              </a:xfrm>
              <a:custGeom>
                <a:avLst/>
                <a:gdLst/>
                <a:ahLst/>
                <a:cxnLst/>
                <a:rect l="l" t="t" r="r" b="b"/>
                <a:pathLst>
                  <a:path w="3550388" h="397759">
                    <a:moveTo>
                      <a:pt x="28914" y="0"/>
                    </a:moveTo>
                    <a:lnTo>
                      <a:pt x="3521473" y="0"/>
                    </a:lnTo>
                    <a:cubicBezTo>
                      <a:pt x="3537442" y="0"/>
                      <a:pt x="3550388" y="12945"/>
                      <a:pt x="3550388" y="28914"/>
                    </a:cubicBezTo>
                    <a:lnTo>
                      <a:pt x="3550388" y="368844"/>
                    </a:lnTo>
                    <a:cubicBezTo>
                      <a:pt x="3550388" y="384813"/>
                      <a:pt x="3537442" y="397759"/>
                      <a:pt x="3521473" y="397759"/>
                    </a:cubicBezTo>
                    <a:lnTo>
                      <a:pt x="28914" y="397759"/>
                    </a:lnTo>
                    <a:cubicBezTo>
                      <a:pt x="21246" y="397759"/>
                      <a:pt x="13891" y="394712"/>
                      <a:pt x="8469" y="389290"/>
                    </a:cubicBezTo>
                    <a:cubicBezTo>
                      <a:pt x="3046" y="383867"/>
                      <a:pt x="0" y="376513"/>
                      <a:pt x="0" y="368844"/>
                    </a:cubicBezTo>
                    <a:lnTo>
                      <a:pt x="0" y="28914"/>
                    </a:lnTo>
                    <a:cubicBezTo>
                      <a:pt x="0" y="12945"/>
                      <a:pt x="12945" y="0"/>
                      <a:pt x="28914" y="0"/>
                    </a:cubicBezTo>
                    <a:close/>
                  </a:path>
                </a:pathLst>
              </a:custGeom>
              <a:solidFill>
                <a:srgbClr val="FAC175"/>
              </a:solidFill>
              <a:ln w="38100" cap="rnd">
                <a:solidFill>
                  <a:srgbClr val="EFAB80"/>
                </a:solidFill>
                <a:prstDash val="solid"/>
                <a:round/>
              </a:ln>
            </p:spPr>
            <p:txBody>
              <a:bodyPr/>
              <a:lstStyle/>
              <a:p>
                <a:endParaRPr lang="en-CY"/>
              </a:p>
            </p:txBody>
          </p:sp>
          <p:sp>
            <p:nvSpPr>
              <p:cNvPr id="57" name="TextBox 57"/>
              <p:cNvSpPr txBox="1"/>
              <p:nvPr/>
            </p:nvSpPr>
            <p:spPr>
              <a:xfrm>
                <a:off x="0" y="-19050"/>
                <a:ext cx="3550388" cy="416809"/>
              </a:xfrm>
              <a:prstGeom prst="rect">
                <a:avLst/>
              </a:prstGeom>
            </p:spPr>
            <p:txBody>
              <a:bodyPr lIns="50800" tIns="50800" rIns="50800" bIns="50800" rtlCol="0" anchor="ctr"/>
              <a:lstStyle/>
              <a:p>
                <a:pPr algn="ctr">
                  <a:lnSpc>
                    <a:spcPts val="1679"/>
                  </a:lnSpc>
                </a:pPr>
                <a:endParaRPr/>
              </a:p>
            </p:txBody>
          </p:sp>
        </p:grpSp>
        <p:sp>
          <p:nvSpPr>
            <p:cNvPr id="58" name="TextBox 58"/>
            <p:cNvSpPr txBox="1"/>
            <p:nvPr/>
          </p:nvSpPr>
          <p:spPr>
            <a:xfrm>
              <a:off x="1144589" y="265791"/>
              <a:ext cx="7680652" cy="9101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Teaminfo – Vorbereitung auf die Begrüßung einer neuen Kollegin</a:t>
              </a:r>
            </a:p>
          </p:txBody>
        </p:sp>
        <p:grpSp>
          <p:nvGrpSpPr>
            <p:cNvPr id="59" name="Group 59"/>
            <p:cNvGrpSpPr/>
            <p:nvPr/>
          </p:nvGrpSpPr>
          <p:grpSpPr>
            <a:xfrm>
              <a:off x="8654122" y="776875"/>
              <a:ext cx="2001073" cy="505941"/>
              <a:chOff x="0" y="0"/>
              <a:chExt cx="537855" cy="135988"/>
            </a:xfrm>
          </p:grpSpPr>
          <p:sp>
            <p:nvSpPr>
              <p:cNvPr id="60" name="Freeform 60"/>
              <p:cNvSpPr/>
              <p:nvPr/>
            </p:nvSpPr>
            <p:spPr>
              <a:xfrm>
                <a:off x="0" y="0"/>
                <a:ext cx="537855" cy="135988"/>
              </a:xfrm>
              <a:custGeom>
                <a:avLst/>
                <a:gdLst/>
                <a:ahLst/>
                <a:cxnLst/>
                <a:rect l="l" t="t" r="r" b="b"/>
                <a:pathLst>
                  <a:path w="537855" h="135988">
                    <a:moveTo>
                      <a:pt x="67994" y="0"/>
                    </a:moveTo>
                    <a:lnTo>
                      <a:pt x="469860" y="0"/>
                    </a:lnTo>
                    <a:cubicBezTo>
                      <a:pt x="487894" y="0"/>
                      <a:pt x="505188" y="7164"/>
                      <a:pt x="517940" y="19915"/>
                    </a:cubicBezTo>
                    <a:cubicBezTo>
                      <a:pt x="530691" y="32666"/>
                      <a:pt x="537855" y="49961"/>
                      <a:pt x="537855" y="67994"/>
                    </a:cubicBezTo>
                    <a:lnTo>
                      <a:pt x="537855" y="67994"/>
                    </a:lnTo>
                    <a:cubicBezTo>
                      <a:pt x="537855" y="105546"/>
                      <a:pt x="507412" y="135988"/>
                      <a:pt x="46986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FFFFFF"/>
              </a:solidFill>
            </p:spPr>
            <p:txBody>
              <a:bodyPr/>
              <a:lstStyle/>
              <a:p>
                <a:endParaRPr lang="en-CY"/>
              </a:p>
            </p:txBody>
          </p:sp>
          <p:sp>
            <p:nvSpPr>
              <p:cNvPr id="61" name="TextBox 61"/>
              <p:cNvSpPr txBox="1"/>
              <p:nvPr/>
            </p:nvSpPr>
            <p:spPr>
              <a:xfrm>
                <a:off x="0" y="-19050"/>
                <a:ext cx="537855" cy="155038"/>
              </a:xfrm>
              <a:prstGeom prst="rect">
                <a:avLst/>
              </a:prstGeom>
            </p:spPr>
            <p:txBody>
              <a:bodyPr lIns="50800" tIns="50800" rIns="50800" bIns="50800" rtlCol="0" anchor="ctr"/>
              <a:lstStyle/>
              <a:p>
                <a:pPr marL="0" lvl="0" indent="0" algn="ctr">
                  <a:lnSpc>
                    <a:spcPts val="1679"/>
                  </a:lnSpc>
                </a:pPr>
                <a:r>
                  <a:rPr lang="en-US" sz="1200">
                    <a:solidFill>
                      <a:srgbClr val="EFAB80"/>
                    </a:solidFill>
                    <a:latin typeface="Open Sans"/>
                    <a:ea typeface="Open Sans"/>
                    <a:cs typeface="Open Sans"/>
                    <a:sym typeface="Open Sans"/>
                  </a:rPr>
                  <a:t>Für Führungskräfte</a:t>
                </a:r>
              </a:p>
            </p:txBody>
          </p:sp>
        </p:grpSp>
      </p:grpSp>
      <p:sp>
        <p:nvSpPr>
          <p:cNvPr id="62" name="TextBox 62"/>
          <p:cNvSpPr txBox="1"/>
          <p:nvPr/>
        </p:nvSpPr>
        <p:spPr>
          <a:xfrm>
            <a:off x="396733" y="10067339"/>
            <a:ext cx="6766535" cy="240665"/>
          </a:xfrm>
          <a:prstGeom prst="rect">
            <a:avLst/>
          </a:prstGeom>
        </p:spPr>
        <p:txBody>
          <a:bodyPr lIns="0" tIns="0" rIns="0" bIns="0" rtlCol="0" anchor="t">
            <a:spAutoFit/>
          </a:bodyPr>
          <a:lstStyle/>
          <a:p>
            <a:pPr marL="0" lvl="0" indent="0" algn="ctr">
              <a:lnSpc>
                <a:spcPts val="1959"/>
              </a:lnSpc>
              <a:spcBef>
                <a:spcPct val="0"/>
              </a:spcBef>
            </a:pPr>
            <a:r>
              <a:rPr lang="en-US" sz="1399" b="1">
                <a:solidFill>
                  <a:srgbClr val="422C4F"/>
                </a:solidFill>
                <a:latin typeface="Open Sans Bold"/>
                <a:ea typeface="Open Sans Bold"/>
                <a:cs typeface="Open Sans Bold"/>
                <a:sym typeface="Open Sans Bold"/>
              </a:rPr>
              <a:t>Leitfaden zur Teamvorbereitung · Seite 2 von 2</a:t>
            </a:r>
          </a:p>
        </p:txBody>
      </p:sp>
      <p:sp>
        <p:nvSpPr>
          <p:cNvPr id="63" name="Freeform 2">
            <a:extLst>
              <a:ext uri="{FF2B5EF4-FFF2-40B4-BE49-F238E27FC236}">
                <a16:creationId xmlns:a16="http://schemas.microsoft.com/office/drawing/2014/main" id="{16CF9778-896A-EB0F-E904-C8690D28FA81}"/>
              </a:ext>
            </a:extLst>
          </p:cNvPr>
          <p:cNvSpPr/>
          <p:nvPr/>
        </p:nvSpPr>
        <p:spPr>
          <a:xfrm>
            <a:off x="1699724" y="-2453"/>
            <a:ext cx="3024000" cy="57235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0266" b="-1"/>
            </a:stretch>
          </a:blipFill>
        </p:spPr>
        <p:txBody>
          <a:bodyPr/>
          <a:lstStyle/>
          <a:p>
            <a:endParaRPr lang="en-CY"/>
          </a:p>
        </p:txBody>
      </p:sp>
      <p:sp>
        <p:nvSpPr>
          <p:cNvPr id="64" name="Freeform 3">
            <a:extLst>
              <a:ext uri="{FF2B5EF4-FFF2-40B4-BE49-F238E27FC236}">
                <a16:creationId xmlns:a16="http://schemas.microsoft.com/office/drawing/2014/main" id="{21DBC9C3-B840-5D4D-5318-50A9EA5CC40C}"/>
              </a:ext>
            </a:extLst>
          </p:cNvPr>
          <p:cNvSpPr/>
          <p:nvPr/>
        </p:nvSpPr>
        <p:spPr>
          <a:xfrm>
            <a:off x="2902269" y="-2453"/>
            <a:ext cx="3024000" cy="60835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3682"/>
            </a:stretch>
          </a:blipFill>
        </p:spPr>
        <p:txBody>
          <a:bodyPr/>
          <a:lstStyle/>
          <a:p>
            <a:endParaRPr lang="en-CY"/>
          </a:p>
        </p:txBody>
      </p:sp>
      <p:grpSp>
        <p:nvGrpSpPr>
          <p:cNvPr id="65" name="Group 4">
            <a:extLst>
              <a:ext uri="{FF2B5EF4-FFF2-40B4-BE49-F238E27FC236}">
                <a16:creationId xmlns:a16="http://schemas.microsoft.com/office/drawing/2014/main" id="{CC753142-0EBB-B96A-A142-F384F7ED8E45}"/>
              </a:ext>
            </a:extLst>
          </p:cNvPr>
          <p:cNvGrpSpPr/>
          <p:nvPr/>
        </p:nvGrpSpPr>
        <p:grpSpPr>
          <a:xfrm>
            <a:off x="-3" y="10392479"/>
            <a:ext cx="6897159" cy="45719"/>
            <a:chOff x="0" y="0"/>
            <a:chExt cx="2709333" cy="26991"/>
          </a:xfrm>
        </p:grpSpPr>
        <p:sp>
          <p:nvSpPr>
            <p:cNvPr id="66" name="Freeform 5">
              <a:extLst>
                <a:ext uri="{FF2B5EF4-FFF2-40B4-BE49-F238E27FC236}">
                  <a16:creationId xmlns:a16="http://schemas.microsoft.com/office/drawing/2014/main" id="{82CEB29A-BFFB-F514-4D1B-B2F429EBD78D}"/>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67" name="TextBox 6">
              <a:extLst>
                <a:ext uri="{FF2B5EF4-FFF2-40B4-BE49-F238E27FC236}">
                  <a16:creationId xmlns:a16="http://schemas.microsoft.com/office/drawing/2014/main" id="{1AFB8F80-9116-A014-DB76-D59A18481053}"/>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5f3cabb-b00c-450c-bd50-d9a16b8d49da">
      <Terms xmlns="http://schemas.microsoft.com/office/infopath/2007/PartnerControls"/>
    </lcf76f155ced4ddcb4097134ff3c332f>
    <TaxCatchAll xmlns="3381c32c-d09a-4fa3-a1c8-b77f832a389b"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782694B9F9E841BCE7B2B30AD3FB62" ma:contentTypeVersion="17" ma:contentTypeDescription="Create a new document." ma:contentTypeScope="" ma:versionID="f0248761319b601516e484cb99a7be44">
  <xsd:schema xmlns:xsd="http://www.w3.org/2001/XMLSchema" xmlns:xs="http://www.w3.org/2001/XMLSchema" xmlns:p="http://schemas.microsoft.com/office/2006/metadata/properties" xmlns:ns1="http://schemas.microsoft.com/sharepoint/v3" xmlns:ns2="c5f3cabb-b00c-450c-bd50-d9a16b8d49da" xmlns:ns3="3381c32c-d09a-4fa3-a1c8-b77f832a389b" targetNamespace="http://schemas.microsoft.com/office/2006/metadata/properties" ma:root="true" ma:fieldsID="9560e7c57aeddb66e42827890a67b8c1" ns1:_="" ns2:_="" ns3:_="">
    <xsd:import namespace="http://schemas.microsoft.com/sharepoint/v3"/>
    <xsd:import namespace="c5f3cabb-b00c-450c-bd50-d9a16b8d49da"/>
    <xsd:import namespace="3381c32c-d09a-4fa3-a1c8-b77f832a38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3cabb-b00c-450c-bd50-d9a16b8d49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1cf47f-d869-4952-9e8b-a204f9b2ce1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81c32c-d09a-4fa3-a1c8-b77f832a38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8c227c5-a45a-4ef2-bc7c-8a8568a8b737}" ma:internalName="TaxCatchAll" ma:showField="CatchAllData" ma:web="3381c32c-d09a-4fa3-a1c8-b77f832a389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530A99-6B9D-45AB-B08D-760062851582}">
  <ds:schemaRefs>
    <ds:schemaRef ds:uri="http://schemas.microsoft.com/office/2006/metadata/properties"/>
    <ds:schemaRef ds:uri="http://schemas.microsoft.com/office/infopath/2007/PartnerControls"/>
    <ds:schemaRef ds:uri="c5f3cabb-b00c-450c-bd50-d9a16b8d49da"/>
    <ds:schemaRef ds:uri="3381c32c-d09a-4fa3-a1c8-b77f832a389b"/>
    <ds:schemaRef ds:uri="http://schemas.microsoft.com/sharepoint/v3"/>
  </ds:schemaRefs>
</ds:datastoreItem>
</file>

<file path=customXml/itemProps2.xml><?xml version="1.0" encoding="utf-8"?>
<ds:datastoreItem xmlns:ds="http://schemas.openxmlformats.org/officeDocument/2006/customXml" ds:itemID="{32AFDDB3-35B0-4FAA-B3C3-152AE0BC1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f3cabb-b00c-450c-bd50-d9a16b8d49da"/>
    <ds:schemaRef ds:uri="3381c32c-d09a-4fa3-a1c8-b77f832a3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1E466A-EA90-44FA-A13E-4AB47E6221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4099</Words>
  <Application>Microsoft Office PowerPoint</Application>
  <PresentationFormat>Benutzerdefiniert</PresentationFormat>
  <Paragraphs>809</Paragraphs>
  <Slides>48</Slides>
  <Notes>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48</vt:i4>
      </vt:variant>
    </vt:vector>
  </HeadingPairs>
  <TitlesOfParts>
    <vt:vector size="59" baseType="lpstr">
      <vt:lpstr>Public Sans</vt:lpstr>
      <vt:lpstr>Arial</vt:lpstr>
      <vt:lpstr>TT Interphases Mono Bold</vt:lpstr>
      <vt:lpstr>Calibri</vt:lpstr>
      <vt:lpstr>Open Sans Bold Italics</vt:lpstr>
      <vt:lpstr>Public Sans Italics</vt:lpstr>
      <vt:lpstr>Open Sans Bold</vt:lpstr>
      <vt:lpstr>Open Sans Italics</vt:lpstr>
      <vt:lpstr>Open Sans</vt:lpstr>
      <vt:lpstr>IBM Plex Mono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 - EmpowerHer - Onboarding Toolbox</dc:title>
  <cp:lastModifiedBy>Katrin Echtermeyer</cp:lastModifiedBy>
  <cp:revision>2</cp:revision>
  <dcterms:created xsi:type="dcterms:W3CDTF">2006-08-16T00:00:00Z</dcterms:created>
  <dcterms:modified xsi:type="dcterms:W3CDTF">2026-05-21T10:17:02Z</dcterms:modified>
  <dc:identifier>DAHEfD4Re2Q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0x01010080782694B9F9E841BCE7B2B30AD3FB62</vt:lpwstr>
  </property>
</Properties>
</file>