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339" r:id="rId6"/>
    <p:sldId id="266" r:id="rId7"/>
    <p:sldId id="267" r:id="rId8"/>
    <p:sldId id="268" r:id="rId9"/>
    <p:sldId id="269" r:id="rId10"/>
    <p:sldId id="340" r:id="rId11"/>
    <p:sldId id="273" r:id="rId12"/>
    <p:sldId id="274" r:id="rId13"/>
    <p:sldId id="341" r:id="rId14"/>
    <p:sldId id="277" r:id="rId15"/>
    <p:sldId id="278" r:id="rId16"/>
    <p:sldId id="342" r:id="rId17"/>
    <p:sldId id="282" r:id="rId18"/>
    <p:sldId id="283" r:id="rId19"/>
    <p:sldId id="343" r:id="rId20"/>
    <p:sldId id="287" r:id="rId21"/>
    <p:sldId id="345" r:id="rId22"/>
    <p:sldId id="289" r:id="rId23"/>
    <p:sldId id="344" r:id="rId24"/>
    <p:sldId id="293" r:id="rId25"/>
    <p:sldId id="346" r:id="rId26"/>
    <p:sldId id="295" r:id="rId27"/>
    <p:sldId id="347" r:id="rId28"/>
    <p:sldId id="297" r:id="rId29"/>
    <p:sldId id="348" r:id="rId30"/>
    <p:sldId id="301" r:id="rId31"/>
    <p:sldId id="349" r:id="rId32"/>
    <p:sldId id="305" r:id="rId33"/>
    <p:sldId id="350" r:id="rId34"/>
    <p:sldId id="309" r:id="rId35"/>
    <p:sldId id="351" r:id="rId36"/>
    <p:sldId id="313" r:id="rId37"/>
    <p:sldId id="352" r:id="rId38"/>
    <p:sldId id="315" r:id="rId39"/>
    <p:sldId id="353" r:id="rId40"/>
    <p:sldId id="319" r:id="rId41"/>
    <p:sldId id="354" r:id="rId42"/>
    <p:sldId id="322" r:id="rId43"/>
    <p:sldId id="355" r:id="rId44"/>
    <p:sldId id="328" r:id="rId45"/>
    <p:sldId id="329" r:id="rId46"/>
    <p:sldId id="356" r:id="rId47"/>
    <p:sldId id="333" r:id="rId48"/>
    <p:sldId id="334" r:id="rId49"/>
    <p:sldId id="336" r:id="rId50"/>
    <p:sldId id="338" r:id="rId51"/>
  </p:sldIdLst>
  <p:sldSz cx="7556500" cy="10693400"/>
  <p:notesSz cx="6858000" cy="9144000"/>
  <p:embeddedFontLst>
    <p:embeddedFont>
      <p:font typeface="IBM Plex Mono Bold" panose="020B0604020202020204" charset="0"/>
      <p:regular r:id="rId52"/>
    </p:embeddedFont>
    <p:embeddedFont>
      <p:font typeface="Open Sans" panose="020B0606030504020204" pitchFamily="34" charset="0"/>
      <p:regular r:id="rId53"/>
      <p:bold r:id="rId54"/>
      <p:italic r:id="rId55"/>
      <p:boldItalic r:id="rId56"/>
    </p:embeddedFont>
    <p:embeddedFont>
      <p:font typeface="Open Sans Bold" panose="020B0806030504020204" pitchFamily="34" charset="0"/>
      <p:regular r:id="rId57"/>
    </p:embeddedFont>
    <p:embeddedFont>
      <p:font typeface="Open Sans Bold Italics" panose="020B0604020202020204" charset="0"/>
      <p:regular r:id="rId58"/>
    </p:embeddedFont>
    <p:embeddedFont>
      <p:font typeface="Open Sans Italics" panose="020B0604020202020204" charset="0"/>
      <p:regular r:id="rId59"/>
    </p:embeddedFont>
    <p:embeddedFont>
      <p:font typeface="Public Sans" panose="020B0604020202020204" charset="0"/>
      <p:regular r:id="rId60"/>
    </p:embeddedFont>
    <p:embeddedFont>
      <p:font typeface="Public Sans Italics" panose="020B0604020202020204" charset="0"/>
      <p:regular r:id="rId61"/>
    </p:embeddedFont>
    <p:embeddedFont>
      <p:font typeface="TT Interphases Mono Bold" panose="020B0604020202020204"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1494C-C0D0-41AB-9CA4-131067057136}" v="3" dt="2026-05-18T12:25:58.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3" d="100"/>
          <a:sy n="63" d="100"/>
        </p:scale>
        <p:origin x="32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93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a Nikolaidou" userId="bce886da-b157-40f2-95e7-5a2de737dbaa" providerId="ADAL" clId="{22892C05-1F89-436D-9E69-8DDECF8B3128}"/>
    <pc:docChg chg="undo custSel addSld delSld modSld sldOrd">
      <pc:chgData name="Antonia Nikolaidou" userId="bce886da-b157-40f2-95e7-5a2de737dbaa" providerId="ADAL" clId="{22892C05-1F89-436D-9E69-8DDECF8B3128}" dt="2026-05-19T09:17:30.325" v="638" actId="1076"/>
      <pc:docMkLst>
        <pc:docMk/>
      </pc:docMkLst>
      <pc:sldChg chg="modSp mod">
        <pc:chgData name="Antonia Nikolaidou" userId="bce886da-b157-40f2-95e7-5a2de737dbaa" providerId="ADAL" clId="{22892C05-1F89-436D-9E69-8DDECF8B3128}" dt="2026-05-19T09:12:27.309" v="602" actId="20577"/>
        <pc:sldMkLst>
          <pc:docMk/>
          <pc:sldMk cId="0" sldId="256"/>
        </pc:sldMkLst>
        <pc:spChg chg="mod">
          <ac:chgData name="Antonia Nikolaidou" userId="bce886da-b157-40f2-95e7-5a2de737dbaa" providerId="ADAL" clId="{22892C05-1F89-436D-9E69-8DDECF8B3128}" dt="2026-05-19T09:12:27.309" v="602" actId="20577"/>
          <ac:spMkLst>
            <pc:docMk/>
            <pc:sldMk cId="0" sldId="256"/>
            <ac:spMk id="9" creationId="{00000000-0000-0000-0000-000000000000}"/>
          </ac:spMkLst>
        </pc:spChg>
      </pc:sldChg>
      <pc:sldChg chg="addSp delSp modSp mod">
        <pc:chgData name="Antonia Nikolaidou" userId="bce886da-b157-40f2-95e7-5a2de737dbaa" providerId="ADAL" clId="{22892C05-1F89-436D-9E69-8DDECF8B3128}" dt="2026-05-15T07:05:45.097" v="32"/>
        <pc:sldMkLst>
          <pc:docMk/>
          <pc:sldMk cId="0" sldId="266"/>
        </pc:sldMkLst>
        <pc:spChg chg="mod modCrop">
          <ac:chgData name="Antonia Nikolaidou" userId="bce886da-b157-40f2-95e7-5a2de737dbaa" providerId="ADAL" clId="{22892C05-1F89-436D-9E69-8DDECF8B3128}" dt="2026-05-15T07:02:53.908" v="4" actId="732"/>
          <ac:spMkLst>
            <pc:docMk/>
            <pc:sldMk cId="0" sldId="266"/>
            <ac:spMk id="2" creationId="{00000000-0000-0000-0000-000000000000}"/>
          </ac:spMkLst>
        </pc:spChg>
        <pc:spChg chg="mod modCrop">
          <ac:chgData name="Antonia Nikolaidou" userId="bce886da-b157-40f2-95e7-5a2de737dbaa" providerId="ADAL" clId="{22892C05-1F89-436D-9E69-8DDECF8B3128}" dt="2026-05-15T07:02:49.255" v="3" actId="732"/>
          <ac:spMkLst>
            <pc:docMk/>
            <pc:sldMk cId="0" sldId="266"/>
            <ac:spMk id="3" creationId="{00000000-0000-0000-0000-000000000000}"/>
          </ac:spMkLst>
        </pc:spChg>
        <pc:spChg chg="mod">
          <ac:chgData name="Antonia Nikolaidou" userId="bce886da-b157-40f2-95e7-5a2de737dbaa" providerId="ADAL" clId="{22892C05-1F89-436D-9E69-8DDECF8B3128}" dt="2026-05-15T07:02:25.953" v="2" actId="14100"/>
          <ac:spMkLst>
            <pc:docMk/>
            <pc:sldMk cId="0" sldId="266"/>
            <ac:spMk id="62" creationId="{00000000-0000-0000-0000-000000000000}"/>
          </ac:spMkLst>
        </pc:spChg>
        <pc:spChg chg="mod">
          <ac:chgData name="Antonia Nikolaidou" userId="bce886da-b157-40f2-95e7-5a2de737dbaa" providerId="ADAL" clId="{22892C05-1F89-436D-9E69-8DDECF8B3128}" dt="2026-05-15T07:05:45.097" v="32"/>
          <ac:spMkLst>
            <pc:docMk/>
            <pc:sldMk cId="0" sldId="266"/>
            <ac:spMk id="69" creationId="{64DE5D47-F834-B9E0-CECB-0B5616EF6C06}"/>
          </ac:spMkLst>
        </pc:spChg>
        <pc:spChg chg="mod">
          <ac:chgData name="Antonia Nikolaidou" userId="bce886da-b157-40f2-95e7-5a2de737dbaa" providerId="ADAL" clId="{22892C05-1F89-436D-9E69-8DDECF8B3128}" dt="2026-05-15T07:05:45.097" v="32"/>
          <ac:spMkLst>
            <pc:docMk/>
            <pc:sldMk cId="0" sldId="266"/>
            <ac:spMk id="70" creationId="{C3C0D9F1-3153-5127-6BB8-DFEFCB6C2284}"/>
          </ac:spMkLst>
        </pc:spChg>
        <pc:grpChg chg="add mod">
          <ac:chgData name="Antonia Nikolaidou" userId="bce886da-b157-40f2-95e7-5a2de737dbaa" providerId="ADAL" clId="{22892C05-1F89-436D-9E69-8DDECF8B3128}" dt="2026-05-15T07:05:45.097" v="32"/>
          <ac:grpSpMkLst>
            <pc:docMk/>
            <pc:sldMk cId="0" sldId="266"/>
            <ac:grpSpMk id="68" creationId="{800776E9-8D2A-3333-92EA-E840B7C0A626}"/>
          </ac:grpSpMkLst>
        </pc:grpChg>
      </pc:sldChg>
      <pc:sldChg chg="addSp delSp modSp mod">
        <pc:chgData name="Antonia Nikolaidou" userId="bce886da-b157-40f2-95e7-5a2de737dbaa" providerId="ADAL" clId="{22892C05-1F89-436D-9E69-8DDECF8B3128}" dt="2026-05-15T07:05:40.192" v="30"/>
        <pc:sldMkLst>
          <pc:docMk/>
          <pc:sldMk cId="0" sldId="267"/>
        </pc:sldMkLst>
        <pc:spChg chg="mod modCrop">
          <ac:chgData name="Antonia Nikolaidou" userId="bce886da-b157-40f2-95e7-5a2de737dbaa" providerId="ADAL" clId="{22892C05-1F89-436D-9E69-8DDECF8B3128}" dt="2026-05-15T07:03:58.935" v="8" actId="732"/>
          <ac:spMkLst>
            <pc:docMk/>
            <pc:sldMk cId="0" sldId="267"/>
            <ac:spMk id="2" creationId="{00000000-0000-0000-0000-000000000000}"/>
          </ac:spMkLst>
        </pc:spChg>
        <pc:spChg chg="mod modCrop">
          <ac:chgData name="Antonia Nikolaidou" userId="bce886da-b157-40f2-95e7-5a2de737dbaa" providerId="ADAL" clId="{22892C05-1F89-436D-9E69-8DDECF8B3128}" dt="2026-05-15T07:03:52.334" v="7" actId="732"/>
          <ac:spMkLst>
            <pc:docMk/>
            <pc:sldMk cId="0" sldId="267"/>
            <ac:spMk id="3" creationId="{00000000-0000-0000-0000-000000000000}"/>
          </ac:spMkLst>
        </pc:spChg>
        <pc:spChg chg="mod">
          <ac:chgData name="Antonia Nikolaidou" userId="bce886da-b157-40f2-95e7-5a2de737dbaa" providerId="ADAL" clId="{22892C05-1F89-436D-9E69-8DDECF8B3128}" dt="2026-05-15T07:03:12.223" v="6" actId="14100"/>
          <ac:spMkLst>
            <pc:docMk/>
            <pc:sldMk cId="0" sldId="267"/>
            <ac:spMk id="63" creationId="{00000000-0000-0000-0000-000000000000}"/>
          </ac:spMkLst>
        </pc:spChg>
        <pc:spChg chg="mod">
          <ac:chgData name="Antonia Nikolaidou" userId="bce886da-b157-40f2-95e7-5a2de737dbaa" providerId="ADAL" clId="{22892C05-1F89-436D-9E69-8DDECF8B3128}" dt="2026-05-15T07:05:40.192" v="30"/>
          <ac:spMkLst>
            <pc:docMk/>
            <pc:sldMk cId="0" sldId="267"/>
            <ac:spMk id="70" creationId="{09DF79D0-F0EC-4349-37BD-3A35E7A75C87}"/>
          </ac:spMkLst>
        </pc:spChg>
        <pc:spChg chg="mod">
          <ac:chgData name="Antonia Nikolaidou" userId="bce886da-b157-40f2-95e7-5a2de737dbaa" providerId="ADAL" clId="{22892C05-1F89-436D-9E69-8DDECF8B3128}" dt="2026-05-15T07:05:40.192" v="30"/>
          <ac:spMkLst>
            <pc:docMk/>
            <pc:sldMk cId="0" sldId="267"/>
            <ac:spMk id="71" creationId="{C0620C27-50E4-4ADA-C252-1B8153F4552A}"/>
          </ac:spMkLst>
        </pc:spChg>
        <pc:grpChg chg="add mod">
          <ac:chgData name="Antonia Nikolaidou" userId="bce886da-b157-40f2-95e7-5a2de737dbaa" providerId="ADAL" clId="{22892C05-1F89-436D-9E69-8DDECF8B3128}" dt="2026-05-15T07:05:40.192" v="30"/>
          <ac:grpSpMkLst>
            <pc:docMk/>
            <pc:sldMk cId="0" sldId="267"/>
            <ac:grpSpMk id="69" creationId="{0C3C5C41-6C09-57D5-F80B-92E2461151C3}"/>
          </ac:grpSpMkLst>
        </pc:grpChg>
      </pc:sldChg>
      <pc:sldChg chg="addSp delSp modSp mod">
        <pc:chgData name="Antonia Nikolaidou" userId="bce886da-b157-40f2-95e7-5a2de737dbaa" providerId="ADAL" clId="{22892C05-1F89-436D-9E69-8DDECF8B3128}" dt="2026-05-15T07:05:35.564" v="28"/>
        <pc:sldMkLst>
          <pc:docMk/>
          <pc:sldMk cId="0" sldId="268"/>
        </pc:sldMkLst>
        <pc:spChg chg="mod">
          <ac:chgData name="Antonia Nikolaidou" userId="bce886da-b157-40f2-95e7-5a2de737dbaa" providerId="ADAL" clId="{22892C05-1F89-436D-9E69-8DDECF8B3128}" dt="2026-05-15T07:04:39.645" v="13" actId="14100"/>
          <ac:spMkLst>
            <pc:docMk/>
            <pc:sldMk cId="0" sldId="268"/>
            <ac:spMk id="35" creationId="{00000000-0000-0000-0000-000000000000}"/>
          </ac:spMkLst>
        </pc:spChg>
        <pc:spChg chg="add mod">
          <ac:chgData name="Antonia Nikolaidou" userId="bce886da-b157-40f2-95e7-5a2de737dbaa" providerId="ADAL" clId="{22892C05-1F89-436D-9E69-8DDECF8B3128}" dt="2026-05-15T07:04:29.035" v="11"/>
          <ac:spMkLst>
            <pc:docMk/>
            <pc:sldMk cId="0" sldId="268"/>
            <ac:spMk id="44" creationId="{738132EB-DEDB-0EA3-319A-4A72D8309FA9}"/>
          </ac:spMkLst>
        </pc:spChg>
        <pc:spChg chg="add mod">
          <ac:chgData name="Antonia Nikolaidou" userId="bce886da-b157-40f2-95e7-5a2de737dbaa" providerId="ADAL" clId="{22892C05-1F89-436D-9E69-8DDECF8B3128}" dt="2026-05-15T07:04:29.035" v="11"/>
          <ac:spMkLst>
            <pc:docMk/>
            <pc:sldMk cId="0" sldId="268"/>
            <ac:spMk id="45" creationId="{AEAA2D1E-CC11-27DE-1EE3-465326CD3084}"/>
          </ac:spMkLst>
        </pc:spChg>
        <pc:spChg chg="mod">
          <ac:chgData name="Antonia Nikolaidou" userId="bce886da-b157-40f2-95e7-5a2de737dbaa" providerId="ADAL" clId="{22892C05-1F89-436D-9E69-8DDECF8B3128}" dt="2026-05-15T07:05:35.564" v="28"/>
          <ac:spMkLst>
            <pc:docMk/>
            <pc:sldMk cId="0" sldId="268"/>
            <ac:spMk id="47" creationId="{6BDA4092-E240-10BF-1856-251951695980}"/>
          </ac:spMkLst>
        </pc:spChg>
        <pc:spChg chg="mod">
          <ac:chgData name="Antonia Nikolaidou" userId="bce886da-b157-40f2-95e7-5a2de737dbaa" providerId="ADAL" clId="{22892C05-1F89-436D-9E69-8DDECF8B3128}" dt="2026-05-15T07:05:35.564" v="28"/>
          <ac:spMkLst>
            <pc:docMk/>
            <pc:sldMk cId="0" sldId="268"/>
            <ac:spMk id="48" creationId="{159B266B-F2BE-E6CB-BA51-51D6A7F212D1}"/>
          </ac:spMkLst>
        </pc:spChg>
        <pc:grpChg chg="add mod">
          <ac:chgData name="Antonia Nikolaidou" userId="bce886da-b157-40f2-95e7-5a2de737dbaa" providerId="ADAL" clId="{22892C05-1F89-436D-9E69-8DDECF8B3128}" dt="2026-05-15T07:05:35.564" v="28"/>
          <ac:grpSpMkLst>
            <pc:docMk/>
            <pc:sldMk cId="0" sldId="268"/>
            <ac:grpSpMk id="46" creationId="{C9439722-A854-211A-E201-E8A857633E16}"/>
          </ac:grpSpMkLst>
        </pc:grpChg>
      </pc:sldChg>
      <pc:sldChg chg="addSp delSp modSp mod">
        <pc:chgData name="Antonia Nikolaidou" userId="bce886da-b157-40f2-95e7-5a2de737dbaa" providerId="ADAL" clId="{22892C05-1F89-436D-9E69-8DDECF8B3128}" dt="2026-05-15T07:05:29.336" v="26"/>
        <pc:sldMkLst>
          <pc:docMk/>
          <pc:sldMk cId="0" sldId="269"/>
        </pc:sldMkLst>
        <pc:spChg chg="mod">
          <ac:chgData name="Antonia Nikolaidou" userId="bce886da-b157-40f2-95e7-5a2de737dbaa" providerId="ADAL" clId="{22892C05-1F89-436D-9E69-8DDECF8B3128}" dt="2026-05-15T07:04:52.073" v="18" actId="14100"/>
          <ac:spMkLst>
            <pc:docMk/>
            <pc:sldMk cId="0" sldId="269"/>
            <ac:spMk id="27" creationId="{00000000-0000-0000-0000-000000000000}"/>
          </ac:spMkLst>
        </pc:spChg>
        <pc:spChg chg="add mod">
          <ac:chgData name="Antonia Nikolaidou" userId="bce886da-b157-40f2-95e7-5a2de737dbaa" providerId="ADAL" clId="{22892C05-1F89-436D-9E69-8DDECF8B3128}" dt="2026-05-15T07:04:45.980" v="16"/>
          <ac:spMkLst>
            <pc:docMk/>
            <pc:sldMk cId="0" sldId="269"/>
            <ac:spMk id="55" creationId="{8AD9740C-A2F8-45B8-20C0-C5CC25CFB695}"/>
          </ac:spMkLst>
        </pc:spChg>
        <pc:spChg chg="add mod">
          <ac:chgData name="Antonia Nikolaidou" userId="bce886da-b157-40f2-95e7-5a2de737dbaa" providerId="ADAL" clId="{22892C05-1F89-436D-9E69-8DDECF8B3128}" dt="2026-05-15T07:04:45.980" v="16"/>
          <ac:spMkLst>
            <pc:docMk/>
            <pc:sldMk cId="0" sldId="269"/>
            <ac:spMk id="56" creationId="{67D7FE71-627E-C7AA-6E26-5FFAC216CD56}"/>
          </ac:spMkLst>
        </pc:spChg>
        <pc:spChg chg="mod">
          <ac:chgData name="Antonia Nikolaidou" userId="bce886da-b157-40f2-95e7-5a2de737dbaa" providerId="ADAL" clId="{22892C05-1F89-436D-9E69-8DDECF8B3128}" dt="2026-05-15T07:05:29.336" v="26"/>
          <ac:spMkLst>
            <pc:docMk/>
            <pc:sldMk cId="0" sldId="269"/>
            <ac:spMk id="58" creationId="{902D03E3-EE84-244C-C7E4-33FB7956A498}"/>
          </ac:spMkLst>
        </pc:spChg>
        <pc:spChg chg="mod">
          <ac:chgData name="Antonia Nikolaidou" userId="bce886da-b157-40f2-95e7-5a2de737dbaa" providerId="ADAL" clId="{22892C05-1F89-436D-9E69-8DDECF8B3128}" dt="2026-05-15T07:05:29.336" v="26"/>
          <ac:spMkLst>
            <pc:docMk/>
            <pc:sldMk cId="0" sldId="269"/>
            <ac:spMk id="59" creationId="{62BA7F03-009C-8EA0-6755-6645B93FF432}"/>
          </ac:spMkLst>
        </pc:spChg>
        <pc:grpChg chg="add mod">
          <ac:chgData name="Antonia Nikolaidou" userId="bce886da-b157-40f2-95e7-5a2de737dbaa" providerId="ADAL" clId="{22892C05-1F89-436D-9E69-8DDECF8B3128}" dt="2026-05-15T07:05:29.336" v="26"/>
          <ac:grpSpMkLst>
            <pc:docMk/>
            <pc:sldMk cId="0" sldId="269"/>
            <ac:grpSpMk id="57" creationId="{6D25561D-2715-3647-CFEA-B7DE8E897B6C}"/>
          </ac:grpSpMkLst>
        </pc:grpChg>
      </pc:sldChg>
      <pc:sldChg chg="addSp delSp modSp mod">
        <pc:chgData name="Antonia Nikolaidou" userId="bce886da-b157-40f2-95e7-5a2de737dbaa" providerId="ADAL" clId="{22892C05-1F89-436D-9E69-8DDECF8B3128}" dt="2026-05-18T12:13:09.767" v="521" actId="1076"/>
        <pc:sldMkLst>
          <pc:docMk/>
          <pc:sldMk cId="0" sldId="273"/>
        </pc:sldMkLst>
        <pc:spChg chg="mod">
          <ac:chgData name="Antonia Nikolaidou" userId="bce886da-b157-40f2-95e7-5a2de737dbaa" providerId="ADAL" clId="{22892C05-1F89-436D-9E69-8DDECF8B3128}" dt="2026-05-18T12:12:33.363" v="516" actId="1076"/>
          <ac:spMkLst>
            <pc:docMk/>
            <pc:sldMk cId="0" sldId="273"/>
            <ac:spMk id="26" creationId="{00000000-0000-0000-0000-000000000000}"/>
          </ac:spMkLst>
        </pc:spChg>
        <pc:spChg chg="mod">
          <ac:chgData name="Antonia Nikolaidou" userId="bce886da-b157-40f2-95e7-5a2de737dbaa" providerId="ADAL" clId="{22892C05-1F89-436D-9E69-8DDECF8B3128}" dt="2026-05-18T12:12:38.124" v="517" actId="1076"/>
          <ac:spMkLst>
            <pc:docMk/>
            <pc:sldMk cId="0" sldId="273"/>
            <ac:spMk id="27" creationId="{00000000-0000-0000-0000-000000000000}"/>
          </ac:spMkLst>
        </pc:spChg>
        <pc:spChg chg="mod">
          <ac:chgData name="Antonia Nikolaidou" userId="bce886da-b157-40f2-95e7-5a2de737dbaa" providerId="ADAL" clId="{22892C05-1F89-436D-9E69-8DDECF8B3128}" dt="2026-05-15T07:05:06.056" v="23" actId="14100"/>
          <ac:spMkLst>
            <pc:docMk/>
            <pc:sldMk cId="0" sldId="273"/>
            <ac:spMk id="31" creationId="{00000000-0000-0000-0000-000000000000}"/>
          </ac:spMkLst>
        </pc:spChg>
        <pc:spChg chg="add mod">
          <ac:chgData name="Antonia Nikolaidou" userId="bce886da-b157-40f2-95e7-5a2de737dbaa" providerId="ADAL" clId="{22892C05-1F89-436D-9E69-8DDECF8B3128}" dt="2026-05-15T07:04:59.020" v="21"/>
          <ac:spMkLst>
            <pc:docMk/>
            <pc:sldMk cId="0" sldId="273"/>
            <ac:spMk id="53" creationId="{AA5059B1-6368-CBCE-FB2D-8EA13C8DE2DF}"/>
          </ac:spMkLst>
        </pc:spChg>
        <pc:spChg chg="add mod">
          <ac:chgData name="Antonia Nikolaidou" userId="bce886da-b157-40f2-95e7-5a2de737dbaa" providerId="ADAL" clId="{22892C05-1F89-436D-9E69-8DDECF8B3128}" dt="2026-05-15T07:04:59.020" v="21"/>
          <ac:spMkLst>
            <pc:docMk/>
            <pc:sldMk cId="0" sldId="273"/>
            <ac:spMk id="54" creationId="{6811D32B-CDF7-6910-6E68-BB5422F91808}"/>
          </ac:spMkLst>
        </pc:spChg>
        <pc:grpChg chg="mod">
          <ac:chgData name="Antonia Nikolaidou" userId="bce886da-b157-40f2-95e7-5a2de737dbaa" providerId="ADAL" clId="{22892C05-1F89-436D-9E69-8DDECF8B3128}" dt="2026-05-15T07:05:22.315" v="24" actId="14100"/>
          <ac:grpSpMkLst>
            <pc:docMk/>
            <pc:sldMk cId="0" sldId="273"/>
            <ac:grpSpMk id="4" creationId="{00000000-0000-0000-0000-000000000000}"/>
          </ac:grpSpMkLst>
        </pc:grpChg>
        <pc:grpChg chg="mod">
          <ac:chgData name="Antonia Nikolaidou" userId="bce886da-b157-40f2-95e7-5a2de737dbaa" providerId="ADAL" clId="{22892C05-1F89-436D-9E69-8DDECF8B3128}" dt="2026-05-18T12:13:09.767" v="521" actId="1076"/>
          <ac:grpSpMkLst>
            <pc:docMk/>
            <pc:sldMk cId="0" sldId="273"/>
            <ac:grpSpMk id="7" creationId="{00000000-0000-0000-0000-000000000000}"/>
          </ac:grpSpMkLst>
        </pc:grpChg>
        <pc:grpChg chg="mod">
          <ac:chgData name="Antonia Nikolaidou" userId="bce886da-b157-40f2-95e7-5a2de737dbaa" providerId="ADAL" clId="{22892C05-1F89-436D-9E69-8DDECF8B3128}" dt="2026-05-18T12:12:54.730" v="520" actId="14100"/>
          <ac:grpSpMkLst>
            <pc:docMk/>
            <pc:sldMk cId="0" sldId="273"/>
            <ac:grpSpMk id="16" creationId="{00000000-0000-0000-0000-000000000000}"/>
          </ac:grpSpMkLst>
        </pc:grpChg>
      </pc:sldChg>
      <pc:sldChg chg="addSp delSp modSp mod">
        <pc:chgData name="Antonia Nikolaidou" userId="bce886da-b157-40f2-95e7-5a2de737dbaa" providerId="ADAL" clId="{22892C05-1F89-436D-9E69-8DDECF8B3128}" dt="2026-05-15T07:06:44.513" v="46" actId="14100"/>
        <pc:sldMkLst>
          <pc:docMk/>
          <pc:sldMk cId="0" sldId="274"/>
        </pc:sldMkLst>
        <pc:spChg chg="mod">
          <ac:chgData name="Antonia Nikolaidou" userId="bce886da-b157-40f2-95e7-5a2de737dbaa" providerId="ADAL" clId="{22892C05-1F89-436D-9E69-8DDECF8B3128}" dt="2026-05-15T07:06:44.513" v="46" actId="14100"/>
          <ac:spMkLst>
            <pc:docMk/>
            <pc:sldMk cId="0" sldId="274"/>
            <ac:spMk id="27" creationId="{00000000-0000-0000-0000-000000000000}"/>
          </ac:spMkLst>
        </pc:spChg>
        <pc:spChg chg="mod">
          <ac:chgData name="Antonia Nikolaidou" userId="bce886da-b157-40f2-95e7-5a2de737dbaa" providerId="ADAL" clId="{22892C05-1F89-436D-9E69-8DDECF8B3128}" dt="2026-05-15T07:05:51.768" v="34"/>
          <ac:spMkLst>
            <pc:docMk/>
            <pc:sldMk cId="0" sldId="274"/>
            <ac:spMk id="63" creationId="{73CE0515-68C3-011F-00CF-3CC83C9D925F}"/>
          </ac:spMkLst>
        </pc:spChg>
        <pc:spChg chg="mod">
          <ac:chgData name="Antonia Nikolaidou" userId="bce886da-b157-40f2-95e7-5a2de737dbaa" providerId="ADAL" clId="{22892C05-1F89-436D-9E69-8DDECF8B3128}" dt="2026-05-15T07:05:51.768" v="34"/>
          <ac:spMkLst>
            <pc:docMk/>
            <pc:sldMk cId="0" sldId="274"/>
            <ac:spMk id="64" creationId="{76C50A28-5BFC-3910-9588-C2E70A9254E7}"/>
          </ac:spMkLst>
        </pc:spChg>
        <pc:spChg chg="add mod">
          <ac:chgData name="Antonia Nikolaidou" userId="bce886da-b157-40f2-95e7-5a2de737dbaa" providerId="ADAL" clId="{22892C05-1F89-436D-9E69-8DDECF8B3128}" dt="2026-05-15T07:06:02.468" v="37"/>
          <ac:spMkLst>
            <pc:docMk/>
            <pc:sldMk cId="0" sldId="274"/>
            <ac:spMk id="65" creationId="{19E70647-4076-57BD-C907-700C78F32D1A}"/>
          </ac:spMkLst>
        </pc:spChg>
        <pc:spChg chg="add mod">
          <ac:chgData name="Antonia Nikolaidou" userId="bce886da-b157-40f2-95e7-5a2de737dbaa" providerId="ADAL" clId="{22892C05-1F89-436D-9E69-8DDECF8B3128}" dt="2026-05-15T07:06:02.468" v="37"/>
          <ac:spMkLst>
            <pc:docMk/>
            <pc:sldMk cId="0" sldId="274"/>
            <ac:spMk id="66" creationId="{F691F5ED-B085-95D9-15EE-A4B5AB0E4FF4}"/>
          </ac:spMkLst>
        </pc:spChg>
        <pc:grpChg chg="add mod">
          <ac:chgData name="Antonia Nikolaidou" userId="bce886da-b157-40f2-95e7-5a2de737dbaa" providerId="ADAL" clId="{22892C05-1F89-436D-9E69-8DDECF8B3128}" dt="2026-05-15T07:05:51.768" v="34"/>
          <ac:grpSpMkLst>
            <pc:docMk/>
            <pc:sldMk cId="0" sldId="274"/>
            <ac:grpSpMk id="62" creationId="{97D9A12B-C3F6-8309-D1B9-3C92F5B67063}"/>
          </ac:grpSpMkLst>
        </pc:grpChg>
      </pc:sldChg>
      <pc:sldChg chg="addSp delSp modSp mod">
        <pc:chgData name="Antonia Nikolaidou" userId="bce886da-b157-40f2-95e7-5a2de737dbaa" providerId="ADAL" clId="{22892C05-1F89-436D-9E69-8DDECF8B3128}" dt="2026-05-15T07:06:33.345" v="44" actId="14100"/>
        <pc:sldMkLst>
          <pc:docMk/>
          <pc:sldMk cId="0" sldId="277"/>
        </pc:sldMkLst>
        <pc:spChg chg="mod">
          <ac:chgData name="Antonia Nikolaidou" userId="bce886da-b157-40f2-95e7-5a2de737dbaa" providerId="ADAL" clId="{22892C05-1F89-436D-9E69-8DDECF8B3128}" dt="2026-05-15T07:06:33.345" v="44" actId="14100"/>
          <ac:spMkLst>
            <pc:docMk/>
            <pc:sldMk cId="0" sldId="277"/>
            <ac:spMk id="14" creationId="{00000000-0000-0000-0000-000000000000}"/>
          </ac:spMkLst>
        </pc:spChg>
        <pc:spChg chg="add mod">
          <ac:chgData name="Antonia Nikolaidou" userId="bce886da-b157-40f2-95e7-5a2de737dbaa" providerId="ADAL" clId="{22892C05-1F89-436D-9E69-8DDECF8B3128}" dt="2026-05-15T07:06:16.049" v="40"/>
          <ac:spMkLst>
            <pc:docMk/>
            <pc:sldMk cId="0" sldId="277"/>
            <ac:spMk id="31" creationId="{3B57CE22-B43B-2202-EADC-FD3E65EBF4C7}"/>
          </ac:spMkLst>
        </pc:spChg>
        <pc:spChg chg="add mod">
          <ac:chgData name="Antonia Nikolaidou" userId="bce886da-b157-40f2-95e7-5a2de737dbaa" providerId="ADAL" clId="{22892C05-1F89-436D-9E69-8DDECF8B3128}" dt="2026-05-15T07:06:16.049" v="40"/>
          <ac:spMkLst>
            <pc:docMk/>
            <pc:sldMk cId="0" sldId="277"/>
            <ac:spMk id="32" creationId="{F815DA3D-1B5C-6E12-3C4E-C46A5F1DC667}"/>
          </ac:spMkLst>
        </pc:spChg>
        <pc:spChg chg="mod">
          <ac:chgData name="Antonia Nikolaidou" userId="bce886da-b157-40f2-95e7-5a2de737dbaa" providerId="ADAL" clId="{22892C05-1F89-436D-9E69-8DDECF8B3128}" dt="2026-05-15T07:06:24.354" v="42"/>
          <ac:spMkLst>
            <pc:docMk/>
            <pc:sldMk cId="0" sldId="277"/>
            <ac:spMk id="34" creationId="{86E3AFDD-F786-BD7A-C6D6-3E71E18A658A}"/>
          </ac:spMkLst>
        </pc:spChg>
        <pc:spChg chg="mod">
          <ac:chgData name="Antonia Nikolaidou" userId="bce886da-b157-40f2-95e7-5a2de737dbaa" providerId="ADAL" clId="{22892C05-1F89-436D-9E69-8DDECF8B3128}" dt="2026-05-15T07:06:24.354" v="42"/>
          <ac:spMkLst>
            <pc:docMk/>
            <pc:sldMk cId="0" sldId="277"/>
            <ac:spMk id="35" creationId="{FC1768F8-B2C9-6149-B97A-A322D686BC58}"/>
          </ac:spMkLst>
        </pc:spChg>
        <pc:grpChg chg="add mod">
          <ac:chgData name="Antonia Nikolaidou" userId="bce886da-b157-40f2-95e7-5a2de737dbaa" providerId="ADAL" clId="{22892C05-1F89-436D-9E69-8DDECF8B3128}" dt="2026-05-15T07:06:24.354" v="42"/>
          <ac:grpSpMkLst>
            <pc:docMk/>
            <pc:sldMk cId="0" sldId="277"/>
            <ac:grpSpMk id="33" creationId="{20A90CD4-A3A5-BCA9-66D2-5D996492289C}"/>
          </ac:grpSpMkLst>
        </pc:grpChg>
      </pc:sldChg>
      <pc:sldChg chg="addSp delSp modSp mod ord">
        <pc:chgData name="Antonia Nikolaidou" userId="bce886da-b157-40f2-95e7-5a2de737dbaa" providerId="ADAL" clId="{22892C05-1F89-436D-9E69-8DDECF8B3128}" dt="2026-05-18T12:13:39.848" v="523" actId="14100"/>
        <pc:sldMkLst>
          <pc:docMk/>
          <pc:sldMk cId="0" sldId="278"/>
        </pc:sldMkLst>
        <pc:spChg chg="mod">
          <ac:chgData name="Antonia Nikolaidou" userId="bce886da-b157-40f2-95e7-5a2de737dbaa" providerId="ADAL" clId="{22892C05-1F89-436D-9E69-8DDECF8B3128}" dt="2026-05-18T12:13:39.848" v="523" actId="14100"/>
          <ac:spMkLst>
            <pc:docMk/>
            <pc:sldMk cId="0" sldId="278"/>
            <ac:spMk id="14" creationId="{00000000-0000-0000-0000-000000000000}"/>
          </ac:spMkLst>
        </pc:spChg>
        <pc:spChg chg="add mod">
          <ac:chgData name="Antonia Nikolaidou" userId="bce886da-b157-40f2-95e7-5a2de737dbaa" providerId="ADAL" clId="{22892C05-1F89-436D-9E69-8DDECF8B3128}" dt="2026-05-15T07:07:05.735" v="50"/>
          <ac:spMkLst>
            <pc:docMk/>
            <pc:sldMk cId="0" sldId="278"/>
            <ac:spMk id="35" creationId="{725DE51D-838C-3399-E38E-78E4A9E4F39D}"/>
          </ac:spMkLst>
        </pc:spChg>
        <pc:spChg chg="add mod">
          <ac:chgData name="Antonia Nikolaidou" userId="bce886da-b157-40f2-95e7-5a2de737dbaa" providerId="ADAL" clId="{22892C05-1F89-436D-9E69-8DDECF8B3128}" dt="2026-05-15T07:07:05.735" v="50"/>
          <ac:spMkLst>
            <pc:docMk/>
            <pc:sldMk cId="0" sldId="278"/>
            <ac:spMk id="36" creationId="{29921BF5-C694-B934-7CAD-1DE8E516289F}"/>
          </ac:spMkLst>
        </pc:spChg>
        <pc:spChg chg="mod">
          <ac:chgData name="Antonia Nikolaidou" userId="bce886da-b157-40f2-95e7-5a2de737dbaa" providerId="ADAL" clId="{22892C05-1F89-436D-9E69-8DDECF8B3128}" dt="2026-05-15T07:07:05.735" v="50"/>
          <ac:spMkLst>
            <pc:docMk/>
            <pc:sldMk cId="0" sldId="278"/>
            <ac:spMk id="38" creationId="{36511EE6-1589-19FA-4FE7-99F8884B06A5}"/>
          </ac:spMkLst>
        </pc:spChg>
        <pc:spChg chg="mod">
          <ac:chgData name="Antonia Nikolaidou" userId="bce886da-b157-40f2-95e7-5a2de737dbaa" providerId="ADAL" clId="{22892C05-1F89-436D-9E69-8DDECF8B3128}" dt="2026-05-15T07:07:05.735" v="50"/>
          <ac:spMkLst>
            <pc:docMk/>
            <pc:sldMk cId="0" sldId="278"/>
            <ac:spMk id="39" creationId="{ECA19F0B-64D2-C48E-FEBB-BE8082AF5DA9}"/>
          </ac:spMkLst>
        </pc:spChg>
        <pc:grpChg chg="add mod">
          <ac:chgData name="Antonia Nikolaidou" userId="bce886da-b157-40f2-95e7-5a2de737dbaa" providerId="ADAL" clId="{22892C05-1F89-436D-9E69-8DDECF8B3128}" dt="2026-05-15T07:07:05.735" v="50"/>
          <ac:grpSpMkLst>
            <pc:docMk/>
            <pc:sldMk cId="0" sldId="278"/>
            <ac:grpSpMk id="37" creationId="{BDBEF630-AD5B-98F4-BB78-57943B24C674}"/>
          </ac:grpSpMkLst>
        </pc:grpChg>
      </pc:sldChg>
      <pc:sldChg chg="delSp modSp mod">
        <pc:chgData name="Antonia Nikolaidou" userId="bce886da-b157-40f2-95e7-5a2de737dbaa" providerId="ADAL" clId="{22892C05-1F89-436D-9E69-8DDECF8B3128}" dt="2026-05-18T13:02:22.420" v="587" actId="478"/>
        <pc:sldMkLst>
          <pc:docMk/>
          <pc:sldMk cId="0" sldId="282"/>
        </pc:sldMkLst>
        <pc:spChg chg="mod modCrop">
          <ac:chgData name="Antonia Nikolaidou" userId="bce886da-b157-40f2-95e7-5a2de737dbaa" providerId="ADAL" clId="{22892C05-1F89-436D-9E69-8DDECF8B3128}" dt="2026-05-15T07:07:27.070" v="53" actId="732"/>
          <ac:spMkLst>
            <pc:docMk/>
            <pc:sldMk cId="0" sldId="282"/>
            <ac:spMk id="2" creationId="{00000000-0000-0000-0000-000000000000}"/>
          </ac:spMkLst>
        </pc:spChg>
        <pc:spChg chg="mod modCrop">
          <ac:chgData name="Antonia Nikolaidou" userId="bce886da-b157-40f2-95e7-5a2de737dbaa" providerId="ADAL" clId="{22892C05-1F89-436D-9E69-8DDECF8B3128}" dt="2026-05-15T07:07:23.284" v="52" actId="732"/>
          <ac:spMkLst>
            <pc:docMk/>
            <pc:sldMk cId="0" sldId="282"/>
            <ac:spMk id="3" creationId="{00000000-0000-0000-0000-000000000000}"/>
          </ac:spMkLst>
        </pc:spChg>
        <pc:spChg chg="del mod">
          <ac:chgData name="Antonia Nikolaidou" userId="bce886da-b157-40f2-95e7-5a2de737dbaa" providerId="ADAL" clId="{22892C05-1F89-436D-9E69-8DDECF8B3128}" dt="2026-05-18T13:02:21.617" v="586" actId="478"/>
          <ac:spMkLst>
            <pc:docMk/>
            <pc:sldMk cId="0" sldId="282"/>
            <ac:spMk id="4" creationId="{00000000-0000-0000-0000-000000000000}"/>
          </ac:spMkLst>
        </pc:spChg>
        <pc:spChg chg="del">
          <ac:chgData name="Antonia Nikolaidou" userId="bce886da-b157-40f2-95e7-5a2de737dbaa" providerId="ADAL" clId="{22892C05-1F89-436D-9E69-8DDECF8B3128}" dt="2026-05-18T13:02:22.420" v="587" actId="478"/>
          <ac:spMkLst>
            <pc:docMk/>
            <pc:sldMk cId="0" sldId="282"/>
            <ac:spMk id="13" creationId="{00000000-0000-0000-0000-000000000000}"/>
          </ac:spMkLst>
        </pc:spChg>
        <pc:grpChg chg="mod">
          <ac:chgData name="Antonia Nikolaidou" userId="bce886da-b157-40f2-95e7-5a2de737dbaa" providerId="ADAL" clId="{22892C05-1F89-436D-9E69-8DDECF8B3128}" dt="2026-05-15T07:07:34.352" v="54" actId="14100"/>
          <ac:grpSpMkLst>
            <pc:docMk/>
            <pc:sldMk cId="0" sldId="282"/>
            <ac:grpSpMk id="5" creationId="{00000000-0000-0000-0000-000000000000}"/>
          </ac:grpSpMkLst>
        </pc:grpChg>
      </pc:sldChg>
      <pc:sldChg chg="addSp delSp modSp mod ord">
        <pc:chgData name="Antonia Nikolaidou" userId="bce886da-b157-40f2-95e7-5a2de737dbaa" providerId="ADAL" clId="{22892C05-1F89-436D-9E69-8DDECF8B3128}" dt="2026-05-18T12:22:48.163" v="567"/>
        <pc:sldMkLst>
          <pc:docMk/>
          <pc:sldMk cId="0" sldId="283"/>
        </pc:sldMkLst>
        <pc:spChg chg="add mod">
          <ac:chgData name="Antonia Nikolaidou" userId="bce886da-b157-40f2-95e7-5a2de737dbaa" providerId="ADAL" clId="{22892C05-1F89-436D-9E69-8DDECF8B3128}" dt="2026-05-15T07:07:46.627" v="58"/>
          <ac:spMkLst>
            <pc:docMk/>
            <pc:sldMk cId="0" sldId="283"/>
            <ac:spMk id="10" creationId="{B2EB52BF-B6CE-9813-E1D8-22D2445CDDA3}"/>
          </ac:spMkLst>
        </pc:spChg>
        <pc:spChg chg="add mod">
          <ac:chgData name="Antonia Nikolaidou" userId="bce886da-b157-40f2-95e7-5a2de737dbaa" providerId="ADAL" clId="{22892C05-1F89-436D-9E69-8DDECF8B3128}" dt="2026-05-15T07:07:46.627" v="58"/>
          <ac:spMkLst>
            <pc:docMk/>
            <pc:sldMk cId="0" sldId="283"/>
            <ac:spMk id="11" creationId="{E8D12286-37EC-9B4D-A3A5-CF9C0AA154CE}"/>
          </ac:spMkLst>
        </pc:spChg>
        <pc:spChg chg="mod">
          <ac:chgData name="Antonia Nikolaidou" userId="bce886da-b157-40f2-95e7-5a2de737dbaa" providerId="ADAL" clId="{22892C05-1F89-436D-9E69-8DDECF8B3128}" dt="2026-05-15T07:07:46.627" v="58"/>
          <ac:spMkLst>
            <pc:docMk/>
            <pc:sldMk cId="0" sldId="283"/>
            <ac:spMk id="13" creationId="{DDF56962-3787-40EB-5E61-A9982F77C551}"/>
          </ac:spMkLst>
        </pc:spChg>
        <pc:spChg chg="mod">
          <ac:chgData name="Antonia Nikolaidou" userId="bce886da-b157-40f2-95e7-5a2de737dbaa" providerId="ADAL" clId="{22892C05-1F89-436D-9E69-8DDECF8B3128}" dt="2026-05-15T07:07:46.627" v="58"/>
          <ac:spMkLst>
            <pc:docMk/>
            <pc:sldMk cId="0" sldId="283"/>
            <ac:spMk id="14" creationId="{5FCF42DB-0035-8589-5D5F-E310B2A3CAE9}"/>
          </ac:spMkLst>
        </pc:spChg>
        <pc:grpChg chg="add mod">
          <ac:chgData name="Antonia Nikolaidou" userId="bce886da-b157-40f2-95e7-5a2de737dbaa" providerId="ADAL" clId="{22892C05-1F89-436D-9E69-8DDECF8B3128}" dt="2026-05-15T07:07:46.627" v="58"/>
          <ac:grpSpMkLst>
            <pc:docMk/>
            <pc:sldMk cId="0" sldId="283"/>
            <ac:grpSpMk id="12" creationId="{D792FFD7-EA09-05F3-7FE1-277B71EA686F}"/>
          </ac:grpSpMkLst>
        </pc:grpChg>
      </pc:sldChg>
      <pc:sldChg chg="addSp delSp modSp mod">
        <pc:chgData name="Antonia Nikolaidou" userId="bce886da-b157-40f2-95e7-5a2de737dbaa" providerId="ADAL" clId="{22892C05-1F89-436D-9E69-8DDECF8B3128}" dt="2026-05-18T12:14:58.845" v="533" actId="1076"/>
        <pc:sldMkLst>
          <pc:docMk/>
          <pc:sldMk cId="0" sldId="287"/>
        </pc:sldMkLst>
        <pc:spChg chg="mod">
          <ac:chgData name="Antonia Nikolaidou" userId="bce886da-b157-40f2-95e7-5a2de737dbaa" providerId="ADAL" clId="{22892C05-1F89-436D-9E69-8DDECF8B3128}" dt="2026-05-15T07:08:14.563" v="69" actId="14100"/>
          <ac:spMkLst>
            <pc:docMk/>
            <pc:sldMk cId="0" sldId="287"/>
            <ac:spMk id="10" creationId="{00000000-0000-0000-0000-000000000000}"/>
          </ac:spMkLst>
        </pc:spChg>
        <pc:spChg chg="mod">
          <ac:chgData name="Antonia Nikolaidou" userId="bce886da-b157-40f2-95e7-5a2de737dbaa" providerId="ADAL" clId="{22892C05-1F89-436D-9E69-8DDECF8B3128}" dt="2026-05-18T12:14:58.845" v="533" actId="1076"/>
          <ac:spMkLst>
            <pc:docMk/>
            <pc:sldMk cId="0" sldId="287"/>
            <ac:spMk id="41" creationId="{00000000-0000-0000-0000-000000000000}"/>
          </ac:spMkLst>
        </pc:spChg>
        <pc:spChg chg="mod">
          <ac:chgData name="Antonia Nikolaidou" userId="bce886da-b157-40f2-95e7-5a2de737dbaa" providerId="ADAL" clId="{22892C05-1F89-436D-9E69-8DDECF8B3128}" dt="2026-05-18T12:14:37.861" v="530" actId="1076"/>
          <ac:spMkLst>
            <pc:docMk/>
            <pc:sldMk cId="0" sldId="287"/>
            <ac:spMk id="42" creationId="{00000000-0000-0000-0000-000000000000}"/>
          </ac:spMkLst>
        </pc:spChg>
        <pc:spChg chg="add mod">
          <ac:chgData name="Antonia Nikolaidou" userId="bce886da-b157-40f2-95e7-5a2de737dbaa" providerId="ADAL" clId="{22892C05-1F89-436D-9E69-8DDECF8B3128}" dt="2026-05-15T07:08:01.572" v="65"/>
          <ac:spMkLst>
            <pc:docMk/>
            <pc:sldMk cId="0" sldId="287"/>
            <ac:spMk id="59" creationId="{0375B8B9-7685-A649-DDAD-7C65C863F38E}"/>
          </ac:spMkLst>
        </pc:spChg>
        <pc:spChg chg="add mod">
          <ac:chgData name="Antonia Nikolaidou" userId="bce886da-b157-40f2-95e7-5a2de737dbaa" providerId="ADAL" clId="{22892C05-1F89-436D-9E69-8DDECF8B3128}" dt="2026-05-15T07:08:01.572" v="65"/>
          <ac:spMkLst>
            <pc:docMk/>
            <pc:sldMk cId="0" sldId="287"/>
            <ac:spMk id="60" creationId="{70BA9B0D-18D9-CD13-1BEF-F35353D9475B}"/>
          </ac:spMkLst>
        </pc:spChg>
        <pc:grpChg chg="mod">
          <ac:chgData name="Antonia Nikolaidou" userId="bce886da-b157-40f2-95e7-5a2de737dbaa" providerId="ADAL" clId="{22892C05-1F89-436D-9E69-8DDECF8B3128}" dt="2026-05-18T12:14:30.748" v="529" actId="1076"/>
          <ac:grpSpMkLst>
            <pc:docMk/>
            <pc:sldMk cId="0" sldId="287"/>
            <ac:grpSpMk id="8" creationId="{00000000-0000-0000-0000-000000000000}"/>
          </ac:grpSpMkLst>
        </pc:grpChg>
        <pc:grpChg chg="mod">
          <ac:chgData name="Antonia Nikolaidou" userId="bce886da-b157-40f2-95e7-5a2de737dbaa" providerId="ADAL" clId="{22892C05-1F89-436D-9E69-8DDECF8B3128}" dt="2026-05-18T12:14:43.467" v="531" actId="1076"/>
          <ac:grpSpMkLst>
            <pc:docMk/>
            <pc:sldMk cId="0" sldId="287"/>
            <ac:grpSpMk id="32" creationId="{00000000-0000-0000-0000-000000000000}"/>
          </ac:grpSpMkLst>
        </pc:grpChg>
        <pc:grpChg chg="mod">
          <ac:chgData name="Antonia Nikolaidou" userId="bce886da-b157-40f2-95e7-5a2de737dbaa" providerId="ADAL" clId="{22892C05-1F89-436D-9E69-8DDECF8B3128}" dt="2026-05-18T12:14:54.530" v="532" actId="1076"/>
          <ac:grpSpMkLst>
            <pc:docMk/>
            <pc:sldMk cId="0" sldId="287"/>
            <ac:grpSpMk id="49" creationId="{00000000-0000-0000-0000-000000000000}"/>
          </ac:grpSpMkLst>
        </pc:grpChg>
      </pc:sldChg>
      <pc:sldChg chg="addSp delSp modSp mod ord">
        <pc:chgData name="Antonia Nikolaidou" userId="bce886da-b157-40f2-95e7-5a2de737dbaa" providerId="ADAL" clId="{22892C05-1F89-436D-9E69-8DDECF8B3128}" dt="2026-05-18T12:23:03.101" v="571"/>
        <pc:sldMkLst>
          <pc:docMk/>
          <pc:sldMk cId="0" sldId="289"/>
        </pc:sldMkLst>
        <pc:spChg chg="mod">
          <ac:chgData name="Antonia Nikolaidou" userId="bce886da-b157-40f2-95e7-5a2de737dbaa" providerId="ADAL" clId="{22892C05-1F89-436D-9E69-8DDECF8B3128}" dt="2026-05-15T07:16:04.844" v="184" actId="14100"/>
          <ac:spMkLst>
            <pc:docMk/>
            <pc:sldMk cId="0" sldId="289"/>
            <ac:spMk id="4" creationId="{00000000-0000-0000-0000-000000000000}"/>
          </ac:spMkLst>
        </pc:spChg>
        <pc:spChg chg="add mod">
          <ac:chgData name="Antonia Nikolaidou" userId="bce886da-b157-40f2-95e7-5a2de737dbaa" providerId="ADAL" clId="{22892C05-1F89-436D-9E69-8DDECF8B3128}" dt="2026-05-15T07:08:30.564" v="74"/>
          <ac:spMkLst>
            <pc:docMk/>
            <pc:sldMk cId="0" sldId="289"/>
            <ac:spMk id="65" creationId="{9090E901-F9A9-4EC0-F065-9D2A889E0A0C}"/>
          </ac:spMkLst>
        </pc:spChg>
        <pc:spChg chg="add mod">
          <ac:chgData name="Antonia Nikolaidou" userId="bce886da-b157-40f2-95e7-5a2de737dbaa" providerId="ADAL" clId="{22892C05-1F89-436D-9E69-8DDECF8B3128}" dt="2026-05-15T07:08:30.564" v="74"/>
          <ac:spMkLst>
            <pc:docMk/>
            <pc:sldMk cId="0" sldId="289"/>
            <ac:spMk id="66" creationId="{9AAD0D49-B90B-2012-93D7-91673F1AA406}"/>
          </ac:spMkLst>
        </pc:spChg>
        <pc:spChg chg="mod">
          <ac:chgData name="Antonia Nikolaidou" userId="bce886da-b157-40f2-95e7-5a2de737dbaa" providerId="ADAL" clId="{22892C05-1F89-436D-9E69-8DDECF8B3128}" dt="2026-05-15T07:08:30.564" v="74"/>
          <ac:spMkLst>
            <pc:docMk/>
            <pc:sldMk cId="0" sldId="289"/>
            <ac:spMk id="68" creationId="{352D78CD-0678-D520-D62B-85C51E54D3AE}"/>
          </ac:spMkLst>
        </pc:spChg>
        <pc:spChg chg="mod">
          <ac:chgData name="Antonia Nikolaidou" userId="bce886da-b157-40f2-95e7-5a2de737dbaa" providerId="ADAL" clId="{22892C05-1F89-436D-9E69-8DDECF8B3128}" dt="2026-05-15T07:08:30.564" v="74"/>
          <ac:spMkLst>
            <pc:docMk/>
            <pc:sldMk cId="0" sldId="289"/>
            <ac:spMk id="69" creationId="{BFFFC1C3-3FA1-70C3-9455-D1B2564D6080}"/>
          </ac:spMkLst>
        </pc:spChg>
        <pc:grpChg chg="mod">
          <ac:chgData name="Antonia Nikolaidou" userId="bce886da-b157-40f2-95e7-5a2de737dbaa" providerId="ADAL" clId="{22892C05-1F89-436D-9E69-8DDECF8B3128}" dt="2026-05-15T07:15:58.007" v="182" actId="14100"/>
          <ac:grpSpMkLst>
            <pc:docMk/>
            <pc:sldMk cId="0" sldId="289"/>
            <ac:grpSpMk id="2" creationId="{00000000-0000-0000-0000-000000000000}"/>
          </ac:grpSpMkLst>
        </pc:grpChg>
        <pc:grpChg chg="add mod">
          <ac:chgData name="Antonia Nikolaidou" userId="bce886da-b157-40f2-95e7-5a2de737dbaa" providerId="ADAL" clId="{22892C05-1F89-436D-9E69-8DDECF8B3128}" dt="2026-05-15T07:08:30.564" v="74"/>
          <ac:grpSpMkLst>
            <pc:docMk/>
            <pc:sldMk cId="0" sldId="289"/>
            <ac:grpSpMk id="67" creationId="{B9ABECB2-47AF-2A86-80D9-AB2F00B25772}"/>
          </ac:grpSpMkLst>
        </pc:grpChg>
      </pc:sldChg>
      <pc:sldChg chg="modSp mod">
        <pc:chgData name="Antonia Nikolaidou" userId="bce886da-b157-40f2-95e7-5a2de737dbaa" providerId="ADAL" clId="{22892C05-1F89-436D-9E69-8DDECF8B3128}" dt="2026-05-15T07:08:55.438" v="76" actId="732"/>
        <pc:sldMkLst>
          <pc:docMk/>
          <pc:sldMk cId="0" sldId="293"/>
        </pc:sldMkLst>
        <pc:spChg chg="mod modCrop">
          <ac:chgData name="Antonia Nikolaidou" userId="bce886da-b157-40f2-95e7-5a2de737dbaa" providerId="ADAL" clId="{22892C05-1F89-436D-9E69-8DDECF8B3128}" dt="2026-05-15T07:08:55.438" v="76" actId="732"/>
          <ac:spMkLst>
            <pc:docMk/>
            <pc:sldMk cId="0" sldId="293"/>
            <ac:spMk id="2" creationId="{00000000-0000-0000-0000-000000000000}"/>
          </ac:spMkLst>
        </pc:spChg>
        <pc:spChg chg="mod modCrop">
          <ac:chgData name="Antonia Nikolaidou" userId="bce886da-b157-40f2-95e7-5a2de737dbaa" providerId="ADAL" clId="{22892C05-1F89-436D-9E69-8DDECF8B3128}" dt="2026-05-15T07:08:51.201" v="75" actId="732"/>
          <ac:spMkLst>
            <pc:docMk/>
            <pc:sldMk cId="0" sldId="293"/>
            <ac:spMk id="3" creationId="{00000000-0000-0000-0000-000000000000}"/>
          </ac:spMkLst>
        </pc:spChg>
      </pc:sldChg>
      <pc:sldChg chg="addSp delSp modSp mod">
        <pc:chgData name="Antonia Nikolaidou" userId="bce886da-b157-40f2-95e7-5a2de737dbaa" providerId="ADAL" clId="{22892C05-1F89-436D-9E69-8DDECF8B3128}" dt="2026-05-15T07:09:06.032" v="79"/>
        <pc:sldMkLst>
          <pc:docMk/>
          <pc:sldMk cId="0" sldId="295"/>
        </pc:sldMkLst>
        <pc:spChg chg="add mod">
          <ac:chgData name="Antonia Nikolaidou" userId="bce886da-b157-40f2-95e7-5a2de737dbaa" providerId="ADAL" clId="{22892C05-1F89-436D-9E69-8DDECF8B3128}" dt="2026-05-15T07:09:06.032" v="79"/>
          <ac:spMkLst>
            <pc:docMk/>
            <pc:sldMk cId="0" sldId="295"/>
            <ac:spMk id="39" creationId="{20B73526-5A8F-BB16-9CB7-69CE117D425C}"/>
          </ac:spMkLst>
        </pc:spChg>
        <pc:spChg chg="add mod">
          <ac:chgData name="Antonia Nikolaidou" userId="bce886da-b157-40f2-95e7-5a2de737dbaa" providerId="ADAL" clId="{22892C05-1F89-436D-9E69-8DDECF8B3128}" dt="2026-05-15T07:09:06.032" v="79"/>
          <ac:spMkLst>
            <pc:docMk/>
            <pc:sldMk cId="0" sldId="295"/>
            <ac:spMk id="40" creationId="{C65AF386-7AF1-E5FD-D453-CCB60BD07D12}"/>
          </ac:spMkLst>
        </pc:spChg>
      </pc:sldChg>
      <pc:sldChg chg="addSp delSp modSp mod">
        <pc:chgData name="Antonia Nikolaidou" userId="bce886da-b157-40f2-95e7-5a2de737dbaa" providerId="ADAL" clId="{22892C05-1F89-436D-9E69-8DDECF8B3128}" dt="2026-05-15T07:09:11.920" v="82"/>
        <pc:sldMkLst>
          <pc:docMk/>
          <pc:sldMk cId="0" sldId="297"/>
        </pc:sldMkLst>
        <pc:spChg chg="add mod">
          <ac:chgData name="Antonia Nikolaidou" userId="bce886da-b157-40f2-95e7-5a2de737dbaa" providerId="ADAL" clId="{22892C05-1F89-436D-9E69-8DDECF8B3128}" dt="2026-05-15T07:09:11.920" v="82"/>
          <ac:spMkLst>
            <pc:docMk/>
            <pc:sldMk cId="0" sldId="297"/>
            <ac:spMk id="24" creationId="{5E0E0B15-70C9-3692-6F8E-571D641AD5C3}"/>
          </ac:spMkLst>
        </pc:spChg>
        <pc:spChg chg="add mod">
          <ac:chgData name="Antonia Nikolaidou" userId="bce886da-b157-40f2-95e7-5a2de737dbaa" providerId="ADAL" clId="{22892C05-1F89-436D-9E69-8DDECF8B3128}" dt="2026-05-15T07:09:11.920" v="82"/>
          <ac:spMkLst>
            <pc:docMk/>
            <pc:sldMk cId="0" sldId="297"/>
            <ac:spMk id="25" creationId="{4EE0CF65-9B81-9DCC-9F46-D974CBA6B46C}"/>
          </ac:spMkLst>
        </pc:spChg>
      </pc:sldChg>
      <pc:sldChg chg="delSp modSp mod">
        <pc:chgData name="Antonia Nikolaidou" userId="bce886da-b157-40f2-95e7-5a2de737dbaa" providerId="ADAL" clId="{22892C05-1F89-436D-9E69-8DDECF8B3128}" dt="2026-05-15T07:09:51.548" v="90" actId="14100"/>
        <pc:sldMkLst>
          <pc:docMk/>
          <pc:sldMk cId="0" sldId="301"/>
        </pc:sldMkLst>
        <pc:spChg chg="mod modCrop">
          <ac:chgData name="Antonia Nikolaidou" userId="bce886da-b157-40f2-95e7-5a2de737dbaa" providerId="ADAL" clId="{22892C05-1F89-436D-9E69-8DDECF8B3128}" dt="2026-05-15T07:09:31.443" v="84" actId="732"/>
          <ac:spMkLst>
            <pc:docMk/>
            <pc:sldMk cId="0" sldId="301"/>
            <ac:spMk id="4" creationId="{00000000-0000-0000-0000-000000000000}"/>
          </ac:spMkLst>
        </pc:spChg>
        <pc:spChg chg="mod modCrop">
          <ac:chgData name="Antonia Nikolaidou" userId="bce886da-b157-40f2-95e7-5a2de737dbaa" providerId="ADAL" clId="{22892C05-1F89-436D-9E69-8DDECF8B3128}" dt="2026-05-15T07:09:27.320" v="83" actId="732"/>
          <ac:spMkLst>
            <pc:docMk/>
            <pc:sldMk cId="0" sldId="301"/>
            <ac:spMk id="5" creationId="{00000000-0000-0000-0000-000000000000}"/>
          </ac:spMkLst>
        </pc:spChg>
        <pc:spChg chg="mod">
          <ac:chgData name="Antonia Nikolaidou" userId="bce886da-b157-40f2-95e7-5a2de737dbaa" providerId="ADAL" clId="{22892C05-1F89-436D-9E69-8DDECF8B3128}" dt="2026-05-15T07:09:36.421" v="85" actId="14100"/>
          <ac:spMkLst>
            <pc:docMk/>
            <pc:sldMk cId="0" sldId="301"/>
            <ac:spMk id="8" creationId="{00000000-0000-0000-0000-000000000000}"/>
          </ac:spMkLst>
        </pc:spChg>
        <pc:spChg chg="mod">
          <ac:chgData name="Antonia Nikolaidou" userId="bce886da-b157-40f2-95e7-5a2de737dbaa" providerId="ADAL" clId="{22892C05-1F89-436D-9E69-8DDECF8B3128}" dt="2026-05-15T07:09:51.548" v="90" actId="14100"/>
          <ac:spMkLst>
            <pc:docMk/>
            <pc:sldMk cId="0" sldId="301"/>
            <ac:spMk id="11" creationId="{00000000-0000-0000-0000-000000000000}"/>
          </ac:spMkLst>
        </pc:spChg>
        <pc:grpChg chg="mod">
          <ac:chgData name="Antonia Nikolaidou" userId="bce886da-b157-40f2-95e7-5a2de737dbaa" providerId="ADAL" clId="{22892C05-1F89-436D-9E69-8DDECF8B3128}" dt="2026-05-15T07:09:39.696" v="86" actId="14100"/>
          <ac:grpSpMkLst>
            <pc:docMk/>
            <pc:sldMk cId="0" sldId="301"/>
            <ac:grpSpMk id="6" creationId="{00000000-0000-0000-0000-000000000000}"/>
          </ac:grpSpMkLst>
        </pc:grpChg>
      </pc:sldChg>
      <pc:sldChg chg="addSp delSp modSp mod">
        <pc:chgData name="Antonia Nikolaidou" userId="bce886da-b157-40f2-95e7-5a2de737dbaa" providerId="ADAL" clId="{22892C05-1F89-436D-9E69-8DDECF8B3128}" dt="2026-05-18T12:16:07.979" v="540" actId="1076"/>
        <pc:sldMkLst>
          <pc:docMk/>
          <pc:sldMk cId="0" sldId="305"/>
        </pc:sldMkLst>
        <pc:spChg chg="mod">
          <ac:chgData name="Antonia Nikolaidou" userId="bce886da-b157-40f2-95e7-5a2de737dbaa" providerId="ADAL" clId="{22892C05-1F89-436D-9E69-8DDECF8B3128}" dt="2026-05-15T07:10:16.724" v="101" actId="14100"/>
          <ac:spMkLst>
            <pc:docMk/>
            <pc:sldMk cId="0" sldId="305"/>
            <ac:spMk id="11" creationId="{00000000-0000-0000-0000-000000000000}"/>
          </ac:spMkLst>
        </pc:spChg>
        <pc:spChg chg="mod">
          <ac:chgData name="Antonia Nikolaidou" userId="bce886da-b157-40f2-95e7-5a2de737dbaa" providerId="ADAL" clId="{22892C05-1F89-436D-9E69-8DDECF8B3128}" dt="2026-05-18T12:15:44.394" v="534" actId="1076"/>
          <ac:spMkLst>
            <pc:docMk/>
            <pc:sldMk cId="0" sldId="305"/>
            <ac:spMk id="25" creationId="{00000000-0000-0000-0000-000000000000}"/>
          </ac:spMkLst>
        </pc:spChg>
        <pc:spChg chg="mod">
          <ac:chgData name="Antonia Nikolaidou" userId="bce886da-b157-40f2-95e7-5a2de737dbaa" providerId="ADAL" clId="{22892C05-1F89-436D-9E69-8DDECF8B3128}" dt="2026-05-18T12:16:02.112" v="538" actId="1076"/>
          <ac:spMkLst>
            <pc:docMk/>
            <pc:sldMk cId="0" sldId="305"/>
            <ac:spMk id="60" creationId="{00000000-0000-0000-0000-000000000000}"/>
          </ac:spMkLst>
        </pc:spChg>
        <pc:spChg chg="mod">
          <ac:chgData name="Antonia Nikolaidou" userId="bce886da-b157-40f2-95e7-5a2de737dbaa" providerId="ADAL" clId="{22892C05-1F89-436D-9E69-8DDECF8B3128}" dt="2026-05-18T12:16:07.979" v="540" actId="1076"/>
          <ac:spMkLst>
            <pc:docMk/>
            <pc:sldMk cId="0" sldId="305"/>
            <ac:spMk id="65" creationId="{00000000-0000-0000-0000-000000000000}"/>
          </ac:spMkLst>
        </pc:spChg>
        <pc:spChg chg="add mod">
          <ac:chgData name="Antonia Nikolaidou" userId="bce886da-b157-40f2-95e7-5a2de737dbaa" providerId="ADAL" clId="{22892C05-1F89-436D-9E69-8DDECF8B3128}" dt="2026-05-15T07:10:10.166" v="99"/>
          <ac:spMkLst>
            <pc:docMk/>
            <pc:sldMk cId="0" sldId="305"/>
            <ac:spMk id="66" creationId="{3E2F2B83-88B0-30A4-ED51-560BAC02647A}"/>
          </ac:spMkLst>
        </pc:spChg>
        <pc:spChg chg="add mod">
          <ac:chgData name="Antonia Nikolaidou" userId="bce886da-b157-40f2-95e7-5a2de737dbaa" providerId="ADAL" clId="{22892C05-1F89-436D-9E69-8DDECF8B3128}" dt="2026-05-15T07:10:10.166" v="99"/>
          <ac:spMkLst>
            <pc:docMk/>
            <pc:sldMk cId="0" sldId="305"/>
            <ac:spMk id="67" creationId="{CBED544F-72E8-BCB3-3E34-8EFDAED49C4E}"/>
          </ac:spMkLst>
        </pc:spChg>
        <pc:spChg chg="mod">
          <ac:chgData name="Antonia Nikolaidou" userId="bce886da-b157-40f2-95e7-5a2de737dbaa" providerId="ADAL" clId="{22892C05-1F89-436D-9E69-8DDECF8B3128}" dt="2026-05-15T07:10:10.166" v="99"/>
          <ac:spMkLst>
            <pc:docMk/>
            <pc:sldMk cId="0" sldId="305"/>
            <ac:spMk id="69" creationId="{4605C665-0FE2-6E57-7F67-5FDC33F06080}"/>
          </ac:spMkLst>
        </pc:spChg>
        <pc:spChg chg="mod">
          <ac:chgData name="Antonia Nikolaidou" userId="bce886da-b157-40f2-95e7-5a2de737dbaa" providerId="ADAL" clId="{22892C05-1F89-436D-9E69-8DDECF8B3128}" dt="2026-05-15T07:10:10.166" v="99"/>
          <ac:spMkLst>
            <pc:docMk/>
            <pc:sldMk cId="0" sldId="305"/>
            <ac:spMk id="70" creationId="{9AE2D22B-832C-ABD7-E732-42240D302E84}"/>
          </ac:spMkLst>
        </pc:spChg>
        <pc:grpChg chg="mod">
          <ac:chgData name="Antonia Nikolaidou" userId="bce886da-b157-40f2-95e7-5a2de737dbaa" providerId="ADAL" clId="{22892C05-1F89-436D-9E69-8DDECF8B3128}" dt="2026-05-18T12:15:53.381" v="535" actId="1076"/>
          <ac:grpSpMkLst>
            <pc:docMk/>
            <pc:sldMk cId="0" sldId="305"/>
            <ac:grpSpMk id="21" creationId="{00000000-0000-0000-0000-000000000000}"/>
          </ac:grpSpMkLst>
        </pc:grpChg>
        <pc:grpChg chg="mod">
          <ac:chgData name="Antonia Nikolaidou" userId="bce886da-b157-40f2-95e7-5a2de737dbaa" providerId="ADAL" clId="{22892C05-1F89-436D-9E69-8DDECF8B3128}" dt="2026-05-18T12:15:55.814" v="536" actId="1076"/>
          <ac:grpSpMkLst>
            <pc:docMk/>
            <pc:sldMk cId="0" sldId="305"/>
            <ac:grpSpMk id="30" creationId="{00000000-0000-0000-0000-000000000000}"/>
          </ac:grpSpMkLst>
        </pc:grpChg>
        <pc:grpChg chg="mod">
          <ac:chgData name="Antonia Nikolaidou" userId="bce886da-b157-40f2-95e7-5a2de737dbaa" providerId="ADAL" clId="{22892C05-1F89-436D-9E69-8DDECF8B3128}" dt="2026-05-18T12:15:59.555" v="537" actId="1076"/>
          <ac:grpSpMkLst>
            <pc:docMk/>
            <pc:sldMk cId="0" sldId="305"/>
            <ac:grpSpMk id="57" creationId="{00000000-0000-0000-0000-000000000000}"/>
          </ac:grpSpMkLst>
        </pc:grpChg>
        <pc:grpChg chg="mod">
          <ac:chgData name="Antonia Nikolaidou" userId="bce886da-b157-40f2-95e7-5a2de737dbaa" providerId="ADAL" clId="{22892C05-1F89-436D-9E69-8DDECF8B3128}" dt="2026-05-18T12:16:05.413" v="539" actId="1076"/>
          <ac:grpSpMkLst>
            <pc:docMk/>
            <pc:sldMk cId="0" sldId="305"/>
            <ac:grpSpMk id="62" creationId="{00000000-0000-0000-0000-000000000000}"/>
          </ac:grpSpMkLst>
        </pc:grpChg>
        <pc:grpChg chg="add mod">
          <ac:chgData name="Antonia Nikolaidou" userId="bce886da-b157-40f2-95e7-5a2de737dbaa" providerId="ADAL" clId="{22892C05-1F89-436D-9E69-8DDECF8B3128}" dt="2026-05-15T07:10:10.166" v="99"/>
          <ac:grpSpMkLst>
            <pc:docMk/>
            <pc:sldMk cId="0" sldId="305"/>
            <ac:grpSpMk id="68" creationId="{A328C022-3898-1499-4CA3-511C8C89175F}"/>
          </ac:grpSpMkLst>
        </pc:grpChg>
      </pc:sldChg>
      <pc:sldChg chg="addSp delSp modSp mod">
        <pc:chgData name="Antonia Nikolaidou" userId="bce886da-b157-40f2-95e7-5a2de737dbaa" providerId="ADAL" clId="{22892C05-1F89-436D-9E69-8DDECF8B3128}" dt="2026-05-19T09:13:23.773" v="613" actId="1036"/>
        <pc:sldMkLst>
          <pc:docMk/>
          <pc:sldMk cId="0" sldId="309"/>
        </pc:sldMkLst>
        <pc:spChg chg="mod">
          <ac:chgData name="Antonia Nikolaidou" userId="bce886da-b157-40f2-95e7-5a2de737dbaa" providerId="ADAL" clId="{22892C05-1F89-436D-9E69-8DDECF8B3128}" dt="2026-05-18T13:02:38.617" v="593" actId="20577"/>
          <ac:spMkLst>
            <pc:docMk/>
            <pc:sldMk cId="0" sldId="309"/>
            <ac:spMk id="39" creationId="{00000000-0000-0000-0000-000000000000}"/>
          </ac:spMkLst>
        </pc:spChg>
        <pc:spChg chg="add mod">
          <ac:chgData name="Antonia Nikolaidou" userId="bce886da-b157-40f2-95e7-5a2de737dbaa" providerId="ADAL" clId="{22892C05-1F89-436D-9E69-8DDECF8B3128}" dt="2026-05-15T07:10:25.730" v="107"/>
          <ac:spMkLst>
            <pc:docMk/>
            <pc:sldMk cId="0" sldId="309"/>
            <ac:spMk id="41" creationId="{4D47AB63-9CDD-FA80-144B-D31879E1598A}"/>
          </ac:spMkLst>
        </pc:spChg>
        <pc:spChg chg="add mod">
          <ac:chgData name="Antonia Nikolaidou" userId="bce886da-b157-40f2-95e7-5a2de737dbaa" providerId="ADAL" clId="{22892C05-1F89-436D-9E69-8DDECF8B3128}" dt="2026-05-19T09:13:23.773" v="613" actId="1036"/>
          <ac:spMkLst>
            <pc:docMk/>
            <pc:sldMk cId="0" sldId="309"/>
            <ac:spMk id="42" creationId="{88A66234-D8C3-AD50-2737-44303A45F717}"/>
          </ac:spMkLst>
        </pc:spChg>
        <pc:spChg chg="mod">
          <ac:chgData name="Antonia Nikolaidou" userId="bce886da-b157-40f2-95e7-5a2de737dbaa" providerId="ADAL" clId="{22892C05-1F89-436D-9E69-8DDECF8B3128}" dt="2026-05-15T07:10:25.730" v="107"/>
          <ac:spMkLst>
            <pc:docMk/>
            <pc:sldMk cId="0" sldId="309"/>
            <ac:spMk id="44" creationId="{AF152340-4666-FB9A-4636-FC8CA724BC85}"/>
          </ac:spMkLst>
        </pc:spChg>
        <pc:spChg chg="mod">
          <ac:chgData name="Antonia Nikolaidou" userId="bce886da-b157-40f2-95e7-5a2de737dbaa" providerId="ADAL" clId="{22892C05-1F89-436D-9E69-8DDECF8B3128}" dt="2026-05-15T07:10:25.730" v="107"/>
          <ac:spMkLst>
            <pc:docMk/>
            <pc:sldMk cId="0" sldId="309"/>
            <ac:spMk id="45" creationId="{84F9C4AB-A65E-08C9-34CE-ABD587C5A645}"/>
          </ac:spMkLst>
        </pc:spChg>
        <pc:grpChg chg="add mod">
          <ac:chgData name="Antonia Nikolaidou" userId="bce886da-b157-40f2-95e7-5a2de737dbaa" providerId="ADAL" clId="{22892C05-1F89-436D-9E69-8DDECF8B3128}" dt="2026-05-18T12:16:26.332" v="541" actId="1038"/>
          <ac:grpSpMkLst>
            <pc:docMk/>
            <pc:sldMk cId="0" sldId="309"/>
            <ac:grpSpMk id="43" creationId="{32857DEE-789A-5A63-232F-D6F70A06F2CA}"/>
          </ac:grpSpMkLst>
        </pc:grpChg>
      </pc:sldChg>
      <pc:sldChg chg="delSp modSp mod">
        <pc:chgData name="Antonia Nikolaidou" userId="bce886da-b157-40f2-95e7-5a2de737dbaa" providerId="ADAL" clId="{22892C05-1F89-436D-9E69-8DDECF8B3128}" dt="2026-05-15T07:16:23.200" v="186" actId="14100"/>
        <pc:sldMkLst>
          <pc:docMk/>
          <pc:sldMk cId="0" sldId="313"/>
        </pc:sldMkLst>
        <pc:spChg chg="mod modCrop">
          <ac:chgData name="Antonia Nikolaidou" userId="bce886da-b157-40f2-95e7-5a2de737dbaa" providerId="ADAL" clId="{22892C05-1F89-436D-9E69-8DDECF8B3128}" dt="2026-05-15T07:10:51.647" v="109" actId="732"/>
          <ac:spMkLst>
            <pc:docMk/>
            <pc:sldMk cId="0" sldId="313"/>
            <ac:spMk id="6" creationId="{00000000-0000-0000-0000-000000000000}"/>
          </ac:spMkLst>
        </pc:spChg>
        <pc:spChg chg="mod modCrop">
          <ac:chgData name="Antonia Nikolaidou" userId="bce886da-b157-40f2-95e7-5a2de737dbaa" providerId="ADAL" clId="{22892C05-1F89-436D-9E69-8DDECF8B3128}" dt="2026-05-15T07:10:46.790" v="108" actId="732"/>
          <ac:spMkLst>
            <pc:docMk/>
            <pc:sldMk cId="0" sldId="313"/>
            <ac:spMk id="7" creationId="{00000000-0000-0000-0000-000000000000}"/>
          </ac:spMkLst>
        </pc:spChg>
        <pc:spChg chg="mod">
          <ac:chgData name="Antonia Nikolaidou" userId="bce886da-b157-40f2-95e7-5a2de737dbaa" providerId="ADAL" clId="{22892C05-1F89-436D-9E69-8DDECF8B3128}" dt="2026-05-15T07:16:23.200" v="186" actId="14100"/>
          <ac:spMkLst>
            <pc:docMk/>
            <pc:sldMk cId="0" sldId="313"/>
            <ac:spMk id="11" creationId="{00000000-0000-0000-0000-000000000000}"/>
          </ac:spMkLst>
        </pc:spChg>
        <pc:grpChg chg="mod">
          <ac:chgData name="Antonia Nikolaidou" userId="bce886da-b157-40f2-95e7-5a2de737dbaa" providerId="ADAL" clId="{22892C05-1F89-436D-9E69-8DDECF8B3128}" dt="2026-05-15T07:10:58.419" v="110" actId="14100"/>
          <ac:grpSpMkLst>
            <pc:docMk/>
            <pc:sldMk cId="0" sldId="313"/>
            <ac:grpSpMk id="3" creationId="{00000000-0000-0000-0000-000000000000}"/>
          </ac:grpSpMkLst>
        </pc:grpChg>
      </pc:sldChg>
      <pc:sldChg chg="addSp delSp modSp mod">
        <pc:chgData name="Antonia Nikolaidou" userId="bce886da-b157-40f2-95e7-5a2de737dbaa" providerId="ADAL" clId="{22892C05-1F89-436D-9E69-8DDECF8B3128}" dt="2026-05-15T07:11:16.312" v="118"/>
        <pc:sldMkLst>
          <pc:docMk/>
          <pc:sldMk cId="0" sldId="315"/>
        </pc:sldMkLst>
        <pc:spChg chg="mod">
          <ac:chgData name="Antonia Nikolaidou" userId="bce886da-b157-40f2-95e7-5a2de737dbaa" providerId="ADAL" clId="{22892C05-1F89-436D-9E69-8DDECF8B3128}" dt="2026-05-15T07:11:16.312" v="118"/>
          <ac:spMkLst>
            <pc:docMk/>
            <pc:sldMk cId="0" sldId="315"/>
            <ac:spMk id="35" creationId="{8907FDD8-826D-D877-1E16-D465352370AC}"/>
          </ac:spMkLst>
        </pc:spChg>
        <pc:spChg chg="mod">
          <ac:chgData name="Antonia Nikolaidou" userId="bce886da-b157-40f2-95e7-5a2de737dbaa" providerId="ADAL" clId="{22892C05-1F89-436D-9E69-8DDECF8B3128}" dt="2026-05-15T07:11:16.312" v="118"/>
          <ac:spMkLst>
            <pc:docMk/>
            <pc:sldMk cId="0" sldId="315"/>
            <ac:spMk id="36" creationId="{99C4A533-015D-7904-9B3B-47FB7FCB8C1E}"/>
          </ac:spMkLst>
        </pc:spChg>
        <pc:spChg chg="add mod">
          <ac:chgData name="Antonia Nikolaidou" userId="bce886da-b157-40f2-95e7-5a2de737dbaa" providerId="ADAL" clId="{22892C05-1F89-436D-9E69-8DDECF8B3128}" dt="2026-05-15T07:11:16.312" v="118"/>
          <ac:spMkLst>
            <pc:docMk/>
            <pc:sldMk cId="0" sldId="315"/>
            <ac:spMk id="37" creationId="{4D4D58DC-052D-0B3E-B58D-DBB4D946CA67}"/>
          </ac:spMkLst>
        </pc:spChg>
        <pc:spChg chg="add mod">
          <ac:chgData name="Antonia Nikolaidou" userId="bce886da-b157-40f2-95e7-5a2de737dbaa" providerId="ADAL" clId="{22892C05-1F89-436D-9E69-8DDECF8B3128}" dt="2026-05-15T07:11:16.312" v="118"/>
          <ac:spMkLst>
            <pc:docMk/>
            <pc:sldMk cId="0" sldId="315"/>
            <ac:spMk id="38" creationId="{1DF02950-EB3A-FA84-D1BB-4335336B4485}"/>
          </ac:spMkLst>
        </pc:spChg>
        <pc:grpChg chg="add mod">
          <ac:chgData name="Antonia Nikolaidou" userId="bce886da-b157-40f2-95e7-5a2de737dbaa" providerId="ADAL" clId="{22892C05-1F89-436D-9E69-8DDECF8B3128}" dt="2026-05-15T07:11:16.312" v="118"/>
          <ac:grpSpMkLst>
            <pc:docMk/>
            <pc:sldMk cId="0" sldId="315"/>
            <ac:grpSpMk id="34" creationId="{3465A494-8E37-5C9D-2095-41BBB6CF7CC6}"/>
          </ac:grpSpMkLst>
        </pc:grpChg>
      </pc:sldChg>
      <pc:sldChg chg="addSp delSp modSp mod">
        <pc:chgData name="Antonia Nikolaidou" userId="bce886da-b157-40f2-95e7-5a2de737dbaa" providerId="ADAL" clId="{22892C05-1F89-436D-9E69-8DDECF8B3128}" dt="2026-05-18T12:17:19.117" v="562" actId="20577"/>
        <pc:sldMkLst>
          <pc:docMk/>
          <pc:sldMk cId="0" sldId="319"/>
        </pc:sldMkLst>
        <pc:spChg chg="mod">
          <ac:chgData name="Antonia Nikolaidou" userId="bce886da-b157-40f2-95e7-5a2de737dbaa" providerId="ADAL" clId="{22892C05-1F89-436D-9E69-8DDECF8B3128}" dt="2026-05-18T12:17:19.117" v="562" actId="20577"/>
          <ac:spMkLst>
            <pc:docMk/>
            <pc:sldMk cId="0" sldId="319"/>
            <ac:spMk id="40" creationId="{00000000-0000-0000-0000-000000000000}"/>
          </ac:spMkLst>
        </pc:spChg>
        <pc:spChg chg="mod">
          <ac:chgData name="Antonia Nikolaidou" userId="bce886da-b157-40f2-95e7-5a2de737dbaa" providerId="ADAL" clId="{22892C05-1F89-436D-9E69-8DDECF8B3128}" dt="2026-05-15T07:11:34.022" v="127" actId="14100"/>
          <ac:spMkLst>
            <pc:docMk/>
            <pc:sldMk cId="0" sldId="319"/>
            <ac:spMk id="45" creationId="{00000000-0000-0000-0000-000000000000}"/>
          </ac:spMkLst>
        </pc:spChg>
        <pc:spChg chg="mod">
          <ac:chgData name="Antonia Nikolaidou" userId="bce886da-b157-40f2-95e7-5a2de737dbaa" providerId="ADAL" clId="{22892C05-1F89-436D-9E69-8DDECF8B3128}" dt="2026-05-15T07:11:29.366" v="126"/>
          <ac:spMkLst>
            <pc:docMk/>
            <pc:sldMk cId="0" sldId="319"/>
            <ac:spMk id="55" creationId="{8FC51777-6A09-8E9C-F53C-6102E7E955A4}"/>
          </ac:spMkLst>
        </pc:spChg>
        <pc:spChg chg="mod">
          <ac:chgData name="Antonia Nikolaidou" userId="bce886da-b157-40f2-95e7-5a2de737dbaa" providerId="ADAL" clId="{22892C05-1F89-436D-9E69-8DDECF8B3128}" dt="2026-05-15T07:11:29.366" v="126"/>
          <ac:spMkLst>
            <pc:docMk/>
            <pc:sldMk cId="0" sldId="319"/>
            <ac:spMk id="56" creationId="{B68ECEBD-1FD1-3ABE-65AF-76590C1DD642}"/>
          </ac:spMkLst>
        </pc:spChg>
        <pc:spChg chg="add mod">
          <ac:chgData name="Antonia Nikolaidou" userId="bce886da-b157-40f2-95e7-5a2de737dbaa" providerId="ADAL" clId="{22892C05-1F89-436D-9E69-8DDECF8B3128}" dt="2026-05-15T07:11:29.366" v="126"/>
          <ac:spMkLst>
            <pc:docMk/>
            <pc:sldMk cId="0" sldId="319"/>
            <ac:spMk id="57" creationId="{61C11EDF-BE8E-87AC-AF84-3E64D3D78897}"/>
          </ac:spMkLst>
        </pc:spChg>
        <pc:spChg chg="add mod">
          <ac:chgData name="Antonia Nikolaidou" userId="bce886da-b157-40f2-95e7-5a2de737dbaa" providerId="ADAL" clId="{22892C05-1F89-436D-9E69-8DDECF8B3128}" dt="2026-05-15T07:11:29.366" v="126"/>
          <ac:spMkLst>
            <pc:docMk/>
            <pc:sldMk cId="0" sldId="319"/>
            <ac:spMk id="58" creationId="{16DD07E9-1CAB-3803-A3EA-DB45A3587C30}"/>
          </ac:spMkLst>
        </pc:spChg>
        <pc:grpChg chg="add mod">
          <ac:chgData name="Antonia Nikolaidou" userId="bce886da-b157-40f2-95e7-5a2de737dbaa" providerId="ADAL" clId="{22892C05-1F89-436D-9E69-8DDECF8B3128}" dt="2026-05-15T07:11:29.366" v="126"/>
          <ac:grpSpMkLst>
            <pc:docMk/>
            <pc:sldMk cId="0" sldId="319"/>
            <ac:grpSpMk id="54" creationId="{DF7ADD3E-6507-D39E-9064-8A04B8401DB9}"/>
          </ac:grpSpMkLst>
        </pc:grpChg>
      </pc:sldChg>
      <pc:sldChg chg="addSp delSp modSp mod">
        <pc:chgData name="Antonia Nikolaidou" userId="bce886da-b157-40f2-95e7-5a2de737dbaa" providerId="ADAL" clId="{22892C05-1F89-436D-9E69-8DDECF8B3128}" dt="2026-05-15T07:11:45.321" v="136"/>
        <pc:sldMkLst>
          <pc:docMk/>
          <pc:sldMk cId="0" sldId="322"/>
        </pc:sldMkLst>
        <pc:spChg chg="mod">
          <ac:chgData name="Antonia Nikolaidou" userId="bce886da-b157-40f2-95e7-5a2de737dbaa" providerId="ADAL" clId="{22892C05-1F89-436D-9E69-8DDECF8B3128}" dt="2026-05-15T07:11:45.321" v="136"/>
          <ac:spMkLst>
            <pc:docMk/>
            <pc:sldMk cId="0" sldId="322"/>
            <ac:spMk id="125" creationId="{3D478485-B1B9-AA39-6F73-17EC3E115CA5}"/>
          </ac:spMkLst>
        </pc:spChg>
        <pc:spChg chg="mod">
          <ac:chgData name="Antonia Nikolaidou" userId="bce886da-b157-40f2-95e7-5a2de737dbaa" providerId="ADAL" clId="{22892C05-1F89-436D-9E69-8DDECF8B3128}" dt="2026-05-15T07:11:45.321" v="136"/>
          <ac:spMkLst>
            <pc:docMk/>
            <pc:sldMk cId="0" sldId="322"/>
            <ac:spMk id="126" creationId="{E4F6F453-F0FC-A5B2-9393-98C4E7B2D8C4}"/>
          </ac:spMkLst>
        </pc:spChg>
        <pc:spChg chg="add mod">
          <ac:chgData name="Antonia Nikolaidou" userId="bce886da-b157-40f2-95e7-5a2de737dbaa" providerId="ADAL" clId="{22892C05-1F89-436D-9E69-8DDECF8B3128}" dt="2026-05-15T07:11:45.321" v="136"/>
          <ac:spMkLst>
            <pc:docMk/>
            <pc:sldMk cId="0" sldId="322"/>
            <ac:spMk id="127" creationId="{6AF76A4D-92FC-6193-AC19-DDC3B3602A35}"/>
          </ac:spMkLst>
        </pc:spChg>
        <pc:spChg chg="add mod">
          <ac:chgData name="Antonia Nikolaidou" userId="bce886da-b157-40f2-95e7-5a2de737dbaa" providerId="ADAL" clId="{22892C05-1F89-436D-9E69-8DDECF8B3128}" dt="2026-05-15T07:11:45.321" v="136"/>
          <ac:spMkLst>
            <pc:docMk/>
            <pc:sldMk cId="0" sldId="322"/>
            <ac:spMk id="128" creationId="{B7EB5004-7D23-1787-3047-4E2DA406F34F}"/>
          </ac:spMkLst>
        </pc:spChg>
        <pc:grpChg chg="add mod">
          <ac:chgData name="Antonia Nikolaidou" userId="bce886da-b157-40f2-95e7-5a2de737dbaa" providerId="ADAL" clId="{22892C05-1F89-436D-9E69-8DDECF8B3128}" dt="2026-05-15T07:11:45.321" v="136"/>
          <ac:grpSpMkLst>
            <pc:docMk/>
            <pc:sldMk cId="0" sldId="322"/>
            <ac:grpSpMk id="124" creationId="{C054D744-10B9-8AE4-26D3-6A28227A05D4}"/>
          </ac:grpSpMkLst>
        </pc:grpChg>
      </pc:sldChg>
      <pc:sldChg chg="addSp delSp modSp mod">
        <pc:chgData name="Antonia Nikolaidou" userId="bce886da-b157-40f2-95e7-5a2de737dbaa" providerId="ADAL" clId="{22892C05-1F89-436D-9E69-8DDECF8B3128}" dt="2026-05-15T07:11:53.932" v="140"/>
        <pc:sldMkLst>
          <pc:docMk/>
          <pc:sldMk cId="0" sldId="328"/>
        </pc:sldMkLst>
        <pc:spChg chg="mod">
          <ac:chgData name="Antonia Nikolaidou" userId="bce886da-b157-40f2-95e7-5a2de737dbaa" providerId="ADAL" clId="{22892C05-1F89-436D-9E69-8DDECF8B3128}" dt="2026-05-15T07:11:53.932" v="140"/>
          <ac:spMkLst>
            <pc:docMk/>
            <pc:sldMk cId="0" sldId="328"/>
            <ac:spMk id="29" creationId="{D5E9633F-9DD8-BF8A-5328-BB91E3F75C5B}"/>
          </ac:spMkLst>
        </pc:spChg>
        <pc:spChg chg="mod">
          <ac:chgData name="Antonia Nikolaidou" userId="bce886da-b157-40f2-95e7-5a2de737dbaa" providerId="ADAL" clId="{22892C05-1F89-436D-9E69-8DDECF8B3128}" dt="2026-05-15T07:11:53.932" v="140"/>
          <ac:spMkLst>
            <pc:docMk/>
            <pc:sldMk cId="0" sldId="328"/>
            <ac:spMk id="30" creationId="{ADF7A2E7-C4F0-B054-9550-1CF3C2F5FF71}"/>
          </ac:spMkLst>
        </pc:spChg>
        <pc:spChg chg="add mod">
          <ac:chgData name="Antonia Nikolaidou" userId="bce886da-b157-40f2-95e7-5a2de737dbaa" providerId="ADAL" clId="{22892C05-1F89-436D-9E69-8DDECF8B3128}" dt="2026-05-15T07:11:53.932" v="140"/>
          <ac:spMkLst>
            <pc:docMk/>
            <pc:sldMk cId="0" sldId="328"/>
            <ac:spMk id="31" creationId="{22B8DD6B-8E8B-9749-AFAF-CEF37566D056}"/>
          </ac:spMkLst>
        </pc:spChg>
        <pc:spChg chg="add mod">
          <ac:chgData name="Antonia Nikolaidou" userId="bce886da-b157-40f2-95e7-5a2de737dbaa" providerId="ADAL" clId="{22892C05-1F89-436D-9E69-8DDECF8B3128}" dt="2026-05-15T07:11:53.932" v="140"/>
          <ac:spMkLst>
            <pc:docMk/>
            <pc:sldMk cId="0" sldId="328"/>
            <ac:spMk id="32" creationId="{BF128C88-8DE5-F29C-351C-2A79CF73529A}"/>
          </ac:spMkLst>
        </pc:spChg>
        <pc:grpChg chg="add mod">
          <ac:chgData name="Antonia Nikolaidou" userId="bce886da-b157-40f2-95e7-5a2de737dbaa" providerId="ADAL" clId="{22892C05-1F89-436D-9E69-8DDECF8B3128}" dt="2026-05-15T07:11:53.932" v="140"/>
          <ac:grpSpMkLst>
            <pc:docMk/>
            <pc:sldMk cId="0" sldId="328"/>
            <ac:grpSpMk id="28" creationId="{5780F6FA-F181-5A01-18A0-BDA513337EE6}"/>
          </ac:grpSpMkLst>
        </pc:grpChg>
      </pc:sldChg>
      <pc:sldChg chg="addSp delSp modSp mod">
        <pc:chgData name="Antonia Nikolaidou" userId="bce886da-b157-40f2-95e7-5a2de737dbaa" providerId="ADAL" clId="{22892C05-1F89-436D-9E69-8DDECF8B3128}" dt="2026-05-15T07:12:02.835" v="144" actId="478"/>
        <pc:sldMkLst>
          <pc:docMk/>
          <pc:sldMk cId="0" sldId="329"/>
        </pc:sldMkLst>
        <pc:spChg chg="mod">
          <ac:chgData name="Antonia Nikolaidou" userId="bce886da-b157-40f2-95e7-5a2de737dbaa" providerId="ADAL" clId="{22892C05-1F89-436D-9E69-8DDECF8B3128}" dt="2026-05-15T07:12:00.671" v="143"/>
          <ac:spMkLst>
            <pc:docMk/>
            <pc:sldMk cId="0" sldId="329"/>
            <ac:spMk id="54" creationId="{F1A8F39F-F1B4-602B-D457-E560F3746A77}"/>
          </ac:spMkLst>
        </pc:spChg>
        <pc:spChg chg="mod">
          <ac:chgData name="Antonia Nikolaidou" userId="bce886da-b157-40f2-95e7-5a2de737dbaa" providerId="ADAL" clId="{22892C05-1F89-436D-9E69-8DDECF8B3128}" dt="2026-05-15T07:12:00.671" v="143"/>
          <ac:spMkLst>
            <pc:docMk/>
            <pc:sldMk cId="0" sldId="329"/>
            <ac:spMk id="55" creationId="{44B7EDBD-2B81-1E3C-D3F3-2858834D29B6}"/>
          </ac:spMkLst>
        </pc:spChg>
        <pc:spChg chg="add mod">
          <ac:chgData name="Antonia Nikolaidou" userId="bce886da-b157-40f2-95e7-5a2de737dbaa" providerId="ADAL" clId="{22892C05-1F89-436D-9E69-8DDECF8B3128}" dt="2026-05-15T07:12:00.671" v="143"/>
          <ac:spMkLst>
            <pc:docMk/>
            <pc:sldMk cId="0" sldId="329"/>
            <ac:spMk id="56" creationId="{398B4494-819F-CBC7-0D03-66B9A89D70C3}"/>
          </ac:spMkLst>
        </pc:spChg>
        <pc:spChg chg="add mod">
          <ac:chgData name="Antonia Nikolaidou" userId="bce886da-b157-40f2-95e7-5a2de737dbaa" providerId="ADAL" clId="{22892C05-1F89-436D-9E69-8DDECF8B3128}" dt="2026-05-15T07:12:00.671" v="143"/>
          <ac:spMkLst>
            <pc:docMk/>
            <pc:sldMk cId="0" sldId="329"/>
            <ac:spMk id="57" creationId="{D10B84E2-3AF2-FBE6-F802-EEA1FD81A1C7}"/>
          </ac:spMkLst>
        </pc:spChg>
        <pc:grpChg chg="add mod">
          <ac:chgData name="Antonia Nikolaidou" userId="bce886da-b157-40f2-95e7-5a2de737dbaa" providerId="ADAL" clId="{22892C05-1F89-436D-9E69-8DDECF8B3128}" dt="2026-05-15T07:12:00.671" v="143"/>
          <ac:grpSpMkLst>
            <pc:docMk/>
            <pc:sldMk cId="0" sldId="329"/>
            <ac:grpSpMk id="53" creationId="{598CA71F-A37A-565D-C762-1656288BEF09}"/>
          </ac:grpSpMkLst>
        </pc:grpChg>
      </pc:sldChg>
      <pc:sldChg chg="addSp delSp modSp mod">
        <pc:chgData name="Antonia Nikolaidou" userId="bce886da-b157-40f2-95e7-5a2de737dbaa" providerId="ADAL" clId="{22892C05-1F89-436D-9E69-8DDECF8B3128}" dt="2026-05-18T12:20:11.263" v="565" actId="1036"/>
        <pc:sldMkLst>
          <pc:docMk/>
          <pc:sldMk cId="0" sldId="333"/>
        </pc:sldMkLst>
        <pc:spChg chg="mod">
          <ac:chgData name="Antonia Nikolaidou" userId="bce886da-b157-40f2-95e7-5a2de737dbaa" providerId="ADAL" clId="{22892C05-1F89-436D-9E69-8DDECF8B3128}" dt="2026-05-15T07:12:11.302" v="150"/>
          <ac:spMkLst>
            <pc:docMk/>
            <pc:sldMk cId="0" sldId="333"/>
            <ac:spMk id="87" creationId="{01AB6252-1006-94D7-266B-E4A1C8B18630}"/>
          </ac:spMkLst>
        </pc:spChg>
        <pc:spChg chg="mod">
          <ac:chgData name="Antonia Nikolaidou" userId="bce886da-b157-40f2-95e7-5a2de737dbaa" providerId="ADAL" clId="{22892C05-1F89-436D-9E69-8DDECF8B3128}" dt="2026-05-15T07:12:11.302" v="150"/>
          <ac:spMkLst>
            <pc:docMk/>
            <pc:sldMk cId="0" sldId="333"/>
            <ac:spMk id="88" creationId="{CE424CBC-CABD-E47C-B8BC-AB2E7A361523}"/>
          </ac:spMkLst>
        </pc:spChg>
        <pc:spChg chg="add mod">
          <ac:chgData name="Antonia Nikolaidou" userId="bce886da-b157-40f2-95e7-5a2de737dbaa" providerId="ADAL" clId="{22892C05-1F89-436D-9E69-8DDECF8B3128}" dt="2026-05-15T07:12:11.302" v="150"/>
          <ac:spMkLst>
            <pc:docMk/>
            <pc:sldMk cId="0" sldId="333"/>
            <ac:spMk id="89" creationId="{51CD3A88-E7BD-6283-E779-307AB49CAA0A}"/>
          </ac:spMkLst>
        </pc:spChg>
        <pc:spChg chg="add mod">
          <ac:chgData name="Antonia Nikolaidou" userId="bce886da-b157-40f2-95e7-5a2de737dbaa" providerId="ADAL" clId="{22892C05-1F89-436D-9E69-8DDECF8B3128}" dt="2026-05-15T07:12:11.302" v="150"/>
          <ac:spMkLst>
            <pc:docMk/>
            <pc:sldMk cId="0" sldId="333"/>
            <ac:spMk id="90" creationId="{7C90EC81-68FE-5570-C6D9-2B53F2517126}"/>
          </ac:spMkLst>
        </pc:spChg>
        <pc:grpChg chg="mod">
          <ac:chgData name="Antonia Nikolaidou" userId="bce886da-b157-40f2-95e7-5a2de737dbaa" providerId="ADAL" clId="{22892C05-1F89-436D-9E69-8DDECF8B3128}" dt="2026-05-18T12:20:05.635" v="564" actId="1035"/>
          <ac:grpSpMkLst>
            <pc:docMk/>
            <pc:sldMk cId="0" sldId="333"/>
            <ac:grpSpMk id="11" creationId="{00000000-0000-0000-0000-000000000000}"/>
          </ac:grpSpMkLst>
        </pc:grpChg>
        <pc:grpChg chg="mod">
          <ac:chgData name="Antonia Nikolaidou" userId="bce886da-b157-40f2-95e7-5a2de737dbaa" providerId="ADAL" clId="{22892C05-1F89-436D-9E69-8DDECF8B3128}" dt="2026-05-18T12:20:11.263" v="565" actId="1036"/>
          <ac:grpSpMkLst>
            <pc:docMk/>
            <pc:sldMk cId="0" sldId="333"/>
            <ac:grpSpMk id="83" creationId="{00000000-0000-0000-0000-000000000000}"/>
          </ac:grpSpMkLst>
        </pc:grpChg>
        <pc:grpChg chg="add mod">
          <ac:chgData name="Antonia Nikolaidou" userId="bce886da-b157-40f2-95e7-5a2de737dbaa" providerId="ADAL" clId="{22892C05-1F89-436D-9E69-8DDECF8B3128}" dt="2026-05-15T07:12:11.302" v="150"/>
          <ac:grpSpMkLst>
            <pc:docMk/>
            <pc:sldMk cId="0" sldId="333"/>
            <ac:grpSpMk id="86" creationId="{080989FF-E7E2-1461-5ADE-960CEF725981}"/>
          </ac:grpSpMkLst>
        </pc:grpChg>
      </pc:sldChg>
      <pc:sldChg chg="delSp mod">
        <pc:chgData name="Antonia Nikolaidou" userId="bce886da-b157-40f2-95e7-5a2de737dbaa" providerId="ADAL" clId="{22892C05-1F89-436D-9E69-8DDECF8B3128}" dt="2026-05-15T07:15:24.488" v="180" actId="478"/>
        <pc:sldMkLst>
          <pc:docMk/>
          <pc:sldMk cId="0" sldId="334"/>
        </pc:sldMkLst>
      </pc:sldChg>
      <pc:sldChg chg="modSp mod">
        <pc:chgData name="Antonia Nikolaidou" userId="bce886da-b157-40f2-95e7-5a2de737dbaa" providerId="ADAL" clId="{22892C05-1F89-436D-9E69-8DDECF8B3128}" dt="2026-05-15T07:12:28.980" v="152" actId="732"/>
        <pc:sldMkLst>
          <pc:docMk/>
          <pc:sldMk cId="0" sldId="336"/>
        </pc:sldMkLst>
        <pc:spChg chg="mod modCrop">
          <ac:chgData name="Antonia Nikolaidou" userId="bce886da-b157-40f2-95e7-5a2de737dbaa" providerId="ADAL" clId="{22892C05-1F89-436D-9E69-8DDECF8B3128}" dt="2026-05-15T07:12:28.980" v="152" actId="732"/>
          <ac:spMkLst>
            <pc:docMk/>
            <pc:sldMk cId="0" sldId="336"/>
            <ac:spMk id="2" creationId="{00000000-0000-0000-0000-000000000000}"/>
          </ac:spMkLst>
        </pc:spChg>
        <pc:spChg chg="mod modCrop">
          <ac:chgData name="Antonia Nikolaidou" userId="bce886da-b157-40f2-95e7-5a2de737dbaa" providerId="ADAL" clId="{22892C05-1F89-436D-9E69-8DDECF8B3128}" dt="2026-05-15T07:12:24.779" v="151" actId="732"/>
          <ac:spMkLst>
            <pc:docMk/>
            <pc:sldMk cId="0" sldId="336"/>
            <ac:spMk id="3" creationId="{00000000-0000-0000-0000-000000000000}"/>
          </ac:spMkLst>
        </pc:spChg>
      </pc:sldChg>
      <pc:sldChg chg="addSp delSp modSp mod">
        <pc:chgData name="Antonia Nikolaidou" userId="bce886da-b157-40f2-95e7-5a2de737dbaa" providerId="ADAL" clId="{22892C05-1F89-436D-9E69-8DDECF8B3128}" dt="2026-05-19T09:13:44.106" v="614" actId="1036"/>
        <pc:sldMkLst>
          <pc:docMk/>
          <pc:sldMk cId="0" sldId="338"/>
        </pc:sldMkLst>
        <pc:spChg chg="mod">
          <ac:chgData name="Antonia Nikolaidou" userId="bce886da-b157-40f2-95e7-5a2de737dbaa" providerId="ADAL" clId="{22892C05-1F89-436D-9E69-8DDECF8B3128}" dt="2026-05-19T09:13:44.106" v="614" actId="1036"/>
          <ac:spMkLst>
            <pc:docMk/>
            <pc:sldMk cId="0" sldId="338"/>
            <ac:spMk id="10" creationId="{00000000-0000-0000-0000-000000000000}"/>
          </ac:spMkLst>
        </pc:spChg>
        <pc:spChg chg="add mod">
          <ac:chgData name="Antonia Nikolaidou" userId="bce886da-b157-40f2-95e7-5a2de737dbaa" providerId="ADAL" clId="{22892C05-1F89-436D-9E69-8DDECF8B3128}" dt="2026-05-15T07:12:39.858" v="155"/>
          <ac:spMkLst>
            <pc:docMk/>
            <pc:sldMk cId="0" sldId="338"/>
            <ac:spMk id="48" creationId="{F81CEF2B-186A-5F8B-0DD4-5EEDF61AA791}"/>
          </ac:spMkLst>
        </pc:spChg>
        <pc:spChg chg="add mod">
          <ac:chgData name="Antonia Nikolaidou" userId="bce886da-b157-40f2-95e7-5a2de737dbaa" providerId="ADAL" clId="{22892C05-1F89-436D-9E69-8DDECF8B3128}" dt="2026-05-15T07:12:39.858" v="155"/>
          <ac:spMkLst>
            <pc:docMk/>
            <pc:sldMk cId="0" sldId="338"/>
            <ac:spMk id="49" creationId="{384ECFEA-C170-9B9B-8389-6A22648928F2}"/>
          </ac:spMkLst>
        </pc:spChg>
      </pc:sldChg>
      <pc:sldChg chg="modSp add mod">
        <pc:chgData name="Antonia Nikolaidou" userId="bce886da-b157-40f2-95e7-5a2de737dbaa" providerId="ADAL" clId="{22892C05-1F89-436D-9E69-8DDECF8B3128}" dt="2026-05-19T09:12:40.784" v="607" actId="404"/>
        <pc:sldMkLst>
          <pc:docMk/>
          <pc:sldMk cId="0" sldId="339"/>
        </pc:sldMkLst>
        <pc:spChg chg="mod">
          <ac:chgData name="Antonia Nikolaidou" userId="bce886da-b157-40f2-95e7-5a2de737dbaa" providerId="ADAL" clId="{22892C05-1F89-436D-9E69-8DDECF8B3128}" dt="2026-05-19T09:12:40.784" v="607" actId="404"/>
          <ac:spMkLst>
            <pc:docMk/>
            <pc:sldMk cId="0" sldId="339"/>
            <ac:spMk id="4" creationId="{ECEDB0D8-75DE-5014-2469-BBBE638A989C}"/>
          </ac:spMkLst>
        </pc:spChg>
      </pc:sldChg>
      <pc:sldChg chg="addSp delSp modSp add mod">
        <pc:chgData name="Antonia Nikolaidou" userId="bce886da-b157-40f2-95e7-5a2de737dbaa" providerId="ADAL" clId="{22892C05-1F89-436D-9E69-8DDECF8B3128}" dt="2026-05-15T07:23:42.346" v="504" actId="20577"/>
        <pc:sldMkLst>
          <pc:docMk/>
          <pc:sldMk cId="0" sldId="340"/>
        </pc:sldMkLst>
        <pc:spChg chg="add mod">
          <ac:chgData name="Antonia Nikolaidou" userId="bce886da-b157-40f2-95e7-5a2de737dbaa" providerId="ADAL" clId="{22892C05-1F89-436D-9E69-8DDECF8B3128}" dt="2026-05-15T07:23:42.346" v="504" actId="20577"/>
          <ac:spMkLst>
            <pc:docMk/>
            <pc:sldMk cId="0" sldId="340"/>
            <ac:spMk id="5" creationId="{A768E752-CA6D-9DFE-1B33-EF16D48D6404}"/>
          </ac:spMkLst>
        </pc:spChg>
      </pc:sldChg>
      <pc:sldChg chg="addSp delSp modSp add mod">
        <pc:chgData name="Antonia Nikolaidou" userId="bce886da-b157-40f2-95e7-5a2de737dbaa" providerId="ADAL" clId="{22892C05-1F89-436D-9E69-8DDECF8B3128}" dt="2026-05-15T07:36:17.905" v="512" actId="20577"/>
        <pc:sldMkLst>
          <pc:docMk/>
          <pc:sldMk cId="0" sldId="341"/>
        </pc:sldMkLst>
        <pc:spChg chg="add mod">
          <ac:chgData name="Antonia Nikolaidou" userId="bce886da-b157-40f2-95e7-5a2de737dbaa" providerId="ADAL" clId="{22892C05-1F89-436D-9E69-8DDECF8B3128}" dt="2026-05-15T07:36:17.905" v="512" actId="20577"/>
          <ac:spMkLst>
            <pc:docMk/>
            <pc:sldMk cId="0" sldId="341"/>
            <ac:spMk id="6" creationId="{3D4A7F77-8E78-100A-1B2C-10D33B24423E}"/>
          </ac:spMkLst>
        </pc:spChg>
      </pc:sldChg>
      <pc:sldChg chg="modSp add mod">
        <pc:chgData name="Antonia Nikolaidou" userId="bce886da-b157-40f2-95e7-5a2de737dbaa" providerId="ADAL" clId="{22892C05-1F89-436D-9E69-8DDECF8B3128}" dt="2026-05-19T09:14:05.583" v="615" actId="6559"/>
        <pc:sldMkLst>
          <pc:docMk/>
          <pc:sldMk cId="0" sldId="342"/>
        </pc:sldMkLst>
        <pc:spChg chg="mod">
          <ac:chgData name="Antonia Nikolaidou" userId="bce886da-b157-40f2-95e7-5a2de737dbaa" providerId="ADAL" clId="{22892C05-1F89-436D-9E69-8DDECF8B3128}" dt="2026-05-19T09:14:05.583" v="615" actId="6559"/>
          <ac:spMkLst>
            <pc:docMk/>
            <pc:sldMk cId="0" sldId="342"/>
            <ac:spMk id="2" creationId="{F9B4F296-504B-E5EC-6BC8-5636EC5AA210}"/>
          </ac:spMkLst>
        </pc:spChg>
      </pc:sldChg>
      <pc:sldChg chg="modSp add mod">
        <pc:chgData name="Antonia Nikolaidou" userId="bce886da-b157-40f2-95e7-5a2de737dbaa" providerId="ADAL" clId="{22892C05-1F89-436D-9E69-8DDECF8B3128}" dt="2026-05-19T09:14:14.900" v="618" actId="12788"/>
        <pc:sldMkLst>
          <pc:docMk/>
          <pc:sldMk cId="0" sldId="343"/>
        </pc:sldMkLst>
        <pc:spChg chg="mod">
          <ac:chgData name="Antonia Nikolaidou" userId="bce886da-b157-40f2-95e7-5a2de737dbaa" providerId="ADAL" clId="{22892C05-1F89-436D-9E69-8DDECF8B3128}" dt="2026-05-19T09:14:14.900" v="618" actId="12788"/>
          <ac:spMkLst>
            <pc:docMk/>
            <pc:sldMk cId="0" sldId="343"/>
            <ac:spMk id="2" creationId="{4439D9C1-AC07-FA8F-911E-C049315B136E}"/>
          </ac:spMkLst>
        </pc:spChg>
      </pc:sldChg>
      <pc:sldChg chg="modSp add mod">
        <pc:chgData name="Antonia Nikolaidou" userId="bce886da-b157-40f2-95e7-5a2de737dbaa" providerId="ADAL" clId="{22892C05-1F89-436D-9E69-8DDECF8B3128}" dt="2026-05-19T09:14:23.472" v="620" actId="6559"/>
        <pc:sldMkLst>
          <pc:docMk/>
          <pc:sldMk cId="0" sldId="344"/>
        </pc:sldMkLst>
        <pc:spChg chg="mod">
          <ac:chgData name="Antonia Nikolaidou" userId="bce886da-b157-40f2-95e7-5a2de737dbaa" providerId="ADAL" clId="{22892C05-1F89-436D-9E69-8DDECF8B3128}" dt="2026-05-19T09:14:23.472" v="620" actId="6559"/>
          <ac:spMkLst>
            <pc:docMk/>
            <pc:sldMk cId="0" sldId="344"/>
            <ac:spMk id="5" creationId="{507DFE25-4EB5-D780-A2C9-A572EDBB1318}"/>
          </ac:spMkLst>
        </pc:spChg>
      </pc:sldChg>
      <pc:sldChg chg="modSp add mod ord">
        <pc:chgData name="Antonia Nikolaidou" userId="bce886da-b157-40f2-95e7-5a2de737dbaa" providerId="ADAL" clId="{22892C05-1F89-436D-9E69-8DDECF8B3128}" dt="2026-05-19T09:14:19.649" v="619" actId="6559"/>
        <pc:sldMkLst>
          <pc:docMk/>
          <pc:sldMk cId="0" sldId="345"/>
        </pc:sldMkLst>
        <pc:spChg chg="mod">
          <ac:chgData name="Antonia Nikolaidou" userId="bce886da-b157-40f2-95e7-5a2de737dbaa" providerId="ADAL" clId="{22892C05-1F89-436D-9E69-8DDECF8B3128}" dt="2026-05-19T09:14:19.649" v="619" actId="6559"/>
          <ac:spMkLst>
            <pc:docMk/>
            <pc:sldMk cId="0" sldId="345"/>
            <ac:spMk id="2" creationId="{76DA0445-195D-0EB4-080A-5669882BC1DA}"/>
          </ac:spMkLst>
        </pc:spChg>
      </pc:sldChg>
      <pc:sldChg chg="modSp add mod ord">
        <pc:chgData name="Antonia Nikolaidou" userId="bce886da-b157-40f2-95e7-5a2de737dbaa" providerId="ADAL" clId="{22892C05-1F89-436D-9E69-8DDECF8B3128}" dt="2026-05-19T09:14:27.495" v="621" actId="6559"/>
        <pc:sldMkLst>
          <pc:docMk/>
          <pc:sldMk cId="0" sldId="346"/>
        </pc:sldMkLst>
        <pc:spChg chg="mod">
          <ac:chgData name="Antonia Nikolaidou" userId="bce886da-b157-40f2-95e7-5a2de737dbaa" providerId="ADAL" clId="{22892C05-1F89-436D-9E69-8DDECF8B3128}" dt="2026-05-19T09:14:27.495" v="621" actId="6559"/>
          <ac:spMkLst>
            <pc:docMk/>
            <pc:sldMk cId="0" sldId="346"/>
            <ac:spMk id="5" creationId="{9DF184A5-523A-6AAE-B6C2-8A21BBDF06F5}"/>
          </ac:spMkLst>
        </pc:spChg>
      </pc:sldChg>
      <pc:sldChg chg="modSp add mod ord">
        <pc:chgData name="Antonia Nikolaidou" userId="bce886da-b157-40f2-95e7-5a2de737dbaa" providerId="ADAL" clId="{22892C05-1F89-436D-9E69-8DDECF8B3128}" dt="2026-05-19T09:14:38.149" v="624" actId="12788"/>
        <pc:sldMkLst>
          <pc:docMk/>
          <pc:sldMk cId="0" sldId="347"/>
        </pc:sldMkLst>
        <pc:spChg chg="mod">
          <ac:chgData name="Antonia Nikolaidou" userId="bce886da-b157-40f2-95e7-5a2de737dbaa" providerId="ADAL" clId="{22892C05-1F89-436D-9E69-8DDECF8B3128}" dt="2026-05-19T09:14:38.149" v="624" actId="12788"/>
          <ac:spMkLst>
            <pc:docMk/>
            <pc:sldMk cId="0" sldId="347"/>
            <ac:spMk id="5" creationId="{4145BF90-F9AE-CC56-3C9A-18FEC207A12E}"/>
          </ac:spMkLst>
        </pc:spChg>
      </pc:sldChg>
      <pc:sldChg chg="modSp add mod">
        <pc:chgData name="Antonia Nikolaidou" userId="bce886da-b157-40f2-95e7-5a2de737dbaa" providerId="ADAL" clId="{22892C05-1F89-436D-9E69-8DDECF8B3128}" dt="2026-05-19T09:14:43.193" v="625" actId="6559"/>
        <pc:sldMkLst>
          <pc:docMk/>
          <pc:sldMk cId="0" sldId="348"/>
        </pc:sldMkLst>
        <pc:spChg chg="mod">
          <ac:chgData name="Antonia Nikolaidou" userId="bce886da-b157-40f2-95e7-5a2de737dbaa" providerId="ADAL" clId="{22892C05-1F89-436D-9E69-8DDECF8B3128}" dt="2026-05-19T09:14:43.193" v="625" actId="6559"/>
          <ac:spMkLst>
            <pc:docMk/>
            <pc:sldMk cId="0" sldId="348"/>
            <ac:spMk id="5" creationId="{9D145D46-CEA7-6F58-2BD8-E2E9277FA146}"/>
          </ac:spMkLst>
        </pc:spChg>
      </pc:sldChg>
      <pc:sldChg chg="modSp add mod">
        <pc:chgData name="Antonia Nikolaidou" userId="bce886da-b157-40f2-95e7-5a2de737dbaa" providerId="ADAL" clId="{22892C05-1F89-436D-9E69-8DDECF8B3128}" dt="2026-05-19T09:14:49.075" v="627" actId="6559"/>
        <pc:sldMkLst>
          <pc:docMk/>
          <pc:sldMk cId="0" sldId="349"/>
        </pc:sldMkLst>
        <pc:spChg chg="mod">
          <ac:chgData name="Antonia Nikolaidou" userId="bce886da-b157-40f2-95e7-5a2de737dbaa" providerId="ADAL" clId="{22892C05-1F89-436D-9E69-8DDECF8B3128}" dt="2026-05-19T09:14:49.075" v="627" actId="6559"/>
          <ac:spMkLst>
            <pc:docMk/>
            <pc:sldMk cId="0" sldId="349"/>
            <ac:spMk id="5" creationId="{625BE7AA-1D54-3A65-3F3A-2D5770DADA0F}"/>
          </ac:spMkLst>
        </pc:spChg>
      </pc:sldChg>
      <pc:sldChg chg="modSp add mod">
        <pc:chgData name="Antonia Nikolaidou" userId="bce886da-b157-40f2-95e7-5a2de737dbaa" providerId="ADAL" clId="{22892C05-1F89-436D-9E69-8DDECF8B3128}" dt="2026-05-19T09:14:53.199" v="628" actId="6559"/>
        <pc:sldMkLst>
          <pc:docMk/>
          <pc:sldMk cId="0" sldId="350"/>
        </pc:sldMkLst>
        <pc:spChg chg="mod">
          <ac:chgData name="Antonia Nikolaidou" userId="bce886da-b157-40f2-95e7-5a2de737dbaa" providerId="ADAL" clId="{22892C05-1F89-436D-9E69-8DDECF8B3128}" dt="2026-05-19T09:14:53.199" v="628" actId="6559"/>
          <ac:spMkLst>
            <pc:docMk/>
            <pc:sldMk cId="0" sldId="350"/>
            <ac:spMk id="5" creationId="{19B0058B-63BF-F13F-3D81-072785AB5D8A}"/>
          </ac:spMkLst>
        </pc:spChg>
      </pc:sldChg>
      <pc:sldChg chg="modSp add mod">
        <pc:chgData name="Antonia Nikolaidou" userId="bce886da-b157-40f2-95e7-5a2de737dbaa" providerId="ADAL" clId="{22892C05-1F89-436D-9E69-8DDECF8B3128}" dt="2026-05-19T09:17:30.325" v="638" actId="1076"/>
        <pc:sldMkLst>
          <pc:docMk/>
          <pc:sldMk cId="0" sldId="351"/>
        </pc:sldMkLst>
        <pc:spChg chg="mod">
          <ac:chgData name="Antonia Nikolaidou" userId="bce886da-b157-40f2-95e7-5a2de737dbaa" providerId="ADAL" clId="{22892C05-1F89-436D-9E69-8DDECF8B3128}" dt="2026-05-19T09:17:30.325" v="638" actId="1076"/>
          <ac:spMkLst>
            <pc:docMk/>
            <pc:sldMk cId="0" sldId="351"/>
            <ac:spMk id="3" creationId="{5893E036-21BE-4883-05C2-252EDED4EAD0}"/>
          </ac:spMkLst>
        </pc:spChg>
      </pc:sldChg>
      <pc:sldChg chg="modSp add mod">
        <pc:chgData name="Antonia Nikolaidou" userId="bce886da-b157-40f2-95e7-5a2de737dbaa" providerId="ADAL" clId="{22892C05-1F89-436D-9E69-8DDECF8B3128}" dt="2026-05-19T09:15:06.310" v="632" actId="12788"/>
        <pc:sldMkLst>
          <pc:docMk/>
          <pc:sldMk cId="0" sldId="352"/>
        </pc:sldMkLst>
        <pc:spChg chg="mod">
          <ac:chgData name="Antonia Nikolaidou" userId="bce886da-b157-40f2-95e7-5a2de737dbaa" providerId="ADAL" clId="{22892C05-1F89-436D-9E69-8DDECF8B3128}" dt="2026-05-19T09:15:06.310" v="632" actId="12788"/>
          <ac:spMkLst>
            <pc:docMk/>
            <pc:sldMk cId="0" sldId="352"/>
            <ac:spMk id="3" creationId="{8E96A05F-EA06-10E8-A728-80A48C6E70F0}"/>
          </ac:spMkLst>
        </pc:spChg>
      </pc:sldChg>
      <pc:sldChg chg="modSp add mod">
        <pc:chgData name="Antonia Nikolaidou" userId="bce886da-b157-40f2-95e7-5a2de737dbaa" providerId="ADAL" clId="{22892C05-1F89-436D-9E69-8DDECF8B3128}" dt="2026-05-19T09:15:11.613" v="633" actId="6559"/>
        <pc:sldMkLst>
          <pc:docMk/>
          <pc:sldMk cId="0" sldId="353"/>
        </pc:sldMkLst>
        <pc:spChg chg="mod">
          <ac:chgData name="Antonia Nikolaidou" userId="bce886da-b157-40f2-95e7-5a2de737dbaa" providerId="ADAL" clId="{22892C05-1F89-436D-9E69-8DDECF8B3128}" dt="2026-05-19T09:15:11.613" v="633" actId="6559"/>
          <ac:spMkLst>
            <pc:docMk/>
            <pc:sldMk cId="0" sldId="353"/>
            <ac:spMk id="3" creationId="{237E1FED-177F-308B-52E2-7B0CACFADC08}"/>
          </ac:spMkLst>
        </pc:spChg>
      </pc:sldChg>
      <pc:sldChg chg="modSp add mod">
        <pc:chgData name="Antonia Nikolaidou" userId="bce886da-b157-40f2-95e7-5a2de737dbaa" providerId="ADAL" clId="{22892C05-1F89-436D-9E69-8DDECF8B3128}" dt="2026-05-19T09:15:17.719" v="634" actId="6559"/>
        <pc:sldMkLst>
          <pc:docMk/>
          <pc:sldMk cId="2052822547" sldId="354"/>
        </pc:sldMkLst>
        <pc:spChg chg="mod">
          <ac:chgData name="Antonia Nikolaidou" userId="bce886da-b157-40f2-95e7-5a2de737dbaa" providerId="ADAL" clId="{22892C05-1F89-436D-9E69-8DDECF8B3128}" dt="2026-05-19T09:15:17.719" v="634" actId="6559"/>
          <ac:spMkLst>
            <pc:docMk/>
            <pc:sldMk cId="2052822547" sldId="354"/>
            <ac:spMk id="3" creationId="{4EC9DF0B-FEE3-6D51-21F5-4507C15205A3}"/>
          </ac:spMkLst>
        </pc:spChg>
      </pc:sldChg>
      <pc:sldChg chg="modSp add mod">
        <pc:chgData name="Antonia Nikolaidou" userId="bce886da-b157-40f2-95e7-5a2de737dbaa" providerId="ADAL" clId="{22892C05-1F89-436D-9E69-8DDECF8B3128}" dt="2026-05-19T09:15:22.544" v="635" actId="6559"/>
        <pc:sldMkLst>
          <pc:docMk/>
          <pc:sldMk cId="2793544154" sldId="355"/>
        </pc:sldMkLst>
        <pc:spChg chg="mod">
          <ac:chgData name="Antonia Nikolaidou" userId="bce886da-b157-40f2-95e7-5a2de737dbaa" providerId="ADAL" clId="{22892C05-1F89-436D-9E69-8DDECF8B3128}" dt="2026-05-19T09:15:22.544" v="635" actId="6559"/>
          <ac:spMkLst>
            <pc:docMk/>
            <pc:sldMk cId="2793544154" sldId="355"/>
            <ac:spMk id="3" creationId="{B40C02B7-08C3-B3F8-D83B-367E78C8BA55}"/>
          </ac:spMkLst>
        </pc:spChg>
      </pc:sldChg>
      <pc:sldChg chg="modSp add mod">
        <pc:chgData name="Antonia Nikolaidou" userId="bce886da-b157-40f2-95e7-5a2de737dbaa" providerId="ADAL" clId="{22892C05-1F89-436D-9E69-8DDECF8B3128}" dt="2026-05-19T09:15:27.484" v="636" actId="6559"/>
        <pc:sldMkLst>
          <pc:docMk/>
          <pc:sldMk cId="2585223137" sldId="356"/>
        </pc:sldMkLst>
        <pc:spChg chg="mod">
          <ac:chgData name="Antonia Nikolaidou" userId="bce886da-b157-40f2-95e7-5a2de737dbaa" providerId="ADAL" clId="{22892C05-1F89-436D-9E69-8DDECF8B3128}" dt="2026-05-19T09:15:27.484" v="636" actId="6559"/>
          <ac:spMkLst>
            <pc:docMk/>
            <pc:sldMk cId="2585223137" sldId="356"/>
            <ac:spMk id="3" creationId="{0AED3794-6FBC-EE7E-4D23-78C2879267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1.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sv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sv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8.sv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8.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svg"/><Relationship Id="rId9"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3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7.sv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7.sv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svg"/></Relationships>
</file>

<file path=ppt/slides/_rels/slide4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7.sv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9.sv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9.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8BFBD"/>
        </a:solidFill>
        <a:effectLst/>
      </p:bgPr>
    </p:bg>
    <p:spTree>
      <p:nvGrpSpPr>
        <p:cNvPr id="1" name=""/>
        <p:cNvGrpSpPr/>
        <p:nvPr/>
      </p:nvGrpSpPr>
      <p:grpSpPr>
        <a:xfrm>
          <a:off x="0" y="0"/>
          <a:ext cx="0" cy="0"/>
          <a:chOff x="0" y="0"/>
          <a:chExt cx="0" cy="0"/>
        </a:xfrm>
      </p:grpSpPr>
      <p:grpSp>
        <p:nvGrpSpPr>
          <p:cNvPr id="2" name="Group 2"/>
          <p:cNvGrpSpPr/>
          <p:nvPr/>
        </p:nvGrpSpPr>
        <p:grpSpPr>
          <a:xfrm>
            <a:off x="535983" y="-316850"/>
            <a:ext cx="6557274" cy="3747369"/>
            <a:chOff x="0" y="0"/>
            <a:chExt cx="2349979" cy="1482913"/>
          </a:xfrm>
        </p:grpSpPr>
        <p:sp>
          <p:nvSpPr>
            <p:cNvPr id="3" name="Freeform 3"/>
            <p:cNvSpPr/>
            <p:nvPr/>
          </p:nvSpPr>
          <p:spPr>
            <a:xfrm>
              <a:off x="0" y="0"/>
              <a:ext cx="2349979" cy="1482913"/>
            </a:xfrm>
            <a:custGeom>
              <a:avLst/>
              <a:gdLst/>
              <a:ahLst/>
              <a:cxnLst/>
              <a:rect l="l" t="t" r="r" b="b"/>
              <a:pathLst>
                <a:path w="2349979" h="1482913">
                  <a:moveTo>
                    <a:pt x="43684" y="0"/>
                  </a:moveTo>
                  <a:lnTo>
                    <a:pt x="2306294" y="0"/>
                  </a:lnTo>
                  <a:cubicBezTo>
                    <a:pt x="2317880" y="0"/>
                    <a:pt x="2328992" y="4602"/>
                    <a:pt x="2337184" y="12795"/>
                  </a:cubicBezTo>
                  <a:cubicBezTo>
                    <a:pt x="2345376" y="20987"/>
                    <a:pt x="2349979" y="32099"/>
                    <a:pt x="2349979" y="43684"/>
                  </a:cubicBezTo>
                  <a:lnTo>
                    <a:pt x="2349979" y="1439228"/>
                  </a:lnTo>
                  <a:cubicBezTo>
                    <a:pt x="2349979" y="1463354"/>
                    <a:pt x="2330421" y="1482913"/>
                    <a:pt x="2306294" y="1482913"/>
                  </a:cubicBezTo>
                  <a:lnTo>
                    <a:pt x="43684" y="1482913"/>
                  </a:lnTo>
                  <a:cubicBezTo>
                    <a:pt x="19558" y="1482913"/>
                    <a:pt x="0" y="1463354"/>
                    <a:pt x="0" y="1439228"/>
                  </a:cubicBezTo>
                  <a:lnTo>
                    <a:pt x="0" y="43684"/>
                  </a:lnTo>
                  <a:cubicBezTo>
                    <a:pt x="0" y="19558"/>
                    <a:pt x="19558" y="0"/>
                    <a:pt x="43684" y="0"/>
                  </a:cubicBezTo>
                  <a:close/>
                </a:path>
              </a:pathLst>
            </a:custGeom>
            <a:solidFill>
              <a:srgbClr val="FFFFFF">
                <a:alpha val="29804"/>
              </a:srgbClr>
            </a:solidFill>
          </p:spPr>
          <p:txBody>
            <a:bodyPr/>
            <a:lstStyle/>
            <a:p>
              <a:endParaRPr lang="en-CY"/>
            </a:p>
          </p:txBody>
        </p:sp>
        <p:sp>
          <p:nvSpPr>
            <p:cNvPr id="4" name="TextBox 4"/>
            <p:cNvSpPr txBox="1"/>
            <p:nvPr/>
          </p:nvSpPr>
          <p:spPr>
            <a:xfrm>
              <a:off x="0" y="28575"/>
              <a:ext cx="2349979" cy="1454338"/>
            </a:xfrm>
            <a:prstGeom prst="rect">
              <a:avLst/>
            </a:prstGeom>
          </p:spPr>
          <p:txBody>
            <a:bodyPr lIns="50800" tIns="50800" rIns="50800" bIns="50800" rtlCol="0" anchor="ctr"/>
            <a:lstStyle/>
            <a:p>
              <a:pPr algn="ctr">
                <a:lnSpc>
                  <a:spcPts val="1515"/>
                </a:lnSpc>
              </a:pPr>
              <a:endParaRPr/>
            </a:p>
          </p:txBody>
        </p:sp>
      </p:grpSp>
      <p:sp>
        <p:nvSpPr>
          <p:cNvPr id="5" name="Freeform 5"/>
          <p:cNvSpPr/>
          <p:nvPr/>
        </p:nvSpPr>
        <p:spPr>
          <a:xfrm>
            <a:off x="756000" y="9839560"/>
            <a:ext cx="1393547" cy="310064"/>
          </a:xfrm>
          <a:custGeom>
            <a:avLst/>
            <a:gdLst/>
            <a:ahLst/>
            <a:cxnLst/>
            <a:rect l="l" t="t" r="r" b="b"/>
            <a:pathLst>
              <a:path w="1393547" h="310064">
                <a:moveTo>
                  <a:pt x="0" y="0"/>
                </a:moveTo>
                <a:lnTo>
                  <a:pt x="1393547" y="0"/>
                </a:lnTo>
                <a:lnTo>
                  <a:pt x="1393547" y="310064"/>
                </a:lnTo>
                <a:lnTo>
                  <a:pt x="0" y="310064"/>
                </a:lnTo>
                <a:lnTo>
                  <a:pt x="0" y="0"/>
                </a:lnTo>
                <a:close/>
              </a:path>
            </a:pathLst>
          </a:custGeom>
          <a:blipFill>
            <a:blip r:embed="rId2"/>
            <a:stretch>
              <a:fillRect/>
            </a:stretch>
          </a:blipFill>
        </p:spPr>
        <p:txBody>
          <a:bodyPr/>
          <a:lstStyle/>
          <a:p>
            <a:endParaRPr lang="en-CY"/>
          </a:p>
        </p:txBody>
      </p:sp>
      <p:sp>
        <p:nvSpPr>
          <p:cNvPr id="6" name="Freeform 6"/>
          <p:cNvSpPr/>
          <p:nvPr/>
        </p:nvSpPr>
        <p:spPr>
          <a:xfrm>
            <a:off x="5737461" y="9748339"/>
            <a:ext cx="1066539" cy="401285"/>
          </a:xfrm>
          <a:custGeom>
            <a:avLst/>
            <a:gdLst/>
            <a:ahLst/>
            <a:cxnLst/>
            <a:rect l="l" t="t" r="r" b="b"/>
            <a:pathLst>
              <a:path w="1066539" h="401285">
                <a:moveTo>
                  <a:pt x="0" y="0"/>
                </a:moveTo>
                <a:lnTo>
                  <a:pt x="1066539" y="0"/>
                </a:lnTo>
                <a:lnTo>
                  <a:pt x="1066539" y="401285"/>
                </a:lnTo>
                <a:lnTo>
                  <a:pt x="0" y="401285"/>
                </a:lnTo>
                <a:lnTo>
                  <a:pt x="0" y="0"/>
                </a:lnTo>
                <a:close/>
              </a:path>
            </a:pathLst>
          </a:custGeom>
          <a:blipFill>
            <a:blip r:embed="rId3"/>
            <a:stretch>
              <a:fillRect/>
            </a:stretch>
          </a:blipFill>
        </p:spPr>
        <p:txBody>
          <a:bodyPr/>
          <a:lstStyle/>
          <a:p>
            <a:endParaRPr lang="en-CY"/>
          </a:p>
        </p:txBody>
      </p:sp>
      <p:sp>
        <p:nvSpPr>
          <p:cNvPr id="7" name="TextBox 7"/>
          <p:cNvSpPr txBox="1"/>
          <p:nvPr/>
        </p:nvSpPr>
        <p:spPr>
          <a:xfrm>
            <a:off x="756000" y="8396565"/>
            <a:ext cx="6060664" cy="762000"/>
          </a:xfrm>
          <a:prstGeom prst="rect">
            <a:avLst/>
          </a:prstGeom>
        </p:spPr>
        <p:txBody>
          <a:bodyPr lIns="0" tIns="0" rIns="0" bIns="0" rtlCol="0" anchor="t">
            <a:spAutoFit/>
          </a:bodyPr>
          <a:lstStyle/>
          <a:p>
            <a:pPr marL="0" lvl="0" indent="0" algn="ctr">
              <a:lnSpc>
                <a:spcPts val="3149"/>
              </a:lnSpc>
              <a:spcBef>
                <a:spcPct val="0"/>
              </a:spcBef>
            </a:pPr>
            <a:r>
              <a:rPr lang="en-US" sz="2249" b="1" spc="-71">
                <a:solidFill>
                  <a:srgbClr val="FFFFFF"/>
                </a:solidFill>
                <a:latin typeface="Open Sans Bold"/>
                <a:ea typeface="Open Sans Bold"/>
                <a:cs typeface="Open Sans Bold"/>
                <a:sym typeface="Open Sans Bold"/>
              </a:rPr>
              <a:t>EMPOWER HER - UNLOCKING POTENTIAL, BUILDING SKILLS, SHAPING CAREERS </a:t>
            </a:r>
          </a:p>
        </p:txBody>
      </p:sp>
      <p:sp>
        <p:nvSpPr>
          <p:cNvPr id="8" name="TextBox 8"/>
          <p:cNvSpPr txBox="1"/>
          <p:nvPr/>
        </p:nvSpPr>
        <p:spPr>
          <a:xfrm>
            <a:off x="163420" y="464889"/>
            <a:ext cx="7229659" cy="1846659"/>
          </a:xfrm>
          <a:prstGeom prst="rect">
            <a:avLst/>
          </a:prstGeom>
        </p:spPr>
        <p:txBody>
          <a:bodyPr lIns="0" tIns="0" rIns="0" bIns="0" rtlCol="0" anchor="t">
            <a:spAutoFit/>
          </a:bodyPr>
          <a:lstStyle/>
          <a:p>
            <a:pPr marL="0" lvl="0" indent="0" algn="ctr"/>
            <a:r>
              <a:rPr lang="en-US" sz="6000" b="1" spc="-345" dirty="0" err="1">
                <a:solidFill>
                  <a:srgbClr val="FFFFFF"/>
                </a:solidFill>
                <a:latin typeface="Open Sans Bold"/>
                <a:ea typeface="Open Sans Bold"/>
                <a:cs typeface="Open Sans Bold"/>
                <a:sym typeface="Open Sans Bold"/>
              </a:rPr>
              <a:t>Εργ</a:t>
            </a:r>
            <a:r>
              <a:rPr lang="en-US" sz="6000" b="1" spc="-345" dirty="0">
                <a:solidFill>
                  <a:srgbClr val="FFFFFF"/>
                </a:solidFill>
                <a:latin typeface="Open Sans Bold"/>
                <a:ea typeface="Open Sans Bold"/>
                <a:cs typeface="Open Sans Bold"/>
                <a:sym typeface="Open Sans Bold"/>
              </a:rPr>
              <a:t>αλειοθήκη Eνσωμάτωσης</a:t>
            </a:r>
          </a:p>
        </p:txBody>
      </p:sp>
      <p:sp>
        <p:nvSpPr>
          <p:cNvPr id="9" name="TextBox 9"/>
          <p:cNvSpPr txBox="1"/>
          <p:nvPr/>
        </p:nvSpPr>
        <p:spPr>
          <a:xfrm>
            <a:off x="691871" y="2627905"/>
            <a:ext cx="6245499" cy="411331"/>
          </a:xfrm>
          <a:prstGeom prst="rect">
            <a:avLst/>
          </a:prstGeom>
        </p:spPr>
        <p:txBody>
          <a:bodyPr lIns="0" tIns="0" rIns="0" bIns="0" rtlCol="0" anchor="t">
            <a:spAutoFit/>
          </a:bodyPr>
          <a:lstStyle/>
          <a:p>
            <a:pPr marL="0" lvl="0" indent="0" algn="ctr">
              <a:lnSpc>
                <a:spcPts val="2885"/>
              </a:lnSpc>
            </a:pPr>
            <a:r>
              <a:rPr lang="el-GR" sz="4000" spc="369" dirty="0">
                <a:solidFill>
                  <a:srgbClr val="FFFFFF"/>
                </a:solidFill>
                <a:latin typeface="Open Sans"/>
                <a:ea typeface="Open Sans"/>
                <a:cs typeface="Open Sans"/>
                <a:sym typeface="Open Sans"/>
              </a:rPr>
              <a:t>ΠΑΡΑΡΤΗΜΑ</a:t>
            </a:r>
            <a:endParaRPr lang="en-US" sz="4000" spc="369" dirty="0">
              <a:solidFill>
                <a:srgbClr val="FFFFFF"/>
              </a:solidFill>
              <a:latin typeface="Open Sans"/>
              <a:ea typeface="Open Sans"/>
              <a:cs typeface="Open Sans"/>
              <a:sym typeface="Open Sans"/>
            </a:endParaRPr>
          </a:p>
        </p:txBody>
      </p:sp>
      <p:grpSp>
        <p:nvGrpSpPr>
          <p:cNvPr id="10" name="Group 10"/>
          <p:cNvGrpSpPr/>
          <p:nvPr/>
        </p:nvGrpSpPr>
        <p:grpSpPr>
          <a:xfrm>
            <a:off x="857082" y="4020293"/>
            <a:ext cx="5845837" cy="4128622"/>
            <a:chOff x="0" y="0"/>
            <a:chExt cx="7794449" cy="5504830"/>
          </a:xfrm>
        </p:grpSpPr>
        <p:sp>
          <p:nvSpPr>
            <p:cNvPr id="11" name="Freeform 11"/>
            <p:cNvSpPr/>
            <p:nvPr/>
          </p:nvSpPr>
          <p:spPr>
            <a:xfrm>
              <a:off x="0" y="0"/>
              <a:ext cx="7794449" cy="5504830"/>
            </a:xfrm>
            <a:custGeom>
              <a:avLst/>
              <a:gdLst/>
              <a:ahLst/>
              <a:cxnLst/>
              <a:rect l="l" t="t" r="r" b="b"/>
              <a:pathLst>
                <a:path w="7794449" h="5504830">
                  <a:moveTo>
                    <a:pt x="0" y="0"/>
                  </a:moveTo>
                  <a:lnTo>
                    <a:pt x="7794449" y="0"/>
                  </a:lnTo>
                  <a:lnTo>
                    <a:pt x="7794449" y="5504830"/>
                  </a:lnTo>
                  <a:lnTo>
                    <a:pt x="0" y="5504830"/>
                  </a:lnTo>
                  <a:lnTo>
                    <a:pt x="0" y="0"/>
                  </a:lnTo>
                  <a:close/>
                </a:path>
              </a:pathLst>
            </a:custGeom>
            <a:blipFill>
              <a:blip r:embed="rId4"/>
              <a:stretch>
                <a:fillRect/>
              </a:stretch>
            </a:blipFill>
            <a:ln w="38100" cap="rnd">
              <a:solidFill>
                <a:srgbClr val="E7F7F7"/>
              </a:solidFill>
              <a:prstDash val="solid"/>
              <a:round/>
            </a:ln>
          </p:spPr>
          <p:txBody>
            <a:bodyPr/>
            <a:lstStyle/>
            <a:p>
              <a:endParaRPr lang="en-CY"/>
            </a:p>
          </p:txBody>
        </p:sp>
        <p:sp>
          <p:nvSpPr>
            <p:cNvPr id="12" name="Freeform 12"/>
            <p:cNvSpPr/>
            <p:nvPr/>
          </p:nvSpPr>
          <p:spPr>
            <a:xfrm>
              <a:off x="1201647" y="1018812"/>
              <a:ext cx="1321180" cy="4385659"/>
            </a:xfrm>
            <a:custGeom>
              <a:avLst/>
              <a:gdLst/>
              <a:ahLst/>
              <a:cxnLst/>
              <a:rect l="l" t="t" r="r" b="b"/>
              <a:pathLst>
                <a:path w="1321180" h="4385659">
                  <a:moveTo>
                    <a:pt x="0" y="0"/>
                  </a:moveTo>
                  <a:lnTo>
                    <a:pt x="1321180" y="0"/>
                  </a:lnTo>
                  <a:lnTo>
                    <a:pt x="1321180" y="4385659"/>
                  </a:lnTo>
                  <a:lnTo>
                    <a:pt x="0" y="4385659"/>
                  </a:lnTo>
                  <a:lnTo>
                    <a:pt x="0" y="0"/>
                  </a:lnTo>
                  <a:close/>
                </a:path>
              </a:pathLst>
            </a:custGeom>
            <a:blipFill>
              <a:blip r:embed="rId5"/>
              <a:stretch>
                <a:fillRect/>
              </a:stretch>
            </a:blipFill>
          </p:spPr>
          <p:txBody>
            <a:bodyPr/>
            <a:lstStyle/>
            <a:p>
              <a:endParaRPr lang="en-CY"/>
            </a:p>
          </p:txBody>
        </p:sp>
        <p:sp>
          <p:nvSpPr>
            <p:cNvPr id="13" name="Freeform 13"/>
            <p:cNvSpPr/>
            <p:nvPr/>
          </p:nvSpPr>
          <p:spPr>
            <a:xfrm>
              <a:off x="4568986" y="850119"/>
              <a:ext cx="1791933" cy="4554352"/>
            </a:xfrm>
            <a:custGeom>
              <a:avLst/>
              <a:gdLst/>
              <a:ahLst/>
              <a:cxnLst/>
              <a:rect l="l" t="t" r="r" b="b"/>
              <a:pathLst>
                <a:path w="1791933" h="4554352">
                  <a:moveTo>
                    <a:pt x="0" y="0"/>
                  </a:moveTo>
                  <a:lnTo>
                    <a:pt x="1791933" y="0"/>
                  </a:lnTo>
                  <a:lnTo>
                    <a:pt x="1791933" y="4554352"/>
                  </a:lnTo>
                  <a:lnTo>
                    <a:pt x="0" y="455435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CY"/>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71AF10FE-7756-0CD9-75CB-7EABD8F728EC}"/>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D262B518-E2EC-D12F-B074-A4B909A65926}"/>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2">
            <a:extLst>
              <a:ext uri="{FF2B5EF4-FFF2-40B4-BE49-F238E27FC236}">
                <a16:creationId xmlns:a16="http://schemas.microsoft.com/office/drawing/2014/main" id="{2F0B6D43-25EF-BC14-8C08-2C434CC78D45}"/>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Freeform 3">
            <a:extLst>
              <a:ext uri="{FF2B5EF4-FFF2-40B4-BE49-F238E27FC236}">
                <a16:creationId xmlns:a16="http://schemas.microsoft.com/office/drawing/2014/main" id="{719F1899-0332-2EC4-04A7-032EAE42C587}"/>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TextBox 4">
            <a:extLst>
              <a:ext uri="{FF2B5EF4-FFF2-40B4-BE49-F238E27FC236}">
                <a16:creationId xmlns:a16="http://schemas.microsoft.com/office/drawing/2014/main" id="{3D4A7F77-8E78-100A-1B2C-10D33B24423E}"/>
              </a:ext>
            </a:extLst>
          </p:cNvPr>
          <p:cNvSpPr txBox="1"/>
          <p:nvPr/>
        </p:nvSpPr>
        <p:spPr>
          <a:xfrm>
            <a:off x="0" y="2527300"/>
            <a:ext cx="7556500" cy="1103379"/>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9225"/>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spc="0" baseline="0" dirty="0">
                <a:solidFill>
                  <a:srgbClr val="FAC175"/>
                </a:solidFill>
                <a:uFillTx/>
                <a:latin typeface="Open Sans Bold"/>
                <a:ea typeface="Open Sans Bold"/>
                <a:cs typeface="Open Sans Bold"/>
              </a:rPr>
              <a:t>Δραστηριότητα</a:t>
            </a:r>
            <a:r>
              <a:rPr lang="en-CY" sz="5400" b="1" i="0" u="none" strike="noStrike" kern="1200" cap="none" spc="0" baseline="0" dirty="0">
                <a:solidFill>
                  <a:srgbClr val="FAC175"/>
                </a:solidFill>
                <a:uFillTx/>
                <a:latin typeface="Open Sans Bold"/>
                <a:ea typeface="Open Sans Bold"/>
                <a:cs typeface="Open Sans Bold"/>
              </a:rPr>
              <a:t> </a:t>
            </a:r>
            <a:r>
              <a:rPr lang="el-GR" sz="5400" b="1" dirty="0">
                <a:solidFill>
                  <a:srgbClr val="FAC175"/>
                </a:solidFill>
                <a:latin typeface="Open Sans Bold"/>
                <a:ea typeface="Open Sans Bold"/>
                <a:cs typeface="Open Sans Bold"/>
              </a:rPr>
              <a:t>3</a:t>
            </a:r>
            <a:endParaRPr lang="en-US" sz="5400" b="1" i="0" u="none" strike="noStrike" kern="1200" cap="none" spc="0" baseline="0" dirty="0">
              <a:solidFill>
                <a:srgbClr val="FAC175"/>
              </a:solidFill>
              <a:uFillTx/>
              <a:latin typeface="Open Sans Bold"/>
              <a:ea typeface="Open Sans Bold"/>
              <a:cs typeface="Open San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259065" y="4589559"/>
            <a:ext cx="7027036" cy="1305091"/>
            <a:chOff x="0" y="0"/>
            <a:chExt cx="9369381" cy="1740121"/>
          </a:xfrm>
        </p:grpSpPr>
        <p:grpSp>
          <p:nvGrpSpPr>
            <p:cNvPr id="8" name="Group 8"/>
            <p:cNvGrpSpPr/>
            <p:nvPr/>
          </p:nvGrpSpPr>
          <p:grpSpPr>
            <a:xfrm>
              <a:off x="0" y="0"/>
              <a:ext cx="9369381" cy="1740121"/>
              <a:chOff x="0" y="0"/>
              <a:chExt cx="2518331" cy="467715"/>
            </a:xfrm>
          </p:grpSpPr>
          <p:sp>
            <p:nvSpPr>
              <p:cNvPr id="9" name="Freeform 9"/>
              <p:cNvSpPr/>
              <p:nvPr/>
            </p:nvSpPr>
            <p:spPr>
              <a:xfrm>
                <a:off x="0" y="0"/>
                <a:ext cx="2518331" cy="467715"/>
              </a:xfrm>
              <a:custGeom>
                <a:avLst/>
                <a:gdLst/>
                <a:ahLst/>
                <a:cxnLst/>
                <a:rect l="l" t="t" r="r" b="b"/>
                <a:pathLst>
                  <a:path w="2518331" h="467715">
                    <a:moveTo>
                      <a:pt x="40764" y="0"/>
                    </a:moveTo>
                    <a:lnTo>
                      <a:pt x="2477567" y="0"/>
                    </a:lnTo>
                    <a:cubicBezTo>
                      <a:pt x="2488378" y="0"/>
                      <a:pt x="2498747" y="4295"/>
                      <a:pt x="2506391" y="11940"/>
                    </a:cubicBezTo>
                    <a:cubicBezTo>
                      <a:pt x="2514036" y="19584"/>
                      <a:pt x="2518331" y="29953"/>
                      <a:pt x="2518331" y="40764"/>
                    </a:cubicBezTo>
                    <a:lnTo>
                      <a:pt x="2518331" y="426951"/>
                    </a:lnTo>
                    <a:cubicBezTo>
                      <a:pt x="2518331" y="449464"/>
                      <a:pt x="2500080" y="467715"/>
                      <a:pt x="2477567" y="467715"/>
                    </a:cubicBezTo>
                    <a:lnTo>
                      <a:pt x="40764" y="467715"/>
                    </a:lnTo>
                    <a:cubicBezTo>
                      <a:pt x="18251" y="467715"/>
                      <a:pt x="0" y="449464"/>
                      <a:pt x="0" y="426951"/>
                    </a:cubicBezTo>
                    <a:lnTo>
                      <a:pt x="0" y="40764"/>
                    </a:lnTo>
                    <a:cubicBezTo>
                      <a:pt x="0" y="18251"/>
                      <a:pt x="18251" y="0"/>
                      <a:pt x="40764" y="0"/>
                    </a:cubicBezTo>
                    <a:close/>
                  </a:path>
                </a:pathLst>
              </a:custGeom>
              <a:solidFill>
                <a:srgbClr val="E6DBF0"/>
              </a:solidFill>
            </p:spPr>
            <p:txBody>
              <a:bodyPr/>
              <a:lstStyle/>
              <a:p>
                <a:endParaRPr lang="en-CY"/>
              </a:p>
            </p:txBody>
          </p:sp>
          <p:sp>
            <p:nvSpPr>
              <p:cNvPr id="10" name="TextBox 10"/>
              <p:cNvSpPr txBox="1"/>
              <p:nvPr/>
            </p:nvSpPr>
            <p:spPr>
              <a:xfrm>
                <a:off x="0" y="-28575"/>
                <a:ext cx="2518331" cy="496290"/>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401317" y="91974"/>
              <a:ext cx="8724734" cy="1518073"/>
            </a:xfrm>
            <a:prstGeom prst="rect">
              <a:avLst/>
            </a:prstGeom>
          </p:spPr>
          <p:txBody>
            <a:bodyPr lIns="0" tIns="0" rIns="0" bIns="0" rtlCol="0" anchor="t">
              <a:spAutoFit/>
            </a:bodyPr>
            <a:lstStyle/>
            <a:p>
              <a:pPr marL="0" lvl="0" indent="0" algn="just">
                <a:lnSpc>
                  <a:spcPts val="1819"/>
                </a:lnSpc>
                <a:spcBef>
                  <a:spcPct val="0"/>
                </a:spcBef>
              </a:pPr>
              <a:r>
                <a:rPr lang="en-US" sz="1299" b="1">
                  <a:solidFill>
                    <a:srgbClr val="464646"/>
                  </a:solidFill>
                  <a:latin typeface="Open Sans Bold"/>
                  <a:ea typeface="Open Sans Bold"/>
                  <a:cs typeface="Open Sans Bold"/>
                  <a:sym typeface="Open Sans Bold"/>
                </a:rPr>
                <a:t>Νόμιμο Δικαίωμα στην Εργασία</a:t>
              </a:r>
            </a:p>
            <a:p>
              <a:pPr marL="280669" lvl="1" indent="-140335" algn="l">
                <a:lnSpc>
                  <a:spcPts val="1819"/>
                </a:lnSpc>
                <a:buFont typeface="Arial"/>
                <a:buChar char="•"/>
              </a:pPr>
              <a:r>
                <a:rPr lang="en-US" sz="1299">
                  <a:solidFill>
                    <a:srgbClr val="464646"/>
                  </a:solidFill>
                  <a:latin typeface="Open Sans"/>
                  <a:ea typeface="Open Sans"/>
                  <a:cs typeface="Open Sans"/>
                  <a:sym typeface="Open Sans"/>
                </a:rPr>
                <a:t>Πού και πώς μπορούν οι εργοδότες να επαληθεύσουν το δικαίωμα εργασίας</a:t>
              </a:r>
            </a:p>
            <a:p>
              <a:pPr marL="280669" lvl="1" indent="-140335" algn="l">
                <a:lnSpc>
                  <a:spcPts val="1819"/>
                </a:lnSpc>
                <a:buFont typeface="Arial"/>
                <a:buChar char="•"/>
              </a:pPr>
              <a:r>
                <a:rPr lang="en-US" sz="1299">
                  <a:solidFill>
                    <a:srgbClr val="464646"/>
                  </a:solidFill>
                  <a:latin typeface="Open Sans"/>
                  <a:ea typeface="Open Sans"/>
                  <a:cs typeface="Open Sans"/>
                  <a:sym typeface="Open Sans"/>
                </a:rPr>
                <a:t>Απαιτούμενα δικαιολογητικά από το νόμο</a:t>
              </a:r>
            </a:p>
            <a:p>
              <a:pPr marL="280669" lvl="1" indent="-140335" algn="l">
                <a:lnSpc>
                  <a:spcPts val="1819"/>
                </a:lnSpc>
                <a:buFont typeface="Arial"/>
                <a:buChar char="•"/>
              </a:pPr>
              <a:r>
                <a:rPr lang="en-US" sz="1299">
                  <a:solidFill>
                    <a:srgbClr val="464646"/>
                  </a:solidFill>
                  <a:latin typeface="Open Sans"/>
                  <a:ea typeface="Open Sans"/>
                  <a:cs typeface="Open Sans"/>
                  <a:sym typeface="Open Sans"/>
                </a:rPr>
                <a:t>Τι επιτρέπεται νόμιμα να ζητούν οι εργοδότες — και τι πρέπει να αποφεύγουν</a:t>
              </a:r>
            </a:p>
            <a:p>
              <a:pPr marL="280669" lvl="1" indent="-140335" algn="just">
                <a:lnSpc>
                  <a:spcPts val="1819"/>
                </a:lnSpc>
                <a:spcBef>
                  <a:spcPct val="0"/>
                </a:spcBef>
                <a:buFont typeface="Arial"/>
                <a:buChar char="•"/>
              </a:pPr>
              <a:r>
                <a:rPr lang="en-US" sz="1299">
                  <a:solidFill>
                    <a:srgbClr val="464646"/>
                  </a:solidFill>
                  <a:latin typeface="Open Sans"/>
                  <a:ea typeface="Open Sans"/>
                  <a:cs typeface="Open Sans"/>
                  <a:sym typeface="Open Sans"/>
                </a:rPr>
                <a:t>Επίσημες πηγές καθοδήγησης ή συμβουλευτικές υπηρεσίες</a:t>
              </a:r>
            </a:p>
          </p:txBody>
        </p:sp>
      </p:grpSp>
      <p:grpSp>
        <p:nvGrpSpPr>
          <p:cNvPr id="12" name="Group 12"/>
          <p:cNvGrpSpPr/>
          <p:nvPr/>
        </p:nvGrpSpPr>
        <p:grpSpPr>
          <a:xfrm>
            <a:off x="-539863" y="603370"/>
            <a:ext cx="9906840" cy="833023"/>
            <a:chOff x="0" y="-70875"/>
            <a:chExt cx="13209120" cy="1110698"/>
          </a:xfrm>
        </p:grpSpPr>
        <p:grpSp>
          <p:nvGrpSpPr>
            <p:cNvPr id="13" name="Group 13"/>
            <p:cNvGrpSpPr/>
            <p:nvPr/>
          </p:nvGrpSpPr>
          <p:grpSpPr>
            <a:xfrm>
              <a:off x="0" y="-70875"/>
              <a:ext cx="13209120" cy="1110698"/>
              <a:chOff x="0" y="-19050"/>
              <a:chExt cx="3550388" cy="298537"/>
            </a:xfrm>
          </p:grpSpPr>
          <p:sp>
            <p:nvSpPr>
              <p:cNvPr id="14" name="Freeform 14"/>
              <p:cNvSpPr/>
              <p:nvPr/>
            </p:nvSpPr>
            <p:spPr>
              <a:xfrm>
                <a:off x="193474" y="0"/>
                <a:ext cx="2708080" cy="279487"/>
              </a:xfrm>
              <a:custGeom>
                <a:avLst/>
                <a:gdLst/>
                <a:ahLst/>
                <a:cxnLst/>
                <a:rect l="l" t="t" r="r" b="b"/>
                <a:pathLst>
                  <a:path w="3550388" h="279487">
                    <a:moveTo>
                      <a:pt x="28914" y="0"/>
                    </a:moveTo>
                    <a:lnTo>
                      <a:pt x="3521473" y="0"/>
                    </a:lnTo>
                    <a:cubicBezTo>
                      <a:pt x="3537442" y="0"/>
                      <a:pt x="3550388" y="12945"/>
                      <a:pt x="3550388" y="28914"/>
                    </a:cubicBezTo>
                    <a:lnTo>
                      <a:pt x="3550388" y="250572"/>
                    </a:lnTo>
                    <a:cubicBezTo>
                      <a:pt x="3550388" y="258241"/>
                      <a:pt x="3547341" y="265595"/>
                      <a:pt x="3541919" y="271018"/>
                    </a:cubicBezTo>
                    <a:cubicBezTo>
                      <a:pt x="3536496" y="276440"/>
                      <a:pt x="3529142" y="279487"/>
                      <a:pt x="3521473" y="279487"/>
                    </a:cubicBezTo>
                    <a:lnTo>
                      <a:pt x="28914" y="279487"/>
                    </a:lnTo>
                    <a:cubicBezTo>
                      <a:pt x="12945" y="279487"/>
                      <a:pt x="0" y="266541"/>
                      <a:pt x="0" y="250572"/>
                    </a:cubicBezTo>
                    <a:lnTo>
                      <a:pt x="0" y="28914"/>
                    </a:lnTo>
                    <a:cubicBezTo>
                      <a:pt x="0" y="12945"/>
                      <a:pt x="12945" y="0"/>
                      <a:pt x="28914" y="0"/>
                    </a:cubicBezTo>
                    <a:close/>
                  </a:path>
                </a:pathLst>
              </a:custGeom>
              <a:solidFill>
                <a:srgbClr val="8B75A7"/>
              </a:solidFill>
              <a:ln w="38100" cap="rnd">
                <a:solidFill>
                  <a:srgbClr val="E6DBF0"/>
                </a:solidFill>
                <a:prstDash val="solid"/>
                <a:round/>
              </a:ln>
            </p:spPr>
            <p:txBody>
              <a:bodyPr/>
              <a:lstStyle/>
              <a:p>
                <a:endParaRPr lang="en-CY" dirty="0"/>
              </a:p>
            </p:txBody>
          </p:sp>
          <p:sp>
            <p:nvSpPr>
              <p:cNvPr id="15" name="TextBox 15"/>
              <p:cNvSpPr txBox="1"/>
              <p:nvPr/>
            </p:nvSpPr>
            <p:spPr>
              <a:xfrm>
                <a:off x="0" y="-19050"/>
                <a:ext cx="3550388" cy="298537"/>
              </a:xfrm>
              <a:prstGeom prst="rect">
                <a:avLst/>
              </a:prstGeom>
            </p:spPr>
            <p:txBody>
              <a:bodyPr lIns="50800" tIns="50800" rIns="50800" bIns="50800" rtlCol="0" anchor="ctr"/>
              <a:lstStyle/>
              <a:p>
                <a:pPr algn="ctr">
                  <a:lnSpc>
                    <a:spcPts val="1679"/>
                  </a:lnSpc>
                </a:pPr>
                <a:endParaRPr/>
              </a:p>
            </p:txBody>
          </p:sp>
        </p:grpSp>
        <p:sp>
          <p:nvSpPr>
            <p:cNvPr id="16" name="TextBox 16"/>
            <p:cNvSpPr txBox="1"/>
            <p:nvPr/>
          </p:nvSpPr>
          <p:spPr>
            <a:xfrm>
              <a:off x="910911" y="302741"/>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Προτεινόμενο περιεχόμενο</a:t>
              </a:r>
            </a:p>
          </p:txBody>
        </p:sp>
        <p:grpSp>
          <p:nvGrpSpPr>
            <p:cNvPr id="17" name="Group 17"/>
            <p:cNvGrpSpPr/>
            <p:nvPr/>
          </p:nvGrpSpPr>
          <p:grpSpPr>
            <a:xfrm>
              <a:off x="8918280" y="266941"/>
              <a:ext cx="1747075" cy="505941"/>
              <a:chOff x="0" y="0"/>
              <a:chExt cx="469584" cy="135988"/>
            </a:xfrm>
          </p:grpSpPr>
          <p:sp>
            <p:nvSpPr>
              <p:cNvPr id="18" name="Freeform 18"/>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8B75A7"/>
              </a:solidFill>
            </p:spPr>
            <p:txBody>
              <a:bodyPr/>
              <a:lstStyle/>
              <a:p>
                <a:endParaRPr lang="en-CY"/>
              </a:p>
            </p:txBody>
          </p:sp>
          <p:sp>
            <p:nvSpPr>
              <p:cNvPr id="19" name="TextBox 19"/>
              <p:cNvSpPr txBox="1"/>
              <p:nvPr/>
            </p:nvSpPr>
            <p:spPr>
              <a:xfrm>
                <a:off x="0" y="-19050"/>
                <a:ext cx="469584" cy="155038"/>
              </a:xfrm>
              <a:prstGeom prst="rect">
                <a:avLst/>
              </a:prstGeom>
            </p:spPr>
            <p:txBody>
              <a:bodyPr lIns="50800" tIns="50800" rIns="50800" bIns="50800" rtlCol="0" anchor="ctr"/>
              <a:lstStyle/>
              <a:p>
                <a:pPr marL="0" lvl="0" indent="0" algn="ctr">
                  <a:lnSpc>
                    <a:spcPts val="2099"/>
                  </a:lnSpc>
                </a:pPr>
                <a:r>
                  <a:rPr lang="en-US" sz="1499">
                    <a:solidFill>
                      <a:srgbClr val="EFAB80"/>
                    </a:solidFill>
                    <a:latin typeface="Open Sans"/>
                    <a:ea typeface="Open Sans"/>
                    <a:cs typeface="Open Sans"/>
                    <a:sym typeface="Open Sans"/>
                  </a:rPr>
                  <a:t>Κοινόχρηστο</a:t>
                </a:r>
              </a:p>
            </p:txBody>
          </p:sp>
        </p:grpSp>
      </p:grpSp>
      <p:grpSp>
        <p:nvGrpSpPr>
          <p:cNvPr id="20" name="Group 20"/>
          <p:cNvGrpSpPr/>
          <p:nvPr/>
        </p:nvGrpSpPr>
        <p:grpSpPr>
          <a:xfrm>
            <a:off x="5478379" y="856731"/>
            <a:ext cx="1985003" cy="322615"/>
            <a:chOff x="0" y="0"/>
            <a:chExt cx="711380" cy="115618"/>
          </a:xfrm>
        </p:grpSpPr>
        <p:sp>
          <p:nvSpPr>
            <p:cNvPr id="21" name="Freeform 21"/>
            <p:cNvSpPr/>
            <p:nvPr/>
          </p:nvSpPr>
          <p:spPr>
            <a:xfrm>
              <a:off x="0" y="0"/>
              <a:ext cx="711380" cy="115618"/>
            </a:xfrm>
            <a:custGeom>
              <a:avLst/>
              <a:gdLst/>
              <a:ahLst/>
              <a:cxnLst/>
              <a:rect l="l" t="t" r="r" b="b"/>
              <a:pathLst>
                <a:path w="711380" h="115618">
                  <a:moveTo>
                    <a:pt x="57809" y="0"/>
                  </a:moveTo>
                  <a:lnTo>
                    <a:pt x="653571" y="0"/>
                  </a:lnTo>
                  <a:cubicBezTo>
                    <a:pt x="668903" y="0"/>
                    <a:pt x="683607" y="6091"/>
                    <a:pt x="694448" y="16932"/>
                  </a:cubicBezTo>
                  <a:cubicBezTo>
                    <a:pt x="705290" y="27773"/>
                    <a:pt x="711380" y="42477"/>
                    <a:pt x="711380" y="57809"/>
                  </a:cubicBezTo>
                  <a:lnTo>
                    <a:pt x="711380" y="57809"/>
                  </a:lnTo>
                  <a:cubicBezTo>
                    <a:pt x="711380" y="89736"/>
                    <a:pt x="685498" y="115618"/>
                    <a:pt x="653571" y="115618"/>
                  </a:cubicBezTo>
                  <a:lnTo>
                    <a:pt x="57809" y="115618"/>
                  </a:lnTo>
                  <a:cubicBezTo>
                    <a:pt x="42477" y="115618"/>
                    <a:pt x="27773" y="109527"/>
                    <a:pt x="16932" y="98686"/>
                  </a:cubicBezTo>
                  <a:cubicBezTo>
                    <a:pt x="6091" y="87845"/>
                    <a:pt x="0" y="73141"/>
                    <a:pt x="0" y="57809"/>
                  </a:cubicBezTo>
                  <a:lnTo>
                    <a:pt x="0" y="57809"/>
                  </a:lnTo>
                  <a:cubicBezTo>
                    <a:pt x="0" y="42477"/>
                    <a:pt x="6091" y="27773"/>
                    <a:pt x="16932" y="16932"/>
                  </a:cubicBezTo>
                  <a:cubicBezTo>
                    <a:pt x="27773" y="6091"/>
                    <a:pt x="42477" y="0"/>
                    <a:pt x="57809" y="0"/>
                  </a:cubicBezTo>
                  <a:close/>
                </a:path>
              </a:pathLst>
            </a:custGeom>
            <a:solidFill>
              <a:srgbClr val="FFFFFF"/>
            </a:solidFill>
          </p:spPr>
          <p:txBody>
            <a:bodyPr/>
            <a:lstStyle/>
            <a:p>
              <a:endParaRPr lang="en-CY"/>
            </a:p>
          </p:txBody>
        </p:sp>
        <p:sp>
          <p:nvSpPr>
            <p:cNvPr id="22" name="TextBox 22"/>
            <p:cNvSpPr txBox="1"/>
            <p:nvPr/>
          </p:nvSpPr>
          <p:spPr>
            <a:xfrm>
              <a:off x="0" y="-19050"/>
              <a:ext cx="711380" cy="134668"/>
            </a:xfrm>
            <a:prstGeom prst="rect">
              <a:avLst/>
            </a:prstGeom>
          </p:spPr>
          <p:txBody>
            <a:bodyPr lIns="50800" tIns="50800" rIns="50800" bIns="50800" rtlCol="0" anchor="ctr"/>
            <a:lstStyle/>
            <a:p>
              <a:pPr marL="0" lvl="0" indent="0" algn="ctr">
                <a:lnSpc>
                  <a:spcPts val="1679"/>
                </a:lnSpc>
              </a:pPr>
              <a:r>
                <a:rPr lang="en-US" sz="1200">
                  <a:solidFill>
                    <a:srgbClr val="464646"/>
                  </a:solidFill>
                  <a:latin typeface="Open Sans"/>
                  <a:ea typeface="Open Sans"/>
                  <a:cs typeface="Open Sans"/>
                  <a:sym typeface="Open Sans"/>
                </a:rPr>
                <a:t>Kύπρος / Λευκωσία</a:t>
              </a:r>
            </a:p>
          </p:txBody>
        </p:sp>
      </p:grpSp>
      <p:grpSp>
        <p:nvGrpSpPr>
          <p:cNvPr id="23" name="Group 23"/>
          <p:cNvGrpSpPr/>
          <p:nvPr/>
        </p:nvGrpSpPr>
        <p:grpSpPr>
          <a:xfrm>
            <a:off x="266482" y="2395877"/>
            <a:ext cx="7027036" cy="7265151"/>
            <a:chOff x="0" y="0"/>
            <a:chExt cx="9369381" cy="9686868"/>
          </a:xfrm>
        </p:grpSpPr>
        <p:grpSp>
          <p:nvGrpSpPr>
            <p:cNvPr id="24" name="Group 24"/>
            <p:cNvGrpSpPr/>
            <p:nvPr/>
          </p:nvGrpSpPr>
          <p:grpSpPr>
            <a:xfrm>
              <a:off x="0" y="0"/>
              <a:ext cx="9369381" cy="9686868"/>
              <a:chOff x="0" y="0"/>
              <a:chExt cx="2518331" cy="2603666"/>
            </a:xfrm>
          </p:grpSpPr>
          <p:sp>
            <p:nvSpPr>
              <p:cNvPr id="25" name="Freeform 25"/>
              <p:cNvSpPr/>
              <p:nvPr/>
            </p:nvSpPr>
            <p:spPr>
              <a:xfrm>
                <a:off x="0" y="0"/>
                <a:ext cx="2518331" cy="2603666"/>
              </a:xfrm>
              <a:custGeom>
                <a:avLst/>
                <a:gdLst/>
                <a:ahLst/>
                <a:cxnLst/>
                <a:rect l="l" t="t" r="r" b="b"/>
                <a:pathLst>
                  <a:path w="2518331" h="2603666">
                    <a:moveTo>
                      <a:pt x="40764" y="0"/>
                    </a:moveTo>
                    <a:lnTo>
                      <a:pt x="2477567" y="0"/>
                    </a:lnTo>
                    <a:cubicBezTo>
                      <a:pt x="2488378" y="0"/>
                      <a:pt x="2498747" y="4295"/>
                      <a:pt x="2506391" y="11940"/>
                    </a:cubicBezTo>
                    <a:cubicBezTo>
                      <a:pt x="2514036" y="19584"/>
                      <a:pt x="2518331" y="29953"/>
                      <a:pt x="2518331" y="40764"/>
                    </a:cubicBezTo>
                    <a:lnTo>
                      <a:pt x="2518331" y="2562902"/>
                    </a:lnTo>
                    <a:cubicBezTo>
                      <a:pt x="2518331" y="2585415"/>
                      <a:pt x="2500080" y="2603666"/>
                      <a:pt x="2477567" y="2603666"/>
                    </a:cubicBezTo>
                    <a:lnTo>
                      <a:pt x="40764" y="2603666"/>
                    </a:lnTo>
                    <a:cubicBezTo>
                      <a:pt x="29953" y="2603666"/>
                      <a:pt x="19584" y="2599371"/>
                      <a:pt x="11940" y="2591726"/>
                    </a:cubicBezTo>
                    <a:cubicBezTo>
                      <a:pt x="4295" y="2584082"/>
                      <a:pt x="0" y="2573713"/>
                      <a:pt x="0" y="2562902"/>
                    </a:cubicBezTo>
                    <a:lnTo>
                      <a:pt x="0" y="40764"/>
                    </a:lnTo>
                    <a:cubicBezTo>
                      <a:pt x="0" y="18251"/>
                      <a:pt x="18251" y="0"/>
                      <a:pt x="40764" y="0"/>
                    </a:cubicBezTo>
                    <a:close/>
                  </a:path>
                </a:pathLst>
              </a:custGeom>
              <a:solidFill>
                <a:srgbClr val="FFFFFE"/>
              </a:solidFill>
              <a:ln w="38100" cap="rnd">
                <a:solidFill>
                  <a:srgbClr val="464646"/>
                </a:solidFill>
                <a:prstDash val="solid"/>
                <a:round/>
              </a:ln>
            </p:spPr>
            <p:txBody>
              <a:bodyPr/>
              <a:lstStyle/>
              <a:p>
                <a:endParaRPr lang="en-CY"/>
              </a:p>
            </p:txBody>
          </p:sp>
          <p:sp>
            <p:nvSpPr>
              <p:cNvPr id="26" name="TextBox 26"/>
              <p:cNvSpPr txBox="1"/>
              <p:nvPr/>
            </p:nvSpPr>
            <p:spPr>
              <a:xfrm>
                <a:off x="0" y="-28575"/>
                <a:ext cx="2518331" cy="2632241"/>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27" name="TextBox 27"/>
            <p:cNvSpPr txBox="1"/>
            <p:nvPr/>
          </p:nvSpPr>
          <p:spPr>
            <a:xfrm>
              <a:off x="289196" y="253899"/>
              <a:ext cx="8790988" cy="8896562"/>
            </a:xfrm>
            <a:prstGeom prst="rect">
              <a:avLst/>
            </a:prstGeom>
          </p:spPr>
          <p:txBody>
            <a:bodyPr lIns="0" tIns="0" rIns="0" bIns="0" rtlCol="0" anchor="t">
              <a:spAutoFit/>
            </a:bodyPr>
            <a:lstStyle/>
            <a:p>
              <a:pPr marL="0" lvl="0" indent="0" algn="just">
                <a:lnSpc>
                  <a:spcPts val="1959"/>
                </a:lnSpc>
                <a:spcBef>
                  <a:spcPct val="0"/>
                </a:spcBef>
              </a:pPr>
              <a:r>
                <a:rPr lang="en-US" sz="1399" b="1" u="none" strike="noStrike">
                  <a:solidFill>
                    <a:srgbClr val="464646"/>
                  </a:solidFill>
                  <a:latin typeface="Open Sans Bold"/>
                  <a:ea typeface="Open Sans Bold"/>
                  <a:cs typeface="Open Sans Bold"/>
                  <a:sym typeface="Open Sans Bold"/>
                </a:rPr>
                <a:t> Αναγνώριση Προσόντων</a:t>
              </a:r>
            </a:p>
            <a:p>
              <a:pPr algn="just">
                <a:lnSpc>
                  <a:spcPts val="1959"/>
                </a:lnSpc>
                <a:spcBef>
                  <a:spcPct val="0"/>
                </a:spcBef>
              </a:pPr>
              <a:r>
                <a:rPr lang="en-US" sz="1399" u="none" strike="noStrike">
                  <a:solidFill>
                    <a:srgbClr val="464646"/>
                  </a:solidFill>
                  <a:latin typeface="Open Sans"/>
                  <a:ea typeface="Open Sans"/>
                  <a:cs typeface="Open Sans"/>
                  <a:sym typeface="Open Sans"/>
                </a:rPr>
                <a:t>Κέντρο Πληροφόρησης για την Αναγνώριση Τίτλων Σπουδών (</a:t>
              </a:r>
              <a:r>
                <a:rPr lang="en-US" sz="1399" b="1" u="none" strike="noStrike">
                  <a:solidFill>
                    <a:srgbClr val="464646"/>
                  </a:solidFill>
                  <a:latin typeface="Open Sans Bold"/>
                  <a:ea typeface="Open Sans Bold"/>
                  <a:cs typeface="Open Sans Bold"/>
                  <a:sym typeface="Open Sans Bold"/>
                </a:rPr>
                <a:t>ΚΥΣΑΤΣ</a:t>
              </a:r>
              <a:r>
                <a:rPr lang="en-US" sz="1399" u="none" strike="noStrike">
                  <a:solidFill>
                    <a:srgbClr val="464646"/>
                  </a:solidFill>
                  <a:latin typeface="Open Sans"/>
                  <a:ea typeface="Open Sans"/>
                  <a:cs typeface="Open Sans"/>
                  <a:sym typeface="Open Sans"/>
                </a:rPr>
                <a:t>): www.kysats.ac.cy </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 Πληροφορίες για τη διαδικασία αναγνώρισης ακαδημαϊκών τίτλων σπουδών από το εξωτερικό</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 Οδηγίες για τα απαιτούμενα δικαιολογητικά και τα στάδια της διαδικασίας</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 Διευκρινίσεις σχετικά με το πότε απαιτείται επίσημη αναγνώριση τίτλου σπουδών</a:t>
              </a:r>
            </a:p>
            <a:p>
              <a:pPr algn="l">
                <a:lnSpc>
                  <a:spcPts val="1959"/>
                </a:lnSpc>
              </a:pPr>
              <a:endParaRPr lang="en-US" sz="1399" u="none" strike="noStrike">
                <a:solidFill>
                  <a:srgbClr val="464646"/>
                </a:solidFill>
                <a:latin typeface="Open Sans"/>
                <a:ea typeface="Open Sans"/>
                <a:cs typeface="Open Sans"/>
                <a:sym typeface="Open Sans"/>
              </a:endParaRPr>
            </a:p>
            <a:p>
              <a:pPr algn="just">
                <a:lnSpc>
                  <a:spcPts val="1959"/>
                </a:lnSpc>
                <a:spcBef>
                  <a:spcPct val="0"/>
                </a:spcBef>
              </a:pPr>
              <a:r>
                <a:rPr lang="en-US" sz="1399" u="none" strike="noStrike">
                  <a:solidFill>
                    <a:srgbClr val="464646"/>
                  </a:solidFill>
                  <a:latin typeface="Open Sans"/>
                  <a:ea typeface="Open Sans"/>
                  <a:cs typeface="Open Sans"/>
                  <a:sym typeface="Open Sans"/>
                </a:rPr>
                <a:t>Συμβούλιο Αναγνώρισης Επαγγελματικών Προσόντων (</a:t>
              </a:r>
              <a:r>
                <a:rPr lang="en-US" sz="1399" b="1" u="none" strike="noStrike">
                  <a:solidFill>
                    <a:srgbClr val="464646"/>
                  </a:solidFill>
                  <a:latin typeface="Open Sans Bold"/>
                  <a:ea typeface="Open Sans Bold"/>
                  <a:cs typeface="Open Sans Bold"/>
                  <a:sym typeface="Open Sans Bold"/>
                </a:rPr>
                <a:t>ΣΑΕΠ</a:t>
              </a:r>
              <a:r>
                <a:rPr lang="en-US" sz="1399" u="none" strike="noStrike">
                  <a:solidFill>
                    <a:srgbClr val="464646"/>
                  </a:solidFill>
                  <a:latin typeface="Open Sans"/>
                  <a:ea typeface="Open Sans"/>
                  <a:cs typeface="Open Sans"/>
                  <a:sym typeface="Open Sans"/>
                </a:rPr>
                <a:t>): www.mlsi.gov.cy</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Πληροφορίες για την αναγνώριση επαγγελματικών προσόντων για ρυθμιζόμενα επαγγέλματα</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Διαδικασίες και προϋποθέσεις για την άσκηση επαγγέλματος στην Κυπριακή Δημοκρατία</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Καθοδήγηση για εργοδότες σχετικά με την επαλήθευση επαγγελματικών προσόντων</a:t>
              </a:r>
            </a:p>
            <a:p>
              <a:pPr algn="l">
                <a:lnSpc>
                  <a:spcPts val="1959"/>
                </a:lnSpc>
              </a:pPr>
              <a:endParaRPr lang="en-US" sz="1399" u="none" strike="noStrike">
                <a:solidFill>
                  <a:srgbClr val="464646"/>
                </a:solidFill>
                <a:latin typeface="Open Sans"/>
                <a:ea typeface="Open Sans"/>
                <a:cs typeface="Open Sans"/>
                <a:sym typeface="Open Sans"/>
              </a:endParaRPr>
            </a:p>
            <a:p>
              <a:pPr algn="just">
                <a:lnSpc>
                  <a:spcPts val="1959"/>
                </a:lnSpc>
                <a:spcBef>
                  <a:spcPct val="0"/>
                </a:spcBef>
              </a:pPr>
              <a:r>
                <a:rPr lang="en-US" sz="1399" u="none" strike="noStrike">
                  <a:solidFill>
                    <a:srgbClr val="464646"/>
                  </a:solidFill>
                  <a:latin typeface="Open Sans"/>
                  <a:ea typeface="Open Sans"/>
                  <a:cs typeface="Open Sans"/>
                  <a:sym typeface="Open Sans"/>
                </a:rPr>
                <a:t>Υπηρεσία Ανάπτυξης Ανθρώπινου Δυναμικού (</a:t>
              </a:r>
              <a:r>
                <a:rPr lang="en-US" sz="1399" b="1" u="none" strike="noStrike">
                  <a:solidFill>
                    <a:srgbClr val="464646"/>
                  </a:solidFill>
                  <a:latin typeface="Open Sans Bold"/>
                  <a:ea typeface="Open Sans Bold"/>
                  <a:cs typeface="Open Sans Bold"/>
                  <a:sym typeface="Open Sans Bold"/>
                </a:rPr>
                <a:t>ΑνΑΔ</a:t>
              </a:r>
              <a:r>
                <a:rPr lang="en-US" sz="1399" u="none" strike="noStrike">
                  <a:solidFill>
                    <a:srgbClr val="464646"/>
                  </a:solidFill>
                  <a:latin typeface="Open Sans"/>
                  <a:ea typeface="Open Sans"/>
                  <a:cs typeface="Open Sans"/>
                  <a:sym typeface="Open Sans"/>
                </a:rPr>
                <a:t>): www.anad.org.cy</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Πληροφορίες για επαγγελματικά προσόντα και πιστοποιημένα συστήματα κατάρτισης</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Καθοδήγηση για την αξιολόγηση δεξιοτήτων και επαγγελματικής εμπειρίας</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Πληροφορίες για προγράμματα κατάρτισης και αναβάθμισης δεξιοτήτων</a:t>
              </a:r>
            </a:p>
            <a:p>
              <a:pPr algn="l">
                <a:lnSpc>
                  <a:spcPts val="1959"/>
                </a:lnSpc>
              </a:pPr>
              <a:endParaRPr lang="en-US" sz="1399" u="none" strike="noStrike">
                <a:solidFill>
                  <a:srgbClr val="464646"/>
                </a:solidFill>
                <a:latin typeface="Open Sans"/>
                <a:ea typeface="Open Sans"/>
                <a:cs typeface="Open Sans"/>
                <a:sym typeface="Open Sans"/>
              </a:endParaRPr>
            </a:p>
            <a:p>
              <a:pPr algn="just">
                <a:lnSpc>
                  <a:spcPts val="1959"/>
                </a:lnSpc>
                <a:spcBef>
                  <a:spcPct val="0"/>
                </a:spcBef>
              </a:pPr>
              <a:r>
                <a:rPr lang="en-US" sz="1399" u="none" strike="noStrike">
                  <a:solidFill>
                    <a:srgbClr val="464646"/>
                  </a:solidFill>
                  <a:latin typeface="Open Sans"/>
                  <a:ea typeface="Open Sans"/>
                  <a:cs typeface="Open Sans"/>
                  <a:sym typeface="Open Sans"/>
                </a:rPr>
                <a:t>Εθνικό Κέντρο </a:t>
              </a:r>
              <a:r>
                <a:rPr lang="en-US" sz="1399" b="1" u="none" strike="noStrike">
                  <a:solidFill>
                    <a:srgbClr val="464646"/>
                  </a:solidFill>
                  <a:latin typeface="Open Sans Bold"/>
                  <a:ea typeface="Open Sans Bold"/>
                  <a:cs typeface="Open Sans Bold"/>
                  <a:sym typeface="Open Sans Bold"/>
                </a:rPr>
                <a:t>Europass </a:t>
              </a:r>
              <a:r>
                <a:rPr lang="en-US" sz="1399" u="none" strike="noStrike">
                  <a:solidFill>
                    <a:srgbClr val="464646"/>
                  </a:solidFill>
                  <a:latin typeface="Open Sans"/>
                  <a:ea typeface="Open Sans"/>
                  <a:cs typeface="Open Sans"/>
                  <a:sym typeface="Open Sans"/>
                </a:rPr>
                <a:t>Κύπρου: www.europass.org.cy</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Υποστήριξη για την κατανόηση και παρουσίαση προσόντων και δεξιοτήτων</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Πληροφορίες για ευρωπαϊκά εργαλεία διαφάνειας προσόντων</a:t>
              </a:r>
            </a:p>
          </p:txBody>
        </p:sp>
      </p:grpSp>
      <p:sp>
        <p:nvSpPr>
          <p:cNvPr id="28" name="Freeform 28"/>
          <p:cNvSpPr/>
          <p:nvPr/>
        </p:nvSpPr>
        <p:spPr>
          <a:xfrm>
            <a:off x="6426152" y="2060668"/>
            <a:ext cx="951248" cy="686628"/>
          </a:xfrm>
          <a:custGeom>
            <a:avLst/>
            <a:gdLst/>
            <a:ahLst/>
            <a:cxnLst/>
            <a:rect l="l" t="t" r="r" b="b"/>
            <a:pathLst>
              <a:path w="951248" h="686628">
                <a:moveTo>
                  <a:pt x="0" y="0"/>
                </a:moveTo>
                <a:lnTo>
                  <a:pt x="951249" y="0"/>
                </a:lnTo>
                <a:lnTo>
                  <a:pt x="951249" y="686628"/>
                </a:lnTo>
                <a:lnTo>
                  <a:pt x="0" y="686628"/>
                </a:lnTo>
                <a:lnTo>
                  <a:pt x="0" y="0"/>
                </a:lnTo>
                <a:close/>
              </a:path>
            </a:pathLst>
          </a:custGeom>
          <a:blipFill>
            <a:blip>
              <a:extLst>
                <a:ext uri="{96DAC541-7B7A-43D3-8B79-37D633B846F1}">
                  <asvg:svgBlip xmlns:asvg="http://schemas.microsoft.com/office/drawing/2016/SVG/main" r:embed="rId2"/>
                </a:ext>
              </a:extLst>
            </a:blip>
            <a:stretch>
              <a:fillRect/>
            </a:stretch>
          </a:blipFill>
          <a:ln w="19050" cap="sq">
            <a:solidFill>
              <a:srgbClr val="000000"/>
            </a:solidFill>
            <a:prstDash val="solid"/>
            <a:miter/>
          </a:ln>
        </p:spPr>
        <p:txBody>
          <a:bodyPr/>
          <a:lstStyle/>
          <a:p>
            <a:endParaRPr lang="en-CY"/>
          </a:p>
        </p:txBody>
      </p:sp>
      <p:sp>
        <p:nvSpPr>
          <p:cNvPr id="29" name="TextBox 29"/>
          <p:cNvSpPr txBox="1"/>
          <p:nvPr/>
        </p:nvSpPr>
        <p:spPr>
          <a:xfrm>
            <a:off x="167765" y="1563801"/>
            <a:ext cx="7209635" cy="336550"/>
          </a:xfrm>
          <a:prstGeom prst="rect">
            <a:avLst/>
          </a:prstGeom>
        </p:spPr>
        <p:txBody>
          <a:bodyPr lIns="0" tIns="0" rIns="0" bIns="0" rtlCol="0" anchor="t">
            <a:spAutoFit/>
          </a:bodyPr>
          <a:lstStyle/>
          <a:p>
            <a:pPr marL="0" lvl="0" indent="0" algn="l">
              <a:lnSpc>
                <a:spcPts val="1399"/>
              </a:lnSpc>
              <a:spcBef>
                <a:spcPct val="0"/>
              </a:spcBef>
            </a:pPr>
            <a:r>
              <a:rPr lang="en-US" sz="999" i="1">
                <a:solidFill>
                  <a:srgbClr val="464646"/>
                </a:solidFill>
                <a:latin typeface="Open Sans Italics"/>
                <a:ea typeface="Open Sans Italics"/>
                <a:cs typeface="Open Sans Italics"/>
                <a:sym typeface="Open Sans Italics"/>
              </a:rPr>
              <a:t>Αυτή η επισκόπηση θα πρέπει να παρέχει ένα δομημένο σημείο εκκίνησης με συνδέσμους προς αξιόπιστες και επίσημες πηγές. Δεν αντικαθιστά τις νομικές συμβουλές, αλλά υποστηρίζει τη λήψη τεκμηριωμένων και διαφανών αποφάσεων.</a:t>
            </a:r>
          </a:p>
        </p:txBody>
      </p:sp>
      <p:sp>
        <p:nvSpPr>
          <p:cNvPr id="30" name="TextBox 30"/>
          <p:cNvSpPr txBox="1"/>
          <p:nvPr/>
        </p:nvSpPr>
        <p:spPr>
          <a:xfrm>
            <a:off x="1686385" y="10130574"/>
            <a:ext cx="4172396" cy="148842"/>
          </a:xfrm>
          <a:prstGeom prst="rect">
            <a:avLst/>
          </a:prstGeom>
        </p:spPr>
        <p:txBody>
          <a:bodyPr lIns="0" tIns="0" rIns="0" bIns="0" rtlCol="0" anchor="t">
            <a:spAutoFit/>
          </a:bodyPr>
          <a:lstStyle/>
          <a:p>
            <a:pPr marL="0" lvl="0" indent="0" algn="ctr">
              <a:lnSpc>
                <a:spcPts val="1246"/>
              </a:lnSpc>
              <a:spcBef>
                <a:spcPct val="0"/>
              </a:spcBef>
            </a:pPr>
            <a:r>
              <a:rPr lang="en-US" sz="890" b="1" u="none" strike="noStrike">
                <a:solidFill>
                  <a:srgbClr val="422C4F"/>
                </a:solidFill>
                <a:latin typeface="Open Sans Bold"/>
                <a:ea typeface="Open Sans Bold"/>
                <a:cs typeface="Open Sans Bold"/>
                <a:sym typeface="Open Sans Bold"/>
              </a:rPr>
              <a:t>Οδηγίες προς τους εργοδότες για ενημερωμένες και δίκαιες προσλήψεις</a:t>
            </a:r>
          </a:p>
        </p:txBody>
      </p:sp>
      <p:sp>
        <p:nvSpPr>
          <p:cNvPr id="31" name="Freeform 2">
            <a:extLst>
              <a:ext uri="{FF2B5EF4-FFF2-40B4-BE49-F238E27FC236}">
                <a16:creationId xmlns:a16="http://schemas.microsoft.com/office/drawing/2014/main" id="{3B57CE22-B43B-2202-EADC-FD3E65EBF4C7}"/>
              </a:ext>
            </a:extLst>
          </p:cNvPr>
          <p:cNvSpPr/>
          <p:nvPr/>
        </p:nvSpPr>
        <p:spPr>
          <a:xfrm>
            <a:off x="1636286" y="-22481"/>
            <a:ext cx="3024000" cy="1604129"/>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l="2098" t="-63071" r="-2098" b="63071"/>
            </a:stretch>
          </a:blipFill>
        </p:spPr>
        <p:txBody>
          <a:bodyPr/>
          <a:lstStyle/>
          <a:p>
            <a:endParaRPr lang="en-CY"/>
          </a:p>
        </p:txBody>
      </p:sp>
      <p:sp>
        <p:nvSpPr>
          <p:cNvPr id="32" name="Freeform 3">
            <a:extLst>
              <a:ext uri="{FF2B5EF4-FFF2-40B4-BE49-F238E27FC236}">
                <a16:creationId xmlns:a16="http://schemas.microsoft.com/office/drawing/2014/main" id="{F815DA3D-1B5C-6E12-3C4E-C46A5F1DC667}"/>
              </a:ext>
            </a:extLst>
          </p:cNvPr>
          <p:cNvSpPr/>
          <p:nvPr/>
        </p:nvSpPr>
        <p:spPr>
          <a:xfrm>
            <a:off x="2902269" y="-72259"/>
            <a:ext cx="3024000" cy="678164"/>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36540"/>
            </a:stretch>
          </a:blipFill>
        </p:spPr>
        <p:txBody>
          <a:bodyPr/>
          <a:lstStyle/>
          <a:p>
            <a:endParaRPr lang="en-CY" dirty="0"/>
          </a:p>
        </p:txBody>
      </p:sp>
      <p:grpSp>
        <p:nvGrpSpPr>
          <p:cNvPr id="33" name="Group 4">
            <a:extLst>
              <a:ext uri="{FF2B5EF4-FFF2-40B4-BE49-F238E27FC236}">
                <a16:creationId xmlns:a16="http://schemas.microsoft.com/office/drawing/2014/main" id="{20A90CD4-A3A5-BCA9-66D2-5D996492289C}"/>
              </a:ext>
            </a:extLst>
          </p:cNvPr>
          <p:cNvGrpSpPr/>
          <p:nvPr/>
        </p:nvGrpSpPr>
        <p:grpSpPr>
          <a:xfrm>
            <a:off x="-3" y="10350807"/>
            <a:ext cx="6897159" cy="87392"/>
            <a:chOff x="0" y="0"/>
            <a:chExt cx="2709333" cy="26991"/>
          </a:xfrm>
        </p:grpSpPr>
        <p:sp>
          <p:nvSpPr>
            <p:cNvPr id="34" name="Freeform 5">
              <a:extLst>
                <a:ext uri="{FF2B5EF4-FFF2-40B4-BE49-F238E27FC236}">
                  <a16:creationId xmlns:a16="http://schemas.microsoft.com/office/drawing/2014/main" id="{86E3AFDD-F786-BD7A-C6D6-3E71E18A658A}"/>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35" name="TextBox 6">
              <a:extLst>
                <a:ext uri="{FF2B5EF4-FFF2-40B4-BE49-F238E27FC236}">
                  <a16:creationId xmlns:a16="http://schemas.microsoft.com/office/drawing/2014/main" id="{FC1768F8-B2C9-6149-B97A-A322D686BC58}"/>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259065" y="4589559"/>
            <a:ext cx="7027036" cy="1305091"/>
            <a:chOff x="0" y="0"/>
            <a:chExt cx="9369381" cy="1740121"/>
          </a:xfrm>
        </p:grpSpPr>
        <p:grpSp>
          <p:nvGrpSpPr>
            <p:cNvPr id="8" name="Group 8"/>
            <p:cNvGrpSpPr/>
            <p:nvPr/>
          </p:nvGrpSpPr>
          <p:grpSpPr>
            <a:xfrm>
              <a:off x="0" y="0"/>
              <a:ext cx="9369381" cy="1740121"/>
              <a:chOff x="0" y="0"/>
              <a:chExt cx="2518331" cy="467715"/>
            </a:xfrm>
          </p:grpSpPr>
          <p:sp>
            <p:nvSpPr>
              <p:cNvPr id="9" name="Freeform 9"/>
              <p:cNvSpPr/>
              <p:nvPr/>
            </p:nvSpPr>
            <p:spPr>
              <a:xfrm>
                <a:off x="0" y="0"/>
                <a:ext cx="2518331" cy="467715"/>
              </a:xfrm>
              <a:custGeom>
                <a:avLst/>
                <a:gdLst/>
                <a:ahLst/>
                <a:cxnLst/>
                <a:rect l="l" t="t" r="r" b="b"/>
                <a:pathLst>
                  <a:path w="2518331" h="467715">
                    <a:moveTo>
                      <a:pt x="40764" y="0"/>
                    </a:moveTo>
                    <a:lnTo>
                      <a:pt x="2477567" y="0"/>
                    </a:lnTo>
                    <a:cubicBezTo>
                      <a:pt x="2488378" y="0"/>
                      <a:pt x="2498747" y="4295"/>
                      <a:pt x="2506391" y="11940"/>
                    </a:cubicBezTo>
                    <a:cubicBezTo>
                      <a:pt x="2514036" y="19584"/>
                      <a:pt x="2518331" y="29953"/>
                      <a:pt x="2518331" y="40764"/>
                    </a:cubicBezTo>
                    <a:lnTo>
                      <a:pt x="2518331" y="426951"/>
                    </a:lnTo>
                    <a:cubicBezTo>
                      <a:pt x="2518331" y="449464"/>
                      <a:pt x="2500080" y="467715"/>
                      <a:pt x="2477567" y="467715"/>
                    </a:cubicBezTo>
                    <a:lnTo>
                      <a:pt x="40764" y="467715"/>
                    </a:lnTo>
                    <a:cubicBezTo>
                      <a:pt x="18251" y="467715"/>
                      <a:pt x="0" y="449464"/>
                      <a:pt x="0" y="426951"/>
                    </a:cubicBezTo>
                    <a:lnTo>
                      <a:pt x="0" y="40764"/>
                    </a:lnTo>
                    <a:cubicBezTo>
                      <a:pt x="0" y="18251"/>
                      <a:pt x="18251" y="0"/>
                      <a:pt x="40764" y="0"/>
                    </a:cubicBezTo>
                    <a:close/>
                  </a:path>
                </a:pathLst>
              </a:custGeom>
              <a:solidFill>
                <a:srgbClr val="E6DBF0"/>
              </a:solidFill>
            </p:spPr>
            <p:txBody>
              <a:bodyPr/>
              <a:lstStyle/>
              <a:p>
                <a:endParaRPr lang="en-CY"/>
              </a:p>
            </p:txBody>
          </p:sp>
          <p:sp>
            <p:nvSpPr>
              <p:cNvPr id="10" name="TextBox 10"/>
              <p:cNvSpPr txBox="1"/>
              <p:nvPr/>
            </p:nvSpPr>
            <p:spPr>
              <a:xfrm>
                <a:off x="0" y="-28575"/>
                <a:ext cx="2518331" cy="496290"/>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401317" y="91974"/>
              <a:ext cx="8724734" cy="1518073"/>
            </a:xfrm>
            <a:prstGeom prst="rect">
              <a:avLst/>
            </a:prstGeom>
          </p:spPr>
          <p:txBody>
            <a:bodyPr lIns="0" tIns="0" rIns="0" bIns="0" rtlCol="0" anchor="t">
              <a:spAutoFit/>
            </a:bodyPr>
            <a:lstStyle/>
            <a:p>
              <a:pPr marL="0" lvl="0" indent="0" algn="just">
                <a:lnSpc>
                  <a:spcPts val="1819"/>
                </a:lnSpc>
                <a:spcBef>
                  <a:spcPct val="0"/>
                </a:spcBef>
              </a:pPr>
              <a:r>
                <a:rPr lang="en-US" sz="1299" b="1">
                  <a:solidFill>
                    <a:srgbClr val="464646"/>
                  </a:solidFill>
                  <a:latin typeface="Open Sans Bold"/>
                  <a:ea typeface="Open Sans Bold"/>
                  <a:cs typeface="Open Sans Bold"/>
                  <a:sym typeface="Open Sans Bold"/>
                </a:rPr>
                <a:t>Νόμιμο Δικαίωμα στην Εργασία</a:t>
              </a:r>
            </a:p>
            <a:p>
              <a:pPr marL="280669" lvl="1" indent="-140335" algn="l">
                <a:lnSpc>
                  <a:spcPts val="1819"/>
                </a:lnSpc>
                <a:buFont typeface="Arial"/>
                <a:buChar char="•"/>
              </a:pPr>
              <a:r>
                <a:rPr lang="en-US" sz="1299">
                  <a:solidFill>
                    <a:srgbClr val="464646"/>
                  </a:solidFill>
                  <a:latin typeface="Open Sans"/>
                  <a:ea typeface="Open Sans"/>
                  <a:cs typeface="Open Sans"/>
                  <a:sym typeface="Open Sans"/>
                </a:rPr>
                <a:t>Πού και πώς μπορούν οι εργοδότες να επαληθεύσουν το δικαίωμα εργασίας</a:t>
              </a:r>
            </a:p>
            <a:p>
              <a:pPr marL="280669" lvl="1" indent="-140335" algn="l">
                <a:lnSpc>
                  <a:spcPts val="1819"/>
                </a:lnSpc>
                <a:buFont typeface="Arial"/>
                <a:buChar char="•"/>
              </a:pPr>
              <a:r>
                <a:rPr lang="en-US" sz="1299">
                  <a:solidFill>
                    <a:srgbClr val="464646"/>
                  </a:solidFill>
                  <a:latin typeface="Open Sans"/>
                  <a:ea typeface="Open Sans"/>
                  <a:cs typeface="Open Sans"/>
                  <a:sym typeface="Open Sans"/>
                </a:rPr>
                <a:t>Απαιτούμενα δικαιολογητικά από το νόμο</a:t>
              </a:r>
            </a:p>
            <a:p>
              <a:pPr marL="280669" lvl="1" indent="-140335" algn="l">
                <a:lnSpc>
                  <a:spcPts val="1819"/>
                </a:lnSpc>
                <a:buFont typeface="Arial"/>
                <a:buChar char="•"/>
              </a:pPr>
              <a:r>
                <a:rPr lang="en-US" sz="1299">
                  <a:solidFill>
                    <a:srgbClr val="464646"/>
                  </a:solidFill>
                  <a:latin typeface="Open Sans"/>
                  <a:ea typeface="Open Sans"/>
                  <a:cs typeface="Open Sans"/>
                  <a:sym typeface="Open Sans"/>
                </a:rPr>
                <a:t>Τι επιτρέπεται νόμιμα να ζητούν οι εργοδότες — και τι πρέπει να αποφεύγουν</a:t>
              </a:r>
            </a:p>
            <a:p>
              <a:pPr marL="280669" lvl="1" indent="-140335" algn="just">
                <a:lnSpc>
                  <a:spcPts val="1819"/>
                </a:lnSpc>
                <a:spcBef>
                  <a:spcPct val="0"/>
                </a:spcBef>
                <a:buFont typeface="Arial"/>
                <a:buChar char="•"/>
              </a:pPr>
              <a:r>
                <a:rPr lang="en-US" sz="1299">
                  <a:solidFill>
                    <a:srgbClr val="464646"/>
                  </a:solidFill>
                  <a:latin typeface="Open Sans"/>
                  <a:ea typeface="Open Sans"/>
                  <a:cs typeface="Open Sans"/>
                  <a:sym typeface="Open Sans"/>
                </a:rPr>
                <a:t>Επίσημες πηγές καθοδήγησης ή συμβουλευτικές υπηρεσίες</a:t>
              </a:r>
            </a:p>
          </p:txBody>
        </p:sp>
      </p:grpSp>
      <p:grpSp>
        <p:nvGrpSpPr>
          <p:cNvPr id="12" name="Group 12"/>
          <p:cNvGrpSpPr/>
          <p:nvPr/>
        </p:nvGrpSpPr>
        <p:grpSpPr>
          <a:xfrm>
            <a:off x="-539863" y="603370"/>
            <a:ext cx="9906840" cy="833023"/>
            <a:chOff x="0" y="-70875"/>
            <a:chExt cx="13209120" cy="1110698"/>
          </a:xfrm>
        </p:grpSpPr>
        <p:grpSp>
          <p:nvGrpSpPr>
            <p:cNvPr id="13" name="Group 13"/>
            <p:cNvGrpSpPr/>
            <p:nvPr/>
          </p:nvGrpSpPr>
          <p:grpSpPr>
            <a:xfrm>
              <a:off x="0" y="-70875"/>
              <a:ext cx="13209120" cy="1110698"/>
              <a:chOff x="0" y="-19050"/>
              <a:chExt cx="3550388" cy="298537"/>
            </a:xfrm>
          </p:grpSpPr>
          <p:sp>
            <p:nvSpPr>
              <p:cNvPr id="14" name="Freeform 14"/>
              <p:cNvSpPr/>
              <p:nvPr/>
            </p:nvSpPr>
            <p:spPr>
              <a:xfrm>
                <a:off x="193474" y="0"/>
                <a:ext cx="2708080" cy="279487"/>
              </a:xfrm>
              <a:custGeom>
                <a:avLst/>
                <a:gdLst/>
                <a:ahLst/>
                <a:cxnLst/>
                <a:rect l="l" t="t" r="r" b="b"/>
                <a:pathLst>
                  <a:path w="3550388" h="279487">
                    <a:moveTo>
                      <a:pt x="28914" y="0"/>
                    </a:moveTo>
                    <a:lnTo>
                      <a:pt x="3521473" y="0"/>
                    </a:lnTo>
                    <a:cubicBezTo>
                      <a:pt x="3537442" y="0"/>
                      <a:pt x="3550388" y="12945"/>
                      <a:pt x="3550388" y="28914"/>
                    </a:cubicBezTo>
                    <a:lnTo>
                      <a:pt x="3550388" y="250572"/>
                    </a:lnTo>
                    <a:cubicBezTo>
                      <a:pt x="3550388" y="258241"/>
                      <a:pt x="3547341" y="265595"/>
                      <a:pt x="3541919" y="271018"/>
                    </a:cubicBezTo>
                    <a:cubicBezTo>
                      <a:pt x="3536496" y="276440"/>
                      <a:pt x="3529142" y="279487"/>
                      <a:pt x="3521473" y="279487"/>
                    </a:cubicBezTo>
                    <a:lnTo>
                      <a:pt x="28914" y="279487"/>
                    </a:lnTo>
                    <a:cubicBezTo>
                      <a:pt x="12945" y="279487"/>
                      <a:pt x="0" y="266541"/>
                      <a:pt x="0" y="250572"/>
                    </a:cubicBezTo>
                    <a:lnTo>
                      <a:pt x="0" y="28914"/>
                    </a:lnTo>
                    <a:cubicBezTo>
                      <a:pt x="0" y="12945"/>
                      <a:pt x="12945" y="0"/>
                      <a:pt x="28914" y="0"/>
                    </a:cubicBezTo>
                    <a:close/>
                  </a:path>
                </a:pathLst>
              </a:custGeom>
              <a:solidFill>
                <a:srgbClr val="8B75A7"/>
              </a:solidFill>
              <a:ln w="38100" cap="rnd">
                <a:solidFill>
                  <a:srgbClr val="E6DBF0"/>
                </a:solidFill>
                <a:prstDash val="solid"/>
                <a:round/>
              </a:ln>
            </p:spPr>
            <p:txBody>
              <a:bodyPr/>
              <a:lstStyle/>
              <a:p>
                <a:endParaRPr lang="en-CY"/>
              </a:p>
            </p:txBody>
          </p:sp>
          <p:sp>
            <p:nvSpPr>
              <p:cNvPr id="15" name="TextBox 15"/>
              <p:cNvSpPr txBox="1"/>
              <p:nvPr/>
            </p:nvSpPr>
            <p:spPr>
              <a:xfrm>
                <a:off x="0" y="-19050"/>
                <a:ext cx="3550388" cy="298537"/>
              </a:xfrm>
              <a:prstGeom prst="rect">
                <a:avLst/>
              </a:prstGeom>
            </p:spPr>
            <p:txBody>
              <a:bodyPr lIns="50800" tIns="50800" rIns="50800" bIns="50800" rtlCol="0" anchor="ctr"/>
              <a:lstStyle/>
              <a:p>
                <a:pPr algn="ctr">
                  <a:lnSpc>
                    <a:spcPts val="1679"/>
                  </a:lnSpc>
                </a:pPr>
                <a:endParaRPr/>
              </a:p>
            </p:txBody>
          </p:sp>
        </p:grpSp>
        <p:sp>
          <p:nvSpPr>
            <p:cNvPr id="16" name="TextBox 16"/>
            <p:cNvSpPr txBox="1"/>
            <p:nvPr/>
          </p:nvSpPr>
          <p:spPr>
            <a:xfrm>
              <a:off x="910911" y="302741"/>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Προτεινόμενο περιεχόμενο</a:t>
              </a:r>
            </a:p>
          </p:txBody>
        </p:sp>
        <p:grpSp>
          <p:nvGrpSpPr>
            <p:cNvPr id="17" name="Group 17"/>
            <p:cNvGrpSpPr/>
            <p:nvPr/>
          </p:nvGrpSpPr>
          <p:grpSpPr>
            <a:xfrm>
              <a:off x="8918280" y="266941"/>
              <a:ext cx="1747075" cy="505941"/>
              <a:chOff x="0" y="0"/>
              <a:chExt cx="469584" cy="135988"/>
            </a:xfrm>
          </p:grpSpPr>
          <p:sp>
            <p:nvSpPr>
              <p:cNvPr id="18" name="Freeform 18"/>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8B75A7"/>
              </a:solidFill>
            </p:spPr>
            <p:txBody>
              <a:bodyPr/>
              <a:lstStyle/>
              <a:p>
                <a:endParaRPr lang="en-CY"/>
              </a:p>
            </p:txBody>
          </p:sp>
          <p:sp>
            <p:nvSpPr>
              <p:cNvPr id="19" name="TextBox 19"/>
              <p:cNvSpPr txBox="1"/>
              <p:nvPr/>
            </p:nvSpPr>
            <p:spPr>
              <a:xfrm>
                <a:off x="0" y="-19050"/>
                <a:ext cx="469584" cy="155038"/>
              </a:xfrm>
              <a:prstGeom prst="rect">
                <a:avLst/>
              </a:prstGeom>
            </p:spPr>
            <p:txBody>
              <a:bodyPr lIns="50800" tIns="50800" rIns="50800" bIns="50800" rtlCol="0" anchor="ctr"/>
              <a:lstStyle/>
              <a:p>
                <a:pPr marL="0" lvl="0" indent="0" algn="ctr">
                  <a:lnSpc>
                    <a:spcPts val="2099"/>
                  </a:lnSpc>
                </a:pPr>
                <a:r>
                  <a:rPr lang="en-US" sz="1499">
                    <a:solidFill>
                      <a:srgbClr val="EFAB80"/>
                    </a:solidFill>
                    <a:latin typeface="Open Sans"/>
                    <a:ea typeface="Open Sans"/>
                    <a:cs typeface="Open Sans"/>
                    <a:sym typeface="Open Sans"/>
                  </a:rPr>
                  <a:t>Κοινόχρηστο</a:t>
                </a:r>
              </a:p>
            </p:txBody>
          </p:sp>
        </p:grpSp>
      </p:grpSp>
      <p:grpSp>
        <p:nvGrpSpPr>
          <p:cNvPr id="20" name="Group 20"/>
          <p:cNvGrpSpPr/>
          <p:nvPr/>
        </p:nvGrpSpPr>
        <p:grpSpPr>
          <a:xfrm>
            <a:off x="5478379" y="856731"/>
            <a:ext cx="1985003" cy="322615"/>
            <a:chOff x="0" y="0"/>
            <a:chExt cx="711380" cy="115618"/>
          </a:xfrm>
        </p:grpSpPr>
        <p:sp>
          <p:nvSpPr>
            <p:cNvPr id="21" name="Freeform 21"/>
            <p:cNvSpPr/>
            <p:nvPr/>
          </p:nvSpPr>
          <p:spPr>
            <a:xfrm>
              <a:off x="0" y="0"/>
              <a:ext cx="711380" cy="115618"/>
            </a:xfrm>
            <a:custGeom>
              <a:avLst/>
              <a:gdLst/>
              <a:ahLst/>
              <a:cxnLst/>
              <a:rect l="l" t="t" r="r" b="b"/>
              <a:pathLst>
                <a:path w="711380" h="115618">
                  <a:moveTo>
                    <a:pt x="57809" y="0"/>
                  </a:moveTo>
                  <a:lnTo>
                    <a:pt x="653571" y="0"/>
                  </a:lnTo>
                  <a:cubicBezTo>
                    <a:pt x="668903" y="0"/>
                    <a:pt x="683607" y="6091"/>
                    <a:pt x="694448" y="16932"/>
                  </a:cubicBezTo>
                  <a:cubicBezTo>
                    <a:pt x="705290" y="27773"/>
                    <a:pt x="711380" y="42477"/>
                    <a:pt x="711380" y="57809"/>
                  </a:cubicBezTo>
                  <a:lnTo>
                    <a:pt x="711380" y="57809"/>
                  </a:lnTo>
                  <a:cubicBezTo>
                    <a:pt x="711380" y="89736"/>
                    <a:pt x="685498" y="115618"/>
                    <a:pt x="653571" y="115618"/>
                  </a:cubicBezTo>
                  <a:lnTo>
                    <a:pt x="57809" y="115618"/>
                  </a:lnTo>
                  <a:cubicBezTo>
                    <a:pt x="42477" y="115618"/>
                    <a:pt x="27773" y="109527"/>
                    <a:pt x="16932" y="98686"/>
                  </a:cubicBezTo>
                  <a:cubicBezTo>
                    <a:pt x="6091" y="87845"/>
                    <a:pt x="0" y="73141"/>
                    <a:pt x="0" y="57809"/>
                  </a:cubicBezTo>
                  <a:lnTo>
                    <a:pt x="0" y="57809"/>
                  </a:lnTo>
                  <a:cubicBezTo>
                    <a:pt x="0" y="42477"/>
                    <a:pt x="6091" y="27773"/>
                    <a:pt x="16932" y="16932"/>
                  </a:cubicBezTo>
                  <a:cubicBezTo>
                    <a:pt x="27773" y="6091"/>
                    <a:pt x="42477" y="0"/>
                    <a:pt x="57809" y="0"/>
                  </a:cubicBezTo>
                  <a:close/>
                </a:path>
              </a:pathLst>
            </a:custGeom>
            <a:solidFill>
              <a:srgbClr val="FFFFFF"/>
            </a:solidFill>
          </p:spPr>
          <p:txBody>
            <a:bodyPr/>
            <a:lstStyle/>
            <a:p>
              <a:endParaRPr lang="en-CY"/>
            </a:p>
          </p:txBody>
        </p:sp>
        <p:sp>
          <p:nvSpPr>
            <p:cNvPr id="22" name="TextBox 22"/>
            <p:cNvSpPr txBox="1"/>
            <p:nvPr/>
          </p:nvSpPr>
          <p:spPr>
            <a:xfrm>
              <a:off x="0" y="-19050"/>
              <a:ext cx="711380" cy="134668"/>
            </a:xfrm>
            <a:prstGeom prst="rect">
              <a:avLst/>
            </a:prstGeom>
          </p:spPr>
          <p:txBody>
            <a:bodyPr lIns="50800" tIns="50800" rIns="50800" bIns="50800" rtlCol="0" anchor="ctr"/>
            <a:lstStyle/>
            <a:p>
              <a:pPr marL="0" lvl="0" indent="0" algn="ctr">
                <a:lnSpc>
                  <a:spcPts val="1679"/>
                </a:lnSpc>
              </a:pPr>
              <a:r>
                <a:rPr lang="en-US" sz="1200">
                  <a:solidFill>
                    <a:srgbClr val="464646"/>
                  </a:solidFill>
                  <a:latin typeface="Open Sans"/>
                  <a:ea typeface="Open Sans"/>
                  <a:cs typeface="Open Sans"/>
                  <a:sym typeface="Open Sans"/>
                </a:rPr>
                <a:t>Kύπρος / Λευκωσία</a:t>
              </a:r>
            </a:p>
          </p:txBody>
        </p:sp>
      </p:grpSp>
      <p:grpSp>
        <p:nvGrpSpPr>
          <p:cNvPr id="23" name="Group 23"/>
          <p:cNvGrpSpPr/>
          <p:nvPr/>
        </p:nvGrpSpPr>
        <p:grpSpPr>
          <a:xfrm>
            <a:off x="266482" y="2067151"/>
            <a:ext cx="7027036" cy="5129296"/>
            <a:chOff x="0" y="0"/>
            <a:chExt cx="9369381" cy="6839061"/>
          </a:xfrm>
        </p:grpSpPr>
        <p:grpSp>
          <p:nvGrpSpPr>
            <p:cNvPr id="24" name="Group 24"/>
            <p:cNvGrpSpPr/>
            <p:nvPr/>
          </p:nvGrpSpPr>
          <p:grpSpPr>
            <a:xfrm>
              <a:off x="0" y="0"/>
              <a:ext cx="9369381" cy="6839061"/>
              <a:chOff x="0" y="0"/>
              <a:chExt cx="2518331" cy="1838224"/>
            </a:xfrm>
          </p:grpSpPr>
          <p:sp>
            <p:nvSpPr>
              <p:cNvPr id="25" name="Freeform 25"/>
              <p:cNvSpPr/>
              <p:nvPr/>
            </p:nvSpPr>
            <p:spPr>
              <a:xfrm>
                <a:off x="0" y="0"/>
                <a:ext cx="2518331" cy="1838224"/>
              </a:xfrm>
              <a:custGeom>
                <a:avLst/>
                <a:gdLst/>
                <a:ahLst/>
                <a:cxnLst/>
                <a:rect l="l" t="t" r="r" b="b"/>
                <a:pathLst>
                  <a:path w="2518331" h="1838224">
                    <a:moveTo>
                      <a:pt x="40764" y="0"/>
                    </a:moveTo>
                    <a:lnTo>
                      <a:pt x="2477567" y="0"/>
                    </a:lnTo>
                    <a:cubicBezTo>
                      <a:pt x="2488378" y="0"/>
                      <a:pt x="2498747" y="4295"/>
                      <a:pt x="2506391" y="11940"/>
                    </a:cubicBezTo>
                    <a:cubicBezTo>
                      <a:pt x="2514036" y="19584"/>
                      <a:pt x="2518331" y="29953"/>
                      <a:pt x="2518331" y="40764"/>
                    </a:cubicBezTo>
                    <a:lnTo>
                      <a:pt x="2518331" y="1797459"/>
                    </a:lnTo>
                    <a:cubicBezTo>
                      <a:pt x="2518331" y="1819973"/>
                      <a:pt x="2500080" y="1838224"/>
                      <a:pt x="2477567" y="1838224"/>
                    </a:cubicBezTo>
                    <a:lnTo>
                      <a:pt x="40764" y="1838224"/>
                    </a:lnTo>
                    <a:cubicBezTo>
                      <a:pt x="29953" y="1838224"/>
                      <a:pt x="19584" y="1833929"/>
                      <a:pt x="11940" y="1826284"/>
                    </a:cubicBezTo>
                    <a:cubicBezTo>
                      <a:pt x="4295" y="1818639"/>
                      <a:pt x="0" y="1808271"/>
                      <a:pt x="0" y="1797459"/>
                    </a:cubicBezTo>
                    <a:lnTo>
                      <a:pt x="0" y="40764"/>
                    </a:lnTo>
                    <a:cubicBezTo>
                      <a:pt x="0" y="18251"/>
                      <a:pt x="18251" y="0"/>
                      <a:pt x="40764" y="0"/>
                    </a:cubicBezTo>
                    <a:close/>
                  </a:path>
                </a:pathLst>
              </a:custGeom>
              <a:solidFill>
                <a:srgbClr val="FFFFFE"/>
              </a:solidFill>
              <a:ln w="38100" cap="rnd">
                <a:solidFill>
                  <a:srgbClr val="464646"/>
                </a:solidFill>
                <a:prstDash val="solid"/>
                <a:round/>
              </a:ln>
            </p:spPr>
            <p:txBody>
              <a:bodyPr/>
              <a:lstStyle/>
              <a:p>
                <a:endParaRPr lang="en-CY"/>
              </a:p>
            </p:txBody>
          </p:sp>
          <p:sp>
            <p:nvSpPr>
              <p:cNvPr id="26" name="TextBox 26"/>
              <p:cNvSpPr txBox="1"/>
              <p:nvPr/>
            </p:nvSpPr>
            <p:spPr>
              <a:xfrm>
                <a:off x="0" y="-28575"/>
                <a:ext cx="2518331" cy="1866799"/>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27" name="TextBox 27"/>
            <p:cNvSpPr txBox="1"/>
            <p:nvPr/>
          </p:nvSpPr>
          <p:spPr>
            <a:xfrm>
              <a:off x="289196" y="253899"/>
              <a:ext cx="8790988" cy="6585162"/>
            </a:xfrm>
            <a:prstGeom prst="rect">
              <a:avLst/>
            </a:prstGeom>
          </p:spPr>
          <p:txBody>
            <a:bodyPr lIns="0" tIns="0" rIns="0" bIns="0" rtlCol="0" anchor="t">
              <a:spAutoFit/>
            </a:bodyPr>
            <a:lstStyle/>
            <a:p>
              <a:pPr algn="just">
                <a:lnSpc>
                  <a:spcPts val="1959"/>
                </a:lnSpc>
                <a:spcBef>
                  <a:spcPct val="0"/>
                </a:spcBef>
              </a:pPr>
              <a:r>
                <a:rPr lang="en-US" sz="1399" b="1">
                  <a:solidFill>
                    <a:srgbClr val="464646"/>
                  </a:solidFill>
                  <a:latin typeface="Open Sans Bold"/>
                  <a:ea typeface="Open Sans Bold"/>
                  <a:cs typeface="Open Sans Bold"/>
                  <a:sym typeface="Open Sans Bold"/>
                </a:rPr>
                <a:t>Τμήμα</a:t>
              </a:r>
              <a:r>
                <a:rPr lang="en-US" sz="1399" b="1" u="none" strike="noStrike">
                  <a:solidFill>
                    <a:srgbClr val="464646"/>
                  </a:solidFill>
                  <a:latin typeface="Open Sans Bold"/>
                  <a:ea typeface="Open Sans Bold"/>
                  <a:cs typeface="Open Sans Bold"/>
                  <a:sym typeface="Open Sans Bold"/>
                </a:rPr>
                <a:t> Αρχείου Πληθυσμού και Μετανάστευσης (Υπουργείο Εσωτερικών): www.moi.gov.cy</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 Πληροφορίες για άδειες διαμονής και εργασίας για υπηκόους τρίτων χωρών</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 Διαδικασίες για εργοδότες σχετικά με την πρόσληψη εργαζομένων από το εξωτερικό</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 Οδηγίες για τις απαιτήσεις θεώρησης εισόδου (visa) και άδειας εργασίας</a:t>
              </a:r>
            </a:p>
            <a:p>
              <a:pPr algn="just">
                <a:lnSpc>
                  <a:spcPts val="1959"/>
                </a:lnSpc>
                <a:spcBef>
                  <a:spcPct val="0"/>
                </a:spcBef>
              </a:pPr>
              <a:r>
                <a:rPr lang="en-US" sz="1399" b="1" u="none" strike="noStrike">
                  <a:solidFill>
                    <a:srgbClr val="464646"/>
                  </a:solidFill>
                  <a:latin typeface="Open Sans Bold"/>
                  <a:ea typeface="Open Sans Bold"/>
                  <a:cs typeface="Open Sans Bold"/>
                  <a:sym typeface="Open Sans Bold"/>
                </a:rPr>
                <a:t>Υπουργείο Εργασίας, Πρόνοιας και Κοινωνικών Ασφαλίσεων: www.mlsi.gov.cy</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 Πληροφορίες για τη νομοθεσία εργασίας και τα δικαιώματα εργαζομένων</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 Διαδικασίες για την απασχόληση αλλοδαπών εργαζομένων</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 Καθοδήγηση για τις υποχρεώσεις εργοδοτών</a:t>
              </a:r>
            </a:p>
            <a:p>
              <a:pPr algn="just">
                <a:lnSpc>
                  <a:spcPts val="1959"/>
                </a:lnSpc>
                <a:spcBef>
                  <a:spcPct val="0"/>
                </a:spcBef>
              </a:pPr>
              <a:r>
                <a:rPr lang="en-US" sz="1399" u="none" strike="noStrike">
                  <a:solidFill>
                    <a:srgbClr val="464646"/>
                  </a:solidFill>
                  <a:latin typeface="Open Sans"/>
                  <a:ea typeface="Open Sans"/>
                  <a:cs typeface="Open Sans"/>
                  <a:sym typeface="Open Sans"/>
                </a:rPr>
                <a:t>Τμήμα Εργασίας: www.mlsi.gov.cy/dl</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 Πληροφορίες για την εγγραφή εργοδοτών και εργαζομένων</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 Υποστήριξη σε θέματα αγοράς εργασίας και απασχόλησης</a:t>
              </a:r>
            </a:p>
            <a:p>
              <a:pPr algn="just">
                <a:lnSpc>
                  <a:spcPts val="1959"/>
                </a:lnSpc>
                <a:spcBef>
                  <a:spcPct val="0"/>
                </a:spcBef>
              </a:pPr>
              <a:r>
                <a:rPr lang="en-US" sz="1399" b="1" u="none" strike="noStrike">
                  <a:solidFill>
                    <a:srgbClr val="464646"/>
                  </a:solidFill>
                  <a:latin typeface="Open Sans Bold"/>
                  <a:ea typeface="Open Sans Bold"/>
                  <a:cs typeface="Open Sans Bold"/>
                  <a:sym typeface="Open Sans Bold"/>
                </a:rPr>
                <a:t>Υπηρεσίες Κοινωνικών Ασφαλίσεων: www.mlsi.gov.cy/sid</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Πληροφορίες για την εγγραφή εργαζομένων στο σύστημα κοινωνικών ασφαλίσεων</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 Καθοδήγηση για εισφορές εργοδοτών και εργαζομένων</a:t>
              </a:r>
            </a:p>
            <a:p>
              <a:pPr algn="l">
                <a:lnSpc>
                  <a:spcPts val="1959"/>
                </a:lnSpc>
              </a:pPr>
              <a:endParaRPr lang="en-US" sz="1399" u="none" strike="noStrike">
                <a:solidFill>
                  <a:srgbClr val="464646"/>
                </a:solidFill>
                <a:latin typeface="Open Sans"/>
                <a:ea typeface="Open Sans"/>
                <a:cs typeface="Open Sans"/>
                <a:sym typeface="Open Sans"/>
              </a:endParaRPr>
            </a:p>
          </p:txBody>
        </p:sp>
      </p:grpSp>
      <p:sp>
        <p:nvSpPr>
          <p:cNvPr id="28" name="TextBox 28"/>
          <p:cNvSpPr txBox="1"/>
          <p:nvPr/>
        </p:nvSpPr>
        <p:spPr>
          <a:xfrm>
            <a:off x="167765" y="1563801"/>
            <a:ext cx="7209635" cy="336550"/>
          </a:xfrm>
          <a:prstGeom prst="rect">
            <a:avLst/>
          </a:prstGeom>
        </p:spPr>
        <p:txBody>
          <a:bodyPr lIns="0" tIns="0" rIns="0" bIns="0" rtlCol="0" anchor="t">
            <a:spAutoFit/>
          </a:bodyPr>
          <a:lstStyle/>
          <a:p>
            <a:pPr marL="0" lvl="0" indent="0" algn="l">
              <a:lnSpc>
                <a:spcPts val="1399"/>
              </a:lnSpc>
              <a:spcBef>
                <a:spcPct val="0"/>
              </a:spcBef>
            </a:pPr>
            <a:r>
              <a:rPr lang="en-US" sz="999" i="1">
                <a:solidFill>
                  <a:srgbClr val="464646"/>
                </a:solidFill>
                <a:latin typeface="Open Sans Italics"/>
                <a:ea typeface="Open Sans Italics"/>
                <a:cs typeface="Open Sans Italics"/>
                <a:sym typeface="Open Sans Italics"/>
              </a:rPr>
              <a:t>Αυτή η επισκόπηση θα πρέπει να παρέχει ένα δομημένο σημείο εκκίνησης με συνδέσμους προς αξιόπιστες και επίσημες πηγές. Δεν αντικαθιστά τις νομικές συμβουλές, αλλά υποστηρίζει τη λήψη τεκμηριωμένων και διαφανών αποφάσεων.</a:t>
            </a:r>
          </a:p>
        </p:txBody>
      </p:sp>
      <p:sp>
        <p:nvSpPr>
          <p:cNvPr id="29" name="TextBox 29"/>
          <p:cNvSpPr txBox="1"/>
          <p:nvPr/>
        </p:nvSpPr>
        <p:spPr>
          <a:xfrm>
            <a:off x="1686385" y="10130574"/>
            <a:ext cx="4172396" cy="148842"/>
          </a:xfrm>
          <a:prstGeom prst="rect">
            <a:avLst/>
          </a:prstGeom>
        </p:spPr>
        <p:txBody>
          <a:bodyPr lIns="0" tIns="0" rIns="0" bIns="0" rtlCol="0" anchor="t">
            <a:spAutoFit/>
          </a:bodyPr>
          <a:lstStyle/>
          <a:p>
            <a:pPr marL="0" lvl="0" indent="0" algn="ctr">
              <a:lnSpc>
                <a:spcPts val="1246"/>
              </a:lnSpc>
              <a:spcBef>
                <a:spcPct val="0"/>
              </a:spcBef>
            </a:pPr>
            <a:r>
              <a:rPr lang="en-US" sz="890" b="1" u="none" strike="noStrike">
                <a:solidFill>
                  <a:srgbClr val="422C4F"/>
                </a:solidFill>
                <a:latin typeface="Open Sans Bold"/>
                <a:ea typeface="Open Sans Bold"/>
                <a:cs typeface="Open Sans Bold"/>
                <a:sym typeface="Open Sans Bold"/>
              </a:rPr>
              <a:t>Οδηγίες προς τους εργοδότες για ενημερωμένες και δίκαιες προσλήψεις</a:t>
            </a:r>
          </a:p>
        </p:txBody>
      </p:sp>
      <p:grpSp>
        <p:nvGrpSpPr>
          <p:cNvPr id="30" name="Group 30"/>
          <p:cNvGrpSpPr/>
          <p:nvPr/>
        </p:nvGrpSpPr>
        <p:grpSpPr>
          <a:xfrm>
            <a:off x="259065" y="7363247"/>
            <a:ext cx="7027036" cy="2652796"/>
            <a:chOff x="0" y="0"/>
            <a:chExt cx="9369381" cy="3537061"/>
          </a:xfrm>
        </p:grpSpPr>
        <p:grpSp>
          <p:nvGrpSpPr>
            <p:cNvPr id="31" name="Group 31"/>
            <p:cNvGrpSpPr/>
            <p:nvPr/>
          </p:nvGrpSpPr>
          <p:grpSpPr>
            <a:xfrm>
              <a:off x="0" y="0"/>
              <a:ext cx="9369381" cy="3537061"/>
              <a:chOff x="0" y="0"/>
              <a:chExt cx="2518331" cy="950702"/>
            </a:xfrm>
          </p:grpSpPr>
          <p:sp>
            <p:nvSpPr>
              <p:cNvPr id="32" name="Freeform 32"/>
              <p:cNvSpPr/>
              <p:nvPr/>
            </p:nvSpPr>
            <p:spPr>
              <a:xfrm>
                <a:off x="0" y="0"/>
                <a:ext cx="2518331" cy="950702"/>
              </a:xfrm>
              <a:custGeom>
                <a:avLst/>
                <a:gdLst/>
                <a:ahLst/>
                <a:cxnLst/>
                <a:rect l="l" t="t" r="r" b="b"/>
                <a:pathLst>
                  <a:path w="2518331" h="950702">
                    <a:moveTo>
                      <a:pt x="40764" y="0"/>
                    </a:moveTo>
                    <a:lnTo>
                      <a:pt x="2477567" y="0"/>
                    </a:lnTo>
                    <a:cubicBezTo>
                      <a:pt x="2488378" y="0"/>
                      <a:pt x="2498747" y="4295"/>
                      <a:pt x="2506391" y="11940"/>
                    </a:cubicBezTo>
                    <a:cubicBezTo>
                      <a:pt x="2514036" y="19584"/>
                      <a:pt x="2518331" y="29953"/>
                      <a:pt x="2518331" y="40764"/>
                    </a:cubicBezTo>
                    <a:lnTo>
                      <a:pt x="2518331" y="909938"/>
                    </a:lnTo>
                    <a:cubicBezTo>
                      <a:pt x="2518331" y="920749"/>
                      <a:pt x="2514036" y="931118"/>
                      <a:pt x="2506391" y="938762"/>
                    </a:cubicBezTo>
                    <a:cubicBezTo>
                      <a:pt x="2498747" y="946407"/>
                      <a:pt x="2488378" y="950702"/>
                      <a:pt x="2477567" y="950702"/>
                    </a:cubicBezTo>
                    <a:lnTo>
                      <a:pt x="40764" y="950702"/>
                    </a:lnTo>
                    <a:cubicBezTo>
                      <a:pt x="18251" y="950702"/>
                      <a:pt x="0" y="932451"/>
                      <a:pt x="0" y="909938"/>
                    </a:cubicBezTo>
                    <a:lnTo>
                      <a:pt x="0" y="40764"/>
                    </a:lnTo>
                    <a:cubicBezTo>
                      <a:pt x="0" y="18251"/>
                      <a:pt x="18251" y="0"/>
                      <a:pt x="40764" y="0"/>
                    </a:cubicBezTo>
                    <a:close/>
                  </a:path>
                </a:pathLst>
              </a:custGeom>
              <a:solidFill>
                <a:srgbClr val="FFFFFE"/>
              </a:solidFill>
              <a:ln w="38100" cap="rnd">
                <a:solidFill>
                  <a:srgbClr val="464646"/>
                </a:solidFill>
                <a:prstDash val="solid"/>
                <a:round/>
              </a:ln>
            </p:spPr>
            <p:txBody>
              <a:bodyPr/>
              <a:lstStyle/>
              <a:p>
                <a:endParaRPr lang="en-CY"/>
              </a:p>
            </p:txBody>
          </p:sp>
          <p:sp>
            <p:nvSpPr>
              <p:cNvPr id="33" name="TextBox 33"/>
              <p:cNvSpPr txBox="1"/>
              <p:nvPr/>
            </p:nvSpPr>
            <p:spPr>
              <a:xfrm>
                <a:off x="0" y="-28575"/>
                <a:ext cx="2518331" cy="979277"/>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34" name="TextBox 34"/>
            <p:cNvSpPr txBox="1"/>
            <p:nvPr/>
          </p:nvSpPr>
          <p:spPr>
            <a:xfrm>
              <a:off x="289196" y="112662"/>
              <a:ext cx="8790988" cy="3283162"/>
            </a:xfrm>
            <a:prstGeom prst="rect">
              <a:avLst/>
            </a:prstGeom>
          </p:spPr>
          <p:txBody>
            <a:bodyPr lIns="0" tIns="0" rIns="0" bIns="0" rtlCol="0" anchor="t">
              <a:spAutoFit/>
            </a:bodyPr>
            <a:lstStyle/>
            <a:p>
              <a:pPr algn="just">
                <a:lnSpc>
                  <a:spcPts val="1959"/>
                </a:lnSpc>
                <a:spcBef>
                  <a:spcPct val="0"/>
                </a:spcBef>
              </a:pPr>
              <a:r>
                <a:rPr lang="en-US" sz="1399" b="1" u="none" strike="noStrike">
                  <a:solidFill>
                    <a:srgbClr val="464646"/>
                  </a:solidFill>
                  <a:latin typeface="Open Sans Bold"/>
                  <a:ea typeface="Open Sans Bold"/>
                  <a:cs typeface="Open Sans Bold"/>
                  <a:sym typeface="Open Sans Bold"/>
                </a:rPr>
                <a:t>Αρχές Καλής Πρακτικής</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Χρησιμοποιήστε πάντα επίσημες και επαληθεύσιμες πηγές πληροφόρησης</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Ζητήστε από τους υποψήφιους εργαζομένους να προσκομίσουν τα απαραίτητα έγγραφα πριν την πρόσληψη</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Εξηγήστε με σαφήνεια τις απαιτήσεις της θέσης και τις διαδικασίες πρόσληψης</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Παρέχετε επαρκή χρόνο για την ολοκλήρωση διοικητικών διαδικασιών</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Διατηρήστε διαφάνεια και ίση μεταχείριση σε όλα τα στάδια της πρόσληψης</a:t>
              </a:r>
            </a:p>
            <a:p>
              <a:pPr marL="302259" lvl="1" indent="-151129" algn="just">
                <a:lnSpc>
                  <a:spcPts val="1959"/>
                </a:lnSpc>
                <a:buFont typeface="Arial"/>
                <a:buChar char="•"/>
              </a:pPr>
              <a:r>
                <a:rPr lang="en-US" sz="1399" u="none" strike="noStrike">
                  <a:solidFill>
                    <a:srgbClr val="464646"/>
                  </a:solidFill>
                  <a:latin typeface="Open Sans"/>
                  <a:ea typeface="Open Sans"/>
                  <a:cs typeface="Open Sans"/>
                  <a:sym typeface="Open Sans"/>
                </a:rPr>
                <a:t>Ζητήστε διευκρινίσεις από τις αρμόδιες αρχές σε περίπτωση αμφιβολίας</a:t>
              </a:r>
            </a:p>
          </p:txBody>
        </p:sp>
      </p:grpSp>
      <p:sp>
        <p:nvSpPr>
          <p:cNvPr id="35" name="Freeform 2">
            <a:extLst>
              <a:ext uri="{FF2B5EF4-FFF2-40B4-BE49-F238E27FC236}">
                <a16:creationId xmlns:a16="http://schemas.microsoft.com/office/drawing/2014/main" id="{725DE51D-838C-3399-E38E-78E4A9E4F39D}"/>
              </a:ext>
            </a:extLst>
          </p:cNvPr>
          <p:cNvSpPr/>
          <p:nvPr/>
        </p:nvSpPr>
        <p:spPr>
          <a:xfrm>
            <a:off x="1636286" y="-22481"/>
            <a:ext cx="3024000" cy="1604129"/>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l="2098" t="-63071" r="-2098" b="63071"/>
            </a:stretch>
          </a:blipFill>
        </p:spPr>
        <p:txBody>
          <a:bodyPr/>
          <a:lstStyle/>
          <a:p>
            <a:endParaRPr lang="en-CY"/>
          </a:p>
        </p:txBody>
      </p:sp>
      <p:sp>
        <p:nvSpPr>
          <p:cNvPr id="36" name="Freeform 3">
            <a:extLst>
              <a:ext uri="{FF2B5EF4-FFF2-40B4-BE49-F238E27FC236}">
                <a16:creationId xmlns:a16="http://schemas.microsoft.com/office/drawing/2014/main" id="{29921BF5-C694-B934-7CAD-1DE8E516289F}"/>
              </a:ext>
            </a:extLst>
          </p:cNvPr>
          <p:cNvSpPr/>
          <p:nvPr/>
        </p:nvSpPr>
        <p:spPr>
          <a:xfrm>
            <a:off x="2902269" y="-72259"/>
            <a:ext cx="3024000" cy="678164"/>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36540"/>
            </a:stretch>
          </a:blipFill>
        </p:spPr>
        <p:txBody>
          <a:bodyPr/>
          <a:lstStyle/>
          <a:p>
            <a:endParaRPr lang="en-CY" dirty="0"/>
          </a:p>
        </p:txBody>
      </p:sp>
      <p:grpSp>
        <p:nvGrpSpPr>
          <p:cNvPr id="37" name="Group 4">
            <a:extLst>
              <a:ext uri="{FF2B5EF4-FFF2-40B4-BE49-F238E27FC236}">
                <a16:creationId xmlns:a16="http://schemas.microsoft.com/office/drawing/2014/main" id="{BDBEF630-AD5B-98F4-BB78-57943B24C674}"/>
              </a:ext>
            </a:extLst>
          </p:cNvPr>
          <p:cNvGrpSpPr/>
          <p:nvPr/>
        </p:nvGrpSpPr>
        <p:grpSpPr>
          <a:xfrm>
            <a:off x="-3" y="10350807"/>
            <a:ext cx="6897159" cy="87392"/>
            <a:chOff x="0" y="0"/>
            <a:chExt cx="2709333" cy="26991"/>
          </a:xfrm>
        </p:grpSpPr>
        <p:sp>
          <p:nvSpPr>
            <p:cNvPr id="38" name="Freeform 5">
              <a:extLst>
                <a:ext uri="{FF2B5EF4-FFF2-40B4-BE49-F238E27FC236}">
                  <a16:creationId xmlns:a16="http://schemas.microsoft.com/office/drawing/2014/main" id="{36511EE6-1589-19FA-4FE7-99F8884B06A5}"/>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39" name="TextBox 6">
              <a:extLst>
                <a:ext uri="{FF2B5EF4-FFF2-40B4-BE49-F238E27FC236}">
                  <a16:creationId xmlns:a16="http://schemas.microsoft.com/office/drawing/2014/main" id="{ECA19F0B-64D2-C48E-FEBB-BE8082AF5DA9}"/>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F9B4F296-504B-E5EC-6BC8-5636EC5AA210}"/>
              </a:ext>
            </a:extLst>
          </p:cNvPr>
          <p:cNvSpPr txBox="1"/>
          <p:nvPr/>
        </p:nvSpPr>
        <p:spPr>
          <a:xfrm>
            <a:off x="0" y="2636251"/>
            <a:ext cx="7556500" cy="103477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8850"/>
              </a:lnSpc>
              <a:spcBef>
                <a:spcPts val="0"/>
              </a:spcBef>
              <a:spcAft>
                <a:spcPts val="0"/>
              </a:spcAft>
              <a:buNone/>
              <a:tabLst/>
              <a:defRPr sz="1800" b="0" i="0" u="none" strike="noStrike" kern="0" cap="none" spc="0" baseline="0">
                <a:solidFill>
                  <a:srgbClr val="000000"/>
                </a:solidFill>
                <a:uFillTx/>
              </a:defRPr>
            </a:pPr>
            <a:r>
              <a:rPr lang="el-GR" sz="5400" b="1" dirty="0">
                <a:solidFill>
                  <a:srgbClr val="68BFBD"/>
                </a:solidFill>
                <a:latin typeface="Open Sans Bold"/>
                <a:ea typeface="Open Sans Bold"/>
                <a:cs typeface="Open Sans Bold"/>
              </a:rPr>
              <a:t>Δραστηριότητα</a:t>
            </a:r>
            <a:r>
              <a:rPr lang="en-CY" sz="5400" b="1" i="0" u="none" strike="noStrike" kern="1200" cap="none" baseline="0" dirty="0">
                <a:solidFill>
                  <a:srgbClr val="68BFBD"/>
                </a:solidFill>
                <a:uFillTx/>
                <a:latin typeface="Open Sans Bold"/>
                <a:ea typeface="Open Sans Bold"/>
                <a:cs typeface="Open Sans Bold"/>
              </a:rPr>
              <a:t> 4</a:t>
            </a:r>
            <a:endParaRPr lang="en-US" sz="5400" b="1" i="0" u="none" strike="noStrike" kern="1200" cap="none" baseline="0" dirty="0">
              <a:solidFill>
                <a:srgbClr val="68BFBD"/>
              </a:solidFill>
              <a:uFillTx/>
              <a:latin typeface="Open Sans Bold"/>
              <a:ea typeface="Open Sans Bold"/>
              <a:cs typeface="Open Sans Bold"/>
            </a:endParaRPr>
          </a:p>
        </p:txBody>
      </p:sp>
      <p:sp>
        <p:nvSpPr>
          <p:cNvPr id="5" name="TextBox 10">
            <a:extLst>
              <a:ext uri="{FF2B5EF4-FFF2-40B4-BE49-F238E27FC236}">
                <a16:creationId xmlns:a16="http://schemas.microsoft.com/office/drawing/2014/main" id="{EC57EC1D-E45A-689C-1398-3C0873555D97}"/>
              </a:ext>
            </a:extLst>
          </p:cNvPr>
          <p:cNvSpPr txBox="1"/>
          <p:nvPr/>
        </p:nvSpPr>
        <p:spPr>
          <a:xfrm>
            <a:off x="417277" y="6619679"/>
            <a:ext cx="6725448" cy="141190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Freeform 2">
            <a:extLst>
              <a:ext uri="{FF2B5EF4-FFF2-40B4-BE49-F238E27FC236}">
                <a16:creationId xmlns:a16="http://schemas.microsoft.com/office/drawing/2014/main" id="{B9C77908-18A1-2628-FCFC-3F530BEE6667}"/>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3">
            <a:extLst>
              <a:ext uri="{FF2B5EF4-FFF2-40B4-BE49-F238E27FC236}">
                <a16:creationId xmlns:a16="http://schemas.microsoft.com/office/drawing/2014/main" id="{A3522778-FCAA-9D04-E493-E6CE821976F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3" b="-1"/>
            </a:stretch>
          </a:blipFill>
        </p:spPr>
        <p:txBody>
          <a:bodyPr/>
          <a:lstStyle/>
          <a:p>
            <a:endParaRPr lang="en-CY"/>
          </a:p>
        </p:txBody>
      </p:sp>
      <p:sp>
        <p:nvSpPr>
          <p:cNvPr id="3" name="Freeform 3"/>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grpSp>
        <p:nvGrpSpPr>
          <p:cNvPr id="5" name="Group 5"/>
          <p:cNvGrpSpPr/>
          <p:nvPr/>
        </p:nvGrpSpPr>
        <p:grpSpPr>
          <a:xfrm>
            <a:off x="14965" y="10392479"/>
            <a:ext cx="6882191" cy="45719"/>
            <a:chOff x="0" y="0"/>
            <a:chExt cx="2709333" cy="26991"/>
          </a:xfrm>
        </p:grpSpPr>
        <p:sp>
          <p:nvSpPr>
            <p:cNvPr id="6" name="Freeform 6"/>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369693">
                    <a:alpha val="40000"/>
                  </a:srgbClr>
                </a:gs>
              </a:gsLst>
              <a:lin ang="0"/>
            </a:gradFill>
          </p:spPr>
          <p:txBody>
            <a:bodyPr/>
            <a:lstStyle/>
            <a:p>
              <a:endParaRPr lang="en-CY"/>
            </a:p>
          </p:txBody>
        </p:sp>
        <p:sp>
          <p:nvSpPr>
            <p:cNvPr id="7" name="TextBox 7"/>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8" name="Freeform 8"/>
          <p:cNvSpPr/>
          <p:nvPr/>
        </p:nvSpPr>
        <p:spPr>
          <a:xfrm>
            <a:off x="4903008" y="6682047"/>
            <a:ext cx="1743923" cy="3718495"/>
          </a:xfrm>
          <a:custGeom>
            <a:avLst/>
            <a:gdLst/>
            <a:ahLst/>
            <a:cxnLst/>
            <a:rect l="l" t="t" r="r" b="b"/>
            <a:pathLst>
              <a:path w="1743923" h="3718495">
                <a:moveTo>
                  <a:pt x="0" y="0"/>
                </a:moveTo>
                <a:lnTo>
                  <a:pt x="1743923" y="0"/>
                </a:lnTo>
                <a:lnTo>
                  <a:pt x="1743923" y="3718495"/>
                </a:lnTo>
                <a:lnTo>
                  <a:pt x="0" y="3718495"/>
                </a:lnTo>
                <a:lnTo>
                  <a:pt x="0" y="0"/>
                </a:lnTo>
                <a:close/>
              </a:path>
            </a:pathLst>
          </a:custGeom>
          <a:blipFill>
            <a:blip r:embed="rId4"/>
            <a:stretch>
              <a:fillRect l="-108" r="-108"/>
            </a:stretch>
          </a:blipFill>
        </p:spPr>
        <p:txBody>
          <a:bodyPr/>
          <a:lstStyle/>
          <a:p>
            <a:endParaRPr lang="en-CY"/>
          </a:p>
        </p:txBody>
      </p:sp>
      <p:grpSp>
        <p:nvGrpSpPr>
          <p:cNvPr id="9" name="Group 9"/>
          <p:cNvGrpSpPr/>
          <p:nvPr/>
        </p:nvGrpSpPr>
        <p:grpSpPr>
          <a:xfrm>
            <a:off x="409975" y="6032054"/>
            <a:ext cx="4313749" cy="2494800"/>
            <a:chOff x="0" y="0"/>
            <a:chExt cx="724664" cy="419100"/>
          </a:xfrm>
        </p:grpSpPr>
        <p:sp>
          <p:nvSpPr>
            <p:cNvPr id="10" name="Freeform 10"/>
            <p:cNvSpPr/>
            <p:nvPr/>
          </p:nvSpPr>
          <p:spPr>
            <a:xfrm>
              <a:off x="0" y="0"/>
              <a:ext cx="724664" cy="419100"/>
            </a:xfrm>
            <a:custGeom>
              <a:avLst/>
              <a:gdLst/>
              <a:ahLst/>
              <a:cxnLst/>
              <a:rect l="l" t="t" r="r" b="b"/>
              <a:pathLst>
                <a:path w="724664" h="419100">
                  <a:moveTo>
                    <a:pt x="26640" y="0"/>
                  </a:moveTo>
                  <a:lnTo>
                    <a:pt x="698024" y="0"/>
                  </a:lnTo>
                  <a:cubicBezTo>
                    <a:pt x="705089" y="0"/>
                    <a:pt x="711865" y="2807"/>
                    <a:pt x="716861" y="7803"/>
                  </a:cubicBezTo>
                  <a:cubicBezTo>
                    <a:pt x="721857" y="12799"/>
                    <a:pt x="724664" y="19575"/>
                    <a:pt x="724664" y="26640"/>
                  </a:cubicBezTo>
                  <a:lnTo>
                    <a:pt x="724664" y="392460"/>
                  </a:lnTo>
                  <a:cubicBezTo>
                    <a:pt x="724664" y="399525"/>
                    <a:pt x="721857" y="406301"/>
                    <a:pt x="716861" y="411297"/>
                  </a:cubicBezTo>
                  <a:cubicBezTo>
                    <a:pt x="711865" y="416293"/>
                    <a:pt x="705089" y="419100"/>
                    <a:pt x="698024" y="419100"/>
                  </a:cubicBezTo>
                  <a:lnTo>
                    <a:pt x="26640" y="419100"/>
                  </a:lnTo>
                  <a:cubicBezTo>
                    <a:pt x="19575" y="419100"/>
                    <a:pt x="12799" y="416293"/>
                    <a:pt x="7803" y="411297"/>
                  </a:cubicBezTo>
                  <a:cubicBezTo>
                    <a:pt x="2807" y="406301"/>
                    <a:pt x="0" y="399525"/>
                    <a:pt x="0" y="392460"/>
                  </a:cubicBezTo>
                  <a:lnTo>
                    <a:pt x="0" y="26640"/>
                  </a:lnTo>
                  <a:cubicBezTo>
                    <a:pt x="0" y="19575"/>
                    <a:pt x="2807" y="12799"/>
                    <a:pt x="7803" y="7803"/>
                  </a:cubicBezTo>
                  <a:cubicBezTo>
                    <a:pt x="12799" y="2807"/>
                    <a:pt x="19575" y="0"/>
                    <a:pt x="26640" y="0"/>
                  </a:cubicBezTo>
                  <a:close/>
                </a:path>
              </a:pathLst>
            </a:custGeom>
            <a:solidFill>
              <a:srgbClr val="D7EAEA"/>
            </a:solidFill>
          </p:spPr>
          <p:txBody>
            <a:bodyPr/>
            <a:lstStyle/>
            <a:p>
              <a:endParaRPr lang="en-CY"/>
            </a:p>
          </p:txBody>
        </p:sp>
        <p:sp>
          <p:nvSpPr>
            <p:cNvPr id="11" name="TextBox 11"/>
            <p:cNvSpPr txBox="1"/>
            <p:nvPr/>
          </p:nvSpPr>
          <p:spPr>
            <a:xfrm>
              <a:off x="0" y="-85725"/>
              <a:ext cx="724664" cy="504825"/>
            </a:xfrm>
            <a:prstGeom prst="rect">
              <a:avLst/>
            </a:prstGeom>
          </p:spPr>
          <p:txBody>
            <a:bodyPr lIns="50800" tIns="50800" rIns="50800" bIns="50800" rtlCol="0" anchor="ctr"/>
            <a:lstStyle/>
            <a:p>
              <a:pPr marL="0" lvl="0" indent="0" algn="ctr">
                <a:lnSpc>
                  <a:spcPts val="2388"/>
                </a:lnSpc>
              </a:pPr>
              <a:r>
                <a:rPr lang="en-US" sz="1200" i="1" spc="-45">
                  <a:solidFill>
                    <a:srgbClr val="37325F"/>
                  </a:solidFill>
                  <a:latin typeface="Open Sans Italics"/>
                  <a:ea typeface="Open Sans Italics"/>
                  <a:cs typeface="Open Sans Italics"/>
                  <a:sym typeface="Open Sans Italics"/>
                </a:rPr>
                <a:t>[Προαιρετικά: Προσθήκη εικόνας αξιών ή ομάδας]</a:t>
              </a:r>
            </a:p>
          </p:txBody>
        </p:sp>
      </p:grpSp>
      <p:sp>
        <p:nvSpPr>
          <p:cNvPr id="12" name="TextBox 12"/>
          <p:cNvSpPr txBox="1"/>
          <p:nvPr/>
        </p:nvSpPr>
        <p:spPr>
          <a:xfrm>
            <a:off x="347911" y="1504250"/>
            <a:ext cx="6882191" cy="3212846"/>
          </a:xfrm>
          <a:prstGeom prst="rect">
            <a:avLst/>
          </a:prstGeom>
        </p:spPr>
        <p:txBody>
          <a:bodyPr lIns="0" tIns="0" rIns="0" bIns="0" rtlCol="0" anchor="t">
            <a:spAutoFit/>
          </a:bodyPr>
          <a:lstStyle/>
          <a:p>
            <a:pPr marL="0" lvl="0" indent="0" algn="just">
              <a:lnSpc>
                <a:spcPts val="2586"/>
              </a:lnSpc>
            </a:pPr>
            <a:r>
              <a:rPr lang="en-US" sz="1299" i="1" spc="-49">
                <a:solidFill>
                  <a:srgbClr val="464646"/>
                </a:solidFill>
                <a:latin typeface="Open Sans Italics"/>
                <a:ea typeface="Open Sans Italics"/>
                <a:cs typeface="Open Sans Italics"/>
                <a:sym typeface="Open Sans Italics"/>
              </a:rPr>
              <a:t>[Μήνυμα καλωσορίσματος]</a:t>
            </a:r>
          </a:p>
          <a:p>
            <a:pPr marL="0" lvl="0" indent="0" algn="just">
              <a:lnSpc>
                <a:spcPts val="2586"/>
              </a:lnSpc>
            </a:pPr>
            <a:endParaRPr lang="en-US" sz="1299" i="1" spc="-49">
              <a:solidFill>
                <a:srgbClr val="464646"/>
              </a:solidFill>
              <a:latin typeface="Open Sans Italics"/>
              <a:ea typeface="Open Sans Italics"/>
              <a:cs typeface="Open Sans Italics"/>
              <a:sym typeface="Open Sans Italics"/>
            </a:endParaRPr>
          </a:p>
          <a:p>
            <a:pPr marL="0" lvl="0" indent="0" algn="just">
              <a:lnSpc>
                <a:spcPts val="2586"/>
              </a:lnSpc>
            </a:pPr>
            <a:endParaRPr lang="en-US" sz="1299" i="1" spc="-49">
              <a:solidFill>
                <a:srgbClr val="464646"/>
              </a:solidFill>
              <a:latin typeface="Open Sans Italics"/>
              <a:ea typeface="Open Sans Italics"/>
              <a:cs typeface="Open Sans Italics"/>
              <a:sym typeface="Open Sans Italics"/>
            </a:endParaRPr>
          </a:p>
          <a:p>
            <a:pPr marL="0" lvl="0" indent="0" algn="just">
              <a:lnSpc>
                <a:spcPts val="2586"/>
              </a:lnSpc>
            </a:pPr>
            <a:endParaRPr lang="en-US" sz="1299" i="1" spc="-49">
              <a:solidFill>
                <a:srgbClr val="464646"/>
              </a:solidFill>
              <a:latin typeface="Open Sans Italics"/>
              <a:ea typeface="Open Sans Italics"/>
              <a:cs typeface="Open Sans Italics"/>
              <a:sym typeface="Open Sans Italics"/>
            </a:endParaRPr>
          </a:p>
          <a:p>
            <a:pPr marL="0" lvl="0" indent="0" algn="just">
              <a:lnSpc>
                <a:spcPts val="2586"/>
              </a:lnSpc>
            </a:pPr>
            <a:r>
              <a:rPr lang="en-US" sz="1299" b="1" spc="-49">
                <a:solidFill>
                  <a:srgbClr val="464646"/>
                </a:solidFill>
                <a:latin typeface="Open Sans Bold"/>
                <a:ea typeface="Open Sans Bold"/>
                <a:cs typeface="Open Sans Bold"/>
                <a:sym typeface="Open Sans Bold"/>
              </a:rPr>
              <a:t>Σχετικά με τον Οργανισμό</a:t>
            </a:r>
          </a:p>
          <a:p>
            <a:pPr marL="0" lvl="0" indent="0" algn="just">
              <a:lnSpc>
                <a:spcPts val="2586"/>
              </a:lnSpc>
            </a:pPr>
            <a:r>
              <a:rPr lang="en-US" sz="1299" i="1" spc="-49">
                <a:solidFill>
                  <a:srgbClr val="464646"/>
                </a:solidFill>
                <a:latin typeface="Open Sans Italics"/>
                <a:ea typeface="Open Sans Italics"/>
                <a:cs typeface="Open Sans Italics"/>
                <a:sym typeface="Open Sans Italics"/>
              </a:rPr>
              <a:t>[Κείμενο]</a:t>
            </a:r>
          </a:p>
          <a:p>
            <a:pPr marL="0" lvl="0" indent="0" algn="just">
              <a:lnSpc>
                <a:spcPts val="2586"/>
              </a:lnSpc>
            </a:pPr>
            <a:endParaRPr lang="en-US" sz="1299" i="1" spc="-49">
              <a:solidFill>
                <a:srgbClr val="464646"/>
              </a:solidFill>
              <a:latin typeface="Open Sans Italics"/>
              <a:ea typeface="Open Sans Italics"/>
              <a:cs typeface="Open Sans Italics"/>
              <a:sym typeface="Open Sans Italics"/>
            </a:endParaRPr>
          </a:p>
          <a:p>
            <a:pPr marL="0" lvl="0" indent="0" algn="just">
              <a:lnSpc>
                <a:spcPts val="2586"/>
              </a:lnSpc>
            </a:pPr>
            <a:endParaRPr lang="en-US" sz="1299" i="1" spc="-49">
              <a:solidFill>
                <a:srgbClr val="464646"/>
              </a:solidFill>
              <a:latin typeface="Open Sans Italics"/>
              <a:ea typeface="Open Sans Italics"/>
              <a:cs typeface="Open Sans Italics"/>
              <a:sym typeface="Open Sans Italics"/>
            </a:endParaRPr>
          </a:p>
          <a:p>
            <a:pPr marL="0" lvl="0" indent="0" algn="just">
              <a:lnSpc>
                <a:spcPts val="2586"/>
              </a:lnSpc>
            </a:pPr>
            <a:r>
              <a:rPr lang="en-US" sz="1299" i="1" spc="-49">
                <a:solidFill>
                  <a:srgbClr val="464646"/>
                </a:solidFill>
                <a:latin typeface="Open Sans Italics"/>
                <a:ea typeface="Open Sans Italics"/>
                <a:cs typeface="Open Sans Italics"/>
                <a:sym typeface="Open Sans Italics"/>
              </a:rPr>
              <a:t>Οι Αξίες και οι Τρόποι Εργασίας μας</a:t>
            </a:r>
          </a:p>
          <a:p>
            <a:pPr marL="0" lvl="0" indent="0" algn="just">
              <a:lnSpc>
                <a:spcPts val="2586"/>
              </a:lnSpc>
            </a:pPr>
            <a:r>
              <a:rPr lang="en-US" sz="1299" i="1" spc="-49">
                <a:solidFill>
                  <a:srgbClr val="464646"/>
                </a:solidFill>
                <a:latin typeface="Open Sans Italics"/>
                <a:ea typeface="Open Sans Italics"/>
                <a:cs typeface="Open Sans Italics"/>
                <a:sym typeface="Open Sans Italics"/>
              </a:rPr>
              <a:t>[Λίστα τιμών]</a:t>
            </a:r>
          </a:p>
        </p:txBody>
      </p:sp>
      <p:sp>
        <p:nvSpPr>
          <p:cNvPr id="14" name="TextBox 14"/>
          <p:cNvSpPr txBox="1"/>
          <p:nvPr/>
        </p:nvSpPr>
        <p:spPr>
          <a:xfrm>
            <a:off x="488886" y="696594"/>
            <a:ext cx="6382911" cy="511810"/>
          </a:xfrm>
          <a:prstGeom prst="rect">
            <a:avLst/>
          </a:prstGeom>
        </p:spPr>
        <p:txBody>
          <a:bodyPr lIns="0" tIns="0" rIns="0" bIns="0" rtlCol="0" anchor="t">
            <a:spAutoFit/>
          </a:bodyPr>
          <a:lstStyle/>
          <a:p>
            <a:pPr marL="0" lvl="0" indent="0" algn="ctr">
              <a:lnSpc>
                <a:spcPts val="4160"/>
              </a:lnSpc>
            </a:pPr>
            <a:r>
              <a:rPr lang="en-US" sz="3200" b="1" spc="-224">
                <a:solidFill>
                  <a:srgbClr val="464646"/>
                </a:solidFill>
                <a:latin typeface="Open Sans Bold"/>
                <a:ea typeface="Open Sans Bold"/>
                <a:cs typeface="Open Sans Bold"/>
                <a:sym typeface="Open Sans Bold"/>
              </a:rPr>
              <a:t>Καλώς ήρθες στην ομάδα μας!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539527" y="1081968"/>
            <a:ext cx="6264473" cy="6380988"/>
          </a:xfrm>
          <a:prstGeom prst="rect">
            <a:avLst/>
          </a:prstGeom>
        </p:spPr>
        <p:txBody>
          <a:bodyPr lIns="0" tIns="0" rIns="0" bIns="0" rtlCol="0" anchor="t">
            <a:spAutoFit/>
          </a:bodyPr>
          <a:lstStyle/>
          <a:p>
            <a:pPr marL="0" lvl="0" indent="0" algn="just">
              <a:lnSpc>
                <a:spcPts val="2435"/>
              </a:lnSpc>
            </a:pPr>
            <a:r>
              <a:rPr lang="en-US" sz="1399" b="1" spc="-53">
                <a:solidFill>
                  <a:srgbClr val="464646"/>
                </a:solidFill>
                <a:latin typeface="Open Sans Bold"/>
                <a:ea typeface="Open Sans Bold"/>
                <a:cs typeface="Open Sans Bold"/>
                <a:sym typeface="Open Sans Bold"/>
              </a:rPr>
              <a:t>Ο Ρόλος σας &amp; η Ομάδα σας</a:t>
            </a:r>
          </a:p>
          <a:p>
            <a:pPr marL="0" lvl="0" indent="0" algn="just">
              <a:lnSpc>
                <a:spcPts val="2435"/>
              </a:lnSpc>
            </a:pPr>
            <a:r>
              <a:rPr lang="en-US" sz="1399" spc="-53">
                <a:solidFill>
                  <a:srgbClr val="464646"/>
                </a:solidFill>
                <a:latin typeface="Open Sans"/>
                <a:ea typeface="Open Sans"/>
                <a:cs typeface="Open Sans"/>
                <a:sym typeface="Open Sans"/>
              </a:rPr>
              <a:t>Τίτλος θέσης εργασίας: </a:t>
            </a:r>
          </a:p>
          <a:p>
            <a:pPr marL="0" lvl="0" indent="0" algn="just">
              <a:lnSpc>
                <a:spcPts val="2435"/>
              </a:lnSpc>
            </a:pPr>
            <a:r>
              <a:rPr lang="en-US" sz="1399" spc="-53">
                <a:solidFill>
                  <a:srgbClr val="464646"/>
                </a:solidFill>
                <a:latin typeface="Open Sans"/>
                <a:ea typeface="Open Sans"/>
                <a:cs typeface="Open Sans"/>
                <a:sym typeface="Open Sans"/>
              </a:rPr>
              <a:t>Τμήμα: </a:t>
            </a:r>
          </a:p>
          <a:p>
            <a:pPr marL="0" lvl="0" indent="0" algn="just">
              <a:lnSpc>
                <a:spcPts val="2435"/>
              </a:lnSpc>
            </a:pPr>
            <a:r>
              <a:rPr lang="en-US" sz="1399" spc="-53">
                <a:solidFill>
                  <a:srgbClr val="464646"/>
                </a:solidFill>
                <a:latin typeface="Open Sans"/>
                <a:ea typeface="Open Sans"/>
                <a:cs typeface="Open Sans"/>
                <a:sym typeface="Open Sans"/>
              </a:rPr>
              <a:t>Προϊστάμενος: </a:t>
            </a:r>
          </a:p>
          <a:p>
            <a:pPr marL="0" lvl="0" indent="0" algn="just">
              <a:lnSpc>
                <a:spcPts val="2435"/>
              </a:lnSpc>
            </a:pPr>
            <a:endParaRPr lang="en-US" sz="1399" spc="-53">
              <a:solidFill>
                <a:srgbClr val="464646"/>
              </a:solidFill>
              <a:latin typeface="Open Sans"/>
              <a:ea typeface="Open Sans"/>
              <a:cs typeface="Open Sans"/>
              <a:sym typeface="Open Sans"/>
            </a:endParaRPr>
          </a:p>
          <a:p>
            <a:pPr marL="0" lvl="0" indent="0" algn="just">
              <a:lnSpc>
                <a:spcPts val="2435"/>
              </a:lnSpc>
            </a:pPr>
            <a:r>
              <a:rPr lang="en-US" sz="1399" b="1" spc="-53">
                <a:solidFill>
                  <a:srgbClr val="464646"/>
                </a:solidFill>
                <a:latin typeface="Open Sans Bold"/>
                <a:ea typeface="Open Sans Bold"/>
                <a:cs typeface="Open Sans Bold"/>
                <a:sym typeface="Open Sans Bold"/>
              </a:rPr>
              <a:t>Μέλη ομάδας:</a:t>
            </a:r>
          </a:p>
          <a:p>
            <a:pPr marL="0" lvl="0" indent="0" algn="just">
              <a:lnSpc>
                <a:spcPts val="2435"/>
              </a:lnSpc>
            </a:pPr>
            <a:r>
              <a:rPr lang="en-US" sz="1399" b="1" spc="-53">
                <a:solidFill>
                  <a:srgbClr val="464646"/>
                </a:solidFill>
                <a:latin typeface="Open Sans Bold"/>
                <a:ea typeface="Open Sans Bold"/>
                <a:cs typeface="Open Sans Bold"/>
                <a:sym typeface="Open Sans Bold"/>
              </a:rPr>
              <a:t> – </a:t>
            </a:r>
          </a:p>
          <a:p>
            <a:pPr marL="0" lvl="0" indent="0" algn="just">
              <a:lnSpc>
                <a:spcPts val="2435"/>
              </a:lnSpc>
            </a:pPr>
            <a:endParaRPr lang="en-US" sz="1399" b="1" spc="-53">
              <a:solidFill>
                <a:srgbClr val="464646"/>
              </a:solidFill>
              <a:latin typeface="Open Sans Bold"/>
              <a:ea typeface="Open Sans Bold"/>
              <a:cs typeface="Open Sans Bold"/>
              <a:sym typeface="Open Sans Bold"/>
            </a:endParaRPr>
          </a:p>
          <a:p>
            <a:pPr marL="0" lvl="0" indent="0" algn="just">
              <a:lnSpc>
                <a:spcPts val="2435"/>
              </a:lnSpc>
            </a:pPr>
            <a:r>
              <a:rPr lang="en-US" sz="1399" b="1" spc="-53">
                <a:solidFill>
                  <a:srgbClr val="464646"/>
                </a:solidFill>
                <a:latin typeface="Open Sans Bold"/>
                <a:ea typeface="Open Sans Bold"/>
                <a:cs typeface="Open Sans Bold"/>
                <a:sym typeface="Open Sans Bold"/>
              </a:rPr>
              <a:t>Κύριος ρόλος: </a:t>
            </a:r>
          </a:p>
          <a:p>
            <a:pPr marL="0" lvl="0" indent="0" algn="just">
              <a:lnSpc>
                <a:spcPts val="2435"/>
              </a:lnSpc>
            </a:pPr>
            <a:r>
              <a:rPr lang="en-US" sz="1399" b="1" spc="-53">
                <a:solidFill>
                  <a:srgbClr val="464646"/>
                </a:solidFill>
                <a:latin typeface="Open Sans Bold"/>
                <a:ea typeface="Open Sans Bold"/>
                <a:cs typeface="Open Sans Bold"/>
                <a:sym typeface="Open Sans Bold"/>
              </a:rPr>
              <a:t> – </a:t>
            </a:r>
          </a:p>
          <a:p>
            <a:pPr marL="0" lvl="0" indent="0" algn="just">
              <a:lnSpc>
                <a:spcPts val="2435"/>
              </a:lnSpc>
            </a:pPr>
            <a:endParaRPr lang="en-US" sz="1399" b="1" spc="-53">
              <a:solidFill>
                <a:srgbClr val="464646"/>
              </a:solidFill>
              <a:latin typeface="Open Sans Bold"/>
              <a:ea typeface="Open Sans Bold"/>
              <a:cs typeface="Open Sans Bold"/>
              <a:sym typeface="Open Sans Bold"/>
            </a:endParaRPr>
          </a:p>
          <a:p>
            <a:pPr marL="0" lvl="0" indent="0" algn="just">
              <a:lnSpc>
                <a:spcPts val="2435"/>
              </a:lnSpc>
            </a:pPr>
            <a:endParaRPr lang="en-US" sz="1399" b="1" spc="-53">
              <a:solidFill>
                <a:srgbClr val="464646"/>
              </a:solidFill>
              <a:latin typeface="Open Sans Bold"/>
              <a:ea typeface="Open Sans Bold"/>
              <a:cs typeface="Open Sans Bold"/>
              <a:sym typeface="Open Sans Bold"/>
            </a:endParaRPr>
          </a:p>
          <a:p>
            <a:pPr marL="0" lvl="0" indent="0" algn="just">
              <a:lnSpc>
                <a:spcPts val="2435"/>
              </a:lnSpc>
            </a:pPr>
            <a:r>
              <a:rPr lang="en-US" sz="1399" b="1" spc="-53">
                <a:solidFill>
                  <a:srgbClr val="464646"/>
                </a:solidFill>
                <a:latin typeface="Open Sans Bold"/>
                <a:ea typeface="Open Sans Bold"/>
                <a:cs typeface="Open Sans Bold"/>
                <a:sym typeface="Open Sans Bold"/>
              </a:rPr>
              <a:t>Πώς σας υποστηρίζουμε</a:t>
            </a:r>
          </a:p>
          <a:p>
            <a:pPr marL="302259" lvl="1" indent="-151129" algn="just">
              <a:lnSpc>
                <a:spcPts val="2435"/>
              </a:lnSpc>
              <a:buFont typeface="Arial"/>
              <a:buChar char="•"/>
            </a:pPr>
            <a:r>
              <a:rPr lang="en-US" sz="1399" b="1" spc="-53">
                <a:solidFill>
                  <a:srgbClr val="464646"/>
                </a:solidFill>
                <a:latin typeface="Open Sans Bold"/>
                <a:ea typeface="Open Sans Bold"/>
                <a:cs typeface="Open Sans Bold"/>
                <a:sym typeface="Open Sans Bold"/>
              </a:rPr>
              <a:t>Διευθυντής</a:t>
            </a:r>
          </a:p>
          <a:p>
            <a:pPr algn="just">
              <a:lnSpc>
                <a:spcPts val="2435"/>
              </a:lnSpc>
            </a:pPr>
            <a:r>
              <a:rPr lang="en-US" sz="1399" i="1" spc="-53">
                <a:solidFill>
                  <a:srgbClr val="464646"/>
                </a:solidFill>
                <a:latin typeface="Open Sans Italics"/>
                <a:ea typeface="Open Sans Italics"/>
                <a:cs typeface="Open Sans Italics"/>
                <a:sym typeface="Open Sans Italics"/>
              </a:rPr>
              <a:t>Όνομα + πώς υποστηρίζουν</a:t>
            </a:r>
          </a:p>
          <a:p>
            <a:pPr marL="302259" lvl="1" indent="-151129" algn="just">
              <a:lnSpc>
                <a:spcPts val="2435"/>
              </a:lnSpc>
              <a:buFont typeface="Arial"/>
              <a:buChar char="•"/>
            </a:pPr>
            <a:r>
              <a:rPr lang="en-US" sz="1399" b="1" i="1" spc="-53">
                <a:solidFill>
                  <a:srgbClr val="464646"/>
                </a:solidFill>
                <a:latin typeface="Open Sans Bold Italics"/>
                <a:ea typeface="Open Sans Bold Italics"/>
                <a:cs typeface="Open Sans Bold Italics"/>
                <a:sym typeface="Open Sans Bold Italics"/>
              </a:rPr>
              <a:t>Επικοινωνία Ανθρώπινου Δυναμικού</a:t>
            </a:r>
          </a:p>
          <a:p>
            <a:pPr algn="just">
              <a:lnSpc>
                <a:spcPts val="2435"/>
              </a:lnSpc>
            </a:pPr>
            <a:r>
              <a:rPr lang="en-US" sz="1399" i="1" spc="-53">
                <a:solidFill>
                  <a:srgbClr val="464646"/>
                </a:solidFill>
                <a:latin typeface="Open Sans Italics"/>
                <a:ea typeface="Open Sans Italics"/>
                <a:cs typeface="Open Sans Italics"/>
                <a:sym typeface="Open Sans Italics"/>
              </a:rPr>
              <a:t>Όνομα + πώς υποστηρίζουν</a:t>
            </a:r>
          </a:p>
          <a:p>
            <a:pPr marL="302259" lvl="1" indent="-151129" algn="just">
              <a:lnSpc>
                <a:spcPts val="2435"/>
              </a:lnSpc>
              <a:buFont typeface="Arial"/>
              <a:buChar char="•"/>
            </a:pPr>
            <a:r>
              <a:rPr lang="en-US" sz="1399" b="1" i="1" spc="-53">
                <a:solidFill>
                  <a:srgbClr val="464646"/>
                </a:solidFill>
                <a:latin typeface="Open Sans Bold Italics"/>
                <a:ea typeface="Open Sans Bold Italics"/>
                <a:cs typeface="Open Sans Bold Italics"/>
                <a:sym typeface="Open Sans Bold Italics"/>
              </a:rPr>
              <a:t>Buddy</a:t>
            </a:r>
          </a:p>
          <a:p>
            <a:pPr algn="just">
              <a:lnSpc>
                <a:spcPts val="2435"/>
              </a:lnSpc>
            </a:pPr>
            <a:r>
              <a:rPr lang="en-US" sz="1399" i="1" spc="-53">
                <a:solidFill>
                  <a:srgbClr val="464646"/>
                </a:solidFill>
                <a:latin typeface="Open Sans Italics"/>
                <a:ea typeface="Open Sans Italics"/>
                <a:cs typeface="Open Sans Italics"/>
                <a:sym typeface="Open Sans Italics"/>
              </a:rPr>
              <a:t>Όνομα + πώς υποστηρίζουν</a:t>
            </a:r>
          </a:p>
          <a:p>
            <a:pPr marL="302259" lvl="1" indent="-151129" algn="just">
              <a:lnSpc>
                <a:spcPts val="2435"/>
              </a:lnSpc>
              <a:buFont typeface="Arial"/>
              <a:buChar char="•"/>
            </a:pPr>
            <a:r>
              <a:rPr lang="en-US" sz="1399" b="1" i="1" spc="-53">
                <a:solidFill>
                  <a:srgbClr val="464646"/>
                </a:solidFill>
                <a:latin typeface="Open Sans Bold Italics"/>
                <a:ea typeface="Open Sans Bold Italics"/>
                <a:cs typeface="Open Sans Bold Italics"/>
                <a:sym typeface="Open Sans Bold Italics"/>
              </a:rPr>
              <a:t>Μέντορας</a:t>
            </a:r>
          </a:p>
          <a:p>
            <a:pPr algn="just">
              <a:lnSpc>
                <a:spcPts val="2435"/>
              </a:lnSpc>
            </a:pPr>
            <a:r>
              <a:rPr lang="en-US" sz="1399" i="1" spc="-53">
                <a:solidFill>
                  <a:srgbClr val="464646"/>
                </a:solidFill>
                <a:latin typeface="Open Sans Italics"/>
                <a:ea typeface="Open Sans Italics"/>
                <a:cs typeface="Open Sans Italics"/>
                <a:sym typeface="Open Sans Italics"/>
              </a:rPr>
              <a:t>Όνομα + πώς υποστηρίζουν</a:t>
            </a:r>
          </a:p>
        </p:txBody>
      </p:sp>
      <p:sp>
        <p:nvSpPr>
          <p:cNvPr id="10" name="Freeform 2">
            <a:extLst>
              <a:ext uri="{FF2B5EF4-FFF2-40B4-BE49-F238E27FC236}">
                <a16:creationId xmlns:a16="http://schemas.microsoft.com/office/drawing/2014/main" id="{B2EB52BF-B6CE-9813-E1D8-22D2445CDDA3}"/>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3" b="-1"/>
            </a:stretch>
          </a:blipFill>
        </p:spPr>
        <p:txBody>
          <a:bodyPr/>
          <a:lstStyle/>
          <a:p>
            <a:endParaRPr lang="en-CY"/>
          </a:p>
        </p:txBody>
      </p:sp>
      <p:sp>
        <p:nvSpPr>
          <p:cNvPr id="11" name="Freeform 3">
            <a:extLst>
              <a:ext uri="{FF2B5EF4-FFF2-40B4-BE49-F238E27FC236}">
                <a16:creationId xmlns:a16="http://schemas.microsoft.com/office/drawing/2014/main" id="{E8D12286-37EC-9B4D-A3A5-CF9C0AA154CE}"/>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grpSp>
        <p:nvGrpSpPr>
          <p:cNvPr id="12" name="Group 5">
            <a:extLst>
              <a:ext uri="{FF2B5EF4-FFF2-40B4-BE49-F238E27FC236}">
                <a16:creationId xmlns:a16="http://schemas.microsoft.com/office/drawing/2014/main" id="{D792FFD7-EA09-05F3-7FE1-277B71EA686F}"/>
              </a:ext>
            </a:extLst>
          </p:cNvPr>
          <p:cNvGrpSpPr/>
          <p:nvPr/>
        </p:nvGrpSpPr>
        <p:grpSpPr>
          <a:xfrm>
            <a:off x="14965" y="10392479"/>
            <a:ext cx="6882191" cy="45719"/>
            <a:chOff x="0" y="0"/>
            <a:chExt cx="2709333" cy="26991"/>
          </a:xfrm>
        </p:grpSpPr>
        <p:sp>
          <p:nvSpPr>
            <p:cNvPr id="13" name="Freeform 6">
              <a:extLst>
                <a:ext uri="{FF2B5EF4-FFF2-40B4-BE49-F238E27FC236}">
                  <a16:creationId xmlns:a16="http://schemas.microsoft.com/office/drawing/2014/main" id="{DDF56962-3787-40EB-5E61-A9982F77C551}"/>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369693">
                    <a:alpha val="40000"/>
                  </a:srgbClr>
                </a:gs>
              </a:gsLst>
              <a:lin ang="0"/>
            </a:gradFill>
          </p:spPr>
          <p:txBody>
            <a:bodyPr/>
            <a:lstStyle/>
            <a:p>
              <a:endParaRPr lang="en-CY"/>
            </a:p>
          </p:txBody>
        </p:sp>
        <p:sp>
          <p:nvSpPr>
            <p:cNvPr id="14" name="TextBox 7">
              <a:extLst>
                <a:ext uri="{FF2B5EF4-FFF2-40B4-BE49-F238E27FC236}">
                  <a16:creationId xmlns:a16="http://schemas.microsoft.com/office/drawing/2014/main" id="{5FCF42DB-0035-8589-5D5F-E310B2A3CAE9}"/>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439D9C1-AC07-FA8F-911E-C049315B136E}"/>
              </a:ext>
            </a:extLst>
          </p:cNvPr>
          <p:cNvSpPr txBox="1"/>
          <p:nvPr/>
        </p:nvSpPr>
        <p:spPr>
          <a:xfrm>
            <a:off x="798023" y="2636251"/>
            <a:ext cx="5960454" cy="103477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885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68BFBD"/>
                </a:solidFill>
                <a:uFillTx/>
                <a:latin typeface="Open Sans Bold"/>
                <a:ea typeface="Open Sans Bold"/>
                <a:cs typeface="Open Sans Bold"/>
              </a:rPr>
              <a:t>Δραστηριότητα 5</a:t>
            </a:r>
            <a:endParaRPr lang="en-US" sz="5400" b="1" i="0" u="none" strike="noStrike" kern="1200" cap="none" baseline="0" dirty="0">
              <a:solidFill>
                <a:srgbClr val="68BFBD"/>
              </a:solidFill>
              <a:uFillTx/>
              <a:latin typeface="Open Sans Bold"/>
              <a:ea typeface="Open Sans Bold"/>
              <a:cs typeface="Open Sans Bold"/>
            </a:endParaRPr>
          </a:p>
        </p:txBody>
      </p:sp>
      <p:sp>
        <p:nvSpPr>
          <p:cNvPr id="5" name="TextBox 10">
            <a:extLst>
              <a:ext uri="{FF2B5EF4-FFF2-40B4-BE49-F238E27FC236}">
                <a16:creationId xmlns:a16="http://schemas.microsoft.com/office/drawing/2014/main" id="{E9CB225B-565A-34FD-206D-81E87E29DBD1}"/>
              </a:ext>
            </a:extLst>
          </p:cNvPr>
          <p:cNvSpPr txBox="1"/>
          <p:nvPr/>
        </p:nvSpPr>
        <p:spPr>
          <a:xfrm>
            <a:off x="417277" y="6619679"/>
            <a:ext cx="6725448" cy="141190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Freeform 2">
            <a:extLst>
              <a:ext uri="{FF2B5EF4-FFF2-40B4-BE49-F238E27FC236}">
                <a16:creationId xmlns:a16="http://schemas.microsoft.com/office/drawing/2014/main" id="{3C00145F-EE57-66C4-857F-77BA3CA01DE3}"/>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3">
            <a:extLst>
              <a:ext uri="{FF2B5EF4-FFF2-40B4-BE49-F238E27FC236}">
                <a16:creationId xmlns:a16="http://schemas.microsoft.com/office/drawing/2014/main" id="{912653C0-FD6C-6E47-D55B-A11CC2E64DA3}"/>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6263" y="4290792"/>
            <a:ext cx="3794918" cy="2171628"/>
            <a:chOff x="0" y="0"/>
            <a:chExt cx="5059891" cy="2895503"/>
          </a:xfrm>
        </p:grpSpPr>
        <p:grpSp>
          <p:nvGrpSpPr>
            <p:cNvPr id="3" name="Group 3"/>
            <p:cNvGrpSpPr/>
            <p:nvPr/>
          </p:nvGrpSpPr>
          <p:grpSpPr>
            <a:xfrm>
              <a:off x="0" y="0"/>
              <a:ext cx="5059891" cy="2895503"/>
              <a:chOff x="0" y="0"/>
              <a:chExt cx="1360013" cy="778262"/>
            </a:xfrm>
          </p:grpSpPr>
          <p:sp>
            <p:nvSpPr>
              <p:cNvPr id="4" name="Freeform 4"/>
              <p:cNvSpPr/>
              <p:nvPr/>
            </p:nvSpPr>
            <p:spPr>
              <a:xfrm>
                <a:off x="0" y="0"/>
                <a:ext cx="1360013" cy="778262"/>
              </a:xfrm>
              <a:custGeom>
                <a:avLst/>
                <a:gdLst/>
                <a:ahLst/>
                <a:cxnLst/>
                <a:rect l="l" t="t" r="r" b="b"/>
                <a:pathLst>
                  <a:path w="1360013" h="778262">
                    <a:moveTo>
                      <a:pt x="75483" y="0"/>
                    </a:moveTo>
                    <a:lnTo>
                      <a:pt x="1284530" y="0"/>
                    </a:lnTo>
                    <a:cubicBezTo>
                      <a:pt x="1326218" y="0"/>
                      <a:pt x="1360013" y="33795"/>
                      <a:pt x="1360013" y="75483"/>
                    </a:cubicBezTo>
                    <a:lnTo>
                      <a:pt x="1360013" y="702780"/>
                    </a:lnTo>
                    <a:cubicBezTo>
                      <a:pt x="1360013" y="744468"/>
                      <a:pt x="1326218" y="778262"/>
                      <a:pt x="1284530" y="778262"/>
                    </a:cubicBezTo>
                    <a:lnTo>
                      <a:pt x="75483" y="778262"/>
                    </a:lnTo>
                    <a:cubicBezTo>
                      <a:pt x="55464" y="778262"/>
                      <a:pt x="36264" y="770310"/>
                      <a:pt x="22108" y="756154"/>
                    </a:cubicBezTo>
                    <a:cubicBezTo>
                      <a:pt x="7953" y="741998"/>
                      <a:pt x="0" y="722799"/>
                      <a:pt x="0" y="702780"/>
                    </a:cubicBezTo>
                    <a:lnTo>
                      <a:pt x="0" y="75483"/>
                    </a:lnTo>
                    <a:cubicBezTo>
                      <a:pt x="0" y="33795"/>
                      <a:pt x="33795" y="0"/>
                      <a:pt x="75483" y="0"/>
                    </a:cubicBezTo>
                    <a:close/>
                  </a:path>
                </a:pathLst>
              </a:custGeom>
              <a:solidFill>
                <a:srgbClr val="FFFFFE"/>
              </a:solidFill>
              <a:ln w="38100" cap="rnd">
                <a:solidFill>
                  <a:srgbClr val="68BFBD"/>
                </a:solidFill>
                <a:prstDash val="solid"/>
                <a:round/>
              </a:ln>
            </p:spPr>
            <p:txBody>
              <a:bodyPr/>
              <a:lstStyle/>
              <a:p>
                <a:endParaRPr lang="en-CY"/>
              </a:p>
            </p:txBody>
          </p:sp>
          <p:sp>
            <p:nvSpPr>
              <p:cNvPr id="5" name="TextBox 5"/>
              <p:cNvSpPr txBox="1"/>
              <p:nvPr/>
            </p:nvSpPr>
            <p:spPr>
              <a:xfrm>
                <a:off x="0" y="-28575"/>
                <a:ext cx="1360013" cy="806837"/>
              </a:xfrm>
              <a:prstGeom prst="rect">
                <a:avLst/>
              </a:prstGeom>
            </p:spPr>
            <p:txBody>
              <a:bodyPr lIns="50800" tIns="50800" rIns="50800" bIns="50800" rtlCol="0" anchor="ctr"/>
              <a:lstStyle/>
              <a:p>
                <a:pPr algn="ctr">
                  <a:lnSpc>
                    <a:spcPts val="1540"/>
                  </a:lnSpc>
                </a:pPr>
                <a:endParaRPr/>
              </a:p>
            </p:txBody>
          </p:sp>
        </p:grpSp>
        <p:sp>
          <p:nvSpPr>
            <p:cNvPr id="6" name="TextBox 6"/>
            <p:cNvSpPr txBox="1"/>
            <p:nvPr/>
          </p:nvSpPr>
          <p:spPr>
            <a:xfrm>
              <a:off x="375928" y="74075"/>
              <a:ext cx="4449864" cy="2594356"/>
            </a:xfrm>
            <a:prstGeom prst="rect">
              <a:avLst/>
            </a:prstGeom>
          </p:spPr>
          <p:txBody>
            <a:bodyPr lIns="0" tIns="0" rIns="0" bIns="0" rtlCol="0" anchor="t">
              <a:spAutoFit/>
            </a:bodyPr>
            <a:lstStyle/>
            <a:p>
              <a:pPr marL="0" lvl="0" indent="0" algn="just">
                <a:lnSpc>
                  <a:spcPts val="1749"/>
                </a:lnSpc>
              </a:pPr>
              <a:r>
                <a:rPr lang="en-US" sz="1100" b="1">
                  <a:solidFill>
                    <a:srgbClr val="464646"/>
                  </a:solidFill>
                  <a:latin typeface="Open Sans Bold"/>
                  <a:ea typeface="Open Sans Bold"/>
                  <a:cs typeface="Open Sans Bold"/>
                  <a:sym typeface="Open Sans Bold"/>
                </a:rPr>
                <a:t>Προσανατολισμός στον χώρο εργασίας </a:t>
              </a:r>
            </a:p>
            <a:p>
              <a:pPr marL="0" lvl="0" indent="0" algn="just">
                <a:lnSpc>
                  <a:spcPts val="1749"/>
                </a:lnSpc>
              </a:pPr>
              <a:r>
                <a:rPr lang="en-US" sz="1100">
                  <a:solidFill>
                    <a:srgbClr val="464646"/>
                  </a:solidFill>
                  <a:latin typeface="Open Sans"/>
                  <a:ea typeface="Open Sans"/>
                  <a:cs typeface="Open Sans"/>
                  <a:sym typeface="Open Sans"/>
                </a:rPr>
                <a:t>☐ Ολοκλήρωση ξενάγησης στον χώρο εργασίας</a:t>
              </a:r>
            </a:p>
            <a:p>
              <a:pPr marL="0" lvl="0" indent="0" algn="just">
                <a:lnSpc>
                  <a:spcPts val="1749"/>
                </a:lnSpc>
              </a:pPr>
              <a:r>
                <a:rPr lang="en-US" sz="1100">
                  <a:solidFill>
                    <a:srgbClr val="464646"/>
                  </a:solidFill>
                  <a:latin typeface="Open Sans"/>
                  <a:ea typeface="Open Sans"/>
                  <a:cs typeface="Open Sans"/>
                  <a:sym typeface="Open Sans"/>
                </a:rPr>
                <a:t>☐ Εμφανίζεται ο σταθμός εργασίας / ο κύριος χώρος εργασίας </a:t>
              </a:r>
            </a:p>
            <a:p>
              <a:pPr marL="0" lvl="0" indent="0" algn="just">
                <a:lnSpc>
                  <a:spcPts val="1749"/>
                </a:lnSpc>
              </a:pPr>
              <a:r>
                <a:rPr lang="en-US" sz="1100">
                  <a:solidFill>
                    <a:srgbClr val="464646"/>
                  </a:solidFill>
                  <a:latin typeface="Open Sans"/>
                  <a:ea typeface="Open Sans"/>
                  <a:cs typeface="Open Sans"/>
                  <a:sym typeface="Open Sans"/>
                </a:rPr>
                <a:t>☐ Εμφανίζονται οι τουαλέτες και οι εγκαταστάσεις πλύσης </a:t>
              </a:r>
            </a:p>
            <a:p>
              <a:pPr marL="0" lvl="0" indent="0" algn="just">
                <a:lnSpc>
                  <a:spcPts val="1749"/>
                </a:lnSpc>
              </a:pPr>
              <a:r>
                <a:rPr lang="en-US" sz="1100">
                  <a:solidFill>
                    <a:srgbClr val="464646"/>
                  </a:solidFill>
                  <a:latin typeface="Open Sans"/>
                  <a:ea typeface="Open Sans"/>
                  <a:cs typeface="Open Sans"/>
                  <a:sym typeface="Open Sans"/>
                </a:rPr>
                <a:t>☐ Εμφανίζεται ο χώρος διαλείμματος / η κουζίνα </a:t>
              </a:r>
            </a:p>
            <a:p>
              <a:pPr marL="0" lvl="0" indent="0" algn="just">
                <a:lnSpc>
                  <a:spcPts val="1749"/>
                </a:lnSpc>
              </a:pPr>
              <a:r>
                <a:rPr lang="en-US" sz="1100">
                  <a:solidFill>
                    <a:srgbClr val="464646"/>
                  </a:solidFill>
                  <a:latin typeface="Open Sans"/>
                  <a:ea typeface="Open Sans"/>
                  <a:cs typeface="Open Sans"/>
                  <a:sym typeface="Open Sans"/>
                </a:rPr>
                <a:t>☐ Επεξήγηση της αποθήκευσης προσωπικών αντικειμένων</a:t>
              </a:r>
            </a:p>
          </p:txBody>
        </p:sp>
      </p:grpSp>
      <p:sp>
        <p:nvSpPr>
          <p:cNvPr id="7" name="TextBox 7"/>
          <p:cNvSpPr txBox="1"/>
          <p:nvPr/>
        </p:nvSpPr>
        <p:spPr>
          <a:xfrm>
            <a:off x="292684" y="1603411"/>
            <a:ext cx="7084701" cy="318442"/>
          </a:xfrm>
          <a:prstGeom prst="rect">
            <a:avLst/>
          </a:prstGeom>
        </p:spPr>
        <p:txBody>
          <a:bodyPr lIns="0" tIns="0" rIns="0" bIns="0" rtlCol="0" anchor="t">
            <a:spAutoFit/>
          </a:bodyPr>
          <a:lstStyle/>
          <a:p>
            <a:pPr marL="0" lvl="0" indent="0" algn="l">
              <a:lnSpc>
                <a:spcPts val="1348"/>
              </a:lnSpc>
              <a:spcBef>
                <a:spcPct val="0"/>
              </a:spcBef>
            </a:pPr>
            <a:r>
              <a:rPr lang="en-US" sz="962" i="1">
                <a:solidFill>
                  <a:srgbClr val="464646"/>
                </a:solidFill>
                <a:latin typeface="Open Sans Italics"/>
                <a:ea typeface="Open Sans Italics"/>
                <a:cs typeface="Open Sans Italics"/>
                <a:sym typeface="Open Sans Italics"/>
              </a:rPr>
              <a:t>Αυστηρά εμπιστευτικό. Χρησιμοποιείται μόνο για την προετοιμασία της κατάλληλης υποστήριξης. Αποθηκεύεται σύμφωνα με τις απαιτήσεις προστασίας δεδομένων. Όλες οι ερωτήσεις είναι προαιρετικές.</a:t>
            </a:r>
          </a:p>
        </p:txBody>
      </p:sp>
      <p:grpSp>
        <p:nvGrpSpPr>
          <p:cNvPr id="8" name="Group 8"/>
          <p:cNvGrpSpPr/>
          <p:nvPr/>
        </p:nvGrpSpPr>
        <p:grpSpPr>
          <a:xfrm>
            <a:off x="-539151" y="547219"/>
            <a:ext cx="9906840" cy="962837"/>
            <a:chOff x="0" y="-70875"/>
            <a:chExt cx="13209120" cy="1283783"/>
          </a:xfrm>
        </p:grpSpPr>
        <p:grpSp>
          <p:nvGrpSpPr>
            <p:cNvPr id="9" name="Group 9"/>
            <p:cNvGrpSpPr/>
            <p:nvPr/>
          </p:nvGrpSpPr>
          <p:grpSpPr>
            <a:xfrm>
              <a:off x="0" y="-70875"/>
              <a:ext cx="13209120" cy="1283783"/>
              <a:chOff x="0" y="-19050"/>
              <a:chExt cx="3550388" cy="345059"/>
            </a:xfrm>
          </p:grpSpPr>
          <p:sp>
            <p:nvSpPr>
              <p:cNvPr id="10" name="Freeform 10"/>
              <p:cNvSpPr/>
              <p:nvPr/>
            </p:nvSpPr>
            <p:spPr>
              <a:xfrm>
                <a:off x="193219" y="0"/>
                <a:ext cx="2708080" cy="326009"/>
              </a:xfrm>
              <a:custGeom>
                <a:avLst/>
                <a:gdLst/>
                <a:ahLst/>
                <a:cxnLst/>
                <a:rect l="l" t="t" r="r" b="b"/>
                <a:pathLst>
                  <a:path w="3550388" h="326009">
                    <a:moveTo>
                      <a:pt x="28914" y="0"/>
                    </a:moveTo>
                    <a:lnTo>
                      <a:pt x="3521473" y="0"/>
                    </a:lnTo>
                    <a:cubicBezTo>
                      <a:pt x="3537442" y="0"/>
                      <a:pt x="3550388" y="12945"/>
                      <a:pt x="3550388" y="28914"/>
                    </a:cubicBezTo>
                    <a:lnTo>
                      <a:pt x="3550388" y="297095"/>
                    </a:lnTo>
                    <a:cubicBezTo>
                      <a:pt x="3550388" y="304763"/>
                      <a:pt x="3547341" y="312118"/>
                      <a:pt x="3541919" y="317540"/>
                    </a:cubicBezTo>
                    <a:cubicBezTo>
                      <a:pt x="3536496" y="322963"/>
                      <a:pt x="3529142" y="326009"/>
                      <a:pt x="3521473" y="326009"/>
                    </a:cubicBezTo>
                    <a:lnTo>
                      <a:pt x="28914" y="326009"/>
                    </a:lnTo>
                    <a:cubicBezTo>
                      <a:pt x="12945" y="326009"/>
                      <a:pt x="0" y="313064"/>
                      <a:pt x="0" y="297095"/>
                    </a:cubicBezTo>
                    <a:lnTo>
                      <a:pt x="0" y="28914"/>
                    </a:lnTo>
                    <a:cubicBezTo>
                      <a:pt x="0" y="12945"/>
                      <a:pt x="12945" y="0"/>
                      <a:pt x="28914" y="0"/>
                    </a:cubicBezTo>
                    <a:close/>
                  </a:path>
                </a:pathLst>
              </a:custGeom>
              <a:solidFill>
                <a:srgbClr val="68BFBD"/>
              </a:solidFill>
              <a:ln w="38100" cap="rnd">
                <a:solidFill>
                  <a:srgbClr val="E6DBF0"/>
                </a:solidFill>
                <a:prstDash val="solid"/>
                <a:round/>
              </a:ln>
            </p:spPr>
            <p:txBody>
              <a:bodyPr/>
              <a:lstStyle/>
              <a:p>
                <a:endParaRPr lang="en-CY"/>
              </a:p>
            </p:txBody>
          </p:sp>
          <p:sp>
            <p:nvSpPr>
              <p:cNvPr id="11" name="TextBox 11"/>
              <p:cNvSpPr txBox="1"/>
              <p:nvPr/>
            </p:nvSpPr>
            <p:spPr>
              <a:xfrm>
                <a:off x="0" y="-19050"/>
                <a:ext cx="3550388" cy="345059"/>
              </a:xfrm>
              <a:prstGeom prst="rect">
                <a:avLst/>
              </a:prstGeom>
            </p:spPr>
            <p:txBody>
              <a:bodyPr lIns="50800" tIns="50800" rIns="50800" bIns="50800" rtlCol="0" anchor="ctr"/>
              <a:lstStyle/>
              <a:p>
                <a:pPr algn="ctr">
                  <a:lnSpc>
                    <a:spcPts val="1679"/>
                  </a:lnSpc>
                </a:pPr>
                <a:endParaRPr/>
              </a:p>
            </p:txBody>
          </p:sp>
        </p:grpSp>
        <p:sp>
          <p:nvSpPr>
            <p:cNvPr id="12" name="TextBox 12"/>
            <p:cNvSpPr txBox="1"/>
            <p:nvPr/>
          </p:nvSpPr>
          <p:spPr>
            <a:xfrm>
              <a:off x="910911" y="122796"/>
              <a:ext cx="7133223" cy="919692"/>
            </a:xfrm>
            <a:prstGeom prst="rect">
              <a:avLst/>
            </a:prstGeom>
          </p:spPr>
          <p:txBody>
            <a:bodyPr lIns="0" tIns="0" rIns="0" bIns="0" rtlCol="0" anchor="t">
              <a:spAutoFit/>
            </a:bodyPr>
            <a:lstStyle/>
            <a:p>
              <a:pPr marL="0" lvl="0" indent="0" algn="l">
                <a:lnSpc>
                  <a:spcPts val="2800"/>
                </a:lnSpc>
                <a:spcBef>
                  <a:spcPct val="0"/>
                </a:spcBef>
              </a:pPr>
              <a:r>
                <a:rPr lang="en-US" sz="2000" b="1">
                  <a:solidFill>
                    <a:srgbClr val="FFFFFE"/>
                  </a:solidFill>
                  <a:latin typeface="Open Sans Bold"/>
                  <a:ea typeface="Open Sans Bold"/>
                  <a:cs typeface="Open Sans Bold"/>
                  <a:sym typeface="Open Sans Bold"/>
                </a:rPr>
                <a:t>Λίστα ελέγχου για τα απαραίτητα της πρώτης ημέρας</a:t>
              </a:r>
            </a:p>
          </p:txBody>
        </p:sp>
        <p:grpSp>
          <p:nvGrpSpPr>
            <p:cNvPr id="13" name="Group 13"/>
            <p:cNvGrpSpPr/>
            <p:nvPr/>
          </p:nvGrpSpPr>
          <p:grpSpPr>
            <a:xfrm>
              <a:off x="8918280" y="266941"/>
              <a:ext cx="1747075" cy="505941"/>
              <a:chOff x="0" y="0"/>
              <a:chExt cx="469584" cy="135988"/>
            </a:xfrm>
          </p:grpSpPr>
          <p:sp>
            <p:nvSpPr>
              <p:cNvPr id="14" name="Freeform 14"/>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68BFBD"/>
              </a:solidFill>
            </p:spPr>
            <p:txBody>
              <a:bodyPr/>
              <a:lstStyle/>
              <a:p>
                <a:endParaRPr lang="en-CY"/>
              </a:p>
            </p:txBody>
          </p:sp>
          <p:sp>
            <p:nvSpPr>
              <p:cNvPr id="15" name="TextBox 15"/>
              <p:cNvSpPr txBox="1"/>
              <p:nvPr/>
            </p:nvSpPr>
            <p:spPr>
              <a:xfrm>
                <a:off x="0" y="-19050"/>
                <a:ext cx="469584" cy="155038"/>
              </a:xfrm>
              <a:prstGeom prst="rect">
                <a:avLst/>
              </a:prstGeom>
            </p:spPr>
            <p:txBody>
              <a:bodyPr lIns="50800" tIns="50800" rIns="50800" bIns="50800" rtlCol="0" anchor="ctr"/>
              <a:lstStyle/>
              <a:p>
                <a:pPr algn="ctr">
                  <a:lnSpc>
                    <a:spcPts val="2099"/>
                  </a:lnSpc>
                </a:pPr>
                <a:endParaRPr/>
              </a:p>
            </p:txBody>
          </p:sp>
        </p:grpSp>
      </p:grpSp>
      <p:grpSp>
        <p:nvGrpSpPr>
          <p:cNvPr id="16" name="Group 16"/>
          <p:cNvGrpSpPr/>
          <p:nvPr/>
        </p:nvGrpSpPr>
        <p:grpSpPr>
          <a:xfrm>
            <a:off x="5524429" y="712845"/>
            <a:ext cx="1853667" cy="650806"/>
            <a:chOff x="0" y="0"/>
            <a:chExt cx="664313" cy="233234"/>
          </a:xfrm>
        </p:grpSpPr>
        <p:sp>
          <p:nvSpPr>
            <p:cNvPr id="17" name="Freeform 17"/>
            <p:cNvSpPr/>
            <p:nvPr/>
          </p:nvSpPr>
          <p:spPr>
            <a:xfrm>
              <a:off x="0" y="0"/>
              <a:ext cx="664313" cy="233234"/>
            </a:xfrm>
            <a:custGeom>
              <a:avLst/>
              <a:gdLst/>
              <a:ahLst/>
              <a:cxnLst/>
              <a:rect l="l" t="t" r="r" b="b"/>
              <a:pathLst>
                <a:path w="664313" h="233234">
                  <a:moveTo>
                    <a:pt x="116617" y="0"/>
                  </a:moveTo>
                  <a:lnTo>
                    <a:pt x="547696" y="0"/>
                  </a:lnTo>
                  <a:cubicBezTo>
                    <a:pt x="612101" y="0"/>
                    <a:pt x="664313" y="52211"/>
                    <a:pt x="664313" y="116617"/>
                  </a:cubicBezTo>
                  <a:lnTo>
                    <a:pt x="664313" y="116617"/>
                  </a:lnTo>
                  <a:cubicBezTo>
                    <a:pt x="664313" y="181023"/>
                    <a:pt x="612101" y="233234"/>
                    <a:pt x="547696" y="233234"/>
                  </a:cubicBezTo>
                  <a:lnTo>
                    <a:pt x="116617" y="233234"/>
                  </a:lnTo>
                  <a:cubicBezTo>
                    <a:pt x="52211" y="233234"/>
                    <a:pt x="0" y="181023"/>
                    <a:pt x="0" y="116617"/>
                  </a:cubicBezTo>
                  <a:lnTo>
                    <a:pt x="0" y="116617"/>
                  </a:lnTo>
                  <a:cubicBezTo>
                    <a:pt x="0" y="52211"/>
                    <a:pt x="52211" y="0"/>
                    <a:pt x="116617" y="0"/>
                  </a:cubicBezTo>
                  <a:close/>
                </a:path>
              </a:pathLst>
            </a:custGeom>
            <a:solidFill>
              <a:srgbClr val="FFFFFF"/>
            </a:solidFill>
          </p:spPr>
          <p:txBody>
            <a:bodyPr/>
            <a:lstStyle/>
            <a:p>
              <a:endParaRPr lang="en-CY"/>
            </a:p>
          </p:txBody>
        </p:sp>
        <p:sp>
          <p:nvSpPr>
            <p:cNvPr id="18" name="TextBox 18"/>
            <p:cNvSpPr txBox="1"/>
            <p:nvPr/>
          </p:nvSpPr>
          <p:spPr>
            <a:xfrm>
              <a:off x="0" y="-19050"/>
              <a:ext cx="664313" cy="252284"/>
            </a:xfrm>
            <a:prstGeom prst="rect">
              <a:avLst/>
            </a:prstGeom>
          </p:spPr>
          <p:txBody>
            <a:bodyPr lIns="50800" tIns="50800" rIns="50800" bIns="50800" rtlCol="0" anchor="ctr"/>
            <a:lstStyle/>
            <a:p>
              <a:pPr marL="0" lvl="0" indent="0" algn="ctr">
                <a:lnSpc>
                  <a:spcPts val="1399"/>
                </a:lnSpc>
              </a:pPr>
              <a:r>
                <a:rPr lang="en-US" sz="999">
                  <a:solidFill>
                    <a:srgbClr val="369694"/>
                  </a:solidFill>
                  <a:latin typeface="Open Sans"/>
                  <a:ea typeface="Open Sans"/>
                  <a:cs typeface="Open Sans"/>
                  <a:sym typeface="Open Sans"/>
                </a:rPr>
                <a:t>Ασφάλεια, Επαφές &amp; Άμεσος Προσανατολισμός</a:t>
              </a:r>
            </a:p>
          </p:txBody>
        </p:sp>
      </p:grpSp>
      <p:grpSp>
        <p:nvGrpSpPr>
          <p:cNvPr id="19" name="Group 19"/>
          <p:cNvGrpSpPr/>
          <p:nvPr/>
        </p:nvGrpSpPr>
        <p:grpSpPr>
          <a:xfrm>
            <a:off x="196263" y="2041633"/>
            <a:ext cx="7167474" cy="2190446"/>
            <a:chOff x="0" y="0"/>
            <a:chExt cx="9556631" cy="2920595"/>
          </a:xfrm>
        </p:grpSpPr>
        <p:grpSp>
          <p:nvGrpSpPr>
            <p:cNvPr id="20" name="Group 20"/>
            <p:cNvGrpSpPr/>
            <p:nvPr/>
          </p:nvGrpSpPr>
          <p:grpSpPr>
            <a:xfrm>
              <a:off x="0" y="0"/>
              <a:ext cx="9556631" cy="2920595"/>
              <a:chOff x="0" y="0"/>
              <a:chExt cx="2518331" cy="769625"/>
            </a:xfrm>
          </p:grpSpPr>
          <p:sp>
            <p:nvSpPr>
              <p:cNvPr id="21" name="Freeform 21"/>
              <p:cNvSpPr/>
              <p:nvPr/>
            </p:nvSpPr>
            <p:spPr>
              <a:xfrm>
                <a:off x="0" y="0"/>
                <a:ext cx="2518331" cy="769625"/>
              </a:xfrm>
              <a:custGeom>
                <a:avLst/>
                <a:gdLst/>
                <a:ahLst/>
                <a:cxnLst/>
                <a:rect l="l" t="t" r="r" b="b"/>
                <a:pathLst>
                  <a:path w="2518331" h="769625">
                    <a:moveTo>
                      <a:pt x="39965" y="0"/>
                    </a:moveTo>
                    <a:lnTo>
                      <a:pt x="2478366" y="0"/>
                    </a:lnTo>
                    <a:cubicBezTo>
                      <a:pt x="2488965" y="0"/>
                      <a:pt x="2499130" y="4211"/>
                      <a:pt x="2506625" y="11706"/>
                    </a:cubicBezTo>
                    <a:cubicBezTo>
                      <a:pt x="2514120" y="19201"/>
                      <a:pt x="2518331" y="29366"/>
                      <a:pt x="2518331" y="39965"/>
                    </a:cubicBezTo>
                    <a:lnTo>
                      <a:pt x="2518331" y="729660"/>
                    </a:lnTo>
                    <a:cubicBezTo>
                      <a:pt x="2518331" y="740259"/>
                      <a:pt x="2514120" y="750425"/>
                      <a:pt x="2506625" y="757920"/>
                    </a:cubicBezTo>
                    <a:cubicBezTo>
                      <a:pt x="2499130" y="765415"/>
                      <a:pt x="2488965" y="769625"/>
                      <a:pt x="2478366" y="769625"/>
                    </a:cubicBezTo>
                    <a:lnTo>
                      <a:pt x="39965" y="769625"/>
                    </a:lnTo>
                    <a:cubicBezTo>
                      <a:pt x="29366" y="769625"/>
                      <a:pt x="19201" y="765415"/>
                      <a:pt x="11706" y="757920"/>
                    </a:cubicBezTo>
                    <a:cubicBezTo>
                      <a:pt x="4211" y="750425"/>
                      <a:pt x="0" y="740259"/>
                      <a:pt x="0" y="729660"/>
                    </a:cubicBezTo>
                    <a:lnTo>
                      <a:pt x="0" y="39965"/>
                    </a:lnTo>
                    <a:cubicBezTo>
                      <a:pt x="0" y="29366"/>
                      <a:pt x="4211" y="19201"/>
                      <a:pt x="11706" y="11706"/>
                    </a:cubicBezTo>
                    <a:cubicBezTo>
                      <a:pt x="19201" y="4211"/>
                      <a:pt x="29366" y="0"/>
                      <a:pt x="39965" y="0"/>
                    </a:cubicBezTo>
                    <a:close/>
                  </a:path>
                </a:pathLst>
              </a:custGeom>
              <a:solidFill>
                <a:srgbClr val="D7EAEA"/>
              </a:solidFill>
            </p:spPr>
            <p:txBody>
              <a:bodyPr/>
              <a:lstStyle/>
              <a:p>
                <a:endParaRPr lang="en-CY"/>
              </a:p>
            </p:txBody>
          </p:sp>
          <p:sp>
            <p:nvSpPr>
              <p:cNvPr id="22" name="TextBox 22"/>
              <p:cNvSpPr txBox="1"/>
              <p:nvPr/>
            </p:nvSpPr>
            <p:spPr>
              <a:xfrm>
                <a:off x="0" y="-28575"/>
                <a:ext cx="2518331" cy="798200"/>
              </a:xfrm>
              <a:prstGeom prst="rect">
                <a:avLst/>
              </a:prstGeom>
            </p:spPr>
            <p:txBody>
              <a:bodyPr lIns="51815" tIns="51815" rIns="51815" bIns="51815" rtlCol="0" anchor="ctr"/>
              <a:lstStyle/>
              <a:p>
                <a:pPr algn="ctr">
                  <a:lnSpc>
                    <a:spcPts val="1679"/>
                  </a:lnSpc>
                </a:pPr>
                <a:endParaRPr/>
              </a:p>
            </p:txBody>
          </p:sp>
        </p:grpSp>
        <p:sp>
          <p:nvSpPr>
            <p:cNvPr id="23" name="TextBox 23"/>
            <p:cNvSpPr txBox="1"/>
            <p:nvPr/>
          </p:nvSpPr>
          <p:spPr>
            <a:xfrm>
              <a:off x="576080" y="85649"/>
              <a:ext cx="8404471" cy="1962362"/>
            </a:xfrm>
            <a:prstGeom prst="rect">
              <a:avLst/>
            </a:prstGeom>
          </p:spPr>
          <p:txBody>
            <a:bodyPr lIns="0" tIns="0" rIns="0" bIns="0" rtlCol="0" anchor="t">
              <a:spAutoFit/>
            </a:bodyPr>
            <a:lstStyle/>
            <a:p>
              <a:pPr marL="0" lvl="0" indent="0" algn="l">
                <a:lnSpc>
                  <a:spcPts val="1959"/>
                </a:lnSpc>
                <a:spcBef>
                  <a:spcPct val="0"/>
                </a:spcBef>
              </a:pPr>
              <a:r>
                <a:rPr lang="en-US" sz="1399" b="1">
                  <a:solidFill>
                    <a:srgbClr val="464646"/>
                  </a:solidFill>
                  <a:latin typeface="Open Sans Bold"/>
                  <a:ea typeface="Open Sans Bold"/>
                  <a:cs typeface="Open Sans Bold"/>
                  <a:sym typeface="Open Sans Bold"/>
                </a:rPr>
                <a:t>Πληροφορίες Εργαζομένου</a:t>
              </a:r>
            </a:p>
            <a:p>
              <a:pPr marL="0" lvl="0" indent="0" algn="l">
                <a:lnSpc>
                  <a:spcPts val="1959"/>
                </a:lnSpc>
                <a:spcBef>
                  <a:spcPct val="0"/>
                </a:spcBef>
              </a:pPr>
              <a:r>
                <a:rPr lang="en-US" sz="1399">
                  <a:solidFill>
                    <a:srgbClr val="464646"/>
                  </a:solidFill>
                  <a:latin typeface="Open Sans"/>
                  <a:ea typeface="Open Sans"/>
                  <a:cs typeface="Open Sans"/>
                  <a:sym typeface="Open Sans"/>
                </a:rPr>
                <a:t>Όνομα υπαλλήλου: ______________________________ </a:t>
              </a:r>
            </a:p>
            <a:p>
              <a:pPr marL="0" lvl="0" indent="0" algn="l">
                <a:lnSpc>
                  <a:spcPts val="1959"/>
                </a:lnSpc>
                <a:spcBef>
                  <a:spcPct val="0"/>
                </a:spcBef>
              </a:pPr>
              <a:r>
                <a:rPr lang="en-US" sz="1399">
                  <a:solidFill>
                    <a:srgbClr val="464646"/>
                  </a:solidFill>
                  <a:latin typeface="Open Sans"/>
                  <a:ea typeface="Open Sans"/>
                  <a:cs typeface="Open Sans"/>
                  <a:sym typeface="Open Sans"/>
                </a:rPr>
                <a:t>Θέση εργασίας: __________________________________ </a:t>
              </a:r>
            </a:p>
            <a:p>
              <a:pPr marL="0" lvl="0" indent="0" algn="l">
                <a:lnSpc>
                  <a:spcPts val="1959"/>
                </a:lnSpc>
                <a:spcBef>
                  <a:spcPct val="0"/>
                </a:spcBef>
              </a:pPr>
              <a:r>
                <a:rPr lang="en-US" sz="1399">
                  <a:solidFill>
                    <a:srgbClr val="464646"/>
                  </a:solidFill>
                  <a:latin typeface="Open Sans"/>
                  <a:ea typeface="Open Sans"/>
                  <a:cs typeface="Open Sans"/>
                  <a:sym typeface="Open Sans"/>
                </a:rPr>
                <a:t>Τμήμα / Ομάδα: ___________________________ </a:t>
              </a:r>
            </a:p>
            <a:p>
              <a:pPr marL="0" lvl="0" indent="0" algn="l">
                <a:lnSpc>
                  <a:spcPts val="1959"/>
                </a:lnSpc>
                <a:spcBef>
                  <a:spcPct val="0"/>
                </a:spcBef>
              </a:pPr>
              <a:r>
                <a:rPr lang="en-US" sz="1399">
                  <a:solidFill>
                    <a:srgbClr val="464646"/>
                  </a:solidFill>
                  <a:latin typeface="Open Sans"/>
                  <a:ea typeface="Open Sans"/>
                  <a:cs typeface="Open Sans"/>
                  <a:sym typeface="Open Sans"/>
                </a:rPr>
                <a:t>Πρώτη εργάσιμη ημέρα: ___________________________ </a:t>
              </a:r>
            </a:p>
            <a:p>
              <a:pPr marL="0" lvl="0" indent="0" algn="l">
                <a:lnSpc>
                  <a:spcPts val="1959"/>
                </a:lnSpc>
                <a:spcBef>
                  <a:spcPct val="0"/>
                </a:spcBef>
              </a:pPr>
              <a:r>
                <a:rPr lang="en-US" sz="1399">
                  <a:solidFill>
                    <a:srgbClr val="464646"/>
                  </a:solidFill>
                  <a:latin typeface="Open Sans"/>
                  <a:ea typeface="Open Sans"/>
                  <a:cs typeface="Open Sans"/>
                  <a:sym typeface="Open Sans"/>
                </a:rPr>
                <a:t>Άτομο που συμπληρώνει τη λίστα ελέγχου:</a:t>
              </a:r>
            </a:p>
          </p:txBody>
        </p:sp>
        <p:sp>
          <p:nvSpPr>
            <p:cNvPr id="24" name="Freeform 24"/>
            <p:cNvSpPr/>
            <p:nvPr/>
          </p:nvSpPr>
          <p:spPr>
            <a:xfrm>
              <a:off x="760751" y="2353066"/>
              <a:ext cx="323970" cy="323970"/>
            </a:xfrm>
            <a:custGeom>
              <a:avLst/>
              <a:gdLst/>
              <a:ahLst/>
              <a:cxnLst/>
              <a:rect l="l" t="t" r="r" b="b"/>
              <a:pathLst>
                <a:path w="323970" h="323970">
                  <a:moveTo>
                    <a:pt x="0" y="0"/>
                  </a:moveTo>
                  <a:lnTo>
                    <a:pt x="323970" y="0"/>
                  </a:lnTo>
                  <a:lnTo>
                    <a:pt x="323970" y="323970"/>
                  </a:lnTo>
                  <a:lnTo>
                    <a:pt x="0" y="32397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25" name="TextBox 25"/>
            <p:cNvSpPr txBox="1"/>
            <p:nvPr/>
          </p:nvSpPr>
          <p:spPr>
            <a:xfrm>
              <a:off x="3264013" y="2328234"/>
              <a:ext cx="1718092" cy="306959"/>
            </a:xfrm>
            <a:prstGeom prst="rect">
              <a:avLst/>
            </a:prstGeom>
          </p:spPr>
          <p:txBody>
            <a:bodyPr lIns="0" tIns="0" rIns="0" bIns="0" rtlCol="0" anchor="t">
              <a:spAutoFit/>
            </a:bodyPr>
            <a:lstStyle/>
            <a:p>
              <a:pPr marL="0" lvl="0" indent="0" algn="just">
                <a:lnSpc>
                  <a:spcPts val="2196"/>
                </a:lnSpc>
                <a:spcBef>
                  <a:spcPct val="0"/>
                </a:spcBef>
              </a:pPr>
              <a:r>
                <a:rPr lang="en-US" sz="1200" u="none" strike="noStrike" spc="68">
                  <a:solidFill>
                    <a:srgbClr val="464646"/>
                  </a:solidFill>
                  <a:latin typeface="Open Sans"/>
                  <a:ea typeface="Open Sans"/>
                  <a:cs typeface="Open Sans"/>
                  <a:sym typeface="Open Sans"/>
                </a:rPr>
                <a:t>HR</a:t>
              </a:r>
            </a:p>
          </p:txBody>
        </p:sp>
        <p:sp>
          <p:nvSpPr>
            <p:cNvPr id="26" name="TextBox 26"/>
            <p:cNvSpPr txBox="1"/>
            <p:nvPr/>
          </p:nvSpPr>
          <p:spPr>
            <a:xfrm>
              <a:off x="5187497" y="2333475"/>
              <a:ext cx="1345573" cy="306959"/>
            </a:xfrm>
            <a:prstGeom prst="rect">
              <a:avLst/>
            </a:prstGeom>
          </p:spPr>
          <p:txBody>
            <a:bodyPr lIns="0" tIns="0" rIns="0" bIns="0" rtlCol="0" anchor="t">
              <a:spAutoFit/>
            </a:bodyPr>
            <a:lstStyle/>
            <a:p>
              <a:pPr marL="0" lvl="0" indent="0" algn="just">
                <a:lnSpc>
                  <a:spcPts val="2196"/>
                </a:lnSpc>
                <a:spcBef>
                  <a:spcPct val="0"/>
                </a:spcBef>
              </a:pPr>
              <a:r>
                <a:rPr lang="en-US" sz="1200" u="none" strike="noStrike" spc="68">
                  <a:solidFill>
                    <a:srgbClr val="464646"/>
                  </a:solidFill>
                  <a:latin typeface="Open Sans"/>
                  <a:ea typeface="Open Sans"/>
                  <a:cs typeface="Open Sans"/>
                  <a:sym typeface="Open Sans"/>
                </a:rPr>
                <a:t>Μέντορας</a:t>
              </a:r>
            </a:p>
          </p:txBody>
        </p:sp>
        <p:sp>
          <p:nvSpPr>
            <p:cNvPr id="27" name="TextBox 27"/>
            <p:cNvSpPr txBox="1"/>
            <p:nvPr/>
          </p:nvSpPr>
          <p:spPr>
            <a:xfrm>
              <a:off x="1117520" y="2333475"/>
              <a:ext cx="1318450" cy="306959"/>
            </a:xfrm>
            <a:prstGeom prst="rect">
              <a:avLst/>
            </a:prstGeom>
          </p:spPr>
          <p:txBody>
            <a:bodyPr lIns="0" tIns="0" rIns="0" bIns="0" rtlCol="0" anchor="t">
              <a:spAutoFit/>
            </a:bodyPr>
            <a:lstStyle/>
            <a:p>
              <a:pPr marL="0" lvl="0" indent="0" algn="just">
                <a:lnSpc>
                  <a:spcPts val="2196"/>
                </a:lnSpc>
                <a:spcBef>
                  <a:spcPct val="0"/>
                </a:spcBef>
              </a:pPr>
              <a:r>
                <a:rPr lang="en-US" sz="1200" spc="68">
                  <a:solidFill>
                    <a:srgbClr val="464646"/>
                  </a:solidFill>
                  <a:latin typeface="Open Sans"/>
                  <a:ea typeface="Open Sans"/>
                  <a:cs typeface="Open Sans"/>
                  <a:sym typeface="Open Sans"/>
                </a:rPr>
                <a:t>Διευθυντής</a:t>
              </a:r>
            </a:p>
          </p:txBody>
        </p:sp>
        <p:sp>
          <p:nvSpPr>
            <p:cNvPr id="28" name="Freeform 28"/>
            <p:cNvSpPr/>
            <p:nvPr/>
          </p:nvSpPr>
          <p:spPr>
            <a:xfrm>
              <a:off x="2870675" y="2353066"/>
              <a:ext cx="323970" cy="323970"/>
            </a:xfrm>
            <a:custGeom>
              <a:avLst/>
              <a:gdLst/>
              <a:ahLst/>
              <a:cxnLst/>
              <a:rect l="l" t="t" r="r" b="b"/>
              <a:pathLst>
                <a:path w="323970" h="323970">
                  <a:moveTo>
                    <a:pt x="0" y="0"/>
                  </a:moveTo>
                  <a:lnTo>
                    <a:pt x="323971" y="0"/>
                  </a:lnTo>
                  <a:lnTo>
                    <a:pt x="323971" y="323970"/>
                  </a:lnTo>
                  <a:lnTo>
                    <a:pt x="0" y="32397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29" name="Freeform 29"/>
            <p:cNvSpPr/>
            <p:nvPr/>
          </p:nvSpPr>
          <p:spPr>
            <a:xfrm>
              <a:off x="6799770" y="2353066"/>
              <a:ext cx="323970" cy="323970"/>
            </a:xfrm>
            <a:custGeom>
              <a:avLst/>
              <a:gdLst/>
              <a:ahLst/>
              <a:cxnLst/>
              <a:rect l="l" t="t" r="r" b="b"/>
              <a:pathLst>
                <a:path w="323970" h="323970">
                  <a:moveTo>
                    <a:pt x="0" y="0"/>
                  </a:moveTo>
                  <a:lnTo>
                    <a:pt x="323971" y="0"/>
                  </a:lnTo>
                  <a:lnTo>
                    <a:pt x="323971" y="323970"/>
                  </a:lnTo>
                  <a:lnTo>
                    <a:pt x="0" y="32397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30" name="TextBox 30"/>
            <p:cNvSpPr txBox="1"/>
            <p:nvPr/>
          </p:nvSpPr>
          <p:spPr>
            <a:xfrm>
              <a:off x="7187241" y="2333475"/>
              <a:ext cx="1345573" cy="306959"/>
            </a:xfrm>
            <a:prstGeom prst="rect">
              <a:avLst/>
            </a:prstGeom>
          </p:spPr>
          <p:txBody>
            <a:bodyPr lIns="0" tIns="0" rIns="0" bIns="0" rtlCol="0" anchor="t">
              <a:spAutoFit/>
            </a:bodyPr>
            <a:lstStyle/>
            <a:p>
              <a:pPr marL="0" lvl="0" indent="0" algn="just">
                <a:lnSpc>
                  <a:spcPts val="2196"/>
                </a:lnSpc>
                <a:spcBef>
                  <a:spcPct val="0"/>
                </a:spcBef>
              </a:pPr>
              <a:r>
                <a:rPr lang="en-US" sz="1200" spc="68">
                  <a:solidFill>
                    <a:srgbClr val="464646"/>
                  </a:solidFill>
                  <a:latin typeface="Open Sans"/>
                  <a:ea typeface="Open Sans"/>
                  <a:cs typeface="Open Sans"/>
                  <a:sym typeface="Open Sans"/>
                </a:rPr>
                <a:t>Buddy</a:t>
              </a:r>
            </a:p>
          </p:txBody>
        </p:sp>
        <p:sp>
          <p:nvSpPr>
            <p:cNvPr id="31" name="Freeform 31"/>
            <p:cNvSpPr/>
            <p:nvPr/>
          </p:nvSpPr>
          <p:spPr>
            <a:xfrm>
              <a:off x="4709956" y="2353066"/>
              <a:ext cx="323970" cy="323970"/>
            </a:xfrm>
            <a:custGeom>
              <a:avLst/>
              <a:gdLst/>
              <a:ahLst/>
              <a:cxnLst/>
              <a:rect l="l" t="t" r="r" b="b"/>
              <a:pathLst>
                <a:path w="323970" h="323970">
                  <a:moveTo>
                    <a:pt x="0" y="0"/>
                  </a:moveTo>
                  <a:lnTo>
                    <a:pt x="323970" y="0"/>
                  </a:lnTo>
                  <a:lnTo>
                    <a:pt x="323970" y="323970"/>
                  </a:lnTo>
                  <a:lnTo>
                    <a:pt x="0" y="32397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grpSp>
      <p:grpSp>
        <p:nvGrpSpPr>
          <p:cNvPr id="32" name="Group 32"/>
          <p:cNvGrpSpPr/>
          <p:nvPr/>
        </p:nvGrpSpPr>
        <p:grpSpPr>
          <a:xfrm>
            <a:off x="4053360" y="6200541"/>
            <a:ext cx="3372555" cy="1664690"/>
            <a:chOff x="0" y="0"/>
            <a:chExt cx="4496740" cy="2219586"/>
          </a:xfrm>
        </p:grpSpPr>
        <p:grpSp>
          <p:nvGrpSpPr>
            <p:cNvPr id="33" name="Group 33"/>
            <p:cNvGrpSpPr/>
            <p:nvPr/>
          </p:nvGrpSpPr>
          <p:grpSpPr>
            <a:xfrm>
              <a:off x="0" y="0"/>
              <a:ext cx="4496740" cy="2219586"/>
              <a:chOff x="0" y="0"/>
              <a:chExt cx="1236978" cy="610571"/>
            </a:xfrm>
          </p:grpSpPr>
          <p:sp>
            <p:nvSpPr>
              <p:cNvPr id="34" name="Freeform 34"/>
              <p:cNvSpPr/>
              <p:nvPr/>
            </p:nvSpPr>
            <p:spPr>
              <a:xfrm>
                <a:off x="0" y="0"/>
                <a:ext cx="1236978" cy="610571"/>
              </a:xfrm>
              <a:custGeom>
                <a:avLst/>
                <a:gdLst/>
                <a:ahLst/>
                <a:cxnLst/>
                <a:rect l="l" t="t" r="r" b="b"/>
                <a:pathLst>
                  <a:path w="1236978" h="610571">
                    <a:moveTo>
                      <a:pt x="82991" y="0"/>
                    </a:moveTo>
                    <a:lnTo>
                      <a:pt x="1153987" y="0"/>
                    </a:lnTo>
                    <a:cubicBezTo>
                      <a:pt x="1199821" y="0"/>
                      <a:pt x="1236978" y="37156"/>
                      <a:pt x="1236978" y="82991"/>
                    </a:cubicBezTo>
                    <a:lnTo>
                      <a:pt x="1236978" y="527580"/>
                    </a:lnTo>
                    <a:cubicBezTo>
                      <a:pt x="1236978" y="573415"/>
                      <a:pt x="1199821" y="610571"/>
                      <a:pt x="1153987" y="610571"/>
                    </a:cubicBezTo>
                    <a:lnTo>
                      <a:pt x="82991" y="610571"/>
                    </a:lnTo>
                    <a:cubicBezTo>
                      <a:pt x="60980" y="610571"/>
                      <a:pt x="39871" y="601827"/>
                      <a:pt x="24307" y="586263"/>
                    </a:cubicBezTo>
                    <a:cubicBezTo>
                      <a:pt x="8744" y="570700"/>
                      <a:pt x="0" y="549591"/>
                      <a:pt x="0" y="527580"/>
                    </a:cubicBezTo>
                    <a:lnTo>
                      <a:pt x="0" y="82991"/>
                    </a:lnTo>
                    <a:cubicBezTo>
                      <a:pt x="0" y="60980"/>
                      <a:pt x="8744" y="39871"/>
                      <a:pt x="24307" y="24307"/>
                    </a:cubicBezTo>
                    <a:cubicBezTo>
                      <a:pt x="39871" y="8744"/>
                      <a:pt x="60980" y="0"/>
                      <a:pt x="82991" y="0"/>
                    </a:cubicBezTo>
                    <a:close/>
                  </a:path>
                </a:pathLst>
              </a:custGeom>
              <a:solidFill>
                <a:srgbClr val="FFFFFE"/>
              </a:solidFill>
              <a:ln w="38100" cap="rnd">
                <a:solidFill>
                  <a:srgbClr val="68BFBD"/>
                </a:solidFill>
                <a:prstDash val="solid"/>
                <a:round/>
              </a:ln>
            </p:spPr>
            <p:txBody>
              <a:bodyPr/>
              <a:lstStyle/>
              <a:p>
                <a:endParaRPr lang="en-CY"/>
              </a:p>
            </p:txBody>
          </p:sp>
          <p:sp>
            <p:nvSpPr>
              <p:cNvPr id="35" name="TextBox 35"/>
              <p:cNvSpPr txBox="1"/>
              <p:nvPr/>
            </p:nvSpPr>
            <p:spPr>
              <a:xfrm>
                <a:off x="0" y="-28575"/>
                <a:ext cx="1236978" cy="639146"/>
              </a:xfrm>
              <a:prstGeom prst="rect">
                <a:avLst/>
              </a:prstGeom>
            </p:spPr>
            <p:txBody>
              <a:bodyPr lIns="50800" tIns="50800" rIns="50800" bIns="50800" rtlCol="0" anchor="ctr"/>
              <a:lstStyle/>
              <a:p>
                <a:pPr marL="0" lvl="0" indent="0" algn="ctr">
                  <a:lnSpc>
                    <a:spcPts val="1539"/>
                  </a:lnSpc>
                  <a:spcBef>
                    <a:spcPct val="0"/>
                  </a:spcBef>
                </a:pPr>
                <a:endParaRPr/>
              </a:p>
            </p:txBody>
          </p:sp>
        </p:grpSp>
        <p:sp>
          <p:nvSpPr>
            <p:cNvPr id="36" name="TextBox 36"/>
            <p:cNvSpPr txBox="1"/>
            <p:nvPr/>
          </p:nvSpPr>
          <p:spPr>
            <a:xfrm>
              <a:off x="317141" y="88543"/>
              <a:ext cx="3954608" cy="2010156"/>
            </a:xfrm>
            <a:prstGeom prst="rect">
              <a:avLst/>
            </a:prstGeom>
          </p:spPr>
          <p:txBody>
            <a:bodyPr lIns="0" tIns="0" rIns="0" bIns="0" rtlCol="0" anchor="t">
              <a:spAutoFit/>
            </a:bodyPr>
            <a:lstStyle/>
            <a:p>
              <a:pPr marL="0" lvl="0" indent="0" algn="l">
                <a:lnSpc>
                  <a:spcPts val="1749"/>
                </a:lnSpc>
                <a:spcBef>
                  <a:spcPct val="0"/>
                </a:spcBef>
              </a:pPr>
              <a:r>
                <a:rPr lang="en-US" sz="1100" b="1" u="none" strike="noStrike">
                  <a:solidFill>
                    <a:srgbClr val="464646"/>
                  </a:solidFill>
                  <a:latin typeface="Open Sans Bold"/>
                  <a:ea typeface="Open Sans Bold"/>
                  <a:cs typeface="Open Sans Bold"/>
                  <a:sym typeface="Open Sans Bold"/>
                </a:rPr>
                <a:t>Πληροφορίες για την ασφάλεια και την κατάσταση έκτακτης ανάγκης </a:t>
              </a:r>
            </a:p>
            <a:p>
              <a:pPr marL="0" lvl="0" indent="0" algn="l">
                <a:lnSpc>
                  <a:spcPts val="1749"/>
                </a:lnSpc>
                <a:spcBef>
                  <a:spcPct val="0"/>
                </a:spcBef>
              </a:pPr>
              <a:r>
                <a:rPr lang="en-US" sz="1100" u="none" strike="noStrike">
                  <a:solidFill>
                    <a:srgbClr val="464646"/>
                  </a:solidFill>
                  <a:latin typeface="Open Sans"/>
                  <a:ea typeface="Open Sans"/>
                  <a:cs typeface="Open Sans"/>
                  <a:sym typeface="Open Sans"/>
                </a:rPr>
                <a:t>☐ Εμφανίζονται οι έξοδοι κινδύνου</a:t>
              </a:r>
            </a:p>
            <a:p>
              <a:pPr marL="0" lvl="0" indent="0" algn="l">
                <a:lnSpc>
                  <a:spcPts val="1749"/>
                </a:lnSpc>
                <a:spcBef>
                  <a:spcPct val="0"/>
                </a:spcBef>
              </a:pPr>
              <a:r>
                <a:rPr lang="en-US" sz="1100" u="none" strike="noStrike">
                  <a:solidFill>
                    <a:srgbClr val="464646"/>
                  </a:solidFill>
                  <a:latin typeface="Open Sans"/>
                  <a:ea typeface="Open Sans"/>
                  <a:cs typeface="Open Sans"/>
                  <a:sym typeface="Open Sans"/>
                </a:rPr>
                <a:t>☐ Επεξήγηση διαδικασιών πυρασφάλειας </a:t>
              </a:r>
            </a:p>
            <a:p>
              <a:pPr marL="0" lvl="0" indent="0" algn="l">
                <a:lnSpc>
                  <a:spcPts val="1749"/>
                </a:lnSpc>
                <a:spcBef>
                  <a:spcPct val="0"/>
                </a:spcBef>
              </a:pPr>
              <a:r>
                <a:rPr lang="en-US" sz="1100" u="none" strike="noStrike">
                  <a:solidFill>
                    <a:srgbClr val="464646"/>
                  </a:solidFill>
                  <a:latin typeface="Open Sans"/>
                  <a:ea typeface="Open Sans"/>
                  <a:cs typeface="Open Sans"/>
                  <a:sym typeface="Open Sans"/>
                </a:rPr>
                <a:t>☐ Επεξήγηση τοποθεσίας πρώτων βοηθειών</a:t>
              </a:r>
            </a:p>
            <a:p>
              <a:pPr marL="0" lvl="0" indent="0" algn="l">
                <a:lnSpc>
                  <a:spcPts val="1749"/>
                </a:lnSpc>
                <a:spcBef>
                  <a:spcPct val="0"/>
                </a:spcBef>
              </a:pPr>
              <a:r>
                <a:rPr lang="en-US" sz="1100" u="none" strike="noStrike">
                  <a:solidFill>
                    <a:srgbClr val="464646"/>
                  </a:solidFill>
                  <a:latin typeface="Open Sans"/>
                  <a:ea typeface="Open Sans"/>
                  <a:cs typeface="Open Sans"/>
                  <a:sym typeface="Open Sans"/>
                </a:rPr>
                <a:t>☐ Επεξήγηση αναφοράς ατυχημάτων / συμβάντων</a:t>
              </a:r>
            </a:p>
          </p:txBody>
        </p:sp>
      </p:grpSp>
      <p:grpSp>
        <p:nvGrpSpPr>
          <p:cNvPr id="37" name="Group 37"/>
          <p:cNvGrpSpPr/>
          <p:nvPr/>
        </p:nvGrpSpPr>
        <p:grpSpPr>
          <a:xfrm>
            <a:off x="196263" y="6521133"/>
            <a:ext cx="3519711" cy="1464983"/>
            <a:chOff x="0" y="0"/>
            <a:chExt cx="4692948" cy="1953311"/>
          </a:xfrm>
        </p:grpSpPr>
        <p:grpSp>
          <p:nvGrpSpPr>
            <p:cNvPr id="38" name="Group 38"/>
            <p:cNvGrpSpPr/>
            <p:nvPr/>
          </p:nvGrpSpPr>
          <p:grpSpPr>
            <a:xfrm>
              <a:off x="0" y="0"/>
              <a:ext cx="4692948" cy="1953311"/>
              <a:chOff x="0" y="0"/>
              <a:chExt cx="1261385" cy="525017"/>
            </a:xfrm>
          </p:grpSpPr>
          <p:sp>
            <p:nvSpPr>
              <p:cNvPr id="39" name="Freeform 39"/>
              <p:cNvSpPr/>
              <p:nvPr/>
            </p:nvSpPr>
            <p:spPr>
              <a:xfrm>
                <a:off x="0" y="0"/>
                <a:ext cx="1261385" cy="525017"/>
              </a:xfrm>
              <a:custGeom>
                <a:avLst/>
                <a:gdLst/>
                <a:ahLst/>
                <a:cxnLst/>
                <a:rect l="l" t="t" r="r" b="b"/>
                <a:pathLst>
                  <a:path w="1261385" h="525017">
                    <a:moveTo>
                      <a:pt x="81385" y="0"/>
                    </a:moveTo>
                    <a:lnTo>
                      <a:pt x="1180000" y="0"/>
                    </a:lnTo>
                    <a:cubicBezTo>
                      <a:pt x="1224948" y="0"/>
                      <a:pt x="1261385" y="36437"/>
                      <a:pt x="1261385" y="81385"/>
                    </a:cubicBezTo>
                    <a:lnTo>
                      <a:pt x="1261385" y="443632"/>
                    </a:lnTo>
                    <a:cubicBezTo>
                      <a:pt x="1261385" y="465217"/>
                      <a:pt x="1252810" y="485917"/>
                      <a:pt x="1237548" y="501180"/>
                    </a:cubicBezTo>
                    <a:cubicBezTo>
                      <a:pt x="1222285" y="516443"/>
                      <a:pt x="1201585" y="525017"/>
                      <a:pt x="1180000" y="525017"/>
                    </a:cubicBezTo>
                    <a:lnTo>
                      <a:pt x="81385" y="525017"/>
                    </a:lnTo>
                    <a:cubicBezTo>
                      <a:pt x="59800" y="525017"/>
                      <a:pt x="39100" y="516443"/>
                      <a:pt x="23837" y="501180"/>
                    </a:cubicBezTo>
                    <a:cubicBezTo>
                      <a:pt x="8574" y="485917"/>
                      <a:pt x="0" y="465217"/>
                      <a:pt x="0" y="443632"/>
                    </a:cubicBezTo>
                    <a:lnTo>
                      <a:pt x="0" y="81385"/>
                    </a:lnTo>
                    <a:cubicBezTo>
                      <a:pt x="0" y="59800"/>
                      <a:pt x="8574" y="39100"/>
                      <a:pt x="23837" y="23837"/>
                    </a:cubicBezTo>
                    <a:cubicBezTo>
                      <a:pt x="39100" y="8574"/>
                      <a:pt x="59800" y="0"/>
                      <a:pt x="81385" y="0"/>
                    </a:cubicBezTo>
                    <a:close/>
                  </a:path>
                </a:pathLst>
              </a:custGeom>
              <a:solidFill>
                <a:srgbClr val="D7EAEA"/>
              </a:solidFill>
              <a:ln cap="rnd">
                <a:noFill/>
                <a:prstDash val="solid"/>
                <a:round/>
              </a:ln>
            </p:spPr>
            <p:txBody>
              <a:bodyPr/>
              <a:lstStyle/>
              <a:p>
                <a:endParaRPr lang="en-CY"/>
              </a:p>
            </p:txBody>
          </p:sp>
          <p:sp>
            <p:nvSpPr>
              <p:cNvPr id="40" name="TextBox 40"/>
              <p:cNvSpPr txBox="1"/>
              <p:nvPr/>
            </p:nvSpPr>
            <p:spPr>
              <a:xfrm>
                <a:off x="0" y="-28575"/>
                <a:ext cx="1261385" cy="553592"/>
              </a:xfrm>
              <a:prstGeom prst="rect">
                <a:avLst/>
              </a:prstGeom>
            </p:spPr>
            <p:txBody>
              <a:bodyPr lIns="50800" tIns="50800" rIns="50800" bIns="50800" rtlCol="0" anchor="ctr"/>
              <a:lstStyle/>
              <a:p>
                <a:pPr marL="0" lvl="0" indent="0" algn="ctr">
                  <a:lnSpc>
                    <a:spcPts val="1540"/>
                  </a:lnSpc>
                  <a:spcBef>
                    <a:spcPct val="0"/>
                  </a:spcBef>
                </a:pPr>
                <a:endParaRPr/>
              </a:p>
            </p:txBody>
          </p:sp>
        </p:grpSp>
        <p:sp>
          <p:nvSpPr>
            <p:cNvPr id="41" name="TextBox 41"/>
            <p:cNvSpPr txBox="1"/>
            <p:nvPr/>
          </p:nvSpPr>
          <p:spPr>
            <a:xfrm>
              <a:off x="333595" y="135132"/>
              <a:ext cx="4127160" cy="1718056"/>
            </a:xfrm>
            <a:prstGeom prst="rect">
              <a:avLst/>
            </a:prstGeom>
          </p:spPr>
          <p:txBody>
            <a:bodyPr lIns="0" tIns="0" rIns="0" bIns="0" rtlCol="0" anchor="t">
              <a:spAutoFit/>
            </a:bodyPr>
            <a:lstStyle/>
            <a:p>
              <a:pPr marL="0" lvl="0" indent="0" algn="just">
                <a:lnSpc>
                  <a:spcPts val="1749"/>
                </a:lnSpc>
                <a:spcBef>
                  <a:spcPct val="0"/>
                </a:spcBef>
              </a:pPr>
              <a:r>
                <a:rPr lang="en-US" sz="1100" b="1" u="none" strike="noStrike" dirty="0" err="1">
                  <a:solidFill>
                    <a:srgbClr val="464646"/>
                  </a:solidFill>
                  <a:latin typeface="Open Sans Bold"/>
                  <a:ea typeface="Open Sans Bold"/>
                  <a:cs typeface="Open Sans Bold"/>
                  <a:sym typeface="Open Sans Bold"/>
                </a:rPr>
                <a:t>Εξο</a:t>
              </a:r>
              <a:r>
                <a:rPr lang="en-US" sz="1100" b="1" u="none" strike="noStrike" dirty="0">
                  <a:solidFill>
                    <a:srgbClr val="464646"/>
                  </a:solidFill>
                  <a:latin typeface="Open Sans Bold"/>
                  <a:ea typeface="Open Sans Bold"/>
                  <a:cs typeface="Open Sans Bold"/>
                  <a:sym typeface="Open Sans Bold"/>
                </a:rPr>
                <a:t>πλισμός &amp; Κανόνες Χώρου Εργασίας </a:t>
              </a:r>
            </a:p>
            <a:p>
              <a:pPr marL="0" lvl="0" indent="0" algn="just">
                <a:lnSpc>
                  <a:spcPts val="1749"/>
                </a:lnSpc>
                <a:spcBef>
                  <a:spcPct val="0"/>
                </a:spcBef>
              </a:pPr>
              <a:r>
                <a:rPr lang="en-US" sz="1100" i="1" u="none" strike="noStrike" dirty="0">
                  <a:solidFill>
                    <a:srgbClr val="464646"/>
                  </a:solidFill>
                  <a:latin typeface="Open Sans Italics"/>
                  <a:ea typeface="Open Sans Italics"/>
                  <a:cs typeface="Open Sans Italics"/>
                  <a:sym typeface="Open Sans Italics"/>
                </a:rPr>
                <a:t>[</a:t>
              </a:r>
              <a:r>
                <a:rPr lang="en-US" sz="1100" i="1" u="none" strike="noStrike" dirty="0" err="1">
                  <a:solidFill>
                    <a:srgbClr val="464646"/>
                  </a:solidFill>
                  <a:latin typeface="Open Sans Italics"/>
                  <a:ea typeface="Open Sans Italics"/>
                  <a:cs typeface="Open Sans Italics"/>
                  <a:sym typeface="Open Sans Italics"/>
                </a:rPr>
                <a:t>Εάν</a:t>
              </a:r>
              <a:r>
                <a:rPr lang="en-US" sz="1100" i="1" u="none" strike="noStrike" dirty="0">
                  <a:solidFill>
                    <a:srgbClr val="464646"/>
                  </a:solidFill>
                  <a:latin typeface="Open Sans Italics"/>
                  <a:ea typeface="Open Sans Italics"/>
                  <a:cs typeface="Open Sans Italics"/>
                  <a:sym typeface="Open Sans Italics"/>
                </a:rPr>
                <a:t> </a:t>
              </a:r>
              <a:r>
                <a:rPr lang="en-US" sz="1100" i="1" u="none" strike="noStrike" dirty="0" err="1">
                  <a:solidFill>
                    <a:srgbClr val="464646"/>
                  </a:solidFill>
                  <a:latin typeface="Open Sans Italics"/>
                  <a:ea typeface="Open Sans Italics"/>
                  <a:cs typeface="Open Sans Italics"/>
                  <a:sym typeface="Open Sans Italics"/>
                </a:rPr>
                <a:t>ισχύει</a:t>
              </a:r>
              <a:r>
                <a:rPr lang="en-US" sz="1100" i="1" u="none" strike="noStrike" dirty="0">
                  <a:solidFill>
                    <a:srgbClr val="464646"/>
                  </a:solidFill>
                  <a:latin typeface="Open Sans Italics"/>
                  <a:ea typeface="Open Sans Italics"/>
                  <a:cs typeface="Open Sans Italics"/>
                  <a:sym typeface="Open Sans Italics"/>
                </a:rPr>
                <a:t>]</a:t>
              </a:r>
            </a:p>
            <a:p>
              <a:pPr marL="0" lvl="0" indent="0" algn="just">
                <a:lnSpc>
                  <a:spcPts val="1749"/>
                </a:lnSpc>
                <a:spcBef>
                  <a:spcPct val="0"/>
                </a:spcBef>
              </a:pPr>
              <a:r>
                <a:rPr lang="en-US" sz="1100" u="none" strike="noStrike" dirty="0">
                  <a:solidFill>
                    <a:srgbClr val="464646"/>
                  </a:solidFill>
                  <a:latin typeface="Open Sans"/>
                  <a:ea typeface="Open Sans"/>
                  <a:cs typeface="Open Sans"/>
                  <a:sym typeface="Open Sans"/>
                </a:rPr>
                <a:t>☐ Πα</a:t>
              </a:r>
              <a:r>
                <a:rPr lang="en-US" sz="1100" u="none" strike="noStrike" dirty="0" err="1">
                  <a:solidFill>
                    <a:srgbClr val="464646"/>
                  </a:solidFill>
                  <a:latin typeface="Open Sans"/>
                  <a:ea typeface="Open Sans"/>
                  <a:cs typeface="Open Sans"/>
                  <a:sym typeface="Open Sans"/>
                </a:rPr>
                <a:t>ρουσί</a:t>
              </a:r>
              <a:r>
                <a:rPr lang="en-US" sz="1100" u="none" strike="noStrike" dirty="0">
                  <a:solidFill>
                    <a:srgbClr val="464646"/>
                  </a:solidFill>
                  <a:latin typeface="Open Sans"/>
                  <a:ea typeface="Open Sans"/>
                  <a:cs typeface="Open Sans"/>
                  <a:sym typeface="Open Sans"/>
                </a:rPr>
                <a:t>αση βασικού εξοπλισμού</a:t>
              </a:r>
            </a:p>
            <a:p>
              <a:pPr marL="0" lvl="0" indent="0" algn="just">
                <a:lnSpc>
                  <a:spcPts val="1749"/>
                </a:lnSpc>
                <a:spcBef>
                  <a:spcPct val="0"/>
                </a:spcBef>
              </a:pPr>
              <a:r>
                <a:rPr lang="en-US" sz="1100" u="none" strike="noStrike" dirty="0">
                  <a:solidFill>
                    <a:srgbClr val="464646"/>
                  </a:solidFill>
                  <a:latin typeface="Open Sans"/>
                  <a:ea typeface="Open Sans"/>
                  <a:cs typeface="Open Sans"/>
                  <a:sym typeface="Open Sans"/>
                </a:rPr>
                <a:t>☐ Επ</a:t>
              </a:r>
              <a:r>
                <a:rPr lang="en-US" sz="1100" u="none" strike="noStrike" dirty="0" err="1">
                  <a:solidFill>
                    <a:srgbClr val="464646"/>
                  </a:solidFill>
                  <a:latin typeface="Open Sans"/>
                  <a:ea typeface="Open Sans"/>
                  <a:cs typeface="Open Sans"/>
                  <a:sym typeface="Open Sans"/>
                </a:rPr>
                <a:t>εξήγηση</a:t>
              </a:r>
              <a:r>
                <a:rPr lang="en-US" sz="1100" u="none" strike="noStrike" dirty="0">
                  <a:solidFill>
                    <a:srgbClr val="464646"/>
                  </a:solidFill>
                  <a:latin typeface="Open Sans"/>
                  <a:ea typeface="Open Sans"/>
                  <a:cs typeface="Open Sans"/>
                  <a:sym typeface="Open Sans"/>
                </a:rPr>
                <a:t> π</a:t>
              </a:r>
              <a:r>
                <a:rPr lang="en-US" sz="1100" u="none" strike="noStrike" dirty="0" err="1">
                  <a:solidFill>
                    <a:srgbClr val="464646"/>
                  </a:solidFill>
                  <a:latin typeface="Open Sans"/>
                  <a:ea typeface="Open Sans"/>
                  <a:cs typeface="Open Sans"/>
                  <a:sym typeface="Open Sans"/>
                </a:rPr>
                <a:t>ροστ</a:t>
              </a:r>
              <a:r>
                <a:rPr lang="en-US" sz="1100" u="none" strike="noStrike" dirty="0">
                  <a:solidFill>
                    <a:srgbClr val="464646"/>
                  </a:solidFill>
                  <a:latin typeface="Open Sans"/>
                  <a:ea typeface="Open Sans"/>
                  <a:cs typeface="Open Sans"/>
                  <a:sym typeface="Open Sans"/>
                </a:rPr>
                <a:t>ατευτικού εξοπλισμού ☐ Επεξήγηση κανόνων υγιεινής </a:t>
              </a:r>
            </a:p>
            <a:p>
              <a:pPr marL="0" lvl="0" indent="0" algn="just">
                <a:lnSpc>
                  <a:spcPts val="1749"/>
                </a:lnSpc>
                <a:spcBef>
                  <a:spcPct val="0"/>
                </a:spcBef>
              </a:pPr>
              <a:r>
                <a:rPr lang="en-US" sz="1100" u="none" strike="noStrike" dirty="0">
                  <a:solidFill>
                    <a:srgbClr val="464646"/>
                  </a:solidFill>
                  <a:latin typeface="Open Sans"/>
                  <a:ea typeface="Open Sans"/>
                  <a:cs typeface="Open Sans"/>
                  <a:sym typeface="Open Sans"/>
                </a:rPr>
                <a:t>☐ Επ</a:t>
              </a:r>
              <a:r>
                <a:rPr lang="en-US" sz="1100" u="none" strike="noStrike" dirty="0" err="1">
                  <a:solidFill>
                    <a:srgbClr val="464646"/>
                  </a:solidFill>
                  <a:latin typeface="Open Sans"/>
                  <a:ea typeface="Open Sans"/>
                  <a:cs typeface="Open Sans"/>
                  <a:sym typeface="Open Sans"/>
                </a:rPr>
                <a:t>εξήγηση</a:t>
              </a:r>
              <a:r>
                <a:rPr lang="en-US" sz="1100" u="none" strike="noStrike" dirty="0">
                  <a:solidFill>
                    <a:srgbClr val="464646"/>
                  </a:solidFill>
                  <a:latin typeface="Open Sans"/>
                  <a:ea typeface="Open Sans"/>
                  <a:cs typeface="Open Sans"/>
                  <a:sym typeface="Open Sans"/>
                </a:rPr>
                <a:t> π</a:t>
              </a:r>
              <a:r>
                <a:rPr lang="en-US" sz="1100" u="none" strike="noStrike" dirty="0" err="1">
                  <a:solidFill>
                    <a:srgbClr val="464646"/>
                  </a:solidFill>
                  <a:latin typeface="Open Sans"/>
                  <a:ea typeface="Open Sans"/>
                  <a:cs typeface="Open Sans"/>
                  <a:sym typeface="Open Sans"/>
                </a:rPr>
                <a:t>εριορισμένων</a:t>
              </a:r>
              <a:r>
                <a:rPr lang="en-US" sz="1100" u="none" strike="noStrike" dirty="0">
                  <a:solidFill>
                    <a:srgbClr val="464646"/>
                  </a:solidFill>
                  <a:latin typeface="Open Sans"/>
                  <a:ea typeface="Open Sans"/>
                  <a:cs typeface="Open Sans"/>
                  <a:sym typeface="Open Sans"/>
                </a:rPr>
                <a:t> π</a:t>
              </a:r>
              <a:r>
                <a:rPr lang="en-US" sz="1100" u="none" strike="noStrike" dirty="0" err="1">
                  <a:solidFill>
                    <a:srgbClr val="464646"/>
                  </a:solidFill>
                  <a:latin typeface="Open Sans"/>
                  <a:ea typeface="Open Sans"/>
                  <a:cs typeface="Open Sans"/>
                  <a:sym typeface="Open Sans"/>
                </a:rPr>
                <a:t>εριοχών</a:t>
              </a:r>
              <a:endParaRPr lang="en-US" sz="1100" u="none" strike="noStrike" dirty="0">
                <a:solidFill>
                  <a:srgbClr val="464646"/>
                </a:solidFill>
                <a:latin typeface="Open Sans"/>
                <a:ea typeface="Open Sans"/>
                <a:cs typeface="Open Sans"/>
                <a:sym typeface="Open Sans"/>
              </a:endParaRPr>
            </a:p>
          </p:txBody>
        </p:sp>
      </p:grpSp>
      <p:sp>
        <p:nvSpPr>
          <p:cNvPr id="42" name="TextBox 42"/>
          <p:cNvSpPr txBox="1"/>
          <p:nvPr/>
        </p:nvSpPr>
        <p:spPr>
          <a:xfrm>
            <a:off x="4138512" y="4494113"/>
            <a:ext cx="3043510" cy="1134110"/>
          </a:xfrm>
          <a:prstGeom prst="rect">
            <a:avLst/>
          </a:prstGeom>
        </p:spPr>
        <p:txBody>
          <a:bodyPr lIns="0" tIns="0" rIns="0" bIns="0" rtlCol="0" anchor="t">
            <a:spAutoFit/>
          </a:bodyPr>
          <a:lstStyle/>
          <a:p>
            <a:pPr marL="0" lvl="0" indent="0" algn="just">
              <a:lnSpc>
                <a:spcPts val="1540"/>
              </a:lnSpc>
              <a:spcBef>
                <a:spcPct val="0"/>
              </a:spcBef>
            </a:pPr>
            <a:r>
              <a:rPr lang="en-US" sz="1100" b="1" dirty="0" err="1">
                <a:solidFill>
                  <a:srgbClr val="464646"/>
                </a:solidFill>
                <a:latin typeface="Open Sans Bold"/>
                <a:ea typeface="Open Sans Bold"/>
                <a:cs typeface="Open Sans Bold"/>
                <a:sym typeface="Open Sans Bold"/>
              </a:rPr>
              <a:t>Σημειώσεις</a:t>
            </a:r>
            <a:r>
              <a:rPr lang="en-US" sz="1100" b="1" dirty="0">
                <a:solidFill>
                  <a:srgbClr val="464646"/>
                </a:solidFill>
                <a:latin typeface="Open Sans Bold"/>
                <a:ea typeface="Open Sans Bold"/>
                <a:cs typeface="Open Sans Bold"/>
                <a:sym typeface="Open Sans Bold"/>
              </a:rPr>
              <a:t>: 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pSp>
        <p:nvGrpSpPr>
          <p:cNvPr id="43" name="Group 43"/>
          <p:cNvGrpSpPr/>
          <p:nvPr/>
        </p:nvGrpSpPr>
        <p:grpSpPr>
          <a:xfrm>
            <a:off x="2902269" y="8043267"/>
            <a:ext cx="4616079" cy="1684058"/>
            <a:chOff x="0" y="0"/>
            <a:chExt cx="6154772" cy="2245411"/>
          </a:xfrm>
        </p:grpSpPr>
        <p:grpSp>
          <p:nvGrpSpPr>
            <p:cNvPr id="44" name="Group 44"/>
            <p:cNvGrpSpPr/>
            <p:nvPr/>
          </p:nvGrpSpPr>
          <p:grpSpPr>
            <a:xfrm>
              <a:off x="0" y="0"/>
              <a:ext cx="6154772" cy="2245411"/>
              <a:chOff x="0" y="0"/>
              <a:chExt cx="1654298" cy="603528"/>
            </a:xfrm>
          </p:grpSpPr>
          <p:sp>
            <p:nvSpPr>
              <p:cNvPr id="45" name="Freeform 45"/>
              <p:cNvSpPr/>
              <p:nvPr/>
            </p:nvSpPr>
            <p:spPr>
              <a:xfrm>
                <a:off x="0" y="0"/>
                <a:ext cx="1654298" cy="603528"/>
              </a:xfrm>
              <a:custGeom>
                <a:avLst/>
                <a:gdLst/>
                <a:ahLst/>
                <a:cxnLst/>
                <a:rect l="l" t="t" r="r" b="b"/>
                <a:pathLst>
                  <a:path w="1654298" h="603528">
                    <a:moveTo>
                      <a:pt x="62055" y="0"/>
                    </a:moveTo>
                    <a:lnTo>
                      <a:pt x="1592243" y="0"/>
                    </a:lnTo>
                    <a:cubicBezTo>
                      <a:pt x="1626515" y="0"/>
                      <a:pt x="1654298" y="27783"/>
                      <a:pt x="1654298" y="62055"/>
                    </a:cubicBezTo>
                    <a:lnTo>
                      <a:pt x="1654298" y="541473"/>
                    </a:lnTo>
                    <a:cubicBezTo>
                      <a:pt x="1654298" y="575745"/>
                      <a:pt x="1626515" y="603528"/>
                      <a:pt x="1592243" y="603528"/>
                    </a:cubicBezTo>
                    <a:lnTo>
                      <a:pt x="62055" y="603528"/>
                    </a:lnTo>
                    <a:cubicBezTo>
                      <a:pt x="27783" y="603528"/>
                      <a:pt x="0" y="575745"/>
                      <a:pt x="0" y="541473"/>
                    </a:cubicBezTo>
                    <a:lnTo>
                      <a:pt x="0" y="62055"/>
                    </a:lnTo>
                    <a:cubicBezTo>
                      <a:pt x="0" y="27783"/>
                      <a:pt x="27783" y="0"/>
                      <a:pt x="62055" y="0"/>
                    </a:cubicBezTo>
                    <a:close/>
                  </a:path>
                </a:pathLst>
              </a:custGeom>
              <a:solidFill>
                <a:srgbClr val="D7EAEA"/>
              </a:solidFill>
              <a:ln cap="rnd">
                <a:noFill/>
                <a:prstDash val="solid"/>
                <a:round/>
              </a:ln>
            </p:spPr>
            <p:txBody>
              <a:bodyPr/>
              <a:lstStyle/>
              <a:p>
                <a:endParaRPr lang="en-CY"/>
              </a:p>
            </p:txBody>
          </p:sp>
          <p:sp>
            <p:nvSpPr>
              <p:cNvPr id="46" name="TextBox 46"/>
              <p:cNvSpPr txBox="1"/>
              <p:nvPr/>
            </p:nvSpPr>
            <p:spPr>
              <a:xfrm>
                <a:off x="0" y="-28575"/>
                <a:ext cx="1654298" cy="632103"/>
              </a:xfrm>
              <a:prstGeom prst="rect">
                <a:avLst/>
              </a:prstGeom>
            </p:spPr>
            <p:txBody>
              <a:bodyPr lIns="50800" tIns="50800" rIns="50800" bIns="50800" rtlCol="0" anchor="ctr"/>
              <a:lstStyle/>
              <a:p>
                <a:pPr marL="0" lvl="0" indent="0" algn="ctr">
                  <a:lnSpc>
                    <a:spcPts val="1540"/>
                  </a:lnSpc>
                  <a:spcBef>
                    <a:spcPct val="0"/>
                  </a:spcBef>
                </a:pPr>
                <a:endParaRPr/>
              </a:p>
            </p:txBody>
          </p:sp>
        </p:grpSp>
        <p:sp>
          <p:nvSpPr>
            <p:cNvPr id="47" name="TextBox 47"/>
            <p:cNvSpPr txBox="1"/>
            <p:nvPr/>
          </p:nvSpPr>
          <p:spPr>
            <a:xfrm>
              <a:off x="457273" y="74075"/>
              <a:ext cx="5412744" cy="2010156"/>
            </a:xfrm>
            <a:prstGeom prst="rect">
              <a:avLst/>
            </a:prstGeom>
          </p:spPr>
          <p:txBody>
            <a:bodyPr lIns="0" tIns="0" rIns="0" bIns="0" rtlCol="0" anchor="t">
              <a:spAutoFit/>
            </a:bodyPr>
            <a:lstStyle/>
            <a:p>
              <a:pPr marL="0" lvl="0" indent="0" algn="l">
                <a:lnSpc>
                  <a:spcPts val="1749"/>
                </a:lnSpc>
                <a:spcBef>
                  <a:spcPct val="0"/>
                </a:spcBef>
              </a:pPr>
              <a:r>
                <a:rPr lang="en-US" sz="1100" b="1">
                  <a:solidFill>
                    <a:srgbClr val="464646"/>
                  </a:solidFill>
                  <a:latin typeface="Open Sans Bold"/>
                  <a:ea typeface="Open Sans Bold"/>
                  <a:cs typeface="Open Sans Bold"/>
                  <a:sym typeface="Open Sans Bold"/>
                </a:rPr>
                <a:t>Έλεγχος στο τέλος της ημέρας</a:t>
              </a:r>
            </a:p>
            <a:p>
              <a:pPr marL="0" lvl="0" indent="0" algn="l">
                <a:lnSpc>
                  <a:spcPts val="1749"/>
                </a:lnSpc>
                <a:spcBef>
                  <a:spcPct val="0"/>
                </a:spcBef>
              </a:pPr>
              <a:r>
                <a:rPr lang="en-US" sz="1100" u="none" strike="noStrike">
                  <a:solidFill>
                    <a:srgbClr val="464646"/>
                  </a:solidFill>
                  <a:latin typeface="Open Sans"/>
                  <a:ea typeface="Open Sans"/>
                  <a:cs typeface="Open Sans"/>
                  <a:sym typeface="Open Sans"/>
                </a:rPr>
                <a:t>☐ Ο εργαζόμενος είχε την ευκαιρία να υποβάλει ερωτήσεις ☐ Επιβεβαίωση βασικών σημείων ασφαλείας </a:t>
              </a:r>
            </a:p>
            <a:p>
              <a:pPr marL="0" lvl="0" indent="0" algn="l">
                <a:lnSpc>
                  <a:spcPts val="1749"/>
                </a:lnSpc>
                <a:spcBef>
                  <a:spcPct val="0"/>
                </a:spcBef>
              </a:pPr>
              <a:r>
                <a:rPr lang="en-US" sz="1100" u="none" strike="noStrike">
                  <a:solidFill>
                    <a:srgbClr val="464646"/>
                  </a:solidFill>
                  <a:latin typeface="Open Sans"/>
                  <a:ea typeface="Open Sans"/>
                  <a:cs typeface="Open Sans"/>
                  <a:sym typeface="Open Sans"/>
                </a:rPr>
                <a:t>☐ Επεξήγηση της επόμενης εργάσιμης ημέρας / των επόμενων βημάτων </a:t>
              </a:r>
            </a:p>
            <a:p>
              <a:pPr marL="0" lvl="0" indent="0" algn="l">
                <a:lnSpc>
                  <a:spcPts val="1749"/>
                </a:lnSpc>
                <a:spcBef>
                  <a:spcPct val="0"/>
                </a:spcBef>
              </a:pPr>
              <a:r>
                <a:rPr lang="en-US" sz="1100" u="none" strike="noStrike">
                  <a:solidFill>
                    <a:srgbClr val="464646"/>
                  </a:solidFill>
                  <a:latin typeface="Open Sans"/>
                  <a:ea typeface="Open Sans"/>
                  <a:cs typeface="Open Sans"/>
                  <a:sym typeface="Open Sans"/>
                </a:rPr>
                <a:t>Ερωτήσεις ή σχόλια του εργαζόμενου:________________________ ______________________________________________________________</a:t>
              </a:r>
              <a:r>
                <a:rPr lang="en-US" sz="1100" b="1" u="none" strike="noStrike">
                  <a:solidFill>
                    <a:srgbClr val="464646"/>
                  </a:solidFill>
                  <a:latin typeface="Open Sans Bold"/>
                  <a:ea typeface="Open Sans Bold"/>
                  <a:cs typeface="Open Sans Bold"/>
                  <a:sym typeface="Open Sans Bold"/>
                </a:rPr>
                <a:t>__</a:t>
              </a:r>
            </a:p>
          </p:txBody>
        </p:sp>
      </p:grpSp>
      <p:sp>
        <p:nvSpPr>
          <p:cNvPr id="48" name="TextBox 48"/>
          <p:cNvSpPr txBox="1"/>
          <p:nvPr/>
        </p:nvSpPr>
        <p:spPr>
          <a:xfrm>
            <a:off x="3157073" y="9744941"/>
            <a:ext cx="4206664" cy="717422"/>
          </a:xfrm>
          <a:prstGeom prst="rect">
            <a:avLst/>
          </a:prstGeom>
        </p:spPr>
        <p:txBody>
          <a:bodyPr lIns="0" tIns="0" rIns="0" bIns="0" rtlCol="0" anchor="t">
            <a:spAutoFit/>
          </a:bodyPr>
          <a:lstStyle/>
          <a:p>
            <a:pPr marL="0" lvl="0" indent="0" algn="l">
              <a:lnSpc>
                <a:spcPts val="1430"/>
              </a:lnSpc>
              <a:spcBef>
                <a:spcPct val="0"/>
              </a:spcBef>
            </a:pPr>
            <a:r>
              <a:rPr lang="en-US" sz="899" b="1">
                <a:solidFill>
                  <a:srgbClr val="464646"/>
                </a:solidFill>
                <a:latin typeface="Open Sans Bold"/>
                <a:ea typeface="Open Sans Bold"/>
                <a:cs typeface="Open Sans Bold"/>
                <a:sym typeface="Open Sans Bold"/>
              </a:rPr>
              <a:t>Επιβεβαίωση</a:t>
            </a:r>
          </a:p>
          <a:p>
            <a:pPr marL="0" lvl="0" indent="0" algn="l">
              <a:lnSpc>
                <a:spcPts val="1430"/>
              </a:lnSpc>
              <a:spcBef>
                <a:spcPct val="0"/>
              </a:spcBef>
            </a:pPr>
            <a:r>
              <a:rPr lang="en-US" sz="899" u="none" strike="noStrike">
                <a:solidFill>
                  <a:srgbClr val="464646"/>
                </a:solidFill>
                <a:latin typeface="Open Sans"/>
                <a:ea typeface="Open Sans"/>
                <a:cs typeface="Open Sans"/>
                <a:sym typeface="Open Sans"/>
              </a:rPr>
              <a:t>Λίστα ελέγχου που συμπληρώθηκε στις (ημερομηνία): _________________________ </a:t>
            </a:r>
          </a:p>
          <a:p>
            <a:pPr marL="0" lvl="0" indent="0" algn="l">
              <a:lnSpc>
                <a:spcPts val="1430"/>
              </a:lnSpc>
              <a:spcBef>
                <a:spcPct val="0"/>
              </a:spcBef>
            </a:pPr>
            <a:r>
              <a:rPr lang="en-US" sz="899" u="none" strike="noStrike">
                <a:solidFill>
                  <a:srgbClr val="464646"/>
                </a:solidFill>
                <a:latin typeface="Open Sans"/>
                <a:ea typeface="Open Sans"/>
                <a:cs typeface="Open Sans"/>
                <a:sym typeface="Open Sans"/>
              </a:rPr>
              <a:t>Όνομα ατόμου που συμπλήρωσε τη λίστα ελέγχου: _________________________ </a:t>
            </a:r>
          </a:p>
          <a:p>
            <a:pPr marL="0" lvl="0" indent="0" algn="l">
              <a:lnSpc>
                <a:spcPts val="1430"/>
              </a:lnSpc>
              <a:spcBef>
                <a:spcPct val="0"/>
              </a:spcBef>
            </a:pPr>
            <a:r>
              <a:rPr lang="en-US" sz="899" u="none" strike="noStrike">
                <a:solidFill>
                  <a:srgbClr val="464646"/>
                </a:solidFill>
                <a:latin typeface="Open Sans"/>
                <a:ea typeface="Open Sans"/>
                <a:cs typeface="Open Sans"/>
                <a:sym typeface="Open Sans"/>
              </a:rPr>
              <a:t>Υπογραφή (προαιρετική): _________________________ </a:t>
            </a:r>
          </a:p>
        </p:txBody>
      </p:sp>
      <p:grpSp>
        <p:nvGrpSpPr>
          <p:cNvPr id="49" name="Group 49"/>
          <p:cNvGrpSpPr/>
          <p:nvPr/>
        </p:nvGrpSpPr>
        <p:grpSpPr>
          <a:xfrm>
            <a:off x="192763" y="8089966"/>
            <a:ext cx="2602124" cy="2438627"/>
            <a:chOff x="0" y="0"/>
            <a:chExt cx="3469498" cy="3251502"/>
          </a:xfrm>
        </p:grpSpPr>
        <p:grpSp>
          <p:nvGrpSpPr>
            <p:cNvPr id="50" name="Group 50"/>
            <p:cNvGrpSpPr/>
            <p:nvPr/>
          </p:nvGrpSpPr>
          <p:grpSpPr>
            <a:xfrm>
              <a:off x="0" y="0"/>
              <a:ext cx="3469498" cy="3251502"/>
              <a:chOff x="0" y="0"/>
              <a:chExt cx="865792" cy="811392"/>
            </a:xfrm>
          </p:grpSpPr>
          <p:sp>
            <p:nvSpPr>
              <p:cNvPr id="51" name="Freeform 51"/>
              <p:cNvSpPr/>
              <p:nvPr/>
            </p:nvSpPr>
            <p:spPr>
              <a:xfrm>
                <a:off x="0" y="0"/>
                <a:ext cx="865792" cy="811392"/>
              </a:xfrm>
              <a:custGeom>
                <a:avLst/>
                <a:gdLst/>
                <a:ahLst/>
                <a:cxnLst/>
                <a:rect l="l" t="t" r="r" b="b"/>
                <a:pathLst>
                  <a:path w="865792" h="811392">
                    <a:moveTo>
                      <a:pt x="118571" y="0"/>
                    </a:moveTo>
                    <a:lnTo>
                      <a:pt x="747221" y="0"/>
                    </a:lnTo>
                    <a:cubicBezTo>
                      <a:pt x="812706" y="0"/>
                      <a:pt x="865792" y="53086"/>
                      <a:pt x="865792" y="118571"/>
                    </a:cubicBezTo>
                    <a:lnTo>
                      <a:pt x="865792" y="692822"/>
                    </a:lnTo>
                    <a:cubicBezTo>
                      <a:pt x="865792" y="724269"/>
                      <a:pt x="853300" y="754428"/>
                      <a:pt x="831063" y="776664"/>
                    </a:cubicBezTo>
                    <a:cubicBezTo>
                      <a:pt x="808827" y="798900"/>
                      <a:pt x="778668" y="811392"/>
                      <a:pt x="747221" y="811392"/>
                    </a:cubicBezTo>
                    <a:lnTo>
                      <a:pt x="118571" y="811392"/>
                    </a:lnTo>
                    <a:cubicBezTo>
                      <a:pt x="53086" y="811392"/>
                      <a:pt x="0" y="758307"/>
                      <a:pt x="0" y="692822"/>
                    </a:cubicBezTo>
                    <a:lnTo>
                      <a:pt x="0" y="118571"/>
                    </a:lnTo>
                    <a:cubicBezTo>
                      <a:pt x="0" y="53086"/>
                      <a:pt x="53086" y="0"/>
                      <a:pt x="118571" y="0"/>
                    </a:cubicBezTo>
                    <a:close/>
                  </a:path>
                </a:pathLst>
              </a:custGeom>
              <a:solidFill>
                <a:srgbClr val="FFFFFE"/>
              </a:solidFill>
              <a:ln w="38100" cap="rnd">
                <a:solidFill>
                  <a:srgbClr val="68BFBD"/>
                </a:solidFill>
                <a:prstDash val="solid"/>
                <a:round/>
              </a:ln>
            </p:spPr>
            <p:txBody>
              <a:bodyPr/>
              <a:lstStyle/>
              <a:p>
                <a:endParaRPr lang="en-CY"/>
              </a:p>
            </p:txBody>
          </p:sp>
          <p:sp>
            <p:nvSpPr>
              <p:cNvPr id="52" name="TextBox 52"/>
              <p:cNvSpPr txBox="1"/>
              <p:nvPr/>
            </p:nvSpPr>
            <p:spPr>
              <a:xfrm>
                <a:off x="0" y="-19050"/>
                <a:ext cx="865792" cy="830442"/>
              </a:xfrm>
              <a:prstGeom prst="rect">
                <a:avLst/>
              </a:prstGeom>
            </p:spPr>
            <p:txBody>
              <a:bodyPr lIns="50800" tIns="50800" rIns="50800" bIns="50800" rtlCol="0" anchor="ctr"/>
              <a:lstStyle/>
              <a:p>
                <a:pPr marL="0" lvl="0" indent="0" algn="ctr">
                  <a:lnSpc>
                    <a:spcPts val="1539"/>
                  </a:lnSpc>
                  <a:spcBef>
                    <a:spcPct val="0"/>
                  </a:spcBef>
                </a:pPr>
                <a:endParaRPr/>
              </a:p>
            </p:txBody>
          </p:sp>
        </p:grpSp>
        <p:sp>
          <p:nvSpPr>
            <p:cNvPr id="53" name="TextBox 53"/>
            <p:cNvSpPr txBox="1"/>
            <p:nvPr/>
          </p:nvSpPr>
          <p:spPr>
            <a:xfrm>
              <a:off x="273864" y="101505"/>
              <a:ext cx="2987574" cy="2886456"/>
            </a:xfrm>
            <a:prstGeom prst="rect">
              <a:avLst/>
            </a:prstGeom>
          </p:spPr>
          <p:txBody>
            <a:bodyPr lIns="0" tIns="0" rIns="0" bIns="0" rtlCol="0" anchor="t">
              <a:spAutoFit/>
            </a:bodyPr>
            <a:lstStyle/>
            <a:p>
              <a:pPr marL="0" lvl="0" indent="0" algn="l">
                <a:lnSpc>
                  <a:spcPts val="1749"/>
                </a:lnSpc>
                <a:spcBef>
                  <a:spcPct val="0"/>
                </a:spcBef>
              </a:pPr>
              <a:r>
                <a:rPr lang="en-US" sz="1100" b="1">
                  <a:solidFill>
                    <a:srgbClr val="464646"/>
                  </a:solidFill>
                  <a:latin typeface="Open Sans Bold"/>
                  <a:ea typeface="Open Sans Bold"/>
                  <a:cs typeface="Open Sans Bold"/>
                  <a:sym typeface="Open Sans Bold"/>
                </a:rPr>
                <a:t>Βασικές Επαφές:</a:t>
              </a:r>
            </a:p>
            <a:p>
              <a:pPr marL="0" lvl="0" indent="0" algn="l">
                <a:lnSpc>
                  <a:spcPts val="1749"/>
                </a:lnSpc>
                <a:spcBef>
                  <a:spcPct val="0"/>
                </a:spcBef>
              </a:pPr>
              <a:r>
                <a:rPr lang="en-US" sz="1100" b="1">
                  <a:solidFill>
                    <a:srgbClr val="464646"/>
                  </a:solidFill>
                  <a:latin typeface="Open Sans Bold"/>
                  <a:ea typeface="Open Sans Bold"/>
                  <a:cs typeface="Open Sans Bold"/>
                  <a:sym typeface="Open Sans Bold"/>
                </a:rPr>
                <a:t>Προϊστάμενος</a:t>
              </a:r>
            </a:p>
            <a:p>
              <a:pPr marL="0" lvl="0" indent="0" algn="l">
                <a:lnSpc>
                  <a:spcPts val="1749"/>
                </a:lnSpc>
                <a:spcBef>
                  <a:spcPct val="0"/>
                </a:spcBef>
              </a:pPr>
              <a:r>
                <a:rPr lang="en-US" sz="1100" u="none" strike="noStrike">
                  <a:solidFill>
                    <a:srgbClr val="464646"/>
                  </a:solidFill>
                  <a:latin typeface="Open Sans"/>
                  <a:ea typeface="Open Sans"/>
                  <a:cs typeface="Open Sans"/>
                  <a:sym typeface="Open Sans"/>
                </a:rPr>
                <a:t>Όνομα: ______________________ Επικοινωνία: ____________________</a:t>
              </a:r>
            </a:p>
            <a:p>
              <a:pPr marL="0" lvl="0" indent="0" algn="l">
                <a:lnSpc>
                  <a:spcPts val="1749"/>
                </a:lnSpc>
                <a:spcBef>
                  <a:spcPct val="0"/>
                </a:spcBef>
              </a:pPr>
              <a:r>
                <a:rPr lang="en-US" sz="1100" b="1" u="none" strike="noStrike">
                  <a:solidFill>
                    <a:srgbClr val="464646"/>
                  </a:solidFill>
                  <a:latin typeface="Open Sans Bold"/>
                  <a:ea typeface="Open Sans Bold"/>
                  <a:cs typeface="Open Sans Bold"/>
                  <a:sym typeface="Open Sans Bold"/>
                </a:rPr>
                <a:t>HR</a:t>
              </a:r>
            </a:p>
            <a:p>
              <a:pPr marL="0" lvl="0" indent="0" algn="l">
                <a:lnSpc>
                  <a:spcPts val="1749"/>
                </a:lnSpc>
                <a:spcBef>
                  <a:spcPct val="0"/>
                </a:spcBef>
              </a:pPr>
              <a:r>
                <a:rPr lang="en-US" sz="1100" u="none" strike="noStrike">
                  <a:solidFill>
                    <a:srgbClr val="464646"/>
                  </a:solidFill>
                  <a:latin typeface="Open Sans"/>
                  <a:ea typeface="Open Sans"/>
                  <a:cs typeface="Open Sans"/>
                  <a:sym typeface="Open Sans"/>
                </a:rPr>
                <a:t>Όνομα: _______________________ Επικοινωνία: _____________________</a:t>
              </a:r>
            </a:p>
            <a:p>
              <a:pPr marL="0" lvl="0" indent="0" algn="l">
                <a:lnSpc>
                  <a:spcPts val="1749"/>
                </a:lnSpc>
                <a:spcBef>
                  <a:spcPct val="0"/>
                </a:spcBef>
              </a:pPr>
              <a:r>
                <a:rPr lang="en-US" sz="1100" b="1" u="none" strike="noStrike">
                  <a:solidFill>
                    <a:srgbClr val="464646"/>
                  </a:solidFill>
                  <a:latin typeface="Open Sans Bold"/>
                  <a:ea typeface="Open Sans Bold"/>
                  <a:cs typeface="Open Sans Bold"/>
                  <a:sym typeface="Open Sans Bold"/>
                </a:rPr>
                <a:t>Μέντορας / Buddy</a:t>
              </a:r>
            </a:p>
            <a:p>
              <a:pPr marL="0" lvl="0" indent="0" algn="l">
                <a:lnSpc>
                  <a:spcPts val="1749"/>
                </a:lnSpc>
                <a:spcBef>
                  <a:spcPct val="0"/>
                </a:spcBef>
              </a:pPr>
              <a:r>
                <a:rPr lang="en-US" sz="1100" u="none" strike="noStrike">
                  <a:solidFill>
                    <a:srgbClr val="464646"/>
                  </a:solidFill>
                  <a:latin typeface="Open Sans"/>
                  <a:ea typeface="Open Sans"/>
                  <a:cs typeface="Open Sans"/>
                  <a:sym typeface="Open Sans"/>
                </a:rPr>
                <a:t>Όνομα: ______________________ Επικοινωνία: _____________________</a:t>
              </a:r>
            </a:p>
          </p:txBody>
        </p:sp>
      </p:grpSp>
      <p:sp>
        <p:nvSpPr>
          <p:cNvPr id="59" name="Freeform 2">
            <a:extLst>
              <a:ext uri="{FF2B5EF4-FFF2-40B4-BE49-F238E27FC236}">
                <a16:creationId xmlns:a16="http://schemas.microsoft.com/office/drawing/2014/main" id="{0375B8B9-7685-A649-DDAD-7C65C863F38E}"/>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81473" b="-1"/>
            </a:stretch>
          </a:blipFill>
        </p:spPr>
        <p:txBody>
          <a:bodyPr/>
          <a:lstStyle/>
          <a:p>
            <a:endParaRPr lang="en-CY"/>
          </a:p>
        </p:txBody>
      </p:sp>
      <p:sp>
        <p:nvSpPr>
          <p:cNvPr id="60" name="Freeform 3">
            <a:extLst>
              <a:ext uri="{FF2B5EF4-FFF2-40B4-BE49-F238E27FC236}">
                <a16:creationId xmlns:a16="http://schemas.microsoft.com/office/drawing/2014/main" id="{70BA9B0D-18D9-CD13-1BEF-F35353D9475B}"/>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64749"/>
            </a:stretch>
          </a:blipFill>
        </p:spPr>
        <p:txBody>
          <a:bodyPr/>
          <a:lstStyle/>
          <a:p>
            <a:endParaRPr lang="en-CY"/>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76DA0445-195D-0EB4-080A-5669882BC1DA}"/>
              </a:ext>
            </a:extLst>
          </p:cNvPr>
          <p:cNvSpPr txBox="1"/>
          <p:nvPr/>
        </p:nvSpPr>
        <p:spPr>
          <a:xfrm>
            <a:off x="0" y="2636251"/>
            <a:ext cx="7556500" cy="103477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885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68BFBD"/>
                </a:solidFill>
                <a:uFillTx/>
                <a:latin typeface="Open Sans Bold"/>
                <a:ea typeface="Open Sans Bold"/>
                <a:cs typeface="Open Sans Bold"/>
              </a:rPr>
              <a:t>Δραστηριότητα</a:t>
            </a:r>
            <a:r>
              <a:rPr lang="en-CY" sz="5400" b="1" i="0" u="none" strike="noStrike" kern="1200" cap="none" baseline="0" dirty="0">
                <a:solidFill>
                  <a:srgbClr val="68BFBD"/>
                </a:solidFill>
                <a:uFillTx/>
                <a:latin typeface="Open Sans Bold"/>
                <a:ea typeface="Open Sans Bold"/>
                <a:cs typeface="Open Sans Bold"/>
              </a:rPr>
              <a:t> 6</a:t>
            </a:r>
            <a:endParaRPr lang="en-US" sz="5400" b="1" i="0" u="none" strike="noStrike" kern="1200" cap="none" baseline="0" dirty="0">
              <a:solidFill>
                <a:srgbClr val="68BFBD"/>
              </a:solidFill>
              <a:uFillTx/>
              <a:latin typeface="Open Sans Bold"/>
              <a:ea typeface="Open Sans Bold"/>
              <a:cs typeface="Open Sans Bold"/>
            </a:endParaRPr>
          </a:p>
        </p:txBody>
      </p:sp>
      <p:sp>
        <p:nvSpPr>
          <p:cNvPr id="5" name="TextBox 10">
            <a:extLst>
              <a:ext uri="{FF2B5EF4-FFF2-40B4-BE49-F238E27FC236}">
                <a16:creationId xmlns:a16="http://schemas.microsoft.com/office/drawing/2014/main" id="{3EB6302F-0429-814E-08FD-1BD9CA884E5C}"/>
              </a:ext>
            </a:extLst>
          </p:cNvPr>
          <p:cNvSpPr txBox="1"/>
          <p:nvPr/>
        </p:nvSpPr>
        <p:spPr>
          <a:xfrm>
            <a:off x="417277" y="6619679"/>
            <a:ext cx="6725448" cy="1411906"/>
          </a:xfrm>
          <a:prstGeom prst="rect">
            <a:avLst/>
          </a:prstGeom>
          <a:noFill/>
          <a:ln cap="flat">
            <a:noFill/>
          </a:ln>
        </p:spPr>
        <p:txBody>
          <a:bodyPr vert="horz" wrap="square" lIns="50804" tIns="50804" rIns="50804" bIns="50804" anchor="ctr" anchorCtr="1" compatLnSpc="1">
            <a:noAutofit/>
          </a:bodyPr>
          <a:lstStyle/>
          <a:p>
            <a:pPr marL="0" marR="0" lvl="0" indent="0" algn="ctr" defTabSz="914400" rtl="0" fontAlgn="auto" hangingPunct="1">
              <a:lnSpc>
                <a:spcPts val="168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6" name="Freeform 2">
            <a:extLst>
              <a:ext uri="{FF2B5EF4-FFF2-40B4-BE49-F238E27FC236}">
                <a16:creationId xmlns:a16="http://schemas.microsoft.com/office/drawing/2014/main" id="{D803B8C2-C2A7-26DE-71E4-3080E0506500}"/>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3">
            <a:extLst>
              <a:ext uri="{FF2B5EF4-FFF2-40B4-BE49-F238E27FC236}">
                <a16:creationId xmlns:a16="http://schemas.microsoft.com/office/drawing/2014/main" id="{6EAE538E-446A-F6BF-D55F-E4679936312E}"/>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9151" y="667945"/>
            <a:ext cx="9906840" cy="860744"/>
            <a:chOff x="0" y="-70875"/>
            <a:chExt cx="13209120" cy="1147660"/>
          </a:xfrm>
        </p:grpSpPr>
        <p:grpSp>
          <p:nvGrpSpPr>
            <p:cNvPr id="3" name="Group 3"/>
            <p:cNvGrpSpPr/>
            <p:nvPr/>
          </p:nvGrpSpPr>
          <p:grpSpPr>
            <a:xfrm>
              <a:off x="0" y="-70875"/>
              <a:ext cx="13209120" cy="1147660"/>
              <a:chOff x="0" y="-19050"/>
              <a:chExt cx="3550388" cy="308471"/>
            </a:xfrm>
          </p:grpSpPr>
          <p:sp>
            <p:nvSpPr>
              <p:cNvPr id="4" name="Freeform 4"/>
              <p:cNvSpPr/>
              <p:nvPr/>
            </p:nvSpPr>
            <p:spPr>
              <a:xfrm>
                <a:off x="193219" y="0"/>
                <a:ext cx="2708080" cy="289421"/>
              </a:xfrm>
              <a:custGeom>
                <a:avLst/>
                <a:gdLst/>
                <a:ahLst/>
                <a:cxnLst/>
                <a:rect l="l" t="t" r="r" b="b"/>
                <a:pathLst>
                  <a:path w="3550388" h="289421">
                    <a:moveTo>
                      <a:pt x="28914" y="0"/>
                    </a:moveTo>
                    <a:lnTo>
                      <a:pt x="3521473" y="0"/>
                    </a:lnTo>
                    <a:cubicBezTo>
                      <a:pt x="3537442" y="0"/>
                      <a:pt x="3550388" y="12945"/>
                      <a:pt x="3550388" y="28914"/>
                    </a:cubicBezTo>
                    <a:lnTo>
                      <a:pt x="3550388" y="260507"/>
                    </a:lnTo>
                    <a:cubicBezTo>
                      <a:pt x="3550388" y="276476"/>
                      <a:pt x="3537442" y="289421"/>
                      <a:pt x="3521473" y="289421"/>
                    </a:cubicBezTo>
                    <a:lnTo>
                      <a:pt x="28914" y="289421"/>
                    </a:lnTo>
                    <a:cubicBezTo>
                      <a:pt x="12945" y="289421"/>
                      <a:pt x="0" y="276476"/>
                      <a:pt x="0" y="260507"/>
                    </a:cubicBezTo>
                    <a:lnTo>
                      <a:pt x="0" y="28914"/>
                    </a:lnTo>
                    <a:cubicBezTo>
                      <a:pt x="0" y="12945"/>
                      <a:pt x="12945" y="0"/>
                      <a:pt x="28914" y="0"/>
                    </a:cubicBezTo>
                    <a:close/>
                  </a:path>
                </a:pathLst>
              </a:custGeom>
              <a:solidFill>
                <a:srgbClr val="68BFBD"/>
              </a:solidFill>
              <a:ln w="38100" cap="rnd">
                <a:solidFill>
                  <a:srgbClr val="E7F8F7"/>
                </a:solidFill>
                <a:prstDash val="solid"/>
                <a:round/>
              </a:ln>
            </p:spPr>
            <p:txBody>
              <a:bodyPr/>
              <a:lstStyle/>
              <a:p>
                <a:endParaRPr lang="en-CY"/>
              </a:p>
            </p:txBody>
          </p:sp>
          <p:sp>
            <p:nvSpPr>
              <p:cNvPr id="5" name="TextBox 5"/>
              <p:cNvSpPr txBox="1"/>
              <p:nvPr/>
            </p:nvSpPr>
            <p:spPr>
              <a:xfrm>
                <a:off x="0" y="-19050"/>
                <a:ext cx="3550388" cy="308471"/>
              </a:xfrm>
              <a:prstGeom prst="rect">
                <a:avLst/>
              </a:prstGeom>
            </p:spPr>
            <p:txBody>
              <a:bodyPr lIns="50800" tIns="50800" rIns="50800" bIns="50800" rtlCol="0" anchor="ctr"/>
              <a:lstStyle/>
              <a:p>
                <a:pPr algn="ctr">
                  <a:lnSpc>
                    <a:spcPts val="1679"/>
                  </a:lnSpc>
                </a:pPr>
                <a:endParaRPr/>
              </a:p>
            </p:txBody>
          </p:sp>
        </p:grpSp>
        <p:sp>
          <p:nvSpPr>
            <p:cNvPr id="6" name="TextBox 6"/>
            <p:cNvSpPr txBox="1"/>
            <p:nvPr/>
          </p:nvSpPr>
          <p:spPr>
            <a:xfrm>
              <a:off x="910911" y="312266"/>
              <a:ext cx="8274544" cy="386715"/>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FFE"/>
                  </a:solidFill>
                  <a:latin typeface="Open Sans Bold"/>
                  <a:ea typeface="Open Sans Bold"/>
                  <a:cs typeface="Open Sans Bold"/>
                  <a:sym typeface="Open Sans Bold"/>
                </a:rPr>
                <a:t>Πρότυπο προετοιμασίας πρώτης συνάντησης</a:t>
              </a:r>
            </a:p>
          </p:txBody>
        </p:sp>
        <p:grpSp>
          <p:nvGrpSpPr>
            <p:cNvPr id="7" name="Group 7"/>
            <p:cNvGrpSpPr/>
            <p:nvPr/>
          </p:nvGrpSpPr>
          <p:grpSpPr>
            <a:xfrm>
              <a:off x="8918280" y="266941"/>
              <a:ext cx="1747075" cy="505941"/>
              <a:chOff x="0" y="0"/>
              <a:chExt cx="469584" cy="135988"/>
            </a:xfrm>
          </p:grpSpPr>
          <p:sp>
            <p:nvSpPr>
              <p:cNvPr id="8" name="Freeform 8"/>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68BFBD"/>
              </a:solidFill>
            </p:spPr>
            <p:txBody>
              <a:bodyPr/>
              <a:lstStyle/>
              <a:p>
                <a:endParaRPr lang="en-CY"/>
              </a:p>
            </p:txBody>
          </p:sp>
          <p:sp>
            <p:nvSpPr>
              <p:cNvPr id="9" name="TextBox 9"/>
              <p:cNvSpPr txBox="1"/>
              <p:nvPr/>
            </p:nvSpPr>
            <p:spPr>
              <a:xfrm>
                <a:off x="0" y="-19050"/>
                <a:ext cx="469584" cy="155038"/>
              </a:xfrm>
              <a:prstGeom prst="rect">
                <a:avLst/>
              </a:prstGeom>
            </p:spPr>
            <p:txBody>
              <a:bodyPr lIns="50800" tIns="50800" rIns="50800" bIns="50800" rtlCol="0" anchor="ctr"/>
              <a:lstStyle/>
              <a:p>
                <a:pPr algn="ctr">
                  <a:lnSpc>
                    <a:spcPts val="2099"/>
                  </a:lnSpc>
                </a:pPr>
                <a:endParaRPr/>
              </a:p>
            </p:txBody>
          </p:sp>
        </p:grpSp>
      </p:grpSp>
      <p:grpSp>
        <p:nvGrpSpPr>
          <p:cNvPr id="10" name="Group 10"/>
          <p:cNvGrpSpPr/>
          <p:nvPr/>
        </p:nvGrpSpPr>
        <p:grpSpPr>
          <a:xfrm>
            <a:off x="5649141" y="865538"/>
            <a:ext cx="1694847" cy="490993"/>
            <a:chOff x="0" y="0"/>
            <a:chExt cx="607395" cy="175961"/>
          </a:xfrm>
        </p:grpSpPr>
        <p:sp>
          <p:nvSpPr>
            <p:cNvPr id="11" name="Freeform 11"/>
            <p:cNvSpPr/>
            <p:nvPr/>
          </p:nvSpPr>
          <p:spPr>
            <a:xfrm>
              <a:off x="0" y="0"/>
              <a:ext cx="607395" cy="175961"/>
            </a:xfrm>
            <a:custGeom>
              <a:avLst/>
              <a:gdLst/>
              <a:ahLst/>
              <a:cxnLst/>
              <a:rect l="l" t="t" r="r" b="b"/>
              <a:pathLst>
                <a:path w="607395" h="175961">
                  <a:moveTo>
                    <a:pt x="87980" y="0"/>
                  </a:moveTo>
                  <a:lnTo>
                    <a:pt x="519414" y="0"/>
                  </a:lnTo>
                  <a:cubicBezTo>
                    <a:pt x="542748" y="0"/>
                    <a:pt x="565126" y="9269"/>
                    <a:pt x="581626" y="25769"/>
                  </a:cubicBezTo>
                  <a:cubicBezTo>
                    <a:pt x="598125" y="42268"/>
                    <a:pt x="607395" y="64647"/>
                    <a:pt x="607395" y="87980"/>
                  </a:cubicBezTo>
                  <a:lnTo>
                    <a:pt x="607395" y="87980"/>
                  </a:lnTo>
                  <a:cubicBezTo>
                    <a:pt x="607395" y="136571"/>
                    <a:pt x="568005" y="175961"/>
                    <a:pt x="519414" y="175961"/>
                  </a:cubicBezTo>
                  <a:lnTo>
                    <a:pt x="87980" y="175961"/>
                  </a:lnTo>
                  <a:cubicBezTo>
                    <a:pt x="64647" y="175961"/>
                    <a:pt x="42268" y="166691"/>
                    <a:pt x="25769" y="150192"/>
                  </a:cubicBezTo>
                  <a:cubicBezTo>
                    <a:pt x="9269" y="133692"/>
                    <a:pt x="0" y="111314"/>
                    <a:pt x="0" y="87980"/>
                  </a:cubicBezTo>
                  <a:lnTo>
                    <a:pt x="0" y="87980"/>
                  </a:lnTo>
                  <a:cubicBezTo>
                    <a:pt x="0" y="64647"/>
                    <a:pt x="9269" y="42268"/>
                    <a:pt x="25769" y="25769"/>
                  </a:cubicBezTo>
                  <a:cubicBezTo>
                    <a:pt x="42268" y="9269"/>
                    <a:pt x="64647" y="0"/>
                    <a:pt x="87980" y="0"/>
                  </a:cubicBezTo>
                  <a:close/>
                </a:path>
              </a:pathLst>
            </a:custGeom>
            <a:solidFill>
              <a:srgbClr val="FFFFFF"/>
            </a:solidFill>
          </p:spPr>
          <p:txBody>
            <a:bodyPr/>
            <a:lstStyle/>
            <a:p>
              <a:endParaRPr lang="en-CY"/>
            </a:p>
          </p:txBody>
        </p:sp>
        <p:sp>
          <p:nvSpPr>
            <p:cNvPr id="12" name="TextBox 12"/>
            <p:cNvSpPr txBox="1"/>
            <p:nvPr/>
          </p:nvSpPr>
          <p:spPr>
            <a:xfrm>
              <a:off x="0" y="-19050"/>
              <a:ext cx="607395" cy="195011"/>
            </a:xfrm>
            <a:prstGeom prst="rect">
              <a:avLst/>
            </a:prstGeom>
          </p:spPr>
          <p:txBody>
            <a:bodyPr lIns="50800" tIns="50800" rIns="50800" bIns="50800" rtlCol="0" anchor="ctr"/>
            <a:lstStyle/>
            <a:p>
              <a:pPr marL="0" lvl="0" indent="0" algn="ctr">
                <a:lnSpc>
                  <a:spcPts val="1540"/>
                </a:lnSpc>
              </a:pPr>
              <a:r>
                <a:rPr lang="en-US" sz="1100">
                  <a:solidFill>
                    <a:srgbClr val="369694"/>
                  </a:solidFill>
                  <a:latin typeface="Open Sans"/>
                  <a:ea typeface="Open Sans"/>
                  <a:cs typeface="Open Sans"/>
                  <a:sym typeface="Open Sans"/>
                </a:rPr>
                <a:t>Σαφείς προσδοκίες και έγκαιρη ευθυγράμμιση</a:t>
              </a:r>
            </a:p>
          </p:txBody>
        </p:sp>
      </p:grpSp>
      <p:sp>
        <p:nvSpPr>
          <p:cNvPr id="13" name="TextBox 13"/>
          <p:cNvSpPr txBox="1"/>
          <p:nvPr/>
        </p:nvSpPr>
        <p:spPr>
          <a:xfrm>
            <a:off x="326092" y="1616771"/>
            <a:ext cx="6170473" cy="826770"/>
          </a:xfrm>
          <a:prstGeom prst="rect">
            <a:avLst/>
          </a:prstGeom>
        </p:spPr>
        <p:txBody>
          <a:bodyPr lIns="0" tIns="0" rIns="0" bIns="0" rtlCol="0" anchor="t">
            <a:spAutoFit/>
          </a:bodyPr>
          <a:lstStyle/>
          <a:p>
            <a:pPr marL="0" lvl="0" indent="0" algn="just">
              <a:lnSpc>
                <a:spcPts val="1679"/>
              </a:lnSpc>
              <a:spcBef>
                <a:spcPct val="0"/>
              </a:spcBef>
            </a:pPr>
            <a:r>
              <a:rPr lang="en-US" sz="1200" b="1">
                <a:solidFill>
                  <a:srgbClr val="464646"/>
                </a:solidFill>
                <a:latin typeface="Open Sans Bold"/>
                <a:ea typeface="Open Sans Bold"/>
                <a:cs typeface="Open Sans Bold"/>
                <a:sym typeface="Open Sans Bold"/>
              </a:rPr>
              <a:t>Υπάλληλος: __________________________ </a:t>
            </a:r>
          </a:p>
          <a:p>
            <a:pPr marL="0" lvl="0" indent="0" algn="just">
              <a:lnSpc>
                <a:spcPts val="1679"/>
              </a:lnSpc>
              <a:spcBef>
                <a:spcPct val="0"/>
              </a:spcBef>
            </a:pPr>
            <a:r>
              <a:rPr lang="en-US" sz="1200" b="1">
                <a:solidFill>
                  <a:srgbClr val="464646"/>
                </a:solidFill>
                <a:latin typeface="Open Sans Bold"/>
                <a:ea typeface="Open Sans Bold"/>
                <a:cs typeface="Open Sans Bold"/>
                <a:sym typeface="Open Sans Bold"/>
              </a:rPr>
              <a:t>Ρόλος: ______________________________ </a:t>
            </a:r>
          </a:p>
          <a:p>
            <a:pPr marL="0" lvl="0" indent="0" algn="just">
              <a:lnSpc>
                <a:spcPts val="1679"/>
              </a:lnSpc>
              <a:spcBef>
                <a:spcPct val="0"/>
              </a:spcBef>
            </a:pPr>
            <a:r>
              <a:rPr lang="en-US" sz="1200" b="1">
                <a:solidFill>
                  <a:srgbClr val="464646"/>
                </a:solidFill>
                <a:latin typeface="Open Sans Bold"/>
                <a:ea typeface="Open Sans Bold"/>
                <a:cs typeface="Open Sans Bold"/>
                <a:sym typeface="Open Sans Bold"/>
              </a:rPr>
              <a:t>Ημερομηνία συνάντησης: _____________________ </a:t>
            </a:r>
          </a:p>
          <a:p>
            <a:pPr marL="0" lvl="0" indent="0" algn="just">
              <a:lnSpc>
                <a:spcPts val="1679"/>
              </a:lnSpc>
              <a:spcBef>
                <a:spcPct val="0"/>
              </a:spcBef>
            </a:pPr>
            <a:r>
              <a:rPr lang="en-US" sz="1200" b="1">
                <a:solidFill>
                  <a:srgbClr val="464646"/>
                </a:solidFill>
                <a:latin typeface="Open Sans Bold"/>
                <a:ea typeface="Open Sans Bold"/>
                <a:cs typeface="Open Sans Bold"/>
                <a:sym typeface="Open Sans Bold"/>
              </a:rPr>
              <a:t>Συντονιστής: __________________________</a:t>
            </a:r>
          </a:p>
        </p:txBody>
      </p:sp>
      <p:grpSp>
        <p:nvGrpSpPr>
          <p:cNvPr id="14" name="Group 14"/>
          <p:cNvGrpSpPr/>
          <p:nvPr/>
        </p:nvGrpSpPr>
        <p:grpSpPr>
          <a:xfrm>
            <a:off x="206335" y="2550673"/>
            <a:ext cx="7137654" cy="1188800"/>
            <a:chOff x="0" y="0"/>
            <a:chExt cx="9516871" cy="1585066"/>
          </a:xfrm>
        </p:grpSpPr>
        <p:grpSp>
          <p:nvGrpSpPr>
            <p:cNvPr id="15" name="Group 15"/>
            <p:cNvGrpSpPr/>
            <p:nvPr/>
          </p:nvGrpSpPr>
          <p:grpSpPr>
            <a:xfrm>
              <a:off x="243952" y="160671"/>
              <a:ext cx="9272920" cy="1424396"/>
              <a:chOff x="0" y="0"/>
              <a:chExt cx="2492404" cy="382853"/>
            </a:xfrm>
          </p:grpSpPr>
          <p:sp>
            <p:nvSpPr>
              <p:cNvPr id="16" name="Freeform 16"/>
              <p:cNvSpPr/>
              <p:nvPr/>
            </p:nvSpPr>
            <p:spPr>
              <a:xfrm>
                <a:off x="0" y="0"/>
                <a:ext cx="2492404" cy="382853"/>
              </a:xfrm>
              <a:custGeom>
                <a:avLst/>
                <a:gdLst/>
                <a:ahLst/>
                <a:cxnLst/>
                <a:rect l="l" t="t" r="r" b="b"/>
                <a:pathLst>
                  <a:path w="2492404" h="382853">
                    <a:moveTo>
                      <a:pt x="41188" y="0"/>
                    </a:moveTo>
                    <a:lnTo>
                      <a:pt x="2451216" y="0"/>
                    </a:lnTo>
                    <a:cubicBezTo>
                      <a:pt x="2473963" y="0"/>
                      <a:pt x="2492404" y="18441"/>
                      <a:pt x="2492404" y="41188"/>
                    </a:cubicBezTo>
                    <a:lnTo>
                      <a:pt x="2492404" y="341665"/>
                    </a:lnTo>
                    <a:cubicBezTo>
                      <a:pt x="2492404" y="364413"/>
                      <a:pt x="2473963" y="382853"/>
                      <a:pt x="2451216" y="382853"/>
                    </a:cubicBezTo>
                    <a:lnTo>
                      <a:pt x="41188" y="382853"/>
                    </a:lnTo>
                    <a:cubicBezTo>
                      <a:pt x="18441" y="382853"/>
                      <a:pt x="0" y="364413"/>
                      <a:pt x="0" y="341665"/>
                    </a:cubicBezTo>
                    <a:lnTo>
                      <a:pt x="0" y="41188"/>
                    </a:lnTo>
                    <a:cubicBezTo>
                      <a:pt x="0" y="18441"/>
                      <a:pt x="18441" y="0"/>
                      <a:pt x="41188" y="0"/>
                    </a:cubicBezTo>
                    <a:close/>
                  </a:path>
                </a:pathLst>
              </a:custGeom>
              <a:solidFill>
                <a:srgbClr val="D7EAEA"/>
              </a:solidFill>
            </p:spPr>
            <p:txBody>
              <a:bodyPr/>
              <a:lstStyle/>
              <a:p>
                <a:endParaRPr lang="en-CY"/>
              </a:p>
            </p:txBody>
          </p:sp>
          <p:sp>
            <p:nvSpPr>
              <p:cNvPr id="17" name="TextBox 17"/>
              <p:cNvSpPr txBox="1"/>
              <p:nvPr/>
            </p:nvSpPr>
            <p:spPr>
              <a:xfrm>
                <a:off x="0" y="-28575"/>
                <a:ext cx="2492404" cy="411428"/>
              </a:xfrm>
              <a:prstGeom prst="rect">
                <a:avLst/>
              </a:prstGeom>
            </p:spPr>
            <p:txBody>
              <a:bodyPr lIns="50800" tIns="50800" rIns="50800" bIns="50800" rtlCol="0" anchor="ctr"/>
              <a:lstStyle/>
              <a:p>
                <a:pPr algn="ctr">
                  <a:lnSpc>
                    <a:spcPts val="1679"/>
                  </a:lnSpc>
                </a:pPr>
                <a:endParaRPr/>
              </a:p>
            </p:txBody>
          </p:sp>
        </p:grpSp>
        <p:sp>
          <p:nvSpPr>
            <p:cNvPr id="18" name="TextBox 18"/>
            <p:cNvSpPr txBox="1"/>
            <p:nvPr/>
          </p:nvSpPr>
          <p:spPr>
            <a:xfrm>
              <a:off x="727047" y="314215"/>
              <a:ext cx="8111835" cy="1096010"/>
            </a:xfrm>
            <a:prstGeom prst="rect">
              <a:avLst/>
            </a:prstGeom>
          </p:spPr>
          <p:txBody>
            <a:bodyPr lIns="0" tIns="0" rIns="0" bIns="0" rtlCol="0" anchor="t">
              <a:spAutoFit/>
            </a:bodyPr>
            <a:lstStyle/>
            <a:p>
              <a:pPr algn="l">
                <a:lnSpc>
                  <a:spcPts val="1679"/>
                </a:lnSpc>
              </a:pPr>
              <a:r>
                <a:rPr lang="en-US" sz="1200" b="1">
                  <a:solidFill>
                    <a:srgbClr val="464646"/>
                  </a:solidFill>
                  <a:latin typeface="Open Sans Bold"/>
                  <a:ea typeface="Open Sans Bold"/>
                  <a:cs typeface="Open Sans Bold"/>
                  <a:sym typeface="Open Sans Bold"/>
                </a:rPr>
                <a:t>Σκοπός της Συνάντησης </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Καλωσορίστε τον υπάλληλο</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Εξηγήστε τον σκοπό της συζήτησης</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Ενθαρρύνετε τις ερωτήσεις</a:t>
              </a:r>
            </a:p>
          </p:txBody>
        </p:sp>
        <p:grpSp>
          <p:nvGrpSpPr>
            <p:cNvPr id="19" name="Group 19"/>
            <p:cNvGrpSpPr/>
            <p:nvPr/>
          </p:nvGrpSpPr>
          <p:grpSpPr>
            <a:xfrm>
              <a:off x="0" y="0"/>
              <a:ext cx="727047" cy="666529"/>
              <a:chOff x="0" y="0"/>
              <a:chExt cx="886599" cy="812800"/>
            </a:xfrm>
          </p:grpSpPr>
          <p:sp>
            <p:nvSpPr>
              <p:cNvPr id="20" name="Freeform 20"/>
              <p:cNvSpPr/>
              <p:nvPr/>
            </p:nvSpPr>
            <p:spPr>
              <a:xfrm>
                <a:off x="0" y="0"/>
                <a:ext cx="886599" cy="812800"/>
              </a:xfrm>
              <a:custGeom>
                <a:avLst/>
                <a:gdLst/>
                <a:ahLst/>
                <a:cxnLst/>
                <a:rect l="l" t="t" r="r" b="b"/>
                <a:pathLst>
                  <a:path w="886599" h="812800">
                    <a:moveTo>
                      <a:pt x="443299" y="0"/>
                    </a:moveTo>
                    <a:cubicBezTo>
                      <a:pt x="198472" y="0"/>
                      <a:pt x="0" y="181951"/>
                      <a:pt x="0" y="406400"/>
                    </a:cubicBezTo>
                    <a:cubicBezTo>
                      <a:pt x="0" y="630849"/>
                      <a:pt x="198472" y="812800"/>
                      <a:pt x="443299" y="812800"/>
                    </a:cubicBezTo>
                    <a:cubicBezTo>
                      <a:pt x="688127" y="812800"/>
                      <a:pt x="886599" y="630849"/>
                      <a:pt x="886599" y="406400"/>
                    </a:cubicBezTo>
                    <a:cubicBezTo>
                      <a:pt x="886599" y="181951"/>
                      <a:pt x="688127" y="0"/>
                      <a:pt x="443299" y="0"/>
                    </a:cubicBezTo>
                    <a:close/>
                  </a:path>
                </a:pathLst>
              </a:custGeom>
              <a:solidFill>
                <a:srgbClr val="68BFBD"/>
              </a:solidFill>
            </p:spPr>
            <p:txBody>
              <a:bodyPr/>
              <a:lstStyle/>
              <a:p>
                <a:endParaRPr lang="en-CY"/>
              </a:p>
            </p:txBody>
          </p:sp>
          <p:sp>
            <p:nvSpPr>
              <p:cNvPr id="21" name="TextBox 21"/>
              <p:cNvSpPr txBox="1"/>
              <p:nvPr/>
            </p:nvSpPr>
            <p:spPr>
              <a:xfrm>
                <a:off x="83119" y="47625"/>
                <a:ext cx="720361" cy="688975"/>
              </a:xfrm>
              <a:prstGeom prst="rect">
                <a:avLst/>
              </a:prstGeom>
            </p:spPr>
            <p:txBody>
              <a:bodyPr lIns="50800" tIns="50800" rIns="50800" bIns="50800" rtlCol="0" anchor="ctr"/>
              <a:lstStyle/>
              <a:p>
                <a:pPr algn="ctr">
                  <a:lnSpc>
                    <a:spcPts val="1679"/>
                  </a:lnSpc>
                </a:pPr>
                <a:endParaRPr/>
              </a:p>
            </p:txBody>
          </p:sp>
        </p:grpSp>
        <p:sp>
          <p:nvSpPr>
            <p:cNvPr id="22" name="TextBox 22"/>
            <p:cNvSpPr txBox="1"/>
            <p:nvPr/>
          </p:nvSpPr>
          <p:spPr>
            <a:xfrm>
              <a:off x="55740" y="194016"/>
              <a:ext cx="615566"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1</a:t>
              </a:r>
            </a:p>
          </p:txBody>
        </p:sp>
      </p:grpSp>
      <p:grpSp>
        <p:nvGrpSpPr>
          <p:cNvPr id="23" name="Group 23"/>
          <p:cNvGrpSpPr/>
          <p:nvPr/>
        </p:nvGrpSpPr>
        <p:grpSpPr>
          <a:xfrm>
            <a:off x="216151" y="3817892"/>
            <a:ext cx="7118020" cy="1158419"/>
            <a:chOff x="0" y="0"/>
            <a:chExt cx="9490693" cy="1544558"/>
          </a:xfrm>
        </p:grpSpPr>
        <p:grpSp>
          <p:nvGrpSpPr>
            <p:cNvPr id="24" name="Group 24"/>
            <p:cNvGrpSpPr/>
            <p:nvPr/>
          </p:nvGrpSpPr>
          <p:grpSpPr>
            <a:xfrm>
              <a:off x="227393" y="163080"/>
              <a:ext cx="9263300" cy="1381478"/>
              <a:chOff x="0" y="0"/>
              <a:chExt cx="2453028" cy="365831"/>
            </a:xfrm>
          </p:grpSpPr>
          <p:sp>
            <p:nvSpPr>
              <p:cNvPr id="25" name="Freeform 25"/>
              <p:cNvSpPr/>
              <p:nvPr/>
            </p:nvSpPr>
            <p:spPr>
              <a:xfrm>
                <a:off x="0" y="0"/>
                <a:ext cx="2453028" cy="365831"/>
              </a:xfrm>
              <a:custGeom>
                <a:avLst/>
                <a:gdLst/>
                <a:ahLst/>
                <a:cxnLst/>
                <a:rect l="l" t="t" r="r" b="b"/>
                <a:pathLst>
                  <a:path w="2453028" h="365831">
                    <a:moveTo>
                      <a:pt x="41849" y="0"/>
                    </a:moveTo>
                    <a:lnTo>
                      <a:pt x="2411178" y="0"/>
                    </a:lnTo>
                    <a:cubicBezTo>
                      <a:pt x="2434291" y="0"/>
                      <a:pt x="2453028" y="18737"/>
                      <a:pt x="2453028" y="41849"/>
                    </a:cubicBezTo>
                    <a:lnTo>
                      <a:pt x="2453028" y="323982"/>
                    </a:lnTo>
                    <a:cubicBezTo>
                      <a:pt x="2453028" y="335081"/>
                      <a:pt x="2448619" y="345725"/>
                      <a:pt x="2440770" y="353574"/>
                    </a:cubicBezTo>
                    <a:cubicBezTo>
                      <a:pt x="2432922" y="361422"/>
                      <a:pt x="2422277" y="365831"/>
                      <a:pt x="2411178" y="365831"/>
                    </a:cubicBezTo>
                    <a:lnTo>
                      <a:pt x="41849" y="365831"/>
                    </a:lnTo>
                    <a:cubicBezTo>
                      <a:pt x="30750" y="365831"/>
                      <a:pt x="20106" y="361422"/>
                      <a:pt x="12257" y="353574"/>
                    </a:cubicBezTo>
                    <a:cubicBezTo>
                      <a:pt x="4409" y="345725"/>
                      <a:pt x="0" y="335081"/>
                      <a:pt x="0" y="323982"/>
                    </a:cubicBezTo>
                    <a:lnTo>
                      <a:pt x="0" y="41849"/>
                    </a:lnTo>
                    <a:cubicBezTo>
                      <a:pt x="0" y="18737"/>
                      <a:pt x="18737" y="0"/>
                      <a:pt x="41849" y="0"/>
                    </a:cubicBezTo>
                    <a:close/>
                  </a:path>
                </a:pathLst>
              </a:custGeom>
              <a:solidFill>
                <a:srgbClr val="FFFFFE"/>
              </a:solidFill>
              <a:ln w="38100" cap="rnd">
                <a:solidFill>
                  <a:srgbClr val="68BFBD"/>
                </a:solidFill>
                <a:prstDash val="solid"/>
                <a:round/>
              </a:ln>
            </p:spPr>
            <p:txBody>
              <a:bodyPr/>
              <a:lstStyle/>
              <a:p>
                <a:endParaRPr lang="en-CY"/>
              </a:p>
            </p:txBody>
          </p:sp>
          <p:sp>
            <p:nvSpPr>
              <p:cNvPr id="26" name="TextBox 26"/>
              <p:cNvSpPr txBox="1"/>
              <p:nvPr/>
            </p:nvSpPr>
            <p:spPr>
              <a:xfrm>
                <a:off x="0" y="-28575"/>
                <a:ext cx="2453028" cy="394406"/>
              </a:xfrm>
              <a:prstGeom prst="rect">
                <a:avLst/>
              </a:prstGeom>
            </p:spPr>
            <p:txBody>
              <a:bodyPr lIns="50800" tIns="50800" rIns="50800" bIns="50800" rtlCol="0" anchor="ctr"/>
              <a:lstStyle/>
              <a:p>
                <a:pPr algn="ctr">
                  <a:lnSpc>
                    <a:spcPts val="1679"/>
                  </a:lnSpc>
                </a:pPr>
                <a:endParaRPr/>
              </a:p>
            </p:txBody>
          </p:sp>
        </p:grpSp>
        <p:sp>
          <p:nvSpPr>
            <p:cNvPr id="27" name="TextBox 27"/>
            <p:cNvSpPr txBox="1"/>
            <p:nvPr/>
          </p:nvSpPr>
          <p:spPr>
            <a:xfrm>
              <a:off x="677698" y="319213"/>
              <a:ext cx="5984894" cy="1096010"/>
            </a:xfrm>
            <a:prstGeom prst="rect">
              <a:avLst/>
            </a:prstGeom>
          </p:spPr>
          <p:txBody>
            <a:bodyPr lIns="0" tIns="0" rIns="0" bIns="0" rtlCol="0" anchor="t">
              <a:spAutoFit/>
            </a:bodyPr>
            <a:lstStyle/>
            <a:p>
              <a:pPr algn="l">
                <a:lnSpc>
                  <a:spcPts val="1679"/>
                </a:lnSpc>
              </a:pPr>
              <a:r>
                <a:rPr lang="en-US" sz="1199" b="1">
                  <a:solidFill>
                    <a:srgbClr val="464646"/>
                  </a:solidFill>
                  <a:latin typeface="Open Sans Bold"/>
                  <a:ea typeface="Open Sans Bold"/>
                  <a:cs typeface="Open Sans Bold"/>
                  <a:sym typeface="Open Sans Bold"/>
                </a:rPr>
                <a:t>Ρόλος &amp; Προσδοκίες</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Κύριες αρμοδιότητες</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Αρχικές προτεραιότητες</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Πώς οργανώνεται η εργασία</a:t>
              </a:r>
            </a:p>
          </p:txBody>
        </p:sp>
        <p:grpSp>
          <p:nvGrpSpPr>
            <p:cNvPr id="28" name="Group 28"/>
            <p:cNvGrpSpPr/>
            <p:nvPr/>
          </p:nvGrpSpPr>
          <p:grpSpPr>
            <a:xfrm>
              <a:off x="0" y="0"/>
              <a:ext cx="677698" cy="676526"/>
              <a:chOff x="0" y="0"/>
              <a:chExt cx="814208" cy="812800"/>
            </a:xfrm>
          </p:grpSpPr>
          <p:sp>
            <p:nvSpPr>
              <p:cNvPr id="29" name="Freeform 29"/>
              <p:cNvSpPr/>
              <p:nvPr/>
            </p:nvSpPr>
            <p:spPr>
              <a:xfrm>
                <a:off x="0" y="0"/>
                <a:ext cx="814208" cy="812800"/>
              </a:xfrm>
              <a:custGeom>
                <a:avLst/>
                <a:gdLst/>
                <a:ahLst/>
                <a:cxnLst/>
                <a:rect l="l" t="t" r="r" b="b"/>
                <a:pathLst>
                  <a:path w="814208" h="812800">
                    <a:moveTo>
                      <a:pt x="407104" y="0"/>
                    </a:moveTo>
                    <a:cubicBezTo>
                      <a:pt x="182267" y="0"/>
                      <a:pt x="0" y="181951"/>
                      <a:pt x="0" y="406400"/>
                    </a:cubicBezTo>
                    <a:cubicBezTo>
                      <a:pt x="0" y="630849"/>
                      <a:pt x="182267" y="812800"/>
                      <a:pt x="407104" y="812800"/>
                    </a:cubicBezTo>
                    <a:cubicBezTo>
                      <a:pt x="631941" y="812800"/>
                      <a:pt x="814208" y="630849"/>
                      <a:pt x="814208" y="406400"/>
                    </a:cubicBezTo>
                    <a:cubicBezTo>
                      <a:pt x="814208" y="181951"/>
                      <a:pt x="631941" y="0"/>
                      <a:pt x="407104" y="0"/>
                    </a:cubicBezTo>
                    <a:close/>
                  </a:path>
                </a:pathLst>
              </a:custGeom>
              <a:solidFill>
                <a:srgbClr val="68BFBD"/>
              </a:solidFill>
            </p:spPr>
            <p:txBody>
              <a:bodyPr/>
              <a:lstStyle/>
              <a:p>
                <a:endParaRPr lang="en-CY"/>
              </a:p>
            </p:txBody>
          </p:sp>
          <p:sp>
            <p:nvSpPr>
              <p:cNvPr id="30" name="TextBox 30"/>
              <p:cNvSpPr txBox="1"/>
              <p:nvPr/>
            </p:nvSpPr>
            <p:spPr>
              <a:xfrm>
                <a:off x="76332" y="47625"/>
                <a:ext cx="661544" cy="688975"/>
              </a:xfrm>
              <a:prstGeom prst="rect">
                <a:avLst/>
              </a:prstGeom>
            </p:spPr>
            <p:txBody>
              <a:bodyPr lIns="50800" tIns="50800" rIns="50800" bIns="50800" rtlCol="0" anchor="ctr"/>
              <a:lstStyle/>
              <a:p>
                <a:pPr algn="ctr">
                  <a:lnSpc>
                    <a:spcPts val="1679"/>
                  </a:lnSpc>
                </a:pPr>
                <a:endParaRPr/>
              </a:p>
            </p:txBody>
          </p:sp>
        </p:grpSp>
        <p:sp>
          <p:nvSpPr>
            <p:cNvPr id="31" name="TextBox 31"/>
            <p:cNvSpPr txBox="1"/>
            <p:nvPr/>
          </p:nvSpPr>
          <p:spPr>
            <a:xfrm>
              <a:off x="51957" y="206023"/>
              <a:ext cx="573784" cy="302580"/>
            </a:xfrm>
            <a:prstGeom prst="rect">
              <a:avLst/>
            </a:prstGeom>
          </p:spPr>
          <p:txBody>
            <a:bodyPr lIns="0" tIns="0" rIns="0" bIns="0" rtlCol="0" anchor="t">
              <a:spAutoFit/>
            </a:bodyPr>
            <a:lstStyle/>
            <a:p>
              <a:pPr marL="0" lvl="0" indent="0" algn="ctr">
                <a:lnSpc>
                  <a:spcPts val="1685"/>
                </a:lnSpc>
              </a:pPr>
              <a:r>
                <a:rPr lang="en-US" sz="1685" b="1" spc="-118">
                  <a:solidFill>
                    <a:srgbClr val="FFFFFF"/>
                  </a:solidFill>
                  <a:latin typeface="Open Sans Bold"/>
                  <a:ea typeface="Open Sans Bold"/>
                  <a:cs typeface="Open Sans Bold"/>
                  <a:sym typeface="Open Sans Bold"/>
                </a:rPr>
                <a:t>2</a:t>
              </a:r>
            </a:p>
          </p:txBody>
        </p:sp>
      </p:grpSp>
      <p:grpSp>
        <p:nvGrpSpPr>
          <p:cNvPr id="34" name="Group 34"/>
          <p:cNvGrpSpPr/>
          <p:nvPr/>
        </p:nvGrpSpPr>
        <p:grpSpPr>
          <a:xfrm>
            <a:off x="211173" y="5041234"/>
            <a:ext cx="7127976" cy="1798565"/>
            <a:chOff x="0" y="0"/>
            <a:chExt cx="9503968" cy="2398087"/>
          </a:xfrm>
        </p:grpSpPr>
        <p:grpSp>
          <p:nvGrpSpPr>
            <p:cNvPr id="35" name="Group 35"/>
            <p:cNvGrpSpPr/>
            <p:nvPr/>
          </p:nvGrpSpPr>
          <p:grpSpPr>
            <a:xfrm>
              <a:off x="226379" y="163080"/>
              <a:ext cx="9277589" cy="2235006"/>
              <a:chOff x="0" y="0"/>
              <a:chExt cx="2456812" cy="591855"/>
            </a:xfrm>
          </p:grpSpPr>
          <p:sp>
            <p:nvSpPr>
              <p:cNvPr id="36" name="Freeform 36"/>
              <p:cNvSpPr/>
              <p:nvPr/>
            </p:nvSpPr>
            <p:spPr>
              <a:xfrm>
                <a:off x="0" y="0"/>
                <a:ext cx="2456811" cy="591855"/>
              </a:xfrm>
              <a:custGeom>
                <a:avLst/>
                <a:gdLst/>
                <a:ahLst/>
                <a:cxnLst/>
                <a:rect l="l" t="t" r="r" b="b"/>
                <a:pathLst>
                  <a:path w="2456811" h="591855">
                    <a:moveTo>
                      <a:pt x="41785" y="0"/>
                    </a:moveTo>
                    <a:lnTo>
                      <a:pt x="2415027" y="0"/>
                    </a:lnTo>
                    <a:cubicBezTo>
                      <a:pt x="2426109" y="0"/>
                      <a:pt x="2436737" y="4402"/>
                      <a:pt x="2444573" y="12239"/>
                    </a:cubicBezTo>
                    <a:cubicBezTo>
                      <a:pt x="2452409" y="20075"/>
                      <a:pt x="2456811" y="30703"/>
                      <a:pt x="2456811" y="41785"/>
                    </a:cubicBezTo>
                    <a:lnTo>
                      <a:pt x="2456811" y="550070"/>
                    </a:lnTo>
                    <a:cubicBezTo>
                      <a:pt x="2456811" y="561152"/>
                      <a:pt x="2452409" y="571781"/>
                      <a:pt x="2444573" y="579617"/>
                    </a:cubicBezTo>
                    <a:cubicBezTo>
                      <a:pt x="2436737" y="587453"/>
                      <a:pt x="2426109" y="591855"/>
                      <a:pt x="2415027" y="591855"/>
                    </a:cubicBezTo>
                    <a:lnTo>
                      <a:pt x="41785" y="591855"/>
                    </a:lnTo>
                    <a:cubicBezTo>
                      <a:pt x="30703" y="591855"/>
                      <a:pt x="20075" y="587453"/>
                      <a:pt x="12239" y="579617"/>
                    </a:cubicBezTo>
                    <a:cubicBezTo>
                      <a:pt x="4402" y="571781"/>
                      <a:pt x="0" y="561152"/>
                      <a:pt x="0" y="550070"/>
                    </a:cubicBezTo>
                    <a:lnTo>
                      <a:pt x="0" y="41785"/>
                    </a:lnTo>
                    <a:cubicBezTo>
                      <a:pt x="0" y="30703"/>
                      <a:pt x="4402" y="20075"/>
                      <a:pt x="12239" y="12239"/>
                    </a:cubicBezTo>
                    <a:cubicBezTo>
                      <a:pt x="20075" y="4402"/>
                      <a:pt x="30703" y="0"/>
                      <a:pt x="41785" y="0"/>
                    </a:cubicBezTo>
                    <a:close/>
                  </a:path>
                </a:pathLst>
              </a:custGeom>
              <a:solidFill>
                <a:srgbClr val="D7EAEA"/>
              </a:solidFill>
              <a:ln cap="rnd">
                <a:noFill/>
                <a:prstDash val="solid"/>
                <a:round/>
              </a:ln>
            </p:spPr>
            <p:txBody>
              <a:bodyPr/>
              <a:lstStyle/>
              <a:p>
                <a:endParaRPr lang="en-CY"/>
              </a:p>
            </p:txBody>
          </p:sp>
          <p:sp>
            <p:nvSpPr>
              <p:cNvPr id="37" name="TextBox 37"/>
              <p:cNvSpPr txBox="1"/>
              <p:nvPr/>
            </p:nvSpPr>
            <p:spPr>
              <a:xfrm>
                <a:off x="0" y="-38100"/>
                <a:ext cx="2456812" cy="629955"/>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38" name="TextBox 38"/>
            <p:cNvSpPr txBox="1"/>
            <p:nvPr/>
          </p:nvSpPr>
          <p:spPr>
            <a:xfrm>
              <a:off x="674674" y="319213"/>
              <a:ext cx="7278813" cy="1934210"/>
            </a:xfrm>
            <a:prstGeom prst="rect">
              <a:avLst/>
            </a:prstGeom>
          </p:spPr>
          <p:txBody>
            <a:bodyPr lIns="0" tIns="0" rIns="0" bIns="0" rtlCol="0" anchor="t">
              <a:spAutoFit/>
            </a:bodyPr>
            <a:lstStyle/>
            <a:p>
              <a:pPr algn="just">
                <a:lnSpc>
                  <a:spcPts val="1679"/>
                </a:lnSpc>
                <a:spcBef>
                  <a:spcPct val="0"/>
                </a:spcBef>
              </a:pPr>
              <a:r>
                <a:rPr lang="en-US" sz="1199" b="1" u="none" strike="noStrike">
                  <a:solidFill>
                    <a:srgbClr val="464646"/>
                  </a:solidFill>
                  <a:latin typeface="Open Sans Bold"/>
                  <a:ea typeface="Open Sans Bold"/>
                  <a:cs typeface="Open Sans Bold"/>
                  <a:sym typeface="Open Sans Bold"/>
                </a:rPr>
                <a:t>Υποστήριξη &amp; Επαφές</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Επιβεβαιώνω:</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Διευθυντής γραμμής</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Επικοινωνία με το τμήμα ανθρώπινου δυναμικού</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Σύντροφος</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Μέντορας (εάν υπάρχει)</a:t>
              </a:r>
            </a:p>
            <a:p>
              <a:pPr algn="just">
                <a:lnSpc>
                  <a:spcPts val="1679"/>
                </a:lnSpc>
                <a:spcBef>
                  <a:spcPct val="0"/>
                </a:spcBef>
              </a:pPr>
              <a:r>
                <a:rPr lang="en-US" sz="1199" u="none" strike="noStrike">
                  <a:solidFill>
                    <a:srgbClr val="464646"/>
                  </a:solidFill>
                  <a:latin typeface="Open Sans"/>
                  <a:ea typeface="Open Sans"/>
                  <a:cs typeface="Open Sans"/>
                  <a:sym typeface="Open Sans"/>
                </a:rPr>
                <a:t>Εξηγήστε πότε και πώς να επικοινωνήσετε με τον καθένα.</a:t>
              </a:r>
            </a:p>
          </p:txBody>
        </p:sp>
        <p:grpSp>
          <p:nvGrpSpPr>
            <p:cNvPr id="39" name="Group 39"/>
            <p:cNvGrpSpPr/>
            <p:nvPr/>
          </p:nvGrpSpPr>
          <p:grpSpPr>
            <a:xfrm>
              <a:off x="0" y="0"/>
              <a:ext cx="674674" cy="676526"/>
              <a:chOff x="0" y="0"/>
              <a:chExt cx="810576" cy="812800"/>
            </a:xfrm>
          </p:grpSpPr>
          <p:sp>
            <p:nvSpPr>
              <p:cNvPr id="40" name="Freeform 40"/>
              <p:cNvSpPr/>
              <p:nvPr/>
            </p:nvSpPr>
            <p:spPr>
              <a:xfrm>
                <a:off x="0" y="0"/>
                <a:ext cx="810576" cy="812800"/>
              </a:xfrm>
              <a:custGeom>
                <a:avLst/>
                <a:gdLst/>
                <a:ahLst/>
                <a:cxnLst/>
                <a:rect l="l" t="t" r="r" b="b"/>
                <a:pathLst>
                  <a:path w="810576" h="812800">
                    <a:moveTo>
                      <a:pt x="405288" y="0"/>
                    </a:moveTo>
                    <a:cubicBezTo>
                      <a:pt x="181454" y="0"/>
                      <a:pt x="0" y="181951"/>
                      <a:pt x="0" y="406400"/>
                    </a:cubicBezTo>
                    <a:cubicBezTo>
                      <a:pt x="0" y="630849"/>
                      <a:pt x="181454" y="812800"/>
                      <a:pt x="405288" y="812800"/>
                    </a:cubicBezTo>
                    <a:cubicBezTo>
                      <a:pt x="629122" y="812800"/>
                      <a:pt x="810576" y="630849"/>
                      <a:pt x="810576" y="406400"/>
                    </a:cubicBezTo>
                    <a:cubicBezTo>
                      <a:pt x="810576" y="181951"/>
                      <a:pt x="629122" y="0"/>
                      <a:pt x="405288" y="0"/>
                    </a:cubicBezTo>
                    <a:close/>
                  </a:path>
                </a:pathLst>
              </a:custGeom>
              <a:solidFill>
                <a:srgbClr val="68BFBD"/>
              </a:solidFill>
            </p:spPr>
            <p:txBody>
              <a:bodyPr/>
              <a:lstStyle/>
              <a:p>
                <a:endParaRPr lang="en-CY"/>
              </a:p>
            </p:txBody>
          </p:sp>
          <p:sp>
            <p:nvSpPr>
              <p:cNvPr id="41" name="TextBox 41"/>
              <p:cNvSpPr txBox="1"/>
              <p:nvPr/>
            </p:nvSpPr>
            <p:spPr>
              <a:xfrm>
                <a:off x="75991" y="38100"/>
                <a:ext cx="658593"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42" name="TextBox 42"/>
            <p:cNvSpPr txBox="1"/>
            <p:nvPr/>
          </p:nvSpPr>
          <p:spPr>
            <a:xfrm>
              <a:off x="51725" y="203365"/>
              <a:ext cx="571224" cy="298371"/>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3</a:t>
              </a:r>
            </a:p>
          </p:txBody>
        </p:sp>
      </p:grpSp>
      <p:grpSp>
        <p:nvGrpSpPr>
          <p:cNvPr id="43" name="Group 43"/>
          <p:cNvGrpSpPr/>
          <p:nvPr/>
        </p:nvGrpSpPr>
        <p:grpSpPr>
          <a:xfrm>
            <a:off x="228462" y="6894520"/>
            <a:ext cx="7093399" cy="1380008"/>
            <a:chOff x="0" y="0"/>
            <a:chExt cx="9457865" cy="1840010"/>
          </a:xfrm>
        </p:grpSpPr>
        <p:grpSp>
          <p:nvGrpSpPr>
            <p:cNvPr id="44" name="Group 44"/>
            <p:cNvGrpSpPr/>
            <p:nvPr/>
          </p:nvGrpSpPr>
          <p:grpSpPr>
            <a:xfrm>
              <a:off x="231536" y="163080"/>
              <a:ext cx="9226329" cy="1676930"/>
              <a:chOff x="0" y="0"/>
              <a:chExt cx="2443237" cy="444070"/>
            </a:xfrm>
          </p:grpSpPr>
          <p:sp>
            <p:nvSpPr>
              <p:cNvPr id="45" name="Freeform 45"/>
              <p:cNvSpPr/>
              <p:nvPr/>
            </p:nvSpPr>
            <p:spPr>
              <a:xfrm>
                <a:off x="0" y="0"/>
                <a:ext cx="2443237" cy="444070"/>
              </a:xfrm>
              <a:custGeom>
                <a:avLst/>
                <a:gdLst/>
                <a:ahLst/>
                <a:cxnLst/>
                <a:rect l="l" t="t" r="r" b="b"/>
                <a:pathLst>
                  <a:path w="2443237" h="444070">
                    <a:moveTo>
                      <a:pt x="42017" y="0"/>
                    </a:moveTo>
                    <a:lnTo>
                      <a:pt x="2401220" y="0"/>
                    </a:lnTo>
                    <a:cubicBezTo>
                      <a:pt x="2412364" y="0"/>
                      <a:pt x="2423051" y="4427"/>
                      <a:pt x="2430931" y="12307"/>
                    </a:cubicBezTo>
                    <a:cubicBezTo>
                      <a:pt x="2438810" y="20186"/>
                      <a:pt x="2443237" y="30873"/>
                      <a:pt x="2443237" y="42017"/>
                    </a:cubicBezTo>
                    <a:lnTo>
                      <a:pt x="2443237" y="402053"/>
                    </a:lnTo>
                    <a:cubicBezTo>
                      <a:pt x="2443237" y="413197"/>
                      <a:pt x="2438810" y="423884"/>
                      <a:pt x="2430931" y="431764"/>
                    </a:cubicBezTo>
                    <a:cubicBezTo>
                      <a:pt x="2423051" y="439643"/>
                      <a:pt x="2412364" y="444070"/>
                      <a:pt x="2401220" y="444070"/>
                    </a:cubicBezTo>
                    <a:lnTo>
                      <a:pt x="42017" y="444070"/>
                    </a:lnTo>
                    <a:cubicBezTo>
                      <a:pt x="30873" y="444070"/>
                      <a:pt x="20186" y="439643"/>
                      <a:pt x="12307" y="431764"/>
                    </a:cubicBezTo>
                    <a:cubicBezTo>
                      <a:pt x="4427" y="423884"/>
                      <a:pt x="0" y="413197"/>
                      <a:pt x="0" y="402053"/>
                    </a:cubicBezTo>
                    <a:lnTo>
                      <a:pt x="0" y="42017"/>
                    </a:lnTo>
                    <a:cubicBezTo>
                      <a:pt x="0" y="30873"/>
                      <a:pt x="4427" y="20186"/>
                      <a:pt x="12307" y="12307"/>
                    </a:cubicBezTo>
                    <a:cubicBezTo>
                      <a:pt x="20186" y="4427"/>
                      <a:pt x="30873" y="0"/>
                      <a:pt x="42017" y="0"/>
                    </a:cubicBezTo>
                    <a:close/>
                  </a:path>
                </a:pathLst>
              </a:custGeom>
              <a:solidFill>
                <a:srgbClr val="FFFFFE"/>
              </a:solidFill>
              <a:ln w="38100" cap="rnd">
                <a:solidFill>
                  <a:srgbClr val="68BFBD"/>
                </a:solidFill>
                <a:prstDash val="solid"/>
                <a:round/>
              </a:ln>
            </p:spPr>
            <p:txBody>
              <a:bodyPr/>
              <a:lstStyle/>
              <a:p>
                <a:endParaRPr lang="en-CY"/>
              </a:p>
            </p:txBody>
          </p:sp>
          <p:sp>
            <p:nvSpPr>
              <p:cNvPr id="46" name="TextBox 46"/>
              <p:cNvSpPr txBox="1"/>
              <p:nvPr/>
            </p:nvSpPr>
            <p:spPr>
              <a:xfrm>
                <a:off x="0" y="-28575"/>
                <a:ext cx="2443237" cy="47264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47" name="TextBox 47"/>
            <p:cNvSpPr txBox="1"/>
            <p:nvPr/>
          </p:nvSpPr>
          <p:spPr>
            <a:xfrm>
              <a:off x="690045" y="319213"/>
              <a:ext cx="5645977" cy="1375410"/>
            </a:xfrm>
            <a:prstGeom prst="rect">
              <a:avLst/>
            </a:prstGeom>
          </p:spPr>
          <p:txBody>
            <a:bodyPr lIns="0" tIns="0" rIns="0" bIns="0" rtlCol="0" anchor="t">
              <a:spAutoFit/>
            </a:bodyPr>
            <a:lstStyle/>
            <a:p>
              <a:pPr algn="just">
                <a:lnSpc>
                  <a:spcPts val="1679"/>
                </a:lnSpc>
                <a:spcBef>
                  <a:spcPct val="0"/>
                </a:spcBef>
              </a:pPr>
              <a:r>
                <a:rPr lang="en-US" sz="1200" b="1" u="none" strike="noStrike">
                  <a:solidFill>
                    <a:srgbClr val="464646"/>
                  </a:solidFill>
                  <a:latin typeface="Open Sans Bold"/>
                  <a:ea typeface="Open Sans Bold"/>
                  <a:cs typeface="Open Sans Bold"/>
                  <a:sym typeface="Open Sans Bold"/>
                </a:rPr>
                <a:t>Ερωτήσεις εργαζομένων</a:t>
              </a:r>
            </a:p>
            <a:p>
              <a:pPr algn="just">
                <a:lnSpc>
                  <a:spcPts val="1679"/>
                </a:lnSpc>
                <a:spcBef>
                  <a:spcPct val="0"/>
                </a:spcBef>
              </a:pPr>
              <a:r>
                <a:rPr lang="en-US" sz="1200" u="none" strike="noStrike">
                  <a:solidFill>
                    <a:srgbClr val="464646"/>
                  </a:solidFill>
                  <a:latin typeface="Open Sans"/>
                  <a:ea typeface="Open Sans"/>
                  <a:cs typeface="Open Sans"/>
                  <a:sym typeface="Open Sans"/>
                </a:rPr>
                <a:t>Προσκαλέστε τον υπάλληλο να μοιραστεί:</a:t>
              </a:r>
            </a:p>
            <a:p>
              <a:pPr marL="259080" lvl="1" indent="-129540" algn="just">
                <a:lnSpc>
                  <a:spcPts val="1679"/>
                </a:lnSpc>
                <a:spcBef>
                  <a:spcPct val="0"/>
                </a:spcBef>
                <a:buFont typeface="Arial"/>
                <a:buChar char="•"/>
              </a:pPr>
              <a:r>
                <a:rPr lang="en-US" sz="1200" u="none" strike="noStrike">
                  <a:solidFill>
                    <a:srgbClr val="464646"/>
                  </a:solidFill>
                  <a:latin typeface="Open Sans"/>
                  <a:ea typeface="Open Sans"/>
                  <a:cs typeface="Open Sans"/>
                  <a:sym typeface="Open Sans"/>
                </a:rPr>
                <a:t>Ερωτήσεις</a:t>
              </a:r>
            </a:p>
            <a:p>
              <a:pPr marL="259080" lvl="1" indent="-129540" algn="just">
                <a:lnSpc>
                  <a:spcPts val="1679"/>
                </a:lnSpc>
                <a:spcBef>
                  <a:spcPct val="0"/>
                </a:spcBef>
                <a:buFont typeface="Arial"/>
                <a:buChar char="•"/>
              </a:pPr>
              <a:r>
                <a:rPr lang="en-US" sz="1200" u="none" strike="noStrike">
                  <a:solidFill>
                    <a:srgbClr val="464646"/>
                  </a:solidFill>
                  <a:latin typeface="Open Sans"/>
                  <a:ea typeface="Open Sans"/>
                  <a:cs typeface="Open Sans"/>
                  <a:sym typeface="Open Sans"/>
                </a:rPr>
                <a:t>Πρώτες εντυπώσεις</a:t>
              </a:r>
            </a:p>
            <a:p>
              <a:pPr marL="259080" lvl="1" indent="-129540" algn="just">
                <a:lnSpc>
                  <a:spcPts val="1679"/>
                </a:lnSpc>
                <a:spcBef>
                  <a:spcPct val="0"/>
                </a:spcBef>
                <a:buFont typeface="Arial"/>
                <a:buChar char="•"/>
              </a:pPr>
              <a:r>
                <a:rPr lang="en-US" sz="1200" u="none" strike="noStrike">
                  <a:solidFill>
                    <a:srgbClr val="464646"/>
                  </a:solidFill>
                  <a:latin typeface="Open Sans"/>
                  <a:ea typeface="Open Sans"/>
                  <a:cs typeface="Open Sans"/>
                  <a:sym typeface="Open Sans"/>
                </a:rPr>
                <a:t>Οτιδήποτε ασαφές</a:t>
              </a:r>
            </a:p>
          </p:txBody>
        </p:sp>
        <p:grpSp>
          <p:nvGrpSpPr>
            <p:cNvPr id="48" name="Group 48"/>
            <p:cNvGrpSpPr/>
            <p:nvPr/>
          </p:nvGrpSpPr>
          <p:grpSpPr>
            <a:xfrm>
              <a:off x="0" y="0"/>
              <a:ext cx="690045" cy="676526"/>
              <a:chOff x="0" y="0"/>
              <a:chExt cx="829043" cy="812800"/>
            </a:xfrm>
          </p:grpSpPr>
          <p:sp>
            <p:nvSpPr>
              <p:cNvPr id="49" name="Freeform 49"/>
              <p:cNvSpPr/>
              <p:nvPr/>
            </p:nvSpPr>
            <p:spPr>
              <a:xfrm>
                <a:off x="0" y="0"/>
                <a:ext cx="829043" cy="812800"/>
              </a:xfrm>
              <a:custGeom>
                <a:avLst/>
                <a:gdLst/>
                <a:ahLst/>
                <a:cxnLst/>
                <a:rect l="l" t="t" r="r" b="b"/>
                <a:pathLst>
                  <a:path w="829043" h="812800">
                    <a:moveTo>
                      <a:pt x="414521" y="0"/>
                    </a:moveTo>
                    <a:cubicBezTo>
                      <a:pt x="185587" y="0"/>
                      <a:pt x="0" y="181951"/>
                      <a:pt x="0" y="406400"/>
                    </a:cubicBezTo>
                    <a:cubicBezTo>
                      <a:pt x="0" y="630849"/>
                      <a:pt x="185587" y="812800"/>
                      <a:pt x="414521" y="812800"/>
                    </a:cubicBezTo>
                    <a:cubicBezTo>
                      <a:pt x="643455" y="812800"/>
                      <a:pt x="829043" y="630849"/>
                      <a:pt x="829043" y="406400"/>
                    </a:cubicBezTo>
                    <a:cubicBezTo>
                      <a:pt x="829043" y="181951"/>
                      <a:pt x="643455" y="0"/>
                      <a:pt x="414521" y="0"/>
                    </a:cubicBezTo>
                    <a:close/>
                  </a:path>
                </a:pathLst>
              </a:custGeom>
              <a:solidFill>
                <a:srgbClr val="68BFBD"/>
              </a:solidFill>
            </p:spPr>
            <p:txBody>
              <a:bodyPr/>
              <a:lstStyle/>
              <a:p>
                <a:endParaRPr lang="en-CY"/>
              </a:p>
            </p:txBody>
          </p:sp>
          <p:sp>
            <p:nvSpPr>
              <p:cNvPr id="50" name="TextBox 50"/>
              <p:cNvSpPr txBox="1"/>
              <p:nvPr/>
            </p:nvSpPr>
            <p:spPr>
              <a:xfrm>
                <a:off x="77723" y="47625"/>
                <a:ext cx="673597" cy="6889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1" name="TextBox 51"/>
            <p:cNvSpPr txBox="1"/>
            <p:nvPr/>
          </p:nvSpPr>
          <p:spPr>
            <a:xfrm>
              <a:off x="52903" y="206023"/>
              <a:ext cx="584238" cy="302580"/>
            </a:xfrm>
            <a:prstGeom prst="rect">
              <a:avLst/>
            </a:prstGeom>
          </p:spPr>
          <p:txBody>
            <a:bodyPr lIns="0" tIns="0" rIns="0" bIns="0" rtlCol="0" anchor="t">
              <a:spAutoFit/>
            </a:bodyPr>
            <a:lstStyle/>
            <a:p>
              <a:pPr marL="0" lvl="0" indent="0" algn="ctr">
                <a:lnSpc>
                  <a:spcPts val="1685"/>
                </a:lnSpc>
                <a:spcBef>
                  <a:spcPct val="0"/>
                </a:spcBef>
              </a:pPr>
              <a:r>
                <a:rPr lang="en-US" sz="1685" b="1" u="none" strike="noStrike" spc="-118">
                  <a:solidFill>
                    <a:srgbClr val="FFFFFF"/>
                  </a:solidFill>
                  <a:latin typeface="Open Sans Bold"/>
                  <a:ea typeface="Open Sans Bold"/>
                  <a:cs typeface="Open Sans Bold"/>
                  <a:sym typeface="Open Sans Bold"/>
                </a:rPr>
                <a:t>4</a:t>
              </a:r>
            </a:p>
          </p:txBody>
        </p:sp>
      </p:grpSp>
      <p:grpSp>
        <p:nvGrpSpPr>
          <p:cNvPr id="52" name="Group 52"/>
          <p:cNvGrpSpPr/>
          <p:nvPr/>
        </p:nvGrpSpPr>
        <p:grpSpPr>
          <a:xfrm>
            <a:off x="222307" y="8329249"/>
            <a:ext cx="7105709" cy="949140"/>
            <a:chOff x="0" y="0"/>
            <a:chExt cx="9474279" cy="1265520"/>
          </a:xfrm>
        </p:grpSpPr>
        <p:grpSp>
          <p:nvGrpSpPr>
            <p:cNvPr id="53" name="Group 53"/>
            <p:cNvGrpSpPr/>
            <p:nvPr/>
          </p:nvGrpSpPr>
          <p:grpSpPr>
            <a:xfrm>
              <a:off x="227000" y="163080"/>
              <a:ext cx="9247279" cy="1102439"/>
              <a:chOff x="0" y="0"/>
              <a:chExt cx="2448785" cy="291939"/>
            </a:xfrm>
          </p:grpSpPr>
          <p:sp>
            <p:nvSpPr>
              <p:cNvPr id="54" name="Freeform 54"/>
              <p:cNvSpPr/>
              <p:nvPr/>
            </p:nvSpPr>
            <p:spPr>
              <a:xfrm>
                <a:off x="0" y="0"/>
                <a:ext cx="2448785" cy="291939"/>
              </a:xfrm>
              <a:custGeom>
                <a:avLst/>
                <a:gdLst/>
                <a:ahLst/>
                <a:cxnLst/>
                <a:rect l="l" t="t" r="r" b="b"/>
                <a:pathLst>
                  <a:path w="2448785" h="291939">
                    <a:moveTo>
                      <a:pt x="41922" y="0"/>
                    </a:moveTo>
                    <a:lnTo>
                      <a:pt x="2406863" y="0"/>
                    </a:lnTo>
                    <a:cubicBezTo>
                      <a:pt x="2417981" y="0"/>
                      <a:pt x="2428645" y="4417"/>
                      <a:pt x="2436506" y="12279"/>
                    </a:cubicBezTo>
                    <a:cubicBezTo>
                      <a:pt x="2444368" y="20140"/>
                      <a:pt x="2448785" y="30803"/>
                      <a:pt x="2448785" y="41922"/>
                    </a:cubicBezTo>
                    <a:lnTo>
                      <a:pt x="2448785" y="250017"/>
                    </a:lnTo>
                    <a:cubicBezTo>
                      <a:pt x="2448785" y="261135"/>
                      <a:pt x="2444368" y="271798"/>
                      <a:pt x="2436506" y="279660"/>
                    </a:cubicBezTo>
                    <a:cubicBezTo>
                      <a:pt x="2428645" y="287522"/>
                      <a:pt x="2417981" y="291939"/>
                      <a:pt x="2406863" y="291939"/>
                    </a:cubicBezTo>
                    <a:lnTo>
                      <a:pt x="41922" y="291939"/>
                    </a:lnTo>
                    <a:cubicBezTo>
                      <a:pt x="30803" y="291939"/>
                      <a:pt x="20140" y="287522"/>
                      <a:pt x="12279" y="279660"/>
                    </a:cubicBezTo>
                    <a:cubicBezTo>
                      <a:pt x="4417" y="271798"/>
                      <a:pt x="0" y="261135"/>
                      <a:pt x="0" y="250017"/>
                    </a:cubicBezTo>
                    <a:lnTo>
                      <a:pt x="0" y="41922"/>
                    </a:lnTo>
                    <a:cubicBezTo>
                      <a:pt x="0" y="30803"/>
                      <a:pt x="4417" y="20140"/>
                      <a:pt x="12279" y="12279"/>
                    </a:cubicBezTo>
                    <a:cubicBezTo>
                      <a:pt x="20140" y="4417"/>
                      <a:pt x="30803" y="0"/>
                      <a:pt x="41922" y="0"/>
                    </a:cubicBezTo>
                    <a:close/>
                  </a:path>
                </a:pathLst>
              </a:custGeom>
              <a:solidFill>
                <a:srgbClr val="D7EAEA"/>
              </a:solidFill>
              <a:ln cap="rnd">
                <a:noFill/>
                <a:prstDash val="solid"/>
                <a:round/>
              </a:ln>
            </p:spPr>
            <p:txBody>
              <a:bodyPr/>
              <a:lstStyle/>
              <a:p>
                <a:endParaRPr lang="en-CY"/>
              </a:p>
            </p:txBody>
          </p:sp>
          <p:sp>
            <p:nvSpPr>
              <p:cNvPr id="55" name="TextBox 55"/>
              <p:cNvSpPr txBox="1"/>
              <p:nvPr/>
            </p:nvSpPr>
            <p:spPr>
              <a:xfrm>
                <a:off x="0" y="-38100"/>
                <a:ext cx="2448785" cy="330039"/>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56" name="TextBox 56"/>
            <p:cNvSpPr txBox="1"/>
            <p:nvPr/>
          </p:nvSpPr>
          <p:spPr>
            <a:xfrm>
              <a:off x="676526" y="319213"/>
              <a:ext cx="5974543" cy="816610"/>
            </a:xfrm>
            <a:prstGeom prst="rect">
              <a:avLst/>
            </a:prstGeom>
          </p:spPr>
          <p:txBody>
            <a:bodyPr lIns="0" tIns="0" rIns="0" bIns="0" rtlCol="0" anchor="t">
              <a:spAutoFit/>
            </a:bodyPr>
            <a:lstStyle/>
            <a:p>
              <a:pPr algn="just">
                <a:lnSpc>
                  <a:spcPts val="1679"/>
                </a:lnSpc>
                <a:spcBef>
                  <a:spcPct val="0"/>
                </a:spcBef>
              </a:pPr>
              <a:r>
                <a:rPr lang="en-US" sz="1199" b="1" u="none" strike="noStrike">
                  <a:solidFill>
                    <a:srgbClr val="464646"/>
                  </a:solidFill>
                  <a:latin typeface="Open Sans Bold"/>
                  <a:ea typeface="Open Sans Bold"/>
                  <a:cs typeface="Open Sans Bold"/>
                  <a:sym typeface="Open Sans Bold"/>
                </a:rPr>
                <a:t>Επόμενα βήματα</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Άμεσες εργασίες ή ορόσημα</a:t>
              </a:r>
            </a:p>
            <a:p>
              <a:pPr marL="259080" lvl="1" indent="-129540" algn="just">
                <a:lnSpc>
                  <a:spcPts val="1679"/>
                </a:lnSpc>
                <a:spcBef>
                  <a:spcPct val="0"/>
                </a:spcBef>
                <a:buFont typeface="Arial"/>
                <a:buChar char="•"/>
              </a:pPr>
              <a:r>
                <a:rPr lang="en-US" sz="1199" u="none" strike="noStrike">
                  <a:solidFill>
                    <a:srgbClr val="464646"/>
                  </a:solidFill>
                  <a:latin typeface="Open Sans"/>
                  <a:ea typeface="Open Sans"/>
                  <a:cs typeface="Open Sans"/>
                  <a:sym typeface="Open Sans"/>
                </a:rPr>
                <a:t>Επόμενο check-in ή συνάντηση</a:t>
              </a:r>
            </a:p>
          </p:txBody>
        </p:sp>
        <p:grpSp>
          <p:nvGrpSpPr>
            <p:cNvPr id="57" name="Group 57"/>
            <p:cNvGrpSpPr/>
            <p:nvPr/>
          </p:nvGrpSpPr>
          <p:grpSpPr>
            <a:xfrm>
              <a:off x="0" y="0"/>
              <a:ext cx="676526" cy="676526"/>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BFBD"/>
              </a:solidFill>
            </p:spPr>
            <p:txBody>
              <a:bodyPr/>
              <a:lstStyle/>
              <a:p>
                <a:endParaRPr lang="en-CY"/>
              </a:p>
            </p:txBody>
          </p:sp>
          <p:sp>
            <p:nvSpPr>
              <p:cNvPr id="59" name="TextBox 59"/>
              <p:cNvSpPr txBox="1"/>
              <p:nvPr/>
            </p:nvSpPr>
            <p:spPr>
              <a:xfrm>
                <a:off x="76200" y="38100"/>
                <a:ext cx="660400"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60" name="TextBox 60"/>
            <p:cNvSpPr txBox="1"/>
            <p:nvPr/>
          </p:nvSpPr>
          <p:spPr>
            <a:xfrm>
              <a:off x="51867" y="203365"/>
              <a:ext cx="572792" cy="298371"/>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5</a:t>
              </a:r>
            </a:p>
          </p:txBody>
        </p:sp>
      </p:grpSp>
      <p:sp>
        <p:nvSpPr>
          <p:cNvPr id="61" name="TextBox 61"/>
          <p:cNvSpPr txBox="1"/>
          <p:nvPr/>
        </p:nvSpPr>
        <p:spPr>
          <a:xfrm>
            <a:off x="407091" y="9473210"/>
            <a:ext cx="6745817" cy="617220"/>
          </a:xfrm>
          <a:prstGeom prst="rect">
            <a:avLst/>
          </a:prstGeom>
        </p:spPr>
        <p:txBody>
          <a:bodyPr lIns="0" tIns="0" rIns="0" bIns="0" rtlCol="0" anchor="t">
            <a:spAutoFit/>
          </a:bodyPr>
          <a:lstStyle/>
          <a:p>
            <a:pPr marL="0" lvl="0" indent="0" algn="just">
              <a:lnSpc>
                <a:spcPts val="1679"/>
              </a:lnSpc>
              <a:spcBef>
                <a:spcPct val="0"/>
              </a:spcBef>
            </a:pPr>
            <a:r>
              <a:rPr lang="en-US" sz="1200" b="1">
                <a:solidFill>
                  <a:srgbClr val="464646"/>
                </a:solidFill>
                <a:latin typeface="Open Sans Bold"/>
                <a:ea typeface="Open Sans Bold"/>
                <a:cs typeface="Open Sans Bold"/>
                <a:sym typeface="Open Sans Bold"/>
              </a:rPr>
              <a:t>Κλείσιμο</a:t>
            </a:r>
          </a:p>
          <a:p>
            <a:pPr marL="0" lvl="0" indent="0" algn="just">
              <a:lnSpc>
                <a:spcPts val="1679"/>
              </a:lnSpc>
              <a:spcBef>
                <a:spcPct val="0"/>
              </a:spcBef>
            </a:pPr>
            <a:r>
              <a:rPr lang="en-US" sz="1200">
                <a:solidFill>
                  <a:srgbClr val="464646"/>
                </a:solidFill>
                <a:latin typeface="Open Sans"/>
                <a:ea typeface="Open Sans"/>
                <a:cs typeface="Open Sans"/>
                <a:sym typeface="Open Sans"/>
              </a:rPr>
              <a:t>Διαβεβαιώστε τον εργαζόμενο ότι υπάρχει διαθέσιμη υποστήριξη και ευχαριστήστε τον για τη συζήτηση.</a:t>
            </a:r>
          </a:p>
        </p:txBody>
      </p:sp>
      <p:sp>
        <p:nvSpPr>
          <p:cNvPr id="65" name="Freeform 2">
            <a:extLst>
              <a:ext uri="{FF2B5EF4-FFF2-40B4-BE49-F238E27FC236}">
                <a16:creationId xmlns:a16="http://schemas.microsoft.com/office/drawing/2014/main" id="{9090E901-F9A9-4EC0-F065-9D2A889E0A0C}"/>
              </a:ext>
            </a:extLst>
          </p:cNvPr>
          <p:cNvSpPr/>
          <p:nvPr/>
        </p:nvSpPr>
        <p:spPr>
          <a:xfrm>
            <a:off x="1699724" y="0"/>
            <a:ext cx="3024000" cy="569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81473" b="-1"/>
            </a:stretch>
          </a:blipFill>
        </p:spPr>
        <p:txBody>
          <a:bodyPr/>
          <a:lstStyle/>
          <a:p>
            <a:endParaRPr lang="en-CY"/>
          </a:p>
        </p:txBody>
      </p:sp>
      <p:sp>
        <p:nvSpPr>
          <p:cNvPr id="66" name="Freeform 3">
            <a:extLst>
              <a:ext uri="{FF2B5EF4-FFF2-40B4-BE49-F238E27FC236}">
                <a16:creationId xmlns:a16="http://schemas.microsoft.com/office/drawing/2014/main" id="{9AAD0D49-B90B-2012-93D7-91673F1AA406}"/>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a:p>
        </p:txBody>
      </p:sp>
      <p:grpSp>
        <p:nvGrpSpPr>
          <p:cNvPr id="67" name="Group 5">
            <a:extLst>
              <a:ext uri="{FF2B5EF4-FFF2-40B4-BE49-F238E27FC236}">
                <a16:creationId xmlns:a16="http://schemas.microsoft.com/office/drawing/2014/main" id="{B9ABECB2-47AF-2A86-80D9-AB2F00B25772}"/>
              </a:ext>
            </a:extLst>
          </p:cNvPr>
          <p:cNvGrpSpPr/>
          <p:nvPr/>
        </p:nvGrpSpPr>
        <p:grpSpPr>
          <a:xfrm>
            <a:off x="14965" y="10392479"/>
            <a:ext cx="6882191" cy="45719"/>
            <a:chOff x="0" y="0"/>
            <a:chExt cx="2709333" cy="26991"/>
          </a:xfrm>
        </p:grpSpPr>
        <p:sp>
          <p:nvSpPr>
            <p:cNvPr id="68" name="Freeform 6">
              <a:extLst>
                <a:ext uri="{FF2B5EF4-FFF2-40B4-BE49-F238E27FC236}">
                  <a16:creationId xmlns:a16="http://schemas.microsoft.com/office/drawing/2014/main" id="{352D78CD-0678-D520-D62B-85C51E54D3AE}"/>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369693">
                    <a:alpha val="40000"/>
                  </a:srgbClr>
                </a:gs>
              </a:gsLst>
              <a:lin ang="0"/>
            </a:gradFill>
          </p:spPr>
          <p:txBody>
            <a:bodyPr/>
            <a:lstStyle/>
            <a:p>
              <a:endParaRPr lang="en-CY"/>
            </a:p>
          </p:txBody>
        </p:sp>
        <p:sp>
          <p:nvSpPr>
            <p:cNvPr id="69" name="TextBox 7">
              <a:extLst>
                <a:ext uri="{FF2B5EF4-FFF2-40B4-BE49-F238E27FC236}">
                  <a16:creationId xmlns:a16="http://schemas.microsoft.com/office/drawing/2014/main" id="{BFFFC1C3-3FA1-70C3-9455-D1B2564D6080}"/>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594B4CB-DD0C-570D-E28B-0B305DFED1D2}"/>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E02791BA-742F-D2CD-282E-455415FF24CF}"/>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ECEDB0D8-75DE-5014-2469-BBBE638A989C}"/>
              </a:ext>
            </a:extLst>
          </p:cNvPr>
          <p:cNvSpPr txBox="1"/>
          <p:nvPr/>
        </p:nvSpPr>
        <p:spPr>
          <a:xfrm>
            <a:off x="0" y="2527300"/>
            <a:ext cx="7556500" cy="1103379"/>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9225"/>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spc="0" baseline="0" dirty="0">
                <a:solidFill>
                  <a:srgbClr val="FAC175"/>
                </a:solidFill>
                <a:uFillTx/>
                <a:latin typeface="Open Sans Bold"/>
                <a:ea typeface="Open Sans Bold"/>
                <a:cs typeface="Open Sans Bold"/>
              </a:rPr>
              <a:t>Δραστηριότητα</a:t>
            </a:r>
            <a:r>
              <a:rPr lang="en-CY" sz="5400" b="1" i="0" u="none" strike="noStrike" kern="1200" cap="none" spc="0" baseline="0" dirty="0">
                <a:solidFill>
                  <a:srgbClr val="FAC175"/>
                </a:solidFill>
                <a:uFillTx/>
                <a:latin typeface="Open Sans Bold"/>
                <a:ea typeface="Open Sans Bold"/>
                <a:cs typeface="Open Sans Bold"/>
              </a:rPr>
              <a:t> 1</a:t>
            </a:r>
            <a:endParaRPr lang="en-US" sz="5400" b="1" i="0" u="none" strike="noStrike" kern="1200" cap="none" spc="0" baseline="0" dirty="0">
              <a:solidFill>
                <a:srgbClr val="FAC175"/>
              </a:solidFill>
              <a:uFillTx/>
              <a:latin typeface="Open Sans Bold"/>
              <a:ea typeface="Open Sans Bold"/>
              <a:cs typeface="Open Sans Bold"/>
            </a:endParaRPr>
          </a:p>
        </p:txBody>
      </p:sp>
      <p:sp>
        <p:nvSpPr>
          <p:cNvPr id="7" name="Freeform 2">
            <a:extLst>
              <a:ext uri="{FF2B5EF4-FFF2-40B4-BE49-F238E27FC236}">
                <a16:creationId xmlns:a16="http://schemas.microsoft.com/office/drawing/2014/main" id="{D8799767-0868-2766-9A23-1A1EE698FBB5}"/>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Freeform 3">
            <a:extLst>
              <a:ext uri="{FF2B5EF4-FFF2-40B4-BE49-F238E27FC236}">
                <a16:creationId xmlns:a16="http://schemas.microsoft.com/office/drawing/2014/main" id="{8F1344DD-598A-62EA-0DDC-AFB74FC939C5}"/>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E018938-D035-FE53-47A6-92CA77F3232D}"/>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6C16376A-941F-791B-8794-A144032E5321}"/>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507DFE25-4EB5-D780-A2C9-A572EDBB1318}"/>
              </a:ext>
            </a:extLst>
          </p:cNvPr>
          <p:cNvSpPr txBox="1"/>
          <p:nvPr/>
        </p:nvSpPr>
        <p:spPr>
          <a:xfrm>
            <a:off x="136525" y="2298700"/>
            <a:ext cx="7283450" cy="8616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EDA5A5"/>
                </a:solidFill>
                <a:uFillTx/>
                <a:latin typeface="Open Sans Bold"/>
                <a:ea typeface="Open Sans Bold"/>
                <a:cs typeface="Open Sans Bold"/>
              </a:rPr>
              <a:t>Δραστηριότητα</a:t>
            </a:r>
            <a:r>
              <a:rPr lang="en-CY" sz="5400" b="1" i="0" u="none" strike="noStrike" kern="1200" cap="none" baseline="0" dirty="0">
                <a:solidFill>
                  <a:srgbClr val="EDA5A5"/>
                </a:solidFill>
                <a:uFillTx/>
                <a:latin typeface="Open Sans Bold"/>
                <a:ea typeface="Open Sans Bold"/>
                <a:cs typeface="Open Sans Bold"/>
              </a:rPr>
              <a:t> 7</a:t>
            </a:r>
            <a:endParaRPr lang="en-US" sz="5400" b="1" i="0" u="none" strike="noStrike" kern="1200" cap="none" baseline="0" dirty="0">
              <a:solidFill>
                <a:srgbClr val="EDA5A5"/>
              </a:solidFill>
              <a:uFillTx/>
              <a:latin typeface="Open Sans Bold"/>
              <a:ea typeface="Open Sans Bold"/>
              <a:cs typeface="Open Sans Bold"/>
            </a:endParaRPr>
          </a:p>
        </p:txBody>
      </p:sp>
      <p:sp>
        <p:nvSpPr>
          <p:cNvPr id="8" name="Freeform 2">
            <a:extLst>
              <a:ext uri="{FF2B5EF4-FFF2-40B4-BE49-F238E27FC236}">
                <a16:creationId xmlns:a16="http://schemas.microsoft.com/office/drawing/2014/main" id="{AE95E7E4-CC4C-C73D-CD0D-70B181680AB2}"/>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3">
            <a:extLst>
              <a:ext uri="{FF2B5EF4-FFF2-40B4-BE49-F238E27FC236}">
                <a16:creationId xmlns:a16="http://schemas.microsoft.com/office/drawing/2014/main" id="{87793410-5469-634D-976A-6A6C89F407AF}"/>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724" y="-3600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64749"/>
            </a:stretch>
          </a:blipFill>
        </p:spPr>
        <p:txBody>
          <a:bodyPr/>
          <a:lstStyle/>
          <a:p>
            <a:endParaRPr lang="en-CY"/>
          </a:p>
        </p:txBody>
      </p:sp>
      <p:sp>
        <p:nvSpPr>
          <p:cNvPr id="3" name="Freeform 3"/>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64749"/>
            </a:stretch>
          </a:blipFill>
        </p:spPr>
        <p:txBody>
          <a:bodyPr/>
          <a:lstStyle/>
          <a:p>
            <a:endParaRPr lang="en-CY" dirty="0"/>
          </a:p>
        </p:txBody>
      </p:sp>
      <p:sp>
        <p:nvSpPr>
          <p:cNvPr id="4" name="TextBox 4"/>
          <p:cNvSpPr txBox="1"/>
          <p:nvPr/>
        </p:nvSpPr>
        <p:spPr>
          <a:xfrm>
            <a:off x="601267" y="529705"/>
            <a:ext cx="6357466" cy="1070292"/>
          </a:xfrm>
          <a:prstGeom prst="rect">
            <a:avLst/>
          </a:prstGeom>
        </p:spPr>
        <p:txBody>
          <a:bodyPr lIns="0" tIns="0" rIns="0" bIns="0" rtlCol="0" anchor="t">
            <a:spAutoFit/>
          </a:bodyPr>
          <a:lstStyle/>
          <a:p>
            <a:pPr marL="0" lvl="0" indent="0" algn="ctr">
              <a:lnSpc>
                <a:spcPts val="3140"/>
              </a:lnSpc>
            </a:pPr>
            <a:r>
              <a:rPr lang="en-US" sz="2000" b="1" spc="-76">
                <a:solidFill>
                  <a:srgbClr val="464646"/>
                </a:solidFill>
                <a:latin typeface="Open Sans Bold"/>
                <a:ea typeface="Open Sans Bold"/>
                <a:cs typeface="Open Sans Bold"/>
                <a:sym typeface="Open Sans Bold"/>
              </a:rPr>
              <a:t>Buddy Scheme – </a:t>
            </a:r>
          </a:p>
          <a:p>
            <a:pPr marL="0" lvl="0" indent="0" algn="ctr">
              <a:lnSpc>
                <a:spcPts val="3140"/>
              </a:lnSpc>
            </a:pPr>
            <a:r>
              <a:rPr lang="en-US" sz="2000" b="1" spc="-76">
                <a:solidFill>
                  <a:srgbClr val="464646"/>
                </a:solidFill>
                <a:latin typeface="Open Sans Bold"/>
                <a:ea typeface="Open Sans Bold"/>
                <a:cs typeface="Open Sans Bold"/>
                <a:sym typeface="Open Sans Bold"/>
              </a:rPr>
              <a:t>Άτυπος Οδηγός Καθημερινής Υποστήριξης</a:t>
            </a:r>
          </a:p>
          <a:p>
            <a:pPr marL="0" lvl="0" indent="0" algn="ctr">
              <a:lnSpc>
                <a:spcPts val="2355"/>
              </a:lnSpc>
              <a:spcBef>
                <a:spcPct val="0"/>
              </a:spcBef>
            </a:pPr>
            <a:r>
              <a:rPr lang="en-US" sz="1500" i="1" spc="-57">
                <a:solidFill>
                  <a:srgbClr val="464646"/>
                </a:solidFill>
                <a:latin typeface="Open Sans Italics"/>
                <a:ea typeface="Open Sans Italics"/>
                <a:cs typeface="Open Sans Italics"/>
                <a:sym typeface="Open Sans Italics"/>
              </a:rPr>
              <a:t>Για κοινοποίηση σε buddies και διευθυντές</a:t>
            </a:r>
          </a:p>
        </p:txBody>
      </p:sp>
      <p:grpSp>
        <p:nvGrpSpPr>
          <p:cNvPr id="5" name="Group 5"/>
          <p:cNvGrpSpPr/>
          <p:nvPr/>
        </p:nvGrpSpPr>
        <p:grpSpPr>
          <a:xfrm>
            <a:off x="601267" y="1831243"/>
            <a:ext cx="6357466" cy="8390766"/>
            <a:chOff x="0" y="0"/>
            <a:chExt cx="8476621" cy="11187688"/>
          </a:xfrm>
        </p:grpSpPr>
        <p:grpSp>
          <p:nvGrpSpPr>
            <p:cNvPr id="6" name="Group 6"/>
            <p:cNvGrpSpPr/>
            <p:nvPr/>
          </p:nvGrpSpPr>
          <p:grpSpPr>
            <a:xfrm>
              <a:off x="0" y="0"/>
              <a:ext cx="4032000" cy="687586"/>
              <a:chOff x="0" y="0"/>
              <a:chExt cx="1083733" cy="184812"/>
            </a:xfrm>
          </p:grpSpPr>
          <p:sp>
            <p:nvSpPr>
              <p:cNvPr id="7" name="Freeform 7"/>
              <p:cNvSpPr/>
              <p:nvPr/>
            </p:nvSpPr>
            <p:spPr>
              <a:xfrm>
                <a:off x="0" y="0"/>
                <a:ext cx="1083733" cy="184812"/>
              </a:xfrm>
              <a:custGeom>
                <a:avLst/>
                <a:gdLst/>
                <a:ahLst/>
                <a:cxnLst/>
                <a:rect l="l" t="t" r="r" b="b"/>
                <a:pathLst>
                  <a:path w="1083733" h="184812">
                    <a:moveTo>
                      <a:pt x="0" y="0"/>
                    </a:moveTo>
                    <a:lnTo>
                      <a:pt x="1083733" y="0"/>
                    </a:lnTo>
                    <a:lnTo>
                      <a:pt x="1083733" y="184812"/>
                    </a:lnTo>
                    <a:lnTo>
                      <a:pt x="0" y="184812"/>
                    </a:lnTo>
                    <a:close/>
                  </a:path>
                </a:pathLst>
              </a:custGeom>
              <a:solidFill>
                <a:srgbClr val="FCBCBC"/>
              </a:solidFill>
            </p:spPr>
            <p:txBody>
              <a:bodyPr/>
              <a:lstStyle/>
              <a:p>
                <a:endParaRPr lang="en-CY"/>
              </a:p>
            </p:txBody>
          </p:sp>
          <p:sp>
            <p:nvSpPr>
              <p:cNvPr id="8" name="TextBox 8"/>
              <p:cNvSpPr txBox="1"/>
              <p:nvPr/>
            </p:nvSpPr>
            <p:spPr>
              <a:xfrm>
                <a:off x="0" y="-19050"/>
                <a:ext cx="1083733" cy="203862"/>
              </a:xfrm>
              <a:prstGeom prst="rect">
                <a:avLst/>
              </a:prstGeom>
            </p:spPr>
            <p:txBody>
              <a:bodyPr lIns="50800" tIns="50800" rIns="50800" bIns="50800" rtlCol="0" anchor="ctr"/>
              <a:lstStyle/>
              <a:p>
                <a:pPr marL="0" lvl="0" indent="0" algn="l">
                  <a:lnSpc>
                    <a:spcPts val="1679"/>
                  </a:lnSpc>
                </a:pPr>
                <a:r>
                  <a:rPr lang="en-US" sz="1200" b="1">
                    <a:solidFill>
                      <a:srgbClr val="464646"/>
                    </a:solidFill>
                    <a:latin typeface="Open Sans Bold"/>
                    <a:ea typeface="Open Sans Bold"/>
                    <a:cs typeface="Open Sans Bold"/>
                    <a:sym typeface="Open Sans Bold"/>
                  </a:rPr>
                  <a:t>1. Καθορισμός Buddy </a:t>
                </a:r>
              </a:p>
            </p:txBody>
          </p:sp>
        </p:grpSp>
        <p:grpSp>
          <p:nvGrpSpPr>
            <p:cNvPr id="9" name="Group 9"/>
            <p:cNvGrpSpPr/>
            <p:nvPr/>
          </p:nvGrpSpPr>
          <p:grpSpPr>
            <a:xfrm>
              <a:off x="0" y="3219514"/>
              <a:ext cx="4032000" cy="687586"/>
              <a:chOff x="0" y="0"/>
              <a:chExt cx="1083733" cy="184812"/>
            </a:xfrm>
          </p:grpSpPr>
          <p:sp>
            <p:nvSpPr>
              <p:cNvPr id="10" name="Freeform 10"/>
              <p:cNvSpPr/>
              <p:nvPr/>
            </p:nvSpPr>
            <p:spPr>
              <a:xfrm>
                <a:off x="0" y="0"/>
                <a:ext cx="1083733" cy="184812"/>
              </a:xfrm>
              <a:custGeom>
                <a:avLst/>
                <a:gdLst/>
                <a:ahLst/>
                <a:cxnLst/>
                <a:rect l="l" t="t" r="r" b="b"/>
                <a:pathLst>
                  <a:path w="1083733" h="184812">
                    <a:moveTo>
                      <a:pt x="0" y="0"/>
                    </a:moveTo>
                    <a:lnTo>
                      <a:pt x="1083733" y="0"/>
                    </a:lnTo>
                    <a:lnTo>
                      <a:pt x="1083733" y="184812"/>
                    </a:lnTo>
                    <a:lnTo>
                      <a:pt x="0" y="184812"/>
                    </a:lnTo>
                    <a:close/>
                  </a:path>
                </a:pathLst>
              </a:custGeom>
              <a:solidFill>
                <a:srgbClr val="FCBCBC"/>
              </a:solidFill>
            </p:spPr>
            <p:txBody>
              <a:bodyPr/>
              <a:lstStyle/>
              <a:p>
                <a:endParaRPr lang="en-CY"/>
              </a:p>
            </p:txBody>
          </p:sp>
          <p:sp>
            <p:nvSpPr>
              <p:cNvPr id="11" name="TextBox 11"/>
              <p:cNvSpPr txBox="1"/>
              <p:nvPr/>
            </p:nvSpPr>
            <p:spPr>
              <a:xfrm>
                <a:off x="0" y="-19050"/>
                <a:ext cx="1083733" cy="203862"/>
              </a:xfrm>
              <a:prstGeom prst="rect">
                <a:avLst/>
              </a:prstGeom>
            </p:spPr>
            <p:txBody>
              <a:bodyPr lIns="50800" tIns="50800" rIns="50800" bIns="50800" rtlCol="0" anchor="ctr"/>
              <a:lstStyle/>
              <a:p>
                <a:pPr marL="0" lvl="0" indent="0" algn="l">
                  <a:lnSpc>
                    <a:spcPts val="1679"/>
                  </a:lnSpc>
                </a:pPr>
                <a:r>
                  <a:rPr lang="en-US" sz="1200" b="1">
                    <a:solidFill>
                      <a:srgbClr val="464646"/>
                    </a:solidFill>
                    <a:latin typeface="Open Sans Bold"/>
                    <a:ea typeface="Open Sans Bold"/>
                    <a:cs typeface="Open Sans Bold"/>
                    <a:sym typeface="Open Sans Bold"/>
                  </a:rPr>
                  <a:t>2. Σκοπός του ρόλου του Buddy</a:t>
                </a:r>
              </a:p>
            </p:txBody>
          </p:sp>
        </p:grpSp>
        <p:grpSp>
          <p:nvGrpSpPr>
            <p:cNvPr id="12" name="Group 12"/>
            <p:cNvGrpSpPr/>
            <p:nvPr/>
          </p:nvGrpSpPr>
          <p:grpSpPr>
            <a:xfrm>
              <a:off x="0" y="7653159"/>
              <a:ext cx="4032000" cy="687586"/>
              <a:chOff x="0" y="0"/>
              <a:chExt cx="1083733" cy="184812"/>
            </a:xfrm>
          </p:grpSpPr>
          <p:sp>
            <p:nvSpPr>
              <p:cNvPr id="13" name="Freeform 13"/>
              <p:cNvSpPr/>
              <p:nvPr/>
            </p:nvSpPr>
            <p:spPr>
              <a:xfrm>
                <a:off x="0" y="0"/>
                <a:ext cx="1083733" cy="184812"/>
              </a:xfrm>
              <a:custGeom>
                <a:avLst/>
                <a:gdLst/>
                <a:ahLst/>
                <a:cxnLst/>
                <a:rect l="l" t="t" r="r" b="b"/>
                <a:pathLst>
                  <a:path w="1083733" h="184812">
                    <a:moveTo>
                      <a:pt x="0" y="0"/>
                    </a:moveTo>
                    <a:lnTo>
                      <a:pt x="1083733" y="0"/>
                    </a:lnTo>
                    <a:lnTo>
                      <a:pt x="1083733" y="184812"/>
                    </a:lnTo>
                    <a:lnTo>
                      <a:pt x="0" y="184812"/>
                    </a:lnTo>
                    <a:close/>
                  </a:path>
                </a:pathLst>
              </a:custGeom>
              <a:solidFill>
                <a:srgbClr val="FCBCBC"/>
              </a:solidFill>
            </p:spPr>
            <p:txBody>
              <a:bodyPr/>
              <a:lstStyle/>
              <a:p>
                <a:endParaRPr lang="en-CY"/>
              </a:p>
            </p:txBody>
          </p:sp>
          <p:sp>
            <p:nvSpPr>
              <p:cNvPr id="14" name="TextBox 14"/>
              <p:cNvSpPr txBox="1"/>
              <p:nvPr/>
            </p:nvSpPr>
            <p:spPr>
              <a:xfrm>
                <a:off x="0" y="-19050"/>
                <a:ext cx="1083733" cy="203862"/>
              </a:xfrm>
              <a:prstGeom prst="rect">
                <a:avLst/>
              </a:prstGeom>
            </p:spPr>
            <p:txBody>
              <a:bodyPr lIns="50800" tIns="50800" rIns="50800" bIns="50800" rtlCol="0" anchor="ctr"/>
              <a:lstStyle/>
              <a:p>
                <a:pPr marL="0" lvl="0" indent="0" algn="l">
                  <a:lnSpc>
                    <a:spcPts val="1679"/>
                  </a:lnSpc>
                </a:pPr>
                <a:r>
                  <a:rPr lang="en-US" sz="1200" b="1">
                    <a:solidFill>
                      <a:srgbClr val="464646"/>
                    </a:solidFill>
                    <a:latin typeface="Open Sans Bold"/>
                    <a:ea typeface="Open Sans Bold"/>
                    <a:cs typeface="Open Sans Bold"/>
                    <a:sym typeface="Open Sans Bold"/>
                  </a:rPr>
                  <a:t>3. Με τι μπορείς να βοηθήσετε</a:t>
                </a:r>
              </a:p>
            </p:txBody>
          </p:sp>
        </p:grpSp>
        <p:grpSp>
          <p:nvGrpSpPr>
            <p:cNvPr id="15" name="Group 15"/>
            <p:cNvGrpSpPr/>
            <p:nvPr/>
          </p:nvGrpSpPr>
          <p:grpSpPr>
            <a:xfrm>
              <a:off x="4444621" y="0"/>
              <a:ext cx="4032000" cy="709553"/>
              <a:chOff x="0" y="0"/>
              <a:chExt cx="1083733" cy="190716"/>
            </a:xfrm>
          </p:grpSpPr>
          <p:sp>
            <p:nvSpPr>
              <p:cNvPr id="16" name="Freeform 16"/>
              <p:cNvSpPr/>
              <p:nvPr/>
            </p:nvSpPr>
            <p:spPr>
              <a:xfrm>
                <a:off x="0" y="0"/>
                <a:ext cx="1083733" cy="190716"/>
              </a:xfrm>
              <a:custGeom>
                <a:avLst/>
                <a:gdLst/>
                <a:ahLst/>
                <a:cxnLst/>
                <a:rect l="l" t="t" r="r" b="b"/>
                <a:pathLst>
                  <a:path w="1083733" h="190716">
                    <a:moveTo>
                      <a:pt x="0" y="0"/>
                    </a:moveTo>
                    <a:lnTo>
                      <a:pt x="1083733" y="0"/>
                    </a:lnTo>
                    <a:lnTo>
                      <a:pt x="1083733" y="190716"/>
                    </a:lnTo>
                    <a:lnTo>
                      <a:pt x="0" y="190716"/>
                    </a:lnTo>
                    <a:close/>
                  </a:path>
                </a:pathLst>
              </a:custGeom>
              <a:solidFill>
                <a:srgbClr val="FCBCBC"/>
              </a:solidFill>
            </p:spPr>
            <p:txBody>
              <a:bodyPr/>
              <a:lstStyle/>
              <a:p>
                <a:endParaRPr lang="en-CY"/>
              </a:p>
            </p:txBody>
          </p:sp>
          <p:sp>
            <p:nvSpPr>
              <p:cNvPr id="17" name="TextBox 17"/>
              <p:cNvSpPr txBox="1"/>
              <p:nvPr/>
            </p:nvSpPr>
            <p:spPr>
              <a:xfrm>
                <a:off x="0" y="-19050"/>
                <a:ext cx="1083733" cy="209766"/>
              </a:xfrm>
              <a:prstGeom prst="rect">
                <a:avLst/>
              </a:prstGeom>
            </p:spPr>
            <p:txBody>
              <a:bodyPr lIns="50800" tIns="50800" rIns="50800" bIns="50800" rtlCol="0" anchor="ctr"/>
              <a:lstStyle/>
              <a:p>
                <a:pPr marL="0" lvl="0" indent="0" algn="l">
                  <a:lnSpc>
                    <a:spcPts val="1679"/>
                  </a:lnSpc>
                </a:pPr>
                <a:r>
                  <a:rPr lang="en-US" sz="1200" b="1">
                    <a:solidFill>
                      <a:srgbClr val="464646"/>
                    </a:solidFill>
                    <a:latin typeface="Open Sans Bold"/>
                    <a:ea typeface="Open Sans Bold"/>
                    <a:cs typeface="Open Sans Bold"/>
                    <a:sym typeface="Open Sans Bold"/>
                  </a:rPr>
                  <a:t>4. Αν κάτι είναι εκτός του ρόλου σου</a:t>
                </a:r>
              </a:p>
            </p:txBody>
          </p:sp>
        </p:grpSp>
        <p:grpSp>
          <p:nvGrpSpPr>
            <p:cNvPr id="18" name="Group 18"/>
            <p:cNvGrpSpPr/>
            <p:nvPr/>
          </p:nvGrpSpPr>
          <p:grpSpPr>
            <a:xfrm>
              <a:off x="0" y="869176"/>
              <a:ext cx="4032000" cy="2168748"/>
              <a:chOff x="0" y="0"/>
              <a:chExt cx="1083733" cy="582923"/>
            </a:xfrm>
          </p:grpSpPr>
          <p:sp>
            <p:nvSpPr>
              <p:cNvPr id="19" name="Freeform 19"/>
              <p:cNvSpPr/>
              <p:nvPr/>
            </p:nvSpPr>
            <p:spPr>
              <a:xfrm>
                <a:off x="0" y="0"/>
                <a:ext cx="1083733" cy="582923"/>
              </a:xfrm>
              <a:custGeom>
                <a:avLst/>
                <a:gdLst/>
                <a:ahLst/>
                <a:cxnLst/>
                <a:rect l="l" t="t" r="r" b="b"/>
                <a:pathLst>
                  <a:path w="1083733" h="582923">
                    <a:moveTo>
                      <a:pt x="0" y="0"/>
                    </a:moveTo>
                    <a:lnTo>
                      <a:pt x="1083733" y="0"/>
                    </a:lnTo>
                    <a:lnTo>
                      <a:pt x="1083733" y="582923"/>
                    </a:lnTo>
                    <a:lnTo>
                      <a:pt x="0" y="582923"/>
                    </a:lnTo>
                    <a:close/>
                  </a:path>
                </a:pathLst>
              </a:custGeom>
              <a:solidFill>
                <a:srgbClr val="FCEDED"/>
              </a:solidFill>
            </p:spPr>
            <p:txBody>
              <a:bodyPr/>
              <a:lstStyle/>
              <a:p>
                <a:endParaRPr lang="en-CY"/>
              </a:p>
            </p:txBody>
          </p:sp>
          <p:sp>
            <p:nvSpPr>
              <p:cNvPr id="20" name="TextBox 20"/>
              <p:cNvSpPr txBox="1"/>
              <p:nvPr/>
            </p:nvSpPr>
            <p:spPr>
              <a:xfrm>
                <a:off x="0" y="-19050"/>
                <a:ext cx="1083733" cy="601973"/>
              </a:xfrm>
              <a:prstGeom prst="rect">
                <a:avLst/>
              </a:prstGeom>
            </p:spPr>
            <p:txBody>
              <a:bodyPr lIns="50800" tIns="50800" rIns="50800" bIns="50800" rtlCol="0" anchor="ctr"/>
              <a:lstStyle/>
              <a:p>
                <a:pPr marL="0" lvl="0" indent="0" algn="l">
                  <a:lnSpc>
                    <a:spcPts val="1679"/>
                  </a:lnSpc>
                </a:pPr>
                <a:r>
                  <a:rPr lang="en-US" sz="1200" spc="-45">
                    <a:solidFill>
                      <a:srgbClr val="464646"/>
                    </a:solidFill>
                    <a:latin typeface="Open Sans"/>
                    <a:ea typeface="Open Sans"/>
                    <a:cs typeface="Open Sans"/>
                    <a:sym typeface="Open Sans"/>
                  </a:rPr>
                  <a:t>Νέος υπάλληλος: __________________________</a:t>
                </a:r>
              </a:p>
              <a:p>
                <a:pPr marL="0" lvl="0" indent="0" algn="l">
                  <a:lnSpc>
                    <a:spcPts val="1679"/>
                  </a:lnSpc>
                </a:pPr>
                <a:r>
                  <a:rPr lang="en-US" sz="1200" spc="-45">
                    <a:solidFill>
                      <a:srgbClr val="464646"/>
                    </a:solidFill>
                    <a:latin typeface="Open Sans"/>
                    <a:ea typeface="Open Sans"/>
                    <a:cs typeface="Open Sans"/>
                    <a:sym typeface="Open Sans"/>
                  </a:rPr>
                  <a:t>Όνομα Buddy: __________________________ </a:t>
                </a:r>
              </a:p>
              <a:p>
                <a:pPr marL="0" lvl="0" indent="0" algn="l">
                  <a:lnSpc>
                    <a:spcPts val="1679"/>
                  </a:lnSpc>
                </a:pPr>
                <a:r>
                  <a:rPr lang="en-US" sz="1200" spc="-45">
                    <a:solidFill>
                      <a:srgbClr val="464646"/>
                    </a:solidFill>
                    <a:latin typeface="Open Sans"/>
                    <a:ea typeface="Open Sans"/>
                    <a:cs typeface="Open Sans"/>
                    <a:sym typeface="Open Sans"/>
                  </a:rPr>
                  <a:t>Ρόλος / Ομάδα: __________________________ </a:t>
                </a:r>
              </a:p>
              <a:p>
                <a:pPr marL="0" lvl="0" indent="0" algn="l">
                  <a:lnSpc>
                    <a:spcPts val="1679"/>
                  </a:lnSpc>
                </a:pPr>
                <a:r>
                  <a:rPr lang="en-US" sz="1200" spc="-45">
                    <a:solidFill>
                      <a:srgbClr val="464646"/>
                    </a:solidFill>
                    <a:latin typeface="Open Sans"/>
                    <a:ea typeface="Open Sans"/>
                    <a:cs typeface="Open Sans"/>
                    <a:sym typeface="Open Sans"/>
                  </a:rPr>
                  <a:t>Ημερομηνία έναρξης ρόλου: ___________</a:t>
                </a:r>
              </a:p>
              <a:p>
                <a:pPr marL="0" lvl="0" indent="0" algn="l">
                  <a:lnSpc>
                    <a:spcPts val="1540"/>
                  </a:lnSpc>
                </a:pPr>
                <a:r>
                  <a:rPr lang="en-US" sz="1100" spc="-41">
                    <a:solidFill>
                      <a:srgbClr val="464646"/>
                    </a:solidFill>
                    <a:latin typeface="Open Sans"/>
                    <a:ea typeface="Open Sans"/>
                    <a:cs typeface="Open Sans"/>
                    <a:sym typeface="Open Sans"/>
                  </a:rPr>
                  <a:t>Προγραμματισμένη ημερομηνία λήξης: _________</a:t>
                </a:r>
              </a:p>
            </p:txBody>
          </p:sp>
        </p:grpSp>
        <p:grpSp>
          <p:nvGrpSpPr>
            <p:cNvPr id="21" name="Group 21"/>
            <p:cNvGrpSpPr/>
            <p:nvPr/>
          </p:nvGrpSpPr>
          <p:grpSpPr>
            <a:xfrm>
              <a:off x="0" y="4088690"/>
              <a:ext cx="4032000" cy="3382879"/>
              <a:chOff x="0" y="0"/>
              <a:chExt cx="1083733" cy="909261"/>
            </a:xfrm>
          </p:grpSpPr>
          <p:sp>
            <p:nvSpPr>
              <p:cNvPr id="22" name="Freeform 22"/>
              <p:cNvSpPr/>
              <p:nvPr/>
            </p:nvSpPr>
            <p:spPr>
              <a:xfrm>
                <a:off x="0" y="0"/>
                <a:ext cx="1083733" cy="909261"/>
              </a:xfrm>
              <a:custGeom>
                <a:avLst/>
                <a:gdLst/>
                <a:ahLst/>
                <a:cxnLst/>
                <a:rect l="l" t="t" r="r" b="b"/>
                <a:pathLst>
                  <a:path w="1083733" h="909261">
                    <a:moveTo>
                      <a:pt x="0" y="0"/>
                    </a:moveTo>
                    <a:lnTo>
                      <a:pt x="1083733" y="0"/>
                    </a:lnTo>
                    <a:lnTo>
                      <a:pt x="1083733" y="909261"/>
                    </a:lnTo>
                    <a:lnTo>
                      <a:pt x="0" y="909261"/>
                    </a:lnTo>
                    <a:close/>
                  </a:path>
                </a:pathLst>
              </a:custGeom>
              <a:solidFill>
                <a:srgbClr val="FCEDED"/>
              </a:solidFill>
            </p:spPr>
            <p:txBody>
              <a:bodyPr/>
              <a:lstStyle/>
              <a:p>
                <a:endParaRPr lang="en-CY"/>
              </a:p>
            </p:txBody>
          </p:sp>
          <p:sp>
            <p:nvSpPr>
              <p:cNvPr id="23" name="TextBox 23"/>
              <p:cNvSpPr txBox="1"/>
              <p:nvPr/>
            </p:nvSpPr>
            <p:spPr>
              <a:xfrm>
                <a:off x="0" y="-19050"/>
                <a:ext cx="1083733" cy="928311"/>
              </a:xfrm>
              <a:prstGeom prst="rect">
                <a:avLst/>
              </a:prstGeom>
            </p:spPr>
            <p:txBody>
              <a:bodyPr lIns="50800" tIns="50800" rIns="50800" bIns="50800" rtlCol="0" anchor="ctr"/>
              <a:lstStyle/>
              <a:p>
                <a:pPr marL="0" lvl="0" indent="0" algn="l">
                  <a:lnSpc>
                    <a:spcPts val="1679"/>
                  </a:lnSpc>
                </a:pPr>
                <a:r>
                  <a:rPr lang="en-US" sz="1200" spc="-45">
                    <a:solidFill>
                      <a:srgbClr val="464646"/>
                    </a:solidFill>
                    <a:latin typeface="Open Sans"/>
                    <a:ea typeface="Open Sans"/>
                    <a:cs typeface="Open Sans"/>
                    <a:sym typeface="Open Sans"/>
                  </a:rPr>
                  <a:t>Ως buddy, ο </a:t>
                </a:r>
                <a:r>
                  <a:rPr lang="en-US" sz="1200" b="1" spc="-45">
                    <a:solidFill>
                      <a:srgbClr val="464646"/>
                    </a:solidFill>
                    <a:latin typeface="Open Sans Bold"/>
                    <a:ea typeface="Open Sans Bold"/>
                    <a:cs typeface="Open Sans Bold"/>
                    <a:sym typeface="Open Sans Bold"/>
                  </a:rPr>
                  <a:t>ρόλος </a:t>
                </a:r>
                <a:r>
                  <a:rPr lang="en-US" sz="1200" spc="-45">
                    <a:solidFill>
                      <a:srgbClr val="464646"/>
                    </a:solidFill>
                    <a:latin typeface="Open Sans"/>
                    <a:ea typeface="Open Sans"/>
                    <a:cs typeface="Open Sans"/>
                    <a:sym typeface="Open Sans"/>
                  </a:rPr>
                  <a:t>σου είναι να:</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είσαι ένα φιλικό σημείο επαφής</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βοηθάς με καθημερινές ερωτήσεις</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υποστηρίξεις άτυπη και κοινωνική ένταξη</a:t>
                </a:r>
              </a:p>
              <a:p>
                <a:pPr marL="0" lvl="0" indent="0" algn="l">
                  <a:lnSpc>
                    <a:spcPts val="1679"/>
                  </a:lnSpc>
                </a:pPr>
                <a:r>
                  <a:rPr lang="en-US" sz="1200" b="1" spc="-45">
                    <a:solidFill>
                      <a:srgbClr val="464646"/>
                    </a:solidFill>
                    <a:latin typeface="Open Sans Bold"/>
                    <a:ea typeface="Open Sans Bold"/>
                    <a:cs typeface="Open Sans Bold"/>
                    <a:sym typeface="Open Sans Bold"/>
                  </a:rPr>
                  <a:t>Δεν αναμένεται</a:t>
                </a:r>
                <a:r>
                  <a:rPr lang="en-US" sz="1200" spc="-45">
                    <a:solidFill>
                      <a:srgbClr val="464646"/>
                    </a:solidFill>
                    <a:latin typeface="Open Sans"/>
                    <a:ea typeface="Open Sans"/>
                    <a:cs typeface="Open Sans"/>
                    <a:sym typeface="Open Sans"/>
                  </a:rPr>
                  <a:t> από εσένα να:</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λειτουργείς ως επόπτης ή μέντορας</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διαχειρίζεσαι απόδοσης ή διενέξεων</a:t>
                </a:r>
              </a:p>
              <a:p>
                <a:pPr marL="259080" lvl="1" indent="-129540" algn="l">
                  <a:lnSpc>
                    <a:spcPts val="1679"/>
                  </a:lnSpc>
                  <a:buFont typeface="Arial"/>
                  <a:buChar char="•"/>
                </a:pPr>
                <a:r>
                  <a:rPr lang="en-US" sz="1200" spc="-45">
                    <a:solidFill>
                      <a:srgbClr val="464646"/>
                    </a:solidFill>
                    <a:latin typeface="Open Sans"/>
                    <a:ea typeface="Open Sans"/>
                    <a:cs typeface="Open Sans"/>
                    <a:sym typeface="Open Sans"/>
                  </a:rPr>
                  <a:t>χειρίζεσαι διοικητικά ή προσωπικά ζητημάτα</a:t>
                </a:r>
              </a:p>
            </p:txBody>
          </p:sp>
        </p:grpSp>
        <p:grpSp>
          <p:nvGrpSpPr>
            <p:cNvPr id="24" name="Group 24"/>
            <p:cNvGrpSpPr/>
            <p:nvPr/>
          </p:nvGrpSpPr>
          <p:grpSpPr>
            <a:xfrm>
              <a:off x="0" y="8522335"/>
              <a:ext cx="4032000" cy="2665353"/>
              <a:chOff x="0" y="0"/>
              <a:chExt cx="1083733" cy="716402"/>
            </a:xfrm>
          </p:grpSpPr>
          <p:sp>
            <p:nvSpPr>
              <p:cNvPr id="25" name="Freeform 25"/>
              <p:cNvSpPr/>
              <p:nvPr/>
            </p:nvSpPr>
            <p:spPr>
              <a:xfrm>
                <a:off x="0" y="0"/>
                <a:ext cx="1083733" cy="716402"/>
              </a:xfrm>
              <a:custGeom>
                <a:avLst/>
                <a:gdLst/>
                <a:ahLst/>
                <a:cxnLst/>
                <a:rect l="l" t="t" r="r" b="b"/>
                <a:pathLst>
                  <a:path w="1083733" h="716402">
                    <a:moveTo>
                      <a:pt x="0" y="0"/>
                    </a:moveTo>
                    <a:lnTo>
                      <a:pt x="1083733" y="0"/>
                    </a:lnTo>
                    <a:lnTo>
                      <a:pt x="1083733" y="716402"/>
                    </a:lnTo>
                    <a:lnTo>
                      <a:pt x="0" y="716402"/>
                    </a:lnTo>
                    <a:close/>
                  </a:path>
                </a:pathLst>
              </a:custGeom>
              <a:solidFill>
                <a:srgbClr val="FCEDED"/>
              </a:solidFill>
            </p:spPr>
            <p:txBody>
              <a:bodyPr/>
              <a:lstStyle/>
              <a:p>
                <a:endParaRPr lang="en-CY"/>
              </a:p>
            </p:txBody>
          </p:sp>
          <p:sp>
            <p:nvSpPr>
              <p:cNvPr id="26" name="TextBox 26"/>
              <p:cNvSpPr txBox="1"/>
              <p:nvPr/>
            </p:nvSpPr>
            <p:spPr>
              <a:xfrm>
                <a:off x="0" y="-19050"/>
                <a:ext cx="1083733" cy="735452"/>
              </a:xfrm>
              <a:prstGeom prst="rect">
                <a:avLst/>
              </a:prstGeom>
            </p:spPr>
            <p:txBody>
              <a:bodyPr lIns="50800" tIns="50800" rIns="50800" bIns="50800" rtlCol="0" anchor="ctr"/>
              <a:lstStyle/>
              <a:p>
                <a:pPr marL="259080" lvl="1" indent="-129540" algn="l">
                  <a:lnSpc>
                    <a:spcPts val="1679"/>
                  </a:lnSpc>
                  <a:buFont typeface="Arial"/>
                  <a:buChar char="•"/>
                </a:pPr>
                <a:r>
                  <a:rPr lang="en-US" sz="1200">
                    <a:solidFill>
                      <a:srgbClr val="464646"/>
                    </a:solidFill>
                    <a:latin typeface="Open Sans"/>
                    <a:ea typeface="Open Sans"/>
                    <a:cs typeface="Open Sans"/>
                    <a:sym typeface="Open Sans"/>
                  </a:rPr>
                  <a:t>Εξήγηση καθημερινών ρουτινών</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Δείχνοντας πού βρίσκονται τα πράγματα</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Απαντώντας σε μικρές πρακτικές ερωτήσεις</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Προσκαλώντας τον νέο συναδέλφο για διαλείμμα</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Εξήγηση άτυπων κανόνων ή συνηθειών</a:t>
                </a:r>
              </a:p>
            </p:txBody>
          </p:sp>
        </p:grpSp>
        <p:grpSp>
          <p:nvGrpSpPr>
            <p:cNvPr id="27" name="Group 27"/>
            <p:cNvGrpSpPr/>
            <p:nvPr/>
          </p:nvGrpSpPr>
          <p:grpSpPr>
            <a:xfrm>
              <a:off x="4444621" y="869176"/>
              <a:ext cx="4032000" cy="2168748"/>
              <a:chOff x="0" y="0"/>
              <a:chExt cx="1083733" cy="582923"/>
            </a:xfrm>
          </p:grpSpPr>
          <p:sp>
            <p:nvSpPr>
              <p:cNvPr id="28" name="Freeform 28"/>
              <p:cNvSpPr/>
              <p:nvPr/>
            </p:nvSpPr>
            <p:spPr>
              <a:xfrm>
                <a:off x="0" y="0"/>
                <a:ext cx="1083733" cy="582923"/>
              </a:xfrm>
              <a:custGeom>
                <a:avLst/>
                <a:gdLst/>
                <a:ahLst/>
                <a:cxnLst/>
                <a:rect l="l" t="t" r="r" b="b"/>
                <a:pathLst>
                  <a:path w="1083733" h="582923">
                    <a:moveTo>
                      <a:pt x="0" y="0"/>
                    </a:moveTo>
                    <a:lnTo>
                      <a:pt x="1083733" y="0"/>
                    </a:lnTo>
                    <a:lnTo>
                      <a:pt x="1083733" y="582923"/>
                    </a:lnTo>
                    <a:lnTo>
                      <a:pt x="0" y="582923"/>
                    </a:lnTo>
                    <a:close/>
                  </a:path>
                </a:pathLst>
              </a:custGeom>
              <a:solidFill>
                <a:srgbClr val="FCEDED"/>
              </a:solidFill>
            </p:spPr>
            <p:txBody>
              <a:bodyPr/>
              <a:lstStyle/>
              <a:p>
                <a:endParaRPr lang="en-CY"/>
              </a:p>
            </p:txBody>
          </p:sp>
          <p:sp>
            <p:nvSpPr>
              <p:cNvPr id="29" name="TextBox 29"/>
              <p:cNvSpPr txBox="1"/>
              <p:nvPr/>
            </p:nvSpPr>
            <p:spPr>
              <a:xfrm>
                <a:off x="0" y="-19050"/>
                <a:ext cx="1083733" cy="601973"/>
              </a:xfrm>
              <a:prstGeom prst="rect">
                <a:avLst/>
              </a:prstGeom>
            </p:spPr>
            <p:txBody>
              <a:bodyPr lIns="50800" tIns="50800" rIns="50800" bIns="50800" rtlCol="0" anchor="ctr"/>
              <a:lstStyle/>
              <a:p>
                <a:pPr algn="l">
                  <a:lnSpc>
                    <a:spcPts val="1679"/>
                  </a:lnSpc>
                </a:pPr>
                <a:r>
                  <a:rPr lang="en-US" sz="1200">
                    <a:solidFill>
                      <a:srgbClr val="464646"/>
                    </a:solidFill>
                    <a:latin typeface="Open Sans"/>
                    <a:ea typeface="Open Sans"/>
                    <a:cs typeface="Open Sans"/>
                    <a:sym typeface="Open Sans"/>
                  </a:rPr>
                  <a:t>Εάν μια ερώτηση ή ένα ζήτημα υπερβαίνει τον ρόλο σας:</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Μίλα με τον διευθυντή</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Επικοινώνησε με το τμήμα HR</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Ζήτα καθοδήγηση σε περίπτωση αβεβαιότητας</a:t>
                </a:r>
              </a:p>
            </p:txBody>
          </p:sp>
        </p:grpSp>
        <p:grpSp>
          <p:nvGrpSpPr>
            <p:cNvPr id="30" name="Group 30"/>
            <p:cNvGrpSpPr/>
            <p:nvPr/>
          </p:nvGrpSpPr>
          <p:grpSpPr>
            <a:xfrm>
              <a:off x="4444621" y="3219514"/>
              <a:ext cx="4032000" cy="687586"/>
              <a:chOff x="0" y="0"/>
              <a:chExt cx="1083733" cy="184812"/>
            </a:xfrm>
          </p:grpSpPr>
          <p:sp>
            <p:nvSpPr>
              <p:cNvPr id="31" name="Freeform 31"/>
              <p:cNvSpPr/>
              <p:nvPr/>
            </p:nvSpPr>
            <p:spPr>
              <a:xfrm>
                <a:off x="0" y="0"/>
                <a:ext cx="1083733" cy="184812"/>
              </a:xfrm>
              <a:custGeom>
                <a:avLst/>
                <a:gdLst/>
                <a:ahLst/>
                <a:cxnLst/>
                <a:rect l="l" t="t" r="r" b="b"/>
                <a:pathLst>
                  <a:path w="1083733" h="184812">
                    <a:moveTo>
                      <a:pt x="0" y="0"/>
                    </a:moveTo>
                    <a:lnTo>
                      <a:pt x="1083733" y="0"/>
                    </a:lnTo>
                    <a:lnTo>
                      <a:pt x="1083733" y="184812"/>
                    </a:lnTo>
                    <a:lnTo>
                      <a:pt x="0" y="184812"/>
                    </a:lnTo>
                    <a:close/>
                  </a:path>
                </a:pathLst>
              </a:custGeom>
              <a:solidFill>
                <a:srgbClr val="FCBCBC"/>
              </a:solidFill>
            </p:spPr>
            <p:txBody>
              <a:bodyPr/>
              <a:lstStyle/>
              <a:p>
                <a:endParaRPr lang="en-CY"/>
              </a:p>
            </p:txBody>
          </p:sp>
          <p:sp>
            <p:nvSpPr>
              <p:cNvPr id="32" name="TextBox 32"/>
              <p:cNvSpPr txBox="1"/>
              <p:nvPr/>
            </p:nvSpPr>
            <p:spPr>
              <a:xfrm>
                <a:off x="0" y="-19050"/>
                <a:ext cx="1083733" cy="203862"/>
              </a:xfrm>
              <a:prstGeom prst="rect">
                <a:avLst/>
              </a:prstGeom>
            </p:spPr>
            <p:txBody>
              <a:bodyPr lIns="50800" tIns="50800" rIns="50800" bIns="50800" rtlCol="0" anchor="ctr"/>
              <a:lstStyle/>
              <a:p>
                <a:pPr marL="0" lvl="0" indent="0" algn="l">
                  <a:lnSpc>
                    <a:spcPts val="1679"/>
                  </a:lnSpc>
                </a:pPr>
                <a:r>
                  <a:rPr lang="en-US" sz="1200" b="1">
                    <a:solidFill>
                      <a:srgbClr val="464646"/>
                    </a:solidFill>
                    <a:latin typeface="Open Sans Bold"/>
                    <a:ea typeface="Open Sans Bold"/>
                    <a:cs typeface="Open Sans Bold"/>
                    <a:sym typeface="Open Sans Bold"/>
                  </a:rPr>
                  <a:t>5. Προτεινόμενα Check-In</a:t>
                </a:r>
              </a:p>
            </p:txBody>
          </p:sp>
        </p:grpSp>
        <p:grpSp>
          <p:nvGrpSpPr>
            <p:cNvPr id="33" name="Group 33"/>
            <p:cNvGrpSpPr/>
            <p:nvPr/>
          </p:nvGrpSpPr>
          <p:grpSpPr>
            <a:xfrm>
              <a:off x="4444621" y="4088690"/>
              <a:ext cx="4032000" cy="3382879"/>
              <a:chOff x="0" y="0"/>
              <a:chExt cx="1083733" cy="909261"/>
            </a:xfrm>
          </p:grpSpPr>
          <p:sp>
            <p:nvSpPr>
              <p:cNvPr id="34" name="Freeform 34"/>
              <p:cNvSpPr/>
              <p:nvPr/>
            </p:nvSpPr>
            <p:spPr>
              <a:xfrm>
                <a:off x="0" y="0"/>
                <a:ext cx="1083733" cy="909261"/>
              </a:xfrm>
              <a:custGeom>
                <a:avLst/>
                <a:gdLst/>
                <a:ahLst/>
                <a:cxnLst/>
                <a:rect l="l" t="t" r="r" b="b"/>
                <a:pathLst>
                  <a:path w="1083733" h="909261">
                    <a:moveTo>
                      <a:pt x="0" y="0"/>
                    </a:moveTo>
                    <a:lnTo>
                      <a:pt x="1083733" y="0"/>
                    </a:lnTo>
                    <a:lnTo>
                      <a:pt x="1083733" y="909261"/>
                    </a:lnTo>
                    <a:lnTo>
                      <a:pt x="0" y="909261"/>
                    </a:lnTo>
                    <a:close/>
                  </a:path>
                </a:pathLst>
              </a:custGeom>
              <a:solidFill>
                <a:srgbClr val="FCEDED"/>
              </a:solidFill>
            </p:spPr>
            <p:txBody>
              <a:bodyPr/>
              <a:lstStyle/>
              <a:p>
                <a:endParaRPr lang="en-CY"/>
              </a:p>
            </p:txBody>
          </p:sp>
          <p:sp>
            <p:nvSpPr>
              <p:cNvPr id="35" name="TextBox 35"/>
              <p:cNvSpPr txBox="1"/>
              <p:nvPr/>
            </p:nvSpPr>
            <p:spPr>
              <a:xfrm>
                <a:off x="0" y="-19050"/>
                <a:ext cx="1083733" cy="928311"/>
              </a:xfrm>
              <a:prstGeom prst="rect">
                <a:avLst/>
              </a:prstGeom>
            </p:spPr>
            <p:txBody>
              <a:bodyPr lIns="50800" tIns="50800" rIns="50800" bIns="50800" rtlCol="0" anchor="ctr"/>
              <a:lstStyle/>
              <a:p>
                <a:pPr marL="0" lvl="0" indent="0" algn="l">
                  <a:lnSpc>
                    <a:spcPts val="1679"/>
                  </a:lnSpc>
                </a:pPr>
                <a:endParaRPr/>
              </a:p>
              <a:p>
                <a:pPr algn="l">
                  <a:lnSpc>
                    <a:spcPts val="1679"/>
                  </a:lnSpc>
                </a:pPr>
                <a:r>
                  <a:rPr lang="en-US" sz="1200">
                    <a:solidFill>
                      <a:srgbClr val="464646"/>
                    </a:solidFill>
                    <a:latin typeface="Open Sans"/>
                    <a:ea typeface="Open Sans"/>
                    <a:cs typeface="Open Sans"/>
                    <a:sym typeface="Open Sans"/>
                  </a:rPr>
                  <a:t>Παραδείγματα προς προσαρμογή στο πλαίσιο:</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Καλώς ορίσατε την πρώτη μέρα</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Σύντομες άτυπες αφίξεις κατά τη διάρκεια της πρώτης εβδομάδας</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Εβδομαδιαίες επισκέψεις κατά τη διάρκεια του πρώτου μήνα</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Κλείσιμο check-in στο τέλος της περιόδου γνωριμίας</a:t>
                </a:r>
              </a:p>
            </p:txBody>
          </p:sp>
        </p:grpSp>
        <p:grpSp>
          <p:nvGrpSpPr>
            <p:cNvPr id="36" name="Group 36"/>
            <p:cNvGrpSpPr/>
            <p:nvPr/>
          </p:nvGrpSpPr>
          <p:grpSpPr>
            <a:xfrm>
              <a:off x="4444621" y="7653159"/>
              <a:ext cx="4032000" cy="685210"/>
              <a:chOff x="0" y="0"/>
              <a:chExt cx="1083733" cy="184173"/>
            </a:xfrm>
          </p:grpSpPr>
          <p:sp>
            <p:nvSpPr>
              <p:cNvPr id="37" name="Freeform 37"/>
              <p:cNvSpPr/>
              <p:nvPr/>
            </p:nvSpPr>
            <p:spPr>
              <a:xfrm>
                <a:off x="0" y="0"/>
                <a:ext cx="1083733" cy="184173"/>
              </a:xfrm>
              <a:custGeom>
                <a:avLst/>
                <a:gdLst/>
                <a:ahLst/>
                <a:cxnLst/>
                <a:rect l="l" t="t" r="r" b="b"/>
                <a:pathLst>
                  <a:path w="1083733" h="184173">
                    <a:moveTo>
                      <a:pt x="0" y="0"/>
                    </a:moveTo>
                    <a:lnTo>
                      <a:pt x="1083733" y="0"/>
                    </a:lnTo>
                    <a:lnTo>
                      <a:pt x="1083733" y="184173"/>
                    </a:lnTo>
                    <a:lnTo>
                      <a:pt x="0" y="184173"/>
                    </a:lnTo>
                    <a:close/>
                  </a:path>
                </a:pathLst>
              </a:custGeom>
              <a:solidFill>
                <a:srgbClr val="FCBCBC"/>
              </a:solidFill>
            </p:spPr>
            <p:txBody>
              <a:bodyPr/>
              <a:lstStyle/>
              <a:p>
                <a:endParaRPr lang="en-CY"/>
              </a:p>
            </p:txBody>
          </p:sp>
          <p:sp>
            <p:nvSpPr>
              <p:cNvPr id="38" name="TextBox 38"/>
              <p:cNvSpPr txBox="1"/>
              <p:nvPr/>
            </p:nvSpPr>
            <p:spPr>
              <a:xfrm>
                <a:off x="0" y="-19050"/>
                <a:ext cx="1083733" cy="203223"/>
              </a:xfrm>
              <a:prstGeom prst="rect">
                <a:avLst/>
              </a:prstGeom>
            </p:spPr>
            <p:txBody>
              <a:bodyPr lIns="50800" tIns="50800" rIns="50800" bIns="50800" rtlCol="0" anchor="ctr"/>
              <a:lstStyle/>
              <a:p>
                <a:pPr marL="0" lvl="1" indent="0" algn="l">
                  <a:lnSpc>
                    <a:spcPts val="1679"/>
                  </a:lnSpc>
                </a:pPr>
                <a:r>
                  <a:rPr lang="en-US" sz="1200" b="1">
                    <a:solidFill>
                      <a:srgbClr val="464646"/>
                    </a:solidFill>
                    <a:latin typeface="Open Sans Bold"/>
                    <a:ea typeface="Open Sans Bold"/>
                    <a:cs typeface="Open Sans Bold"/>
                    <a:sym typeface="Open Sans Bold"/>
                  </a:rPr>
                  <a:t>6. Υποστήριξη για buddy</a:t>
                </a:r>
              </a:p>
            </p:txBody>
          </p:sp>
        </p:grpSp>
        <p:grpSp>
          <p:nvGrpSpPr>
            <p:cNvPr id="39" name="Group 39"/>
            <p:cNvGrpSpPr/>
            <p:nvPr/>
          </p:nvGrpSpPr>
          <p:grpSpPr>
            <a:xfrm>
              <a:off x="4444621" y="8519958"/>
              <a:ext cx="4032000" cy="2568841"/>
              <a:chOff x="0" y="0"/>
              <a:chExt cx="1083733" cy="690461"/>
            </a:xfrm>
          </p:grpSpPr>
          <p:sp>
            <p:nvSpPr>
              <p:cNvPr id="40" name="Freeform 40"/>
              <p:cNvSpPr/>
              <p:nvPr/>
            </p:nvSpPr>
            <p:spPr>
              <a:xfrm>
                <a:off x="0" y="0"/>
                <a:ext cx="1083733" cy="690461"/>
              </a:xfrm>
              <a:custGeom>
                <a:avLst/>
                <a:gdLst/>
                <a:ahLst/>
                <a:cxnLst/>
                <a:rect l="l" t="t" r="r" b="b"/>
                <a:pathLst>
                  <a:path w="1083733" h="690461">
                    <a:moveTo>
                      <a:pt x="0" y="0"/>
                    </a:moveTo>
                    <a:lnTo>
                      <a:pt x="1083733" y="0"/>
                    </a:lnTo>
                    <a:lnTo>
                      <a:pt x="1083733" y="690461"/>
                    </a:lnTo>
                    <a:lnTo>
                      <a:pt x="0" y="690461"/>
                    </a:lnTo>
                    <a:close/>
                  </a:path>
                </a:pathLst>
              </a:custGeom>
              <a:solidFill>
                <a:srgbClr val="FCEDED"/>
              </a:solidFill>
            </p:spPr>
            <p:txBody>
              <a:bodyPr/>
              <a:lstStyle/>
              <a:p>
                <a:endParaRPr lang="en-CY"/>
              </a:p>
            </p:txBody>
          </p:sp>
          <p:sp>
            <p:nvSpPr>
              <p:cNvPr id="41" name="TextBox 41"/>
              <p:cNvSpPr txBox="1"/>
              <p:nvPr/>
            </p:nvSpPr>
            <p:spPr>
              <a:xfrm>
                <a:off x="0" y="-19050"/>
                <a:ext cx="1083733" cy="709511"/>
              </a:xfrm>
              <a:prstGeom prst="rect">
                <a:avLst/>
              </a:prstGeom>
            </p:spPr>
            <p:txBody>
              <a:bodyPr lIns="50800" tIns="50800" rIns="50800" bIns="50800" rtlCol="0" anchor="ctr"/>
              <a:lstStyle/>
              <a:p>
                <a:pPr marL="0" lvl="0" indent="0" algn="l">
                  <a:lnSpc>
                    <a:spcPts val="1679"/>
                  </a:lnSpc>
                </a:pPr>
                <a:r>
                  <a:rPr lang="en-US" sz="1200">
                    <a:solidFill>
                      <a:srgbClr val="464646"/>
                    </a:solidFill>
                    <a:latin typeface="Open Sans"/>
                    <a:ea typeface="Open Sans"/>
                    <a:cs typeface="Open Sans"/>
                    <a:sym typeface="Open Sans"/>
                  </a:rPr>
                  <a:t>Εάν έχετε ερωτήσεις σχετικά με τον ρόλο σας, μπορείτε να επικοινωνήσετε με:</a:t>
                </a:r>
              </a:p>
              <a:p>
                <a:pPr marL="0" lvl="0" indent="0" algn="l">
                  <a:lnSpc>
                    <a:spcPts val="1679"/>
                  </a:lnSpc>
                </a:pPr>
                <a:r>
                  <a:rPr lang="en-US" sz="1200">
                    <a:solidFill>
                      <a:srgbClr val="464646"/>
                    </a:solidFill>
                    <a:latin typeface="Open Sans"/>
                    <a:ea typeface="Open Sans"/>
                    <a:cs typeface="Open Sans"/>
                    <a:sym typeface="Open Sans"/>
                  </a:rPr>
                  <a:t>Διευθυντής: ________________________</a:t>
                </a:r>
              </a:p>
              <a:p>
                <a:pPr marL="0" lvl="0" indent="0" algn="l">
                  <a:lnSpc>
                    <a:spcPts val="1679"/>
                  </a:lnSpc>
                </a:pPr>
                <a:r>
                  <a:rPr lang="en-US" sz="1200">
                    <a:solidFill>
                      <a:srgbClr val="464646"/>
                    </a:solidFill>
                    <a:latin typeface="Open Sans"/>
                    <a:ea typeface="Open Sans"/>
                    <a:cs typeface="Open Sans"/>
                    <a:sym typeface="Open Sans"/>
                  </a:rPr>
                  <a:t>HR: ________________________</a:t>
                </a: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D48B13A1-8419-37D9-0A49-EF44E83AC890}"/>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4F25C5A1-72C5-BCD5-C913-4344F2811FFE}"/>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9DF184A5-523A-6AAE-B6C2-8A21BBDF06F5}"/>
              </a:ext>
            </a:extLst>
          </p:cNvPr>
          <p:cNvSpPr txBox="1"/>
          <p:nvPr/>
        </p:nvSpPr>
        <p:spPr>
          <a:xfrm>
            <a:off x="158750" y="2527300"/>
            <a:ext cx="7238999" cy="8616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EDA5A5"/>
                </a:solidFill>
                <a:uFillTx/>
                <a:latin typeface="Open Sans Bold"/>
                <a:ea typeface="Open Sans Bold"/>
                <a:cs typeface="Open Sans Bold"/>
              </a:rPr>
              <a:t>Δραστηριότητα</a:t>
            </a:r>
            <a:r>
              <a:rPr lang="en-CY" sz="5400" b="1" i="0" u="none" strike="noStrike" kern="1200" cap="none" baseline="0" dirty="0">
                <a:solidFill>
                  <a:srgbClr val="EDA5A5"/>
                </a:solidFill>
                <a:uFillTx/>
                <a:latin typeface="Open Sans Bold"/>
                <a:ea typeface="Open Sans Bold"/>
                <a:cs typeface="Open Sans Bold"/>
              </a:rPr>
              <a:t> 8</a:t>
            </a:r>
            <a:endParaRPr lang="en-US" sz="5400" b="1" i="0" u="none" strike="noStrike" kern="1200" cap="none" baseline="0" dirty="0">
              <a:solidFill>
                <a:srgbClr val="EDA5A5"/>
              </a:solidFill>
              <a:uFillTx/>
              <a:latin typeface="Open Sans Bold"/>
              <a:ea typeface="Open Sans Bold"/>
              <a:cs typeface="Open Sans Bold"/>
            </a:endParaRPr>
          </a:p>
        </p:txBody>
      </p:sp>
      <p:sp>
        <p:nvSpPr>
          <p:cNvPr id="8" name="Freeform 2">
            <a:extLst>
              <a:ext uri="{FF2B5EF4-FFF2-40B4-BE49-F238E27FC236}">
                <a16:creationId xmlns:a16="http://schemas.microsoft.com/office/drawing/2014/main" id="{F2644711-EF27-76A7-24EB-4B85DFA83F2F}"/>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3">
            <a:extLst>
              <a:ext uri="{FF2B5EF4-FFF2-40B4-BE49-F238E27FC236}">
                <a16:creationId xmlns:a16="http://schemas.microsoft.com/office/drawing/2014/main" id="{F8703202-3941-F196-996E-11C72F986166}"/>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323" y="1536919"/>
            <a:ext cx="7012500" cy="2146071"/>
            <a:chOff x="0" y="0"/>
            <a:chExt cx="1810458" cy="554063"/>
          </a:xfrm>
        </p:grpSpPr>
        <p:sp>
          <p:nvSpPr>
            <p:cNvPr id="3" name="Freeform 3"/>
            <p:cNvSpPr/>
            <p:nvPr/>
          </p:nvSpPr>
          <p:spPr>
            <a:xfrm>
              <a:off x="0" y="0"/>
              <a:ext cx="1810458" cy="554063"/>
            </a:xfrm>
            <a:custGeom>
              <a:avLst/>
              <a:gdLst/>
              <a:ahLst/>
              <a:cxnLst/>
              <a:rect l="l" t="t" r="r" b="b"/>
              <a:pathLst>
                <a:path w="1810458" h="554063">
                  <a:moveTo>
                    <a:pt x="0" y="0"/>
                  </a:moveTo>
                  <a:lnTo>
                    <a:pt x="1810458" y="0"/>
                  </a:lnTo>
                  <a:lnTo>
                    <a:pt x="1810458" y="554063"/>
                  </a:lnTo>
                  <a:lnTo>
                    <a:pt x="0" y="554063"/>
                  </a:lnTo>
                  <a:close/>
                </a:path>
              </a:pathLst>
            </a:custGeom>
            <a:solidFill>
              <a:srgbClr val="EDA5A5"/>
            </a:solidFill>
          </p:spPr>
          <p:txBody>
            <a:bodyPr/>
            <a:lstStyle/>
            <a:p>
              <a:endParaRPr lang="en-CY"/>
            </a:p>
          </p:txBody>
        </p:sp>
        <p:sp>
          <p:nvSpPr>
            <p:cNvPr id="4" name="TextBox 4"/>
            <p:cNvSpPr txBox="1"/>
            <p:nvPr/>
          </p:nvSpPr>
          <p:spPr>
            <a:xfrm>
              <a:off x="0" y="-19050"/>
              <a:ext cx="1810458" cy="573113"/>
            </a:xfrm>
            <a:prstGeom prst="rect">
              <a:avLst/>
            </a:prstGeom>
          </p:spPr>
          <p:txBody>
            <a:bodyPr lIns="50800" tIns="50800" rIns="50800" bIns="50800" rtlCol="0" anchor="ctr"/>
            <a:lstStyle/>
            <a:p>
              <a:pPr algn="ctr">
                <a:lnSpc>
                  <a:spcPts val="1679"/>
                </a:lnSpc>
              </a:pPr>
              <a:endParaRPr/>
            </a:p>
          </p:txBody>
        </p:sp>
      </p:grpSp>
      <p:sp>
        <p:nvSpPr>
          <p:cNvPr id="5" name="TextBox 5"/>
          <p:cNvSpPr txBox="1"/>
          <p:nvPr/>
        </p:nvSpPr>
        <p:spPr>
          <a:xfrm>
            <a:off x="404481" y="1656424"/>
            <a:ext cx="6649330" cy="1631076"/>
          </a:xfrm>
          <a:prstGeom prst="rect">
            <a:avLst/>
          </a:prstGeom>
        </p:spPr>
        <p:txBody>
          <a:bodyPr lIns="0" tIns="0" rIns="0" bIns="0" rtlCol="0" anchor="t">
            <a:spAutoFit/>
          </a:bodyPr>
          <a:lstStyle/>
          <a:p>
            <a:pPr marL="0" lvl="0" indent="0" algn="l">
              <a:lnSpc>
                <a:spcPts val="3520"/>
              </a:lnSpc>
            </a:pPr>
            <a:r>
              <a:rPr lang="en-US" sz="2626" b="1" spc="-7">
                <a:solidFill>
                  <a:srgbClr val="FFFFFF"/>
                </a:solidFill>
                <a:latin typeface="Open Sans Bold"/>
                <a:ea typeface="Open Sans Bold"/>
                <a:cs typeface="Open Sans Bold"/>
                <a:sym typeface="Open Sans Bold"/>
              </a:rPr>
              <a:t>Ζητώντας βοήθεια</a:t>
            </a:r>
          </a:p>
          <a:p>
            <a:pPr marL="0" lvl="0" indent="0" algn="l">
              <a:lnSpc>
                <a:spcPts val="1876"/>
              </a:lnSpc>
            </a:pPr>
            <a:r>
              <a:rPr lang="en-US" sz="1400" spc="-4">
                <a:solidFill>
                  <a:srgbClr val="FFFFFF"/>
                </a:solidFill>
                <a:latin typeface="Open Sans"/>
                <a:ea typeface="Open Sans"/>
                <a:cs typeface="Open Sans"/>
                <a:sym typeface="Open Sans"/>
              </a:rPr>
              <a:t>Φράση: </a:t>
            </a:r>
            <a:r>
              <a:rPr lang="en-US" sz="1400" b="1" spc="-4">
                <a:solidFill>
                  <a:srgbClr val="FFFFFF"/>
                </a:solidFill>
                <a:latin typeface="Open Sans Bold"/>
                <a:ea typeface="Open Sans Bold"/>
                <a:cs typeface="Open Sans Bold"/>
                <a:sym typeface="Open Sans Bold"/>
              </a:rPr>
              <a:t>«Μπορείτε να με βοηθήσετε, παρακαλώ;» </a:t>
            </a:r>
          </a:p>
          <a:p>
            <a:pPr marL="0" lvl="0" indent="0" algn="l">
              <a:lnSpc>
                <a:spcPts val="1876"/>
              </a:lnSpc>
            </a:pPr>
            <a:r>
              <a:rPr lang="en-US" sz="1400" spc="-4">
                <a:solidFill>
                  <a:srgbClr val="FFFFFF"/>
                </a:solidFill>
                <a:latin typeface="Open Sans"/>
                <a:ea typeface="Open Sans"/>
                <a:cs typeface="Open Sans"/>
                <a:sym typeface="Open Sans"/>
              </a:rPr>
              <a:t>Πότε χρησιμοποιείται: Όταν χρειάζεστε υποστήριξη ή διευκρινίσεις.</a:t>
            </a:r>
          </a:p>
          <a:p>
            <a:pPr marL="0" lvl="0" indent="0" algn="l">
              <a:lnSpc>
                <a:spcPts val="1876"/>
              </a:lnSpc>
            </a:pPr>
            <a:r>
              <a:rPr lang="en-US" sz="1400" spc="-4">
                <a:solidFill>
                  <a:srgbClr val="FFFFFF"/>
                </a:solidFill>
                <a:latin typeface="Open Sans"/>
                <a:ea typeface="Open Sans"/>
                <a:cs typeface="Open Sans"/>
                <a:sym typeface="Open Sans"/>
              </a:rPr>
              <a:t>Μετάφραση στην τοπική γλώσσα:</a:t>
            </a:r>
          </a:p>
          <a:p>
            <a:pPr marL="0" lvl="0" indent="0" algn="l">
              <a:lnSpc>
                <a:spcPts val="1876"/>
              </a:lnSpc>
            </a:pPr>
            <a:r>
              <a:rPr lang="en-US" sz="1400" spc="-4">
                <a:solidFill>
                  <a:srgbClr val="FFFFFF"/>
                </a:solidFill>
                <a:latin typeface="Open Sans"/>
                <a:ea typeface="Open Sans"/>
                <a:cs typeface="Open Sans"/>
                <a:sym typeface="Open Sans"/>
              </a:rPr>
              <a:t>Προφορά (προαιρετικά):</a:t>
            </a:r>
          </a:p>
          <a:p>
            <a:pPr marL="0" lvl="0" indent="0" algn="l">
              <a:lnSpc>
                <a:spcPts val="1876"/>
              </a:lnSpc>
            </a:pPr>
            <a:r>
              <a:rPr lang="en-US" sz="1400" spc="-4">
                <a:solidFill>
                  <a:srgbClr val="FFFFFF"/>
                </a:solidFill>
                <a:latin typeface="Open Sans"/>
                <a:ea typeface="Open Sans"/>
                <a:cs typeface="Open Sans"/>
                <a:sym typeface="Open Sans"/>
              </a:rPr>
              <a:t>____________________________________________________________</a:t>
            </a:r>
          </a:p>
        </p:txBody>
      </p:sp>
      <p:grpSp>
        <p:nvGrpSpPr>
          <p:cNvPr id="6" name="Group 6"/>
          <p:cNvGrpSpPr/>
          <p:nvPr/>
        </p:nvGrpSpPr>
        <p:grpSpPr>
          <a:xfrm>
            <a:off x="6823627" y="1775065"/>
            <a:ext cx="230184" cy="23018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9" name="Freeform 9"/>
          <p:cNvSpPr/>
          <p:nvPr/>
        </p:nvSpPr>
        <p:spPr>
          <a:xfrm>
            <a:off x="273750" y="1341580"/>
            <a:ext cx="1974022" cy="261558"/>
          </a:xfrm>
          <a:custGeom>
            <a:avLst/>
            <a:gdLst/>
            <a:ahLst/>
            <a:cxnLst/>
            <a:rect l="l" t="t" r="r" b="b"/>
            <a:pathLst>
              <a:path w="1974022" h="261558">
                <a:moveTo>
                  <a:pt x="0" y="0"/>
                </a:moveTo>
                <a:lnTo>
                  <a:pt x="1974022" y="0"/>
                </a:lnTo>
                <a:lnTo>
                  <a:pt x="1974022" y="261558"/>
                </a:lnTo>
                <a:lnTo>
                  <a:pt x="0" y="26155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10" name="Freeform 10"/>
          <p:cNvSpPr/>
          <p:nvPr/>
        </p:nvSpPr>
        <p:spPr>
          <a:xfrm>
            <a:off x="3575107" y="537936"/>
            <a:ext cx="409787" cy="378028"/>
          </a:xfrm>
          <a:custGeom>
            <a:avLst/>
            <a:gdLst/>
            <a:ahLst/>
            <a:cxnLst/>
            <a:rect l="l" t="t" r="r" b="b"/>
            <a:pathLst>
              <a:path w="409787" h="378028">
                <a:moveTo>
                  <a:pt x="0" y="0"/>
                </a:moveTo>
                <a:lnTo>
                  <a:pt x="409786" y="0"/>
                </a:lnTo>
                <a:lnTo>
                  <a:pt x="409786" y="378028"/>
                </a:lnTo>
                <a:lnTo>
                  <a:pt x="0" y="37802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sp>
        <p:nvSpPr>
          <p:cNvPr id="11" name="TextBox 11"/>
          <p:cNvSpPr txBox="1"/>
          <p:nvPr/>
        </p:nvSpPr>
        <p:spPr>
          <a:xfrm>
            <a:off x="766891" y="839764"/>
            <a:ext cx="6037109" cy="372745"/>
          </a:xfrm>
          <a:prstGeom prst="rect">
            <a:avLst/>
          </a:prstGeom>
        </p:spPr>
        <p:txBody>
          <a:bodyPr lIns="0" tIns="0" rIns="0" bIns="0" rtlCol="0" anchor="t">
            <a:spAutoFit/>
          </a:bodyPr>
          <a:lstStyle/>
          <a:p>
            <a:pPr marL="0" lvl="0" indent="0" algn="ctr">
              <a:lnSpc>
                <a:spcPts val="3140"/>
              </a:lnSpc>
              <a:spcBef>
                <a:spcPct val="0"/>
              </a:spcBef>
            </a:pPr>
            <a:r>
              <a:rPr lang="en-US" sz="2000" b="1" spc="-76">
                <a:solidFill>
                  <a:srgbClr val="464646"/>
                </a:solidFill>
                <a:latin typeface="Open Sans Bold"/>
                <a:ea typeface="Open Sans Bold"/>
                <a:cs typeface="Open Sans Bold"/>
                <a:sym typeface="Open Sans Bold"/>
              </a:rPr>
              <a:t>Παράδειγμα προτύπου κάρτας</a:t>
            </a:r>
          </a:p>
        </p:txBody>
      </p:sp>
      <p:grpSp>
        <p:nvGrpSpPr>
          <p:cNvPr id="14" name="Group 14"/>
          <p:cNvGrpSpPr/>
          <p:nvPr/>
        </p:nvGrpSpPr>
        <p:grpSpPr>
          <a:xfrm>
            <a:off x="248323" y="3847076"/>
            <a:ext cx="7012500" cy="2146071"/>
            <a:chOff x="0" y="0"/>
            <a:chExt cx="1810458" cy="554063"/>
          </a:xfrm>
        </p:grpSpPr>
        <p:sp>
          <p:nvSpPr>
            <p:cNvPr id="15" name="Freeform 15"/>
            <p:cNvSpPr/>
            <p:nvPr/>
          </p:nvSpPr>
          <p:spPr>
            <a:xfrm>
              <a:off x="0" y="0"/>
              <a:ext cx="1810458" cy="554063"/>
            </a:xfrm>
            <a:custGeom>
              <a:avLst/>
              <a:gdLst/>
              <a:ahLst/>
              <a:cxnLst/>
              <a:rect l="l" t="t" r="r" b="b"/>
              <a:pathLst>
                <a:path w="1810458" h="554063">
                  <a:moveTo>
                    <a:pt x="0" y="0"/>
                  </a:moveTo>
                  <a:lnTo>
                    <a:pt x="1810458" y="0"/>
                  </a:lnTo>
                  <a:lnTo>
                    <a:pt x="1810458" y="554063"/>
                  </a:lnTo>
                  <a:lnTo>
                    <a:pt x="0" y="554063"/>
                  </a:lnTo>
                  <a:close/>
                </a:path>
              </a:pathLst>
            </a:custGeom>
            <a:solidFill>
              <a:srgbClr val="EDA5A5"/>
            </a:solidFill>
          </p:spPr>
          <p:txBody>
            <a:bodyPr/>
            <a:lstStyle/>
            <a:p>
              <a:endParaRPr lang="en-CY"/>
            </a:p>
          </p:txBody>
        </p:sp>
        <p:sp>
          <p:nvSpPr>
            <p:cNvPr id="16" name="TextBox 16"/>
            <p:cNvSpPr txBox="1"/>
            <p:nvPr/>
          </p:nvSpPr>
          <p:spPr>
            <a:xfrm>
              <a:off x="0" y="-19050"/>
              <a:ext cx="1810458" cy="573113"/>
            </a:xfrm>
            <a:prstGeom prst="rect">
              <a:avLst/>
            </a:prstGeom>
          </p:spPr>
          <p:txBody>
            <a:bodyPr lIns="50800" tIns="50800" rIns="50800" bIns="50800" rtlCol="0" anchor="ctr"/>
            <a:lstStyle/>
            <a:p>
              <a:pPr algn="ctr">
                <a:lnSpc>
                  <a:spcPts val="1679"/>
                </a:lnSpc>
              </a:pPr>
              <a:endParaRPr/>
            </a:p>
          </p:txBody>
        </p:sp>
      </p:grpSp>
      <p:sp>
        <p:nvSpPr>
          <p:cNvPr id="17" name="TextBox 17"/>
          <p:cNvSpPr txBox="1"/>
          <p:nvPr/>
        </p:nvSpPr>
        <p:spPr>
          <a:xfrm>
            <a:off x="404481" y="4001698"/>
            <a:ext cx="6649330" cy="1631076"/>
          </a:xfrm>
          <a:prstGeom prst="rect">
            <a:avLst/>
          </a:prstGeom>
        </p:spPr>
        <p:txBody>
          <a:bodyPr lIns="0" tIns="0" rIns="0" bIns="0" rtlCol="0" anchor="t">
            <a:spAutoFit/>
          </a:bodyPr>
          <a:lstStyle/>
          <a:p>
            <a:pPr marL="0" lvl="0" indent="0" algn="l">
              <a:lnSpc>
                <a:spcPts val="3520"/>
              </a:lnSpc>
            </a:pPr>
            <a:r>
              <a:rPr lang="en-US" sz="2626" b="1" spc="-7">
                <a:solidFill>
                  <a:srgbClr val="FFFFFF"/>
                </a:solidFill>
                <a:latin typeface="Open Sans Bold"/>
                <a:ea typeface="Open Sans Bold"/>
                <a:cs typeface="Open Sans Bold"/>
                <a:sym typeface="Open Sans Bold"/>
              </a:rPr>
              <a:t>Ζητώντας διευκρινίσεις</a:t>
            </a:r>
          </a:p>
          <a:p>
            <a:pPr marL="0" lvl="0" indent="0" algn="l">
              <a:lnSpc>
                <a:spcPts val="1876"/>
              </a:lnSpc>
            </a:pPr>
            <a:r>
              <a:rPr lang="en-US" sz="1400" spc="-4">
                <a:solidFill>
                  <a:srgbClr val="FFFFFF"/>
                </a:solidFill>
                <a:latin typeface="Open Sans"/>
                <a:ea typeface="Open Sans"/>
                <a:cs typeface="Open Sans"/>
                <a:sym typeface="Open Sans"/>
              </a:rPr>
              <a:t>Φράση</a:t>
            </a:r>
            <a:r>
              <a:rPr lang="en-US" sz="1400" b="1" spc="-4">
                <a:solidFill>
                  <a:srgbClr val="FFFFFF"/>
                </a:solidFill>
                <a:latin typeface="Open Sans Bold"/>
                <a:ea typeface="Open Sans Bold"/>
                <a:cs typeface="Open Sans Bold"/>
                <a:sym typeface="Open Sans Bold"/>
              </a:rPr>
              <a:t>: «Μπορείτε να το εξηγήσετε ξανά, παρακαλώ;» </a:t>
            </a:r>
          </a:p>
          <a:p>
            <a:pPr marL="0" lvl="0" indent="0" algn="l">
              <a:lnSpc>
                <a:spcPts val="1876"/>
              </a:lnSpc>
            </a:pPr>
            <a:r>
              <a:rPr lang="en-US" sz="1400" spc="-4">
                <a:solidFill>
                  <a:srgbClr val="FFFFFF"/>
                </a:solidFill>
                <a:latin typeface="Open Sans"/>
                <a:ea typeface="Open Sans"/>
                <a:cs typeface="Open Sans"/>
                <a:sym typeface="Open Sans"/>
              </a:rPr>
              <a:t>Πότε χρησιμοποιείται: Όταν κάτι δεν είναι σαφές.</a:t>
            </a:r>
          </a:p>
          <a:p>
            <a:pPr marL="0" lvl="0" indent="0" algn="l">
              <a:lnSpc>
                <a:spcPts val="1876"/>
              </a:lnSpc>
            </a:pPr>
            <a:r>
              <a:rPr lang="en-US" sz="1400" spc="-4">
                <a:solidFill>
                  <a:srgbClr val="FFFFFF"/>
                </a:solidFill>
                <a:latin typeface="Open Sans"/>
                <a:ea typeface="Open Sans"/>
                <a:cs typeface="Open Sans"/>
                <a:sym typeface="Open Sans"/>
              </a:rPr>
              <a:t>Μετάφραση στην τοπική γλώσσα::</a:t>
            </a:r>
          </a:p>
          <a:p>
            <a:pPr marL="0" lvl="0" indent="0" algn="l">
              <a:lnSpc>
                <a:spcPts val="1876"/>
              </a:lnSpc>
            </a:pPr>
            <a:r>
              <a:rPr lang="en-US" sz="1400" spc="-4">
                <a:solidFill>
                  <a:srgbClr val="FFFFFF"/>
                </a:solidFill>
                <a:latin typeface="Open Sans"/>
                <a:ea typeface="Open Sans"/>
                <a:cs typeface="Open Sans"/>
                <a:sym typeface="Open Sans"/>
              </a:rPr>
              <a:t>Προφορά (προαιρετικά):</a:t>
            </a:r>
          </a:p>
          <a:p>
            <a:pPr marL="0" lvl="0" indent="0" algn="l">
              <a:lnSpc>
                <a:spcPts val="1876"/>
              </a:lnSpc>
            </a:pPr>
            <a:r>
              <a:rPr lang="en-US" sz="1400" spc="-4">
                <a:solidFill>
                  <a:srgbClr val="FFFFFF"/>
                </a:solidFill>
                <a:latin typeface="Open Sans"/>
                <a:ea typeface="Open Sans"/>
                <a:cs typeface="Open Sans"/>
                <a:sym typeface="Open Sans"/>
              </a:rPr>
              <a:t>____________________________________________________________</a:t>
            </a:r>
          </a:p>
        </p:txBody>
      </p:sp>
      <p:grpSp>
        <p:nvGrpSpPr>
          <p:cNvPr id="18" name="Group 18"/>
          <p:cNvGrpSpPr/>
          <p:nvPr/>
        </p:nvGrpSpPr>
        <p:grpSpPr>
          <a:xfrm>
            <a:off x="6823627" y="3991670"/>
            <a:ext cx="230184" cy="23018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21" name="Freeform 21"/>
          <p:cNvSpPr/>
          <p:nvPr/>
        </p:nvSpPr>
        <p:spPr>
          <a:xfrm>
            <a:off x="273750" y="3682990"/>
            <a:ext cx="1974022" cy="261558"/>
          </a:xfrm>
          <a:custGeom>
            <a:avLst/>
            <a:gdLst/>
            <a:ahLst/>
            <a:cxnLst/>
            <a:rect l="l" t="t" r="r" b="b"/>
            <a:pathLst>
              <a:path w="1974022" h="261558">
                <a:moveTo>
                  <a:pt x="0" y="0"/>
                </a:moveTo>
                <a:lnTo>
                  <a:pt x="1974022" y="0"/>
                </a:lnTo>
                <a:lnTo>
                  <a:pt x="1974022" y="261558"/>
                </a:lnTo>
                <a:lnTo>
                  <a:pt x="0" y="26155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grpSp>
        <p:nvGrpSpPr>
          <p:cNvPr id="22" name="Group 22"/>
          <p:cNvGrpSpPr/>
          <p:nvPr/>
        </p:nvGrpSpPr>
        <p:grpSpPr>
          <a:xfrm>
            <a:off x="248323" y="6157232"/>
            <a:ext cx="7012500" cy="2146071"/>
            <a:chOff x="0" y="0"/>
            <a:chExt cx="1810458" cy="554063"/>
          </a:xfrm>
        </p:grpSpPr>
        <p:sp>
          <p:nvSpPr>
            <p:cNvPr id="23" name="Freeform 23"/>
            <p:cNvSpPr/>
            <p:nvPr/>
          </p:nvSpPr>
          <p:spPr>
            <a:xfrm>
              <a:off x="0" y="0"/>
              <a:ext cx="1810458" cy="554063"/>
            </a:xfrm>
            <a:custGeom>
              <a:avLst/>
              <a:gdLst/>
              <a:ahLst/>
              <a:cxnLst/>
              <a:rect l="l" t="t" r="r" b="b"/>
              <a:pathLst>
                <a:path w="1810458" h="554063">
                  <a:moveTo>
                    <a:pt x="0" y="0"/>
                  </a:moveTo>
                  <a:lnTo>
                    <a:pt x="1810458" y="0"/>
                  </a:lnTo>
                  <a:lnTo>
                    <a:pt x="1810458" y="554063"/>
                  </a:lnTo>
                  <a:lnTo>
                    <a:pt x="0" y="554063"/>
                  </a:lnTo>
                  <a:close/>
                </a:path>
              </a:pathLst>
            </a:custGeom>
            <a:solidFill>
              <a:srgbClr val="EDA5A5"/>
            </a:solidFill>
          </p:spPr>
          <p:txBody>
            <a:bodyPr/>
            <a:lstStyle/>
            <a:p>
              <a:endParaRPr lang="en-CY"/>
            </a:p>
          </p:txBody>
        </p:sp>
        <p:sp>
          <p:nvSpPr>
            <p:cNvPr id="24" name="TextBox 24"/>
            <p:cNvSpPr txBox="1"/>
            <p:nvPr/>
          </p:nvSpPr>
          <p:spPr>
            <a:xfrm>
              <a:off x="0" y="-19050"/>
              <a:ext cx="1810458" cy="573113"/>
            </a:xfrm>
            <a:prstGeom prst="rect">
              <a:avLst/>
            </a:prstGeom>
          </p:spPr>
          <p:txBody>
            <a:bodyPr lIns="50800" tIns="50800" rIns="50800" bIns="50800" rtlCol="0" anchor="ctr"/>
            <a:lstStyle/>
            <a:p>
              <a:pPr algn="ctr">
                <a:lnSpc>
                  <a:spcPts val="1679"/>
                </a:lnSpc>
              </a:pPr>
              <a:endParaRPr/>
            </a:p>
          </p:txBody>
        </p:sp>
      </p:grpSp>
      <p:sp>
        <p:nvSpPr>
          <p:cNvPr id="25" name="TextBox 25"/>
          <p:cNvSpPr txBox="1"/>
          <p:nvPr/>
        </p:nvSpPr>
        <p:spPr>
          <a:xfrm>
            <a:off x="404481" y="6387385"/>
            <a:ext cx="6649330" cy="1869201"/>
          </a:xfrm>
          <a:prstGeom prst="rect">
            <a:avLst/>
          </a:prstGeom>
        </p:spPr>
        <p:txBody>
          <a:bodyPr lIns="0" tIns="0" rIns="0" bIns="0" rtlCol="0" anchor="t">
            <a:spAutoFit/>
          </a:bodyPr>
          <a:lstStyle/>
          <a:p>
            <a:pPr marL="0" lvl="0" indent="0" algn="l">
              <a:lnSpc>
                <a:spcPts val="3520"/>
              </a:lnSpc>
            </a:pPr>
            <a:r>
              <a:rPr lang="en-US" sz="2626" b="1" spc="-7">
                <a:solidFill>
                  <a:srgbClr val="FFFFFF"/>
                </a:solidFill>
                <a:latin typeface="Open Sans Bold"/>
                <a:ea typeface="Open Sans Bold"/>
                <a:cs typeface="Open Sans Bold"/>
                <a:sym typeface="Open Sans Bold"/>
              </a:rPr>
              <a:t>Διαχείριση Χρόνου</a:t>
            </a:r>
          </a:p>
          <a:p>
            <a:pPr marL="0" lvl="0" indent="0" algn="l">
              <a:lnSpc>
                <a:spcPts val="1876"/>
              </a:lnSpc>
            </a:pPr>
            <a:r>
              <a:rPr lang="en-US" sz="1400" spc="-4">
                <a:solidFill>
                  <a:srgbClr val="FFFFFF"/>
                </a:solidFill>
                <a:latin typeface="Open Sans"/>
                <a:ea typeface="Open Sans"/>
                <a:cs typeface="Open Sans"/>
                <a:sym typeface="Open Sans"/>
              </a:rPr>
              <a:t>Φράση:</a:t>
            </a:r>
            <a:r>
              <a:rPr lang="en-US" sz="1400" b="1" spc="-4">
                <a:solidFill>
                  <a:srgbClr val="FFFFFF"/>
                </a:solidFill>
                <a:latin typeface="Open Sans Bold"/>
                <a:ea typeface="Open Sans Bold"/>
                <a:cs typeface="Open Sans Bold"/>
                <a:sym typeface="Open Sans Bold"/>
              </a:rPr>
              <a:t> «Χρειάζομαι περισσότερο χρόνο για να το τελειώσω αυτό». </a:t>
            </a:r>
          </a:p>
          <a:p>
            <a:pPr marL="0" lvl="0" indent="0" algn="l">
              <a:lnSpc>
                <a:spcPts val="1876"/>
              </a:lnSpc>
            </a:pPr>
            <a:r>
              <a:rPr lang="en-US" sz="1400" spc="-4">
                <a:solidFill>
                  <a:srgbClr val="FFFFFF"/>
                </a:solidFill>
                <a:latin typeface="Open Sans"/>
                <a:ea typeface="Open Sans"/>
                <a:cs typeface="Open Sans"/>
                <a:sym typeface="Open Sans"/>
              </a:rPr>
              <a:t>Πότε χρησιμοποιείται: Όταν μια εργασία διαρκεί περισσότερο από το αναμενόμενο.</a:t>
            </a:r>
          </a:p>
          <a:p>
            <a:pPr marL="0" lvl="0" indent="0" algn="l">
              <a:lnSpc>
                <a:spcPts val="1876"/>
              </a:lnSpc>
            </a:pPr>
            <a:r>
              <a:rPr lang="en-US" sz="1400" spc="-4">
                <a:solidFill>
                  <a:srgbClr val="FFFFFF"/>
                </a:solidFill>
                <a:latin typeface="Open Sans"/>
                <a:ea typeface="Open Sans"/>
                <a:cs typeface="Open Sans"/>
                <a:sym typeface="Open Sans"/>
              </a:rPr>
              <a:t>Μετάφραση στην τοπική γλώσσα:</a:t>
            </a:r>
          </a:p>
          <a:p>
            <a:pPr marL="0" lvl="0" indent="0" algn="l">
              <a:lnSpc>
                <a:spcPts val="1876"/>
              </a:lnSpc>
            </a:pPr>
            <a:r>
              <a:rPr lang="en-US" sz="1400" spc="-4">
                <a:solidFill>
                  <a:srgbClr val="FFFFFF"/>
                </a:solidFill>
                <a:latin typeface="Open Sans"/>
                <a:ea typeface="Open Sans"/>
                <a:cs typeface="Open Sans"/>
                <a:sym typeface="Open Sans"/>
              </a:rPr>
              <a:t>Προφορά (προαιρετικά):</a:t>
            </a:r>
          </a:p>
          <a:p>
            <a:pPr marL="0" lvl="0" indent="0" algn="l">
              <a:lnSpc>
                <a:spcPts val="1876"/>
              </a:lnSpc>
            </a:pPr>
            <a:r>
              <a:rPr lang="en-US" sz="1400" spc="-4">
                <a:solidFill>
                  <a:srgbClr val="FFFFFF"/>
                </a:solidFill>
                <a:latin typeface="Open Sans"/>
                <a:ea typeface="Open Sans"/>
                <a:cs typeface="Open Sans"/>
                <a:sym typeface="Open Sans"/>
              </a:rPr>
              <a:t>____________________________________________________________</a:t>
            </a:r>
          </a:p>
        </p:txBody>
      </p:sp>
      <p:grpSp>
        <p:nvGrpSpPr>
          <p:cNvPr id="26" name="Group 26"/>
          <p:cNvGrpSpPr/>
          <p:nvPr/>
        </p:nvGrpSpPr>
        <p:grpSpPr>
          <a:xfrm>
            <a:off x="6823627" y="6377358"/>
            <a:ext cx="230184" cy="23018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8" name="TextBox 2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29" name="Freeform 29"/>
          <p:cNvSpPr/>
          <p:nvPr/>
        </p:nvSpPr>
        <p:spPr>
          <a:xfrm>
            <a:off x="273750" y="5993146"/>
            <a:ext cx="1974022" cy="261558"/>
          </a:xfrm>
          <a:custGeom>
            <a:avLst/>
            <a:gdLst/>
            <a:ahLst/>
            <a:cxnLst/>
            <a:rect l="l" t="t" r="r" b="b"/>
            <a:pathLst>
              <a:path w="1974022" h="261558">
                <a:moveTo>
                  <a:pt x="0" y="0"/>
                </a:moveTo>
                <a:lnTo>
                  <a:pt x="1974022" y="0"/>
                </a:lnTo>
                <a:lnTo>
                  <a:pt x="1974022" y="261558"/>
                </a:lnTo>
                <a:lnTo>
                  <a:pt x="0" y="26155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grpSp>
        <p:nvGrpSpPr>
          <p:cNvPr id="30" name="Group 30"/>
          <p:cNvGrpSpPr/>
          <p:nvPr/>
        </p:nvGrpSpPr>
        <p:grpSpPr>
          <a:xfrm>
            <a:off x="248323" y="8467389"/>
            <a:ext cx="7012500" cy="2146071"/>
            <a:chOff x="0" y="0"/>
            <a:chExt cx="1810458" cy="554063"/>
          </a:xfrm>
        </p:grpSpPr>
        <p:sp>
          <p:nvSpPr>
            <p:cNvPr id="31" name="Freeform 31"/>
            <p:cNvSpPr/>
            <p:nvPr/>
          </p:nvSpPr>
          <p:spPr>
            <a:xfrm>
              <a:off x="0" y="0"/>
              <a:ext cx="1810458" cy="554063"/>
            </a:xfrm>
            <a:custGeom>
              <a:avLst/>
              <a:gdLst/>
              <a:ahLst/>
              <a:cxnLst/>
              <a:rect l="l" t="t" r="r" b="b"/>
              <a:pathLst>
                <a:path w="1810458" h="554063">
                  <a:moveTo>
                    <a:pt x="0" y="0"/>
                  </a:moveTo>
                  <a:lnTo>
                    <a:pt x="1810458" y="0"/>
                  </a:lnTo>
                  <a:lnTo>
                    <a:pt x="1810458" y="554063"/>
                  </a:lnTo>
                  <a:lnTo>
                    <a:pt x="0" y="554063"/>
                  </a:lnTo>
                  <a:close/>
                </a:path>
              </a:pathLst>
            </a:custGeom>
            <a:solidFill>
              <a:srgbClr val="EDA5A5"/>
            </a:solidFill>
          </p:spPr>
          <p:txBody>
            <a:bodyPr/>
            <a:lstStyle/>
            <a:p>
              <a:endParaRPr lang="en-CY"/>
            </a:p>
          </p:txBody>
        </p:sp>
        <p:sp>
          <p:nvSpPr>
            <p:cNvPr id="32" name="TextBox 32"/>
            <p:cNvSpPr txBox="1"/>
            <p:nvPr/>
          </p:nvSpPr>
          <p:spPr>
            <a:xfrm>
              <a:off x="0" y="-19050"/>
              <a:ext cx="1810458" cy="573113"/>
            </a:xfrm>
            <a:prstGeom prst="rect">
              <a:avLst/>
            </a:prstGeom>
          </p:spPr>
          <p:txBody>
            <a:bodyPr lIns="50800" tIns="50800" rIns="50800" bIns="50800" rtlCol="0" anchor="ctr"/>
            <a:lstStyle/>
            <a:p>
              <a:pPr algn="ctr">
                <a:lnSpc>
                  <a:spcPts val="1679"/>
                </a:lnSpc>
              </a:pPr>
              <a:endParaRPr/>
            </a:p>
          </p:txBody>
        </p:sp>
      </p:grpSp>
      <p:sp>
        <p:nvSpPr>
          <p:cNvPr id="33" name="TextBox 33"/>
          <p:cNvSpPr txBox="1"/>
          <p:nvPr/>
        </p:nvSpPr>
        <p:spPr>
          <a:xfrm>
            <a:off x="353627" y="8536955"/>
            <a:ext cx="6907197" cy="1903974"/>
          </a:xfrm>
          <a:prstGeom prst="rect">
            <a:avLst/>
          </a:prstGeom>
        </p:spPr>
        <p:txBody>
          <a:bodyPr lIns="0" tIns="0" rIns="0" bIns="0" rtlCol="0" anchor="t">
            <a:spAutoFit/>
          </a:bodyPr>
          <a:lstStyle/>
          <a:p>
            <a:pPr marL="0" lvl="0" indent="0" algn="l">
              <a:lnSpc>
                <a:spcPts val="3940"/>
              </a:lnSpc>
            </a:pPr>
            <a:r>
              <a:rPr lang="en-US" sz="2626" b="1" spc="112">
                <a:solidFill>
                  <a:srgbClr val="FFFFFF"/>
                </a:solidFill>
                <a:latin typeface="Open Sans Bold"/>
                <a:ea typeface="Open Sans Bold"/>
                <a:cs typeface="Open Sans Bold"/>
                <a:sym typeface="Open Sans Bold"/>
              </a:rPr>
              <a:t>Καθημερινή Αλληλεπίδραση</a:t>
            </a:r>
          </a:p>
          <a:p>
            <a:pPr marL="0" lvl="0" indent="0" algn="l">
              <a:lnSpc>
                <a:spcPts val="1800"/>
              </a:lnSpc>
            </a:pPr>
            <a:r>
              <a:rPr lang="en-US" sz="1200" b="1" spc="51">
                <a:solidFill>
                  <a:srgbClr val="FFFFFF"/>
                </a:solidFill>
                <a:latin typeface="Open Sans Bold"/>
                <a:ea typeface="Open Sans Bold"/>
                <a:cs typeface="Open Sans Bold"/>
                <a:sym typeface="Open Sans Bold"/>
              </a:rPr>
              <a:t>Φράσεις</a:t>
            </a:r>
          </a:p>
          <a:p>
            <a:pPr algn="l">
              <a:lnSpc>
                <a:spcPts val="1800"/>
              </a:lnSpc>
            </a:pPr>
            <a:r>
              <a:rPr lang="en-US" sz="1200" spc="51">
                <a:solidFill>
                  <a:srgbClr val="FFFFFF"/>
                </a:solidFill>
                <a:latin typeface="Open Sans"/>
                <a:ea typeface="Open Sans"/>
                <a:cs typeface="Open Sans"/>
                <a:sym typeface="Open Sans"/>
              </a:rPr>
              <a:t>“Hello / Good morning”</a:t>
            </a:r>
          </a:p>
          <a:p>
            <a:pPr algn="l">
              <a:lnSpc>
                <a:spcPts val="1800"/>
              </a:lnSpc>
            </a:pPr>
            <a:r>
              <a:rPr lang="en-US" sz="1200" spc="51">
                <a:solidFill>
                  <a:srgbClr val="FFFFFF"/>
                </a:solidFill>
                <a:latin typeface="Open Sans"/>
                <a:ea typeface="Open Sans"/>
                <a:cs typeface="Open Sans"/>
                <a:sym typeface="Open Sans"/>
              </a:rPr>
              <a:t>“Please / Thank you”</a:t>
            </a:r>
          </a:p>
          <a:p>
            <a:pPr algn="l">
              <a:lnSpc>
                <a:spcPts val="1800"/>
              </a:lnSpc>
            </a:pPr>
            <a:r>
              <a:rPr lang="en-US" sz="1200" spc="51">
                <a:solidFill>
                  <a:srgbClr val="FFFFFF"/>
                </a:solidFill>
                <a:latin typeface="Open Sans"/>
                <a:ea typeface="Open Sans"/>
                <a:cs typeface="Open Sans"/>
                <a:sym typeface="Open Sans"/>
              </a:rPr>
              <a:t>“Sorry / Excuse me”</a:t>
            </a:r>
          </a:p>
          <a:p>
            <a:pPr algn="l">
              <a:lnSpc>
                <a:spcPts val="1800"/>
              </a:lnSpc>
            </a:pPr>
            <a:r>
              <a:rPr lang="en-US" sz="1200" spc="51">
                <a:solidFill>
                  <a:srgbClr val="FFFFFF"/>
                </a:solidFill>
                <a:latin typeface="Open Sans"/>
                <a:ea typeface="Open Sans"/>
                <a:cs typeface="Open Sans"/>
                <a:sym typeface="Open Sans"/>
              </a:rPr>
              <a:t>“No problem / That’s okay”</a:t>
            </a:r>
          </a:p>
          <a:p>
            <a:pPr marL="0" lvl="1" indent="0" algn="l">
              <a:lnSpc>
                <a:spcPts val="2140"/>
              </a:lnSpc>
            </a:pPr>
            <a:endParaRPr lang="en-US" sz="1200" spc="51">
              <a:solidFill>
                <a:srgbClr val="FFFFFF"/>
              </a:solidFill>
              <a:latin typeface="Open Sans"/>
              <a:ea typeface="Open Sans"/>
              <a:cs typeface="Open Sans"/>
              <a:sym typeface="Open Sans"/>
            </a:endParaRPr>
          </a:p>
        </p:txBody>
      </p:sp>
      <p:grpSp>
        <p:nvGrpSpPr>
          <p:cNvPr id="34" name="Group 34"/>
          <p:cNvGrpSpPr/>
          <p:nvPr/>
        </p:nvGrpSpPr>
        <p:grpSpPr>
          <a:xfrm>
            <a:off x="6772773" y="8565027"/>
            <a:ext cx="230184" cy="230184"/>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37" name="Freeform 37"/>
          <p:cNvSpPr/>
          <p:nvPr/>
        </p:nvSpPr>
        <p:spPr>
          <a:xfrm>
            <a:off x="228052" y="8303303"/>
            <a:ext cx="1974022" cy="261558"/>
          </a:xfrm>
          <a:custGeom>
            <a:avLst/>
            <a:gdLst/>
            <a:ahLst/>
            <a:cxnLst/>
            <a:rect l="l" t="t" r="r" b="b"/>
            <a:pathLst>
              <a:path w="1974022" h="261558">
                <a:moveTo>
                  <a:pt x="0" y="0"/>
                </a:moveTo>
                <a:lnTo>
                  <a:pt x="1974022" y="0"/>
                </a:lnTo>
                <a:lnTo>
                  <a:pt x="1974022" y="261558"/>
                </a:lnTo>
                <a:lnTo>
                  <a:pt x="0" y="26155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38" name="TextBox 38"/>
          <p:cNvSpPr txBox="1"/>
          <p:nvPr/>
        </p:nvSpPr>
        <p:spPr>
          <a:xfrm>
            <a:off x="3683107" y="9133497"/>
            <a:ext cx="3551982" cy="1036320"/>
          </a:xfrm>
          <a:prstGeom prst="rect">
            <a:avLst/>
          </a:prstGeom>
        </p:spPr>
        <p:txBody>
          <a:bodyPr lIns="0" tIns="0" rIns="0" bIns="0" rtlCol="0" anchor="t">
            <a:spAutoFit/>
          </a:bodyPr>
          <a:lstStyle/>
          <a:p>
            <a:pPr marL="0" lvl="0" indent="0" algn="l">
              <a:lnSpc>
                <a:spcPts val="1679"/>
              </a:lnSpc>
              <a:spcBef>
                <a:spcPct val="0"/>
              </a:spcBef>
            </a:pPr>
            <a:r>
              <a:rPr lang="en-US" sz="1200" b="1">
                <a:solidFill>
                  <a:srgbClr val="FFFFFF"/>
                </a:solidFill>
                <a:latin typeface="Open Sans Bold"/>
                <a:ea typeface="Open Sans Bold"/>
                <a:cs typeface="Open Sans Bold"/>
                <a:sym typeface="Open Sans Bold"/>
              </a:rPr>
              <a:t>Μετάφραση στην τοπική γλώσσα</a:t>
            </a:r>
          </a:p>
          <a:p>
            <a:pPr marL="0" lvl="0" indent="0" algn="l">
              <a:lnSpc>
                <a:spcPts val="1679"/>
              </a:lnSpc>
              <a:spcBef>
                <a:spcPct val="0"/>
              </a:spcBef>
            </a:pPr>
            <a:r>
              <a:rPr lang="en-US" sz="1200" spc="51">
                <a:solidFill>
                  <a:srgbClr val="FFFFFF"/>
                </a:solidFill>
                <a:latin typeface="Open Sans"/>
                <a:ea typeface="Open Sans"/>
                <a:cs typeface="Open Sans"/>
                <a:sym typeface="Open Sans"/>
              </a:rPr>
              <a:t>«Γεια σας / Καλημέρα»</a:t>
            </a:r>
          </a:p>
          <a:p>
            <a:pPr marL="0" lvl="0" indent="0" algn="l">
              <a:lnSpc>
                <a:spcPts val="1679"/>
              </a:lnSpc>
              <a:spcBef>
                <a:spcPct val="0"/>
              </a:spcBef>
            </a:pPr>
            <a:r>
              <a:rPr lang="en-US" sz="1200" spc="51">
                <a:solidFill>
                  <a:srgbClr val="FFFFFF"/>
                </a:solidFill>
                <a:latin typeface="Open Sans"/>
                <a:ea typeface="Open Sans"/>
                <a:cs typeface="Open Sans"/>
                <a:sym typeface="Open Sans"/>
              </a:rPr>
              <a:t>«Παρακαλώ / Ευχαριστώ»</a:t>
            </a:r>
          </a:p>
          <a:p>
            <a:pPr marL="0" lvl="0" indent="0" algn="l">
              <a:lnSpc>
                <a:spcPts val="1679"/>
              </a:lnSpc>
              <a:spcBef>
                <a:spcPct val="0"/>
              </a:spcBef>
            </a:pPr>
            <a:r>
              <a:rPr lang="en-US" sz="1200" spc="51">
                <a:solidFill>
                  <a:srgbClr val="FFFFFF"/>
                </a:solidFill>
                <a:latin typeface="Open Sans"/>
                <a:ea typeface="Open Sans"/>
                <a:cs typeface="Open Sans"/>
                <a:sym typeface="Open Sans"/>
              </a:rPr>
              <a:t>«Συγγνώμη / Συγγνώμη»</a:t>
            </a:r>
          </a:p>
          <a:p>
            <a:pPr marL="0" lvl="0" indent="0" algn="l">
              <a:lnSpc>
                <a:spcPts val="1679"/>
              </a:lnSpc>
              <a:spcBef>
                <a:spcPct val="0"/>
              </a:spcBef>
            </a:pPr>
            <a:r>
              <a:rPr lang="en-US" sz="1200" spc="51">
                <a:solidFill>
                  <a:srgbClr val="FFFFFF"/>
                </a:solidFill>
                <a:latin typeface="Open Sans"/>
                <a:ea typeface="Open Sans"/>
                <a:cs typeface="Open Sans"/>
                <a:sym typeface="Open Sans"/>
              </a:rPr>
              <a:t>«Κανένα πρόβλημα / Δεν πειράζει»</a:t>
            </a:r>
          </a:p>
        </p:txBody>
      </p:sp>
      <p:sp>
        <p:nvSpPr>
          <p:cNvPr id="39" name="Freeform 2">
            <a:extLst>
              <a:ext uri="{FF2B5EF4-FFF2-40B4-BE49-F238E27FC236}">
                <a16:creationId xmlns:a16="http://schemas.microsoft.com/office/drawing/2014/main" id="{20B73526-5A8F-BB16-9CB7-69CE117D425C}"/>
              </a:ext>
            </a:extLst>
          </p:cNvPr>
          <p:cNvSpPr/>
          <p:nvPr/>
        </p:nvSpPr>
        <p:spPr>
          <a:xfrm>
            <a:off x="1699724" y="-3600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64749"/>
            </a:stretch>
          </a:blipFill>
        </p:spPr>
        <p:txBody>
          <a:bodyPr/>
          <a:lstStyle/>
          <a:p>
            <a:endParaRPr lang="en-CY"/>
          </a:p>
        </p:txBody>
      </p:sp>
      <p:sp>
        <p:nvSpPr>
          <p:cNvPr id="40" name="Freeform 3">
            <a:extLst>
              <a:ext uri="{FF2B5EF4-FFF2-40B4-BE49-F238E27FC236}">
                <a16:creationId xmlns:a16="http://schemas.microsoft.com/office/drawing/2014/main" id="{C65AF386-7AF1-E5FD-D453-CCB60BD07D12}"/>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64749"/>
            </a:stretch>
          </a:blipFill>
        </p:spPr>
        <p:txBody>
          <a:bodyPr/>
          <a:lstStyle/>
          <a:p>
            <a:endParaRPr lang="en-CY"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E624C77-9491-B6B1-D596-D89F9A991650}"/>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BCE85DB5-D809-10DE-C2A9-0F8EB619AFBC}"/>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4145BF90-F9AE-CC56-3C9A-18FEC207A12E}"/>
              </a:ext>
            </a:extLst>
          </p:cNvPr>
          <p:cNvSpPr txBox="1"/>
          <p:nvPr/>
        </p:nvSpPr>
        <p:spPr>
          <a:xfrm>
            <a:off x="790175" y="2603500"/>
            <a:ext cx="5976151" cy="8616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EDA5A5"/>
                </a:solidFill>
                <a:uFillTx/>
                <a:latin typeface="Open Sans Bold"/>
                <a:ea typeface="Open Sans Bold"/>
                <a:cs typeface="Open Sans Bold"/>
              </a:rPr>
              <a:t>Δραστηριότητα</a:t>
            </a:r>
            <a:r>
              <a:rPr lang="en-CY" sz="5400" b="1" i="0" u="none" strike="noStrike" kern="1200" cap="none" baseline="0" dirty="0">
                <a:solidFill>
                  <a:srgbClr val="EDA5A5"/>
                </a:solidFill>
                <a:uFillTx/>
                <a:latin typeface="Open Sans Bold"/>
                <a:ea typeface="Open Sans Bold"/>
                <a:cs typeface="Open Sans Bold"/>
              </a:rPr>
              <a:t> </a:t>
            </a:r>
            <a:r>
              <a:rPr lang="el-GR" sz="5400" b="1" i="0" u="none" strike="noStrike" kern="1200" cap="none" baseline="0" dirty="0">
                <a:solidFill>
                  <a:srgbClr val="EDA5A5"/>
                </a:solidFill>
                <a:uFillTx/>
                <a:latin typeface="Open Sans Bold"/>
                <a:ea typeface="Open Sans Bold"/>
                <a:cs typeface="Open Sans Bold"/>
              </a:rPr>
              <a:t>9</a:t>
            </a:r>
            <a:endParaRPr lang="en-US" sz="5400" b="1" i="0" u="none" strike="noStrike" kern="1200" cap="none" baseline="0" dirty="0">
              <a:solidFill>
                <a:srgbClr val="EDA5A5"/>
              </a:solidFill>
              <a:uFillTx/>
              <a:latin typeface="Open Sans Bold"/>
              <a:ea typeface="Open Sans Bold"/>
              <a:cs typeface="Open Sans Bold"/>
            </a:endParaRPr>
          </a:p>
        </p:txBody>
      </p:sp>
      <p:sp>
        <p:nvSpPr>
          <p:cNvPr id="8" name="Freeform 2">
            <a:extLst>
              <a:ext uri="{FF2B5EF4-FFF2-40B4-BE49-F238E27FC236}">
                <a16:creationId xmlns:a16="http://schemas.microsoft.com/office/drawing/2014/main" id="{701B2CA2-910E-31B3-00EB-E3BC90249916}"/>
              </a:ext>
            </a:extLst>
          </p:cNvPr>
          <p:cNvSpPr/>
          <p:nvPr/>
        </p:nvSpPr>
        <p:spPr>
          <a:xfrm>
            <a:off x="1699723" y="-35999"/>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3">
            <a:extLst>
              <a:ext uri="{FF2B5EF4-FFF2-40B4-BE49-F238E27FC236}">
                <a16:creationId xmlns:a16="http://schemas.microsoft.com/office/drawing/2014/main" id="{E237ED5D-0AF1-A27A-FF75-275FF310EF3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323" y="1341580"/>
            <a:ext cx="7012500" cy="4333710"/>
            <a:chOff x="0" y="0"/>
            <a:chExt cx="9350001" cy="5778280"/>
          </a:xfrm>
        </p:grpSpPr>
        <p:grpSp>
          <p:nvGrpSpPr>
            <p:cNvPr id="3" name="Group 3"/>
            <p:cNvGrpSpPr/>
            <p:nvPr/>
          </p:nvGrpSpPr>
          <p:grpSpPr>
            <a:xfrm>
              <a:off x="0" y="260452"/>
              <a:ext cx="9350001" cy="5517828"/>
              <a:chOff x="0" y="0"/>
              <a:chExt cx="1810458" cy="1068427"/>
            </a:xfrm>
          </p:grpSpPr>
          <p:sp>
            <p:nvSpPr>
              <p:cNvPr id="4" name="Freeform 4"/>
              <p:cNvSpPr/>
              <p:nvPr/>
            </p:nvSpPr>
            <p:spPr>
              <a:xfrm>
                <a:off x="0" y="0"/>
                <a:ext cx="1810458" cy="1068427"/>
              </a:xfrm>
              <a:custGeom>
                <a:avLst/>
                <a:gdLst/>
                <a:ahLst/>
                <a:cxnLst/>
                <a:rect l="l" t="t" r="r" b="b"/>
                <a:pathLst>
                  <a:path w="1810458" h="1068427">
                    <a:moveTo>
                      <a:pt x="0" y="0"/>
                    </a:moveTo>
                    <a:lnTo>
                      <a:pt x="1810458" y="0"/>
                    </a:lnTo>
                    <a:lnTo>
                      <a:pt x="1810458" y="1068427"/>
                    </a:lnTo>
                    <a:lnTo>
                      <a:pt x="0" y="1068427"/>
                    </a:lnTo>
                    <a:close/>
                  </a:path>
                </a:pathLst>
              </a:custGeom>
              <a:solidFill>
                <a:srgbClr val="FFE3E3"/>
              </a:solidFill>
            </p:spPr>
            <p:txBody>
              <a:bodyPr/>
              <a:lstStyle/>
              <a:p>
                <a:endParaRPr lang="en-CY"/>
              </a:p>
            </p:txBody>
          </p:sp>
          <p:sp>
            <p:nvSpPr>
              <p:cNvPr id="5" name="TextBox 5"/>
              <p:cNvSpPr txBox="1"/>
              <p:nvPr/>
            </p:nvSpPr>
            <p:spPr>
              <a:xfrm>
                <a:off x="0" y="-19050"/>
                <a:ext cx="1810458" cy="1087477"/>
              </a:xfrm>
              <a:prstGeom prst="rect">
                <a:avLst/>
              </a:prstGeom>
            </p:spPr>
            <p:txBody>
              <a:bodyPr lIns="50800" tIns="50800" rIns="50800" bIns="50800" rtlCol="0" anchor="ctr"/>
              <a:lstStyle/>
              <a:p>
                <a:pPr algn="ctr">
                  <a:lnSpc>
                    <a:spcPts val="1679"/>
                  </a:lnSpc>
                </a:pPr>
                <a:endParaRPr/>
              </a:p>
            </p:txBody>
          </p:sp>
        </p:grpSp>
        <p:sp>
          <p:nvSpPr>
            <p:cNvPr id="6" name="TextBox 6"/>
            <p:cNvSpPr txBox="1"/>
            <p:nvPr/>
          </p:nvSpPr>
          <p:spPr>
            <a:xfrm>
              <a:off x="208211" y="394392"/>
              <a:ext cx="8865774" cy="5022494"/>
            </a:xfrm>
            <a:prstGeom prst="rect">
              <a:avLst/>
            </a:prstGeom>
          </p:spPr>
          <p:txBody>
            <a:bodyPr lIns="0" tIns="0" rIns="0" bIns="0" rtlCol="0" anchor="t">
              <a:spAutoFit/>
            </a:bodyPr>
            <a:lstStyle/>
            <a:p>
              <a:pPr marL="0" lvl="0" indent="0" algn="l">
                <a:lnSpc>
                  <a:spcPts val="3866"/>
                </a:lnSpc>
              </a:pPr>
              <a:r>
                <a:rPr lang="en-US" sz="2462" b="1" spc="-7">
                  <a:solidFill>
                    <a:srgbClr val="422C4F"/>
                  </a:solidFill>
                  <a:latin typeface="Open Sans Bold"/>
                  <a:ea typeface="Open Sans Bold"/>
                  <a:cs typeface="Open Sans Bold"/>
                  <a:sym typeface="Open Sans Bold"/>
                </a:rPr>
                <a:t>Εργασία: ______________________</a:t>
              </a:r>
            </a:p>
            <a:p>
              <a:pPr marL="0" lvl="0" indent="0" algn="l">
                <a:lnSpc>
                  <a:spcPts val="2198"/>
                </a:lnSpc>
              </a:pPr>
              <a:r>
                <a:rPr lang="en-US" sz="1400" spc="-4">
                  <a:solidFill>
                    <a:srgbClr val="422C4F"/>
                  </a:solidFill>
                  <a:latin typeface="Open Sans"/>
                  <a:ea typeface="Open Sans"/>
                  <a:cs typeface="Open Sans"/>
                  <a:sym typeface="Open Sans"/>
                </a:rPr>
                <a:t>Τι περιλαμβάνει;</a:t>
              </a:r>
            </a:p>
            <a:p>
              <a:pPr marL="0" lvl="0" indent="0" algn="l">
                <a:lnSpc>
                  <a:spcPts val="2198"/>
                </a:lnSpc>
              </a:pPr>
              <a:r>
                <a:rPr lang="en-US" sz="1400" i="1" spc="-4">
                  <a:solidFill>
                    <a:srgbClr val="422C4F"/>
                  </a:solidFill>
                  <a:latin typeface="Open Sans Italics"/>
                  <a:ea typeface="Open Sans Italics"/>
                  <a:cs typeface="Open Sans Italics"/>
                  <a:sym typeface="Open Sans Italics"/>
                </a:rPr>
                <a:t>[Σύντομη περιγραφή σε απλή γλώσσα]</a:t>
              </a:r>
            </a:p>
            <a:p>
              <a:pPr marL="0" lvl="1" indent="0" algn="l">
                <a:lnSpc>
                  <a:spcPts val="2198"/>
                </a:lnSpc>
              </a:pPr>
              <a:r>
                <a:rPr lang="en-US" sz="1400" spc="-4">
                  <a:solidFill>
                    <a:srgbClr val="422C4F"/>
                  </a:solidFill>
                  <a:latin typeface="Open Sans"/>
                  <a:ea typeface="Open Sans"/>
                  <a:cs typeface="Open Sans"/>
                  <a:sym typeface="Open Sans"/>
                </a:rPr>
                <a:t>Βήματα:</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 ____________________________________________________________________________</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 ____________________________________________________________________________</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 ____________________________________________________________________________</a:t>
              </a:r>
            </a:p>
            <a:p>
              <a:pPr marL="0" lvl="1" indent="0" algn="l">
                <a:lnSpc>
                  <a:spcPts val="2198"/>
                </a:lnSpc>
              </a:pPr>
              <a:r>
                <a:rPr lang="en-US" sz="1400" spc="-4">
                  <a:solidFill>
                    <a:srgbClr val="422C4F"/>
                  </a:solidFill>
                  <a:latin typeface="Open Sans"/>
                  <a:ea typeface="Open Sans"/>
                  <a:cs typeface="Open Sans"/>
                  <a:sym typeface="Open Sans"/>
                </a:rPr>
                <a:t>Σημαντικό να θυμάμαι:</a:t>
              </a:r>
            </a:p>
            <a:p>
              <a:pPr marL="302261" lvl="1" indent="-151130" algn="l">
                <a:lnSpc>
                  <a:spcPts val="2198"/>
                </a:lnSpc>
                <a:buFont typeface="Arial"/>
                <a:buChar char="•"/>
              </a:pPr>
              <a:r>
                <a:rPr lang="en-US" sz="1400" spc="-4">
                  <a:solidFill>
                    <a:srgbClr val="422C4F"/>
                  </a:solidFill>
                  <a:latin typeface="Open Sans"/>
                  <a:ea typeface="Open Sans"/>
                  <a:cs typeface="Open Sans"/>
                  <a:sym typeface="Open Sans"/>
                </a:rPr>
                <a:t>____________________________________________________________________________</a:t>
              </a:r>
            </a:p>
            <a:p>
              <a:pPr marL="302261" lvl="1" indent="-151130" algn="l">
                <a:lnSpc>
                  <a:spcPts val="2198"/>
                </a:lnSpc>
                <a:buFont typeface="Arial"/>
                <a:buChar char="•"/>
              </a:pPr>
              <a:r>
                <a:rPr lang="en-US" sz="1400" spc="-4">
                  <a:solidFill>
                    <a:srgbClr val="422C4F"/>
                  </a:solidFill>
                  <a:latin typeface="Open Sans"/>
                  <a:ea typeface="Open Sans"/>
                  <a:cs typeface="Open Sans"/>
                  <a:sym typeface="Open Sans"/>
                </a:rPr>
                <a:t>____________________________________________________________________________</a:t>
              </a:r>
            </a:p>
            <a:p>
              <a:pPr marL="302261" lvl="1" indent="-151130" algn="l">
                <a:lnSpc>
                  <a:spcPts val="2198"/>
                </a:lnSpc>
                <a:buFont typeface="Arial"/>
                <a:buChar char="•"/>
              </a:pPr>
              <a:r>
                <a:rPr lang="en-US" sz="1400" spc="-4">
                  <a:solidFill>
                    <a:srgbClr val="422C4F"/>
                  </a:solidFill>
                  <a:latin typeface="Open Sans"/>
                  <a:ea typeface="Open Sans"/>
                  <a:cs typeface="Open Sans"/>
                  <a:sym typeface="Open Sans"/>
                </a:rPr>
                <a:t>____________________________________________________________________________</a:t>
              </a:r>
            </a:p>
            <a:p>
              <a:pPr marL="0" lvl="1" indent="0" algn="l">
                <a:lnSpc>
                  <a:spcPts val="2198"/>
                </a:lnSpc>
              </a:pPr>
              <a:r>
                <a:rPr lang="en-US" sz="1400" spc="-4">
                  <a:solidFill>
                    <a:srgbClr val="422C4F"/>
                  </a:solidFill>
                  <a:latin typeface="Open Sans"/>
                  <a:ea typeface="Open Sans"/>
                  <a:cs typeface="Open Sans"/>
                  <a:sym typeface="Open Sans"/>
                </a:rPr>
                <a:t>Οπτικογράφηση / εικονίδια:</a:t>
              </a:r>
            </a:p>
            <a:p>
              <a:pPr marL="0" lvl="0" indent="0" algn="l">
                <a:lnSpc>
                  <a:spcPts val="2198"/>
                </a:lnSpc>
              </a:pPr>
              <a:r>
                <a:rPr lang="en-US" sz="1400" i="1" spc="-4">
                  <a:solidFill>
                    <a:srgbClr val="422C4F"/>
                  </a:solidFill>
                  <a:latin typeface="Open Sans Italics"/>
                  <a:ea typeface="Open Sans Italics"/>
                  <a:cs typeface="Open Sans Italics"/>
                  <a:sym typeface="Open Sans Italics"/>
                </a:rPr>
                <a:t>[Εισαγάγετε εικόνες, σύμβολα ή διαγράμματα, εάν υπάρχουν]</a:t>
              </a:r>
            </a:p>
          </p:txBody>
        </p:sp>
        <p:grpSp>
          <p:nvGrpSpPr>
            <p:cNvPr id="7" name="Group 7"/>
            <p:cNvGrpSpPr/>
            <p:nvPr/>
          </p:nvGrpSpPr>
          <p:grpSpPr>
            <a:xfrm>
              <a:off x="8767072" y="577980"/>
              <a:ext cx="306912" cy="30691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10" name="Freeform 10"/>
            <p:cNvSpPr/>
            <p:nvPr/>
          </p:nvSpPr>
          <p:spPr>
            <a:xfrm>
              <a:off x="33903" y="0"/>
              <a:ext cx="2632030" cy="348744"/>
            </a:xfrm>
            <a:custGeom>
              <a:avLst/>
              <a:gdLst/>
              <a:ahLst/>
              <a:cxnLst/>
              <a:rect l="l" t="t" r="r" b="b"/>
              <a:pathLst>
                <a:path w="2632030" h="348744">
                  <a:moveTo>
                    <a:pt x="0" y="0"/>
                  </a:moveTo>
                  <a:lnTo>
                    <a:pt x="2632029" y="0"/>
                  </a:lnTo>
                  <a:lnTo>
                    <a:pt x="2632029" y="348744"/>
                  </a:lnTo>
                  <a:lnTo>
                    <a:pt x="0" y="3487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grpSp>
      <p:sp>
        <p:nvSpPr>
          <p:cNvPr id="11" name="Freeform 11"/>
          <p:cNvSpPr/>
          <p:nvPr/>
        </p:nvSpPr>
        <p:spPr>
          <a:xfrm>
            <a:off x="3575107" y="537936"/>
            <a:ext cx="409787" cy="378028"/>
          </a:xfrm>
          <a:custGeom>
            <a:avLst/>
            <a:gdLst/>
            <a:ahLst/>
            <a:cxnLst/>
            <a:rect l="l" t="t" r="r" b="b"/>
            <a:pathLst>
              <a:path w="409787" h="378028">
                <a:moveTo>
                  <a:pt x="0" y="0"/>
                </a:moveTo>
                <a:lnTo>
                  <a:pt x="409786" y="0"/>
                </a:lnTo>
                <a:lnTo>
                  <a:pt x="409786" y="378028"/>
                </a:lnTo>
                <a:lnTo>
                  <a:pt x="0" y="37802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sp>
        <p:nvSpPr>
          <p:cNvPr id="12" name="TextBox 12"/>
          <p:cNvSpPr txBox="1"/>
          <p:nvPr/>
        </p:nvSpPr>
        <p:spPr>
          <a:xfrm>
            <a:off x="766891" y="839764"/>
            <a:ext cx="6037109" cy="372745"/>
          </a:xfrm>
          <a:prstGeom prst="rect">
            <a:avLst/>
          </a:prstGeom>
        </p:spPr>
        <p:txBody>
          <a:bodyPr lIns="0" tIns="0" rIns="0" bIns="0" rtlCol="0" anchor="t">
            <a:spAutoFit/>
          </a:bodyPr>
          <a:lstStyle/>
          <a:p>
            <a:pPr marL="0" lvl="0" indent="0" algn="ctr">
              <a:lnSpc>
                <a:spcPts val="3140"/>
              </a:lnSpc>
              <a:spcBef>
                <a:spcPct val="0"/>
              </a:spcBef>
            </a:pPr>
            <a:r>
              <a:rPr lang="en-US" sz="2000" b="1" spc="-76">
                <a:solidFill>
                  <a:srgbClr val="464646"/>
                </a:solidFill>
                <a:latin typeface="Open Sans Bold"/>
                <a:ea typeface="Open Sans Bold"/>
                <a:cs typeface="Open Sans Bold"/>
                <a:sym typeface="Open Sans Bold"/>
              </a:rPr>
              <a:t>Πρότυπα καρτών</a:t>
            </a:r>
          </a:p>
        </p:txBody>
      </p:sp>
      <p:grpSp>
        <p:nvGrpSpPr>
          <p:cNvPr id="15" name="Group 15"/>
          <p:cNvGrpSpPr/>
          <p:nvPr/>
        </p:nvGrpSpPr>
        <p:grpSpPr>
          <a:xfrm>
            <a:off x="273750" y="5989615"/>
            <a:ext cx="7012500" cy="4333710"/>
            <a:chOff x="0" y="0"/>
            <a:chExt cx="9350001" cy="5778280"/>
          </a:xfrm>
        </p:grpSpPr>
        <p:grpSp>
          <p:nvGrpSpPr>
            <p:cNvPr id="16" name="Group 16"/>
            <p:cNvGrpSpPr/>
            <p:nvPr/>
          </p:nvGrpSpPr>
          <p:grpSpPr>
            <a:xfrm>
              <a:off x="0" y="260452"/>
              <a:ext cx="9350001" cy="5517828"/>
              <a:chOff x="0" y="0"/>
              <a:chExt cx="1810458" cy="1068427"/>
            </a:xfrm>
          </p:grpSpPr>
          <p:sp>
            <p:nvSpPr>
              <p:cNvPr id="17" name="Freeform 17"/>
              <p:cNvSpPr/>
              <p:nvPr/>
            </p:nvSpPr>
            <p:spPr>
              <a:xfrm>
                <a:off x="0" y="0"/>
                <a:ext cx="1810458" cy="1068427"/>
              </a:xfrm>
              <a:custGeom>
                <a:avLst/>
                <a:gdLst/>
                <a:ahLst/>
                <a:cxnLst/>
                <a:rect l="l" t="t" r="r" b="b"/>
                <a:pathLst>
                  <a:path w="1810458" h="1068427">
                    <a:moveTo>
                      <a:pt x="0" y="0"/>
                    </a:moveTo>
                    <a:lnTo>
                      <a:pt x="1810458" y="0"/>
                    </a:lnTo>
                    <a:lnTo>
                      <a:pt x="1810458" y="1068427"/>
                    </a:lnTo>
                    <a:lnTo>
                      <a:pt x="0" y="1068427"/>
                    </a:lnTo>
                    <a:close/>
                  </a:path>
                </a:pathLst>
              </a:custGeom>
              <a:solidFill>
                <a:srgbClr val="FFE3E3"/>
              </a:solidFill>
            </p:spPr>
            <p:txBody>
              <a:bodyPr/>
              <a:lstStyle/>
              <a:p>
                <a:endParaRPr lang="en-CY"/>
              </a:p>
            </p:txBody>
          </p:sp>
          <p:sp>
            <p:nvSpPr>
              <p:cNvPr id="18" name="TextBox 18"/>
              <p:cNvSpPr txBox="1"/>
              <p:nvPr/>
            </p:nvSpPr>
            <p:spPr>
              <a:xfrm>
                <a:off x="0" y="-19050"/>
                <a:ext cx="1810458" cy="1087477"/>
              </a:xfrm>
              <a:prstGeom prst="rect">
                <a:avLst/>
              </a:prstGeom>
            </p:spPr>
            <p:txBody>
              <a:bodyPr lIns="50800" tIns="50800" rIns="50800" bIns="50800" rtlCol="0" anchor="ctr"/>
              <a:lstStyle/>
              <a:p>
                <a:pPr algn="ctr">
                  <a:lnSpc>
                    <a:spcPts val="1679"/>
                  </a:lnSpc>
                </a:pPr>
                <a:endParaRPr/>
              </a:p>
            </p:txBody>
          </p:sp>
        </p:grpSp>
        <p:sp>
          <p:nvSpPr>
            <p:cNvPr id="19" name="TextBox 19"/>
            <p:cNvSpPr txBox="1"/>
            <p:nvPr/>
          </p:nvSpPr>
          <p:spPr>
            <a:xfrm>
              <a:off x="208211" y="394392"/>
              <a:ext cx="8865774" cy="5022494"/>
            </a:xfrm>
            <a:prstGeom prst="rect">
              <a:avLst/>
            </a:prstGeom>
          </p:spPr>
          <p:txBody>
            <a:bodyPr lIns="0" tIns="0" rIns="0" bIns="0" rtlCol="0" anchor="t">
              <a:spAutoFit/>
            </a:bodyPr>
            <a:lstStyle/>
            <a:p>
              <a:pPr marL="0" lvl="0" indent="0" algn="l">
                <a:lnSpc>
                  <a:spcPts val="3866"/>
                </a:lnSpc>
              </a:pPr>
              <a:r>
                <a:rPr lang="en-US" sz="2462" b="1" spc="-7">
                  <a:solidFill>
                    <a:srgbClr val="422C4F"/>
                  </a:solidFill>
                  <a:latin typeface="Open Sans Bold"/>
                  <a:ea typeface="Open Sans Bold"/>
                  <a:cs typeface="Open Sans Bold"/>
                  <a:sym typeface="Open Sans Bold"/>
                </a:rPr>
                <a:t>Εργασία: ______________________</a:t>
              </a:r>
            </a:p>
            <a:p>
              <a:pPr marL="0" lvl="0" indent="0" algn="l">
                <a:lnSpc>
                  <a:spcPts val="2198"/>
                </a:lnSpc>
              </a:pPr>
              <a:r>
                <a:rPr lang="en-US" sz="1400" spc="-4">
                  <a:solidFill>
                    <a:srgbClr val="422C4F"/>
                  </a:solidFill>
                  <a:latin typeface="Open Sans"/>
                  <a:ea typeface="Open Sans"/>
                  <a:cs typeface="Open Sans"/>
                  <a:sym typeface="Open Sans"/>
                </a:rPr>
                <a:t>Τι περιλαμβάνει;</a:t>
              </a:r>
            </a:p>
            <a:p>
              <a:pPr marL="0" lvl="0" indent="0" algn="l">
                <a:lnSpc>
                  <a:spcPts val="2198"/>
                </a:lnSpc>
              </a:pPr>
              <a:r>
                <a:rPr lang="en-US" sz="1400" i="1" spc="-4">
                  <a:solidFill>
                    <a:srgbClr val="422C4F"/>
                  </a:solidFill>
                  <a:latin typeface="Open Sans Italics"/>
                  <a:ea typeface="Open Sans Italics"/>
                  <a:cs typeface="Open Sans Italics"/>
                  <a:sym typeface="Open Sans Italics"/>
                </a:rPr>
                <a:t>[Σύντομη περιγραφή σε απλή γλώσσα]</a:t>
              </a:r>
            </a:p>
            <a:p>
              <a:pPr marL="0" lvl="1" indent="0" algn="l">
                <a:lnSpc>
                  <a:spcPts val="2198"/>
                </a:lnSpc>
              </a:pPr>
              <a:r>
                <a:rPr lang="en-US" sz="1400" spc="-4">
                  <a:solidFill>
                    <a:srgbClr val="422C4F"/>
                  </a:solidFill>
                  <a:latin typeface="Open Sans"/>
                  <a:ea typeface="Open Sans"/>
                  <a:cs typeface="Open Sans"/>
                  <a:sym typeface="Open Sans"/>
                </a:rPr>
                <a:t>Βήματα:</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 ____________________________________________________________________________</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 ____________________________________________________________________________</a:t>
              </a:r>
            </a:p>
            <a:p>
              <a:pPr marL="302261" lvl="1" indent="-151130" algn="l">
                <a:lnSpc>
                  <a:spcPts val="2198"/>
                </a:lnSpc>
                <a:buAutoNum type="arabicPeriod"/>
              </a:pPr>
              <a:r>
                <a:rPr lang="en-US" sz="1400" spc="-4">
                  <a:solidFill>
                    <a:srgbClr val="422C4F"/>
                  </a:solidFill>
                  <a:latin typeface="Open Sans"/>
                  <a:ea typeface="Open Sans"/>
                  <a:cs typeface="Open Sans"/>
                  <a:sym typeface="Open Sans"/>
                </a:rPr>
                <a:t> ____________________________________________________________________________</a:t>
              </a:r>
            </a:p>
            <a:p>
              <a:pPr marL="0" lvl="1" indent="0" algn="l">
                <a:lnSpc>
                  <a:spcPts val="2198"/>
                </a:lnSpc>
              </a:pPr>
              <a:r>
                <a:rPr lang="en-US" sz="1400" spc="-4">
                  <a:solidFill>
                    <a:srgbClr val="422C4F"/>
                  </a:solidFill>
                  <a:latin typeface="Open Sans"/>
                  <a:ea typeface="Open Sans"/>
                  <a:cs typeface="Open Sans"/>
                  <a:sym typeface="Open Sans"/>
                </a:rPr>
                <a:t>Σημαντικό να θυμάμαι:</a:t>
              </a:r>
            </a:p>
            <a:p>
              <a:pPr marL="302261" lvl="1" indent="-151130" algn="l">
                <a:lnSpc>
                  <a:spcPts val="2198"/>
                </a:lnSpc>
                <a:buFont typeface="Arial"/>
                <a:buChar char="•"/>
              </a:pPr>
              <a:r>
                <a:rPr lang="en-US" sz="1400" spc="-4">
                  <a:solidFill>
                    <a:srgbClr val="422C4F"/>
                  </a:solidFill>
                  <a:latin typeface="Open Sans"/>
                  <a:ea typeface="Open Sans"/>
                  <a:cs typeface="Open Sans"/>
                  <a:sym typeface="Open Sans"/>
                </a:rPr>
                <a:t>____________________________________________________________________________</a:t>
              </a:r>
            </a:p>
            <a:p>
              <a:pPr marL="302261" lvl="1" indent="-151130" algn="l">
                <a:lnSpc>
                  <a:spcPts val="2198"/>
                </a:lnSpc>
                <a:buFont typeface="Arial"/>
                <a:buChar char="•"/>
              </a:pPr>
              <a:r>
                <a:rPr lang="en-US" sz="1400" spc="-4">
                  <a:solidFill>
                    <a:srgbClr val="422C4F"/>
                  </a:solidFill>
                  <a:latin typeface="Open Sans"/>
                  <a:ea typeface="Open Sans"/>
                  <a:cs typeface="Open Sans"/>
                  <a:sym typeface="Open Sans"/>
                </a:rPr>
                <a:t>____________________________________________________________________________</a:t>
              </a:r>
            </a:p>
            <a:p>
              <a:pPr marL="302261" lvl="1" indent="-151130" algn="l">
                <a:lnSpc>
                  <a:spcPts val="2198"/>
                </a:lnSpc>
                <a:buFont typeface="Arial"/>
                <a:buChar char="•"/>
              </a:pPr>
              <a:r>
                <a:rPr lang="en-US" sz="1400" spc="-4">
                  <a:solidFill>
                    <a:srgbClr val="422C4F"/>
                  </a:solidFill>
                  <a:latin typeface="Open Sans"/>
                  <a:ea typeface="Open Sans"/>
                  <a:cs typeface="Open Sans"/>
                  <a:sym typeface="Open Sans"/>
                </a:rPr>
                <a:t>____________________________________________________________________________</a:t>
              </a:r>
            </a:p>
            <a:p>
              <a:pPr marL="0" lvl="1" indent="0" algn="l">
                <a:lnSpc>
                  <a:spcPts val="2198"/>
                </a:lnSpc>
              </a:pPr>
              <a:r>
                <a:rPr lang="en-US" sz="1400" spc="-4">
                  <a:solidFill>
                    <a:srgbClr val="422C4F"/>
                  </a:solidFill>
                  <a:latin typeface="Open Sans"/>
                  <a:ea typeface="Open Sans"/>
                  <a:cs typeface="Open Sans"/>
                  <a:sym typeface="Open Sans"/>
                </a:rPr>
                <a:t>Οπτικογράφηση / εικονίδια:</a:t>
              </a:r>
            </a:p>
            <a:p>
              <a:pPr marL="0" lvl="0" indent="0" algn="l">
                <a:lnSpc>
                  <a:spcPts val="2198"/>
                </a:lnSpc>
              </a:pPr>
              <a:r>
                <a:rPr lang="en-US" sz="1400" i="1" spc="-4">
                  <a:solidFill>
                    <a:srgbClr val="422C4F"/>
                  </a:solidFill>
                  <a:latin typeface="Open Sans Italics"/>
                  <a:ea typeface="Open Sans Italics"/>
                  <a:cs typeface="Open Sans Italics"/>
                  <a:sym typeface="Open Sans Italics"/>
                </a:rPr>
                <a:t>[Εισαγάγετε εικόνες, σύμβολα ή διαγράμματα, εάν υπάρχουν]</a:t>
              </a:r>
            </a:p>
          </p:txBody>
        </p:sp>
        <p:grpSp>
          <p:nvGrpSpPr>
            <p:cNvPr id="20" name="Group 20"/>
            <p:cNvGrpSpPr/>
            <p:nvPr/>
          </p:nvGrpSpPr>
          <p:grpSpPr>
            <a:xfrm>
              <a:off x="8767072" y="577980"/>
              <a:ext cx="306912" cy="30691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2" name="TextBox 22"/>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23" name="Freeform 23"/>
            <p:cNvSpPr/>
            <p:nvPr/>
          </p:nvSpPr>
          <p:spPr>
            <a:xfrm>
              <a:off x="33903" y="0"/>
              <a:ext cx="2632030" cy="348744"/>
            </a:xfrm>
            <a:custGeom>
              <a:avLst/>
              <a:gdLst/>
              <a:ahLst/>
              <a:cxnLst/>
              <a:rect l="l" t="t" r="r" b="b"/>
              <a:pathLst>
                <a:path w="2632030" h="348744">
                  <a:moveTo>
                    <a:pt x="0" y="0"/>
                  </a:moveTo>
                  <a:lnTo>
                    <a:pt x="2632029" y="0"/>
                  </a:lnTo>
                  <a:lnTo>
                    <a:pt x="2632029" y="348744"/>
                  </a:lnTo>
                  <a:lnTo>
                    <a:pt x="0" y="3487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grpSp>
      <p:sp>
        <p:nvSpPr>
          <p:cNvPr id="24" name="Freeform 2">
            <a:extLst>
              <a:ext uri="{FF2B5EF4-FFF2-40B4-BE49-F238E27FC236}">
                <a16:creationId xmlns:a16="http://schemas.microsoft.com/office/drawing/2014/main" id="{5E0E0B15-70C9-3692-6F8E-571D641AD5C3}"/>
              </a:ext>
            </a:extLst>
          </p:cNvPr>
          <p:cNvSpPr/>
          <p:nvPr/>
        </p:nvSpPr>
        <p:spPr>
          <a:xfrm>
            <a:off x="1699724" y="-3600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64749"/>
            </a:stretch>
          </a:blipFill>
        </p:spPr>
        <p:txBody>
          <a:bodyPr/>
          <a:lstStyle/>
          <a:p>
            <a:endParaRPr lang="en-CY"/>
          </a:p>
        </p:txBody>
      </p:sp>
      <p:sp>
        <p:nvSpPr>
          <p:cNvPr id="25" name="Freeform 3">
            <a:extLst>
              <a:ext uri="{FF2B5EF4-FFF2-40B4-BE49-F238E27FC236}">
                <a16:creationId xmlns:a16="http://schemas.microsoft.com/office/drawing/2014/main" id="{4EE0CF65-9B81-9DCC-9F46-D974CBA6B46C}"/>
              </a:ext>
            </a:extLst>
          </p:cNvPr>
          <p:cNvSpPr/>
          <p:nvPr/>
        </p:nvSpPr>
        <p:spPr>
          <a:xfrm>
            <a:off x="2902269" y="0"/>
            <a:ext cx="3024000" cy="605905"/>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64749"/>
            </a:stretch>
          </a:blipFill>
        </p:spPr>
        <p:txBody>
          <a:bodyPr/>
          <a:lstStyle/>
          <a:p>
            <a:endParaRPr lang="en-CY"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A386395-160F-E8FE-4BD1-0832227769D7}"/>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DDAFB6A6-D76F-5CF2-EB03-44FC6F5EB46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9D145D46-CEA7-6F58-2BD8-E2E9277FA146}"/>
              </a:ext>
            </a:extLst>
          </p:cNvPr>
          <p:cNvSpPr txBox="1"/>
          <p:nvPr/>
        </p:nvSpPr>
        <p:spPr>
          <a:xfrm>
            <a:off x="273050" y="3060700"/>
            <a:ext cx="7010400" cy="8616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8D77AB"/>
                </a:solidFill>
                <a:uFillTx/>
                <a:latin typeface="Open Sans Bold"/>
                <a:ea typeface="Open Sans Bold"/>
                <a:cs typeface="Open Sans Bold"/>
              </a:rPr>
              <a:t>Δραστηριότητα</a:t>
            </a:r>
            <a:r>
              <a:rPr lang="en-CY" sz="5400" b="1" i="0" u="none" strike="noStrike" kern="1200" cap="none" baseline="0" dirty="0">
                <a:solidFill>
                  <a:srgbClr val="8D77AB"/>
                </a:solidFill>
                <a:uFillTx/>
                <a:latin typeface="Open Sans Bold"/>
                <a:ea typeface="Open Sans Bold"/>
                <a:cs typeface="Open Sans Bold"/>
              </a:rPr>
              <a:t> 10</a:t>
            </a:r>
            <a:endParaRPr lang="en-US" sz="5400" b="1" i="0" u="none" strike="noStrike" kern="1200" cap="none" baseline="0" dirty="0">
              <a:solidFill>
                <a:srgbClr val="8D77AB"/>
              </a:solidFill>
              <a:uFillTx/>
              <a:latin typeface="Open Sans Bold"/>
              <a:ea typeface="Open Sans Bold"/>
              <a:cs typeface="Open Sans Bold"/>
            </a:endParaRPr>
          </a:p>
        </p:txBody>
      </p:sp>
      <p:sp>
        <p:nvSpPr>
          <p:cNvPr id="8" name="Freeform 4">
            <a:extLst>
              <a:ext uri="{FF2B5EF4-FFF2-40B4-BE49-F238E27FC236}">
                <a16:creationId xmlns:a16="http://schemas.microsoft.com/office/drawing/2014/main" id="{08F8B864-F8C0-E435-18EB-C561963D4B6F}"/>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5">
            <a:extLst>
              <a:ext uri="{FF2B5EF4-FFF2-40B4-BE49-F238E27FC236}">
                <a16:creationId xmlns:a16="http://schemas.microsoft.com/office/drawing/2014/main" id="{7A60754E-9BB6-A42C-E313-31513BEA3D14}"/>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699724" y="-10809"/>
            <a:ext cx="3024000" cy="580714"/>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76234"/>
            </a:stretch>
          </a:blipFill>
        </p:spPr>
        <p:txBody>
          <a:bodyPr/>
          <a:lstStyle/>
          <a:p>
            <a:endParaRPr lang="en-CY"/>
          </a:p>
        </p:txBody>
      </p:sp>
      <p:sp>
        <p:nvSpPr>
          <p:cNvPr id="5" name="Freeform 5"/>
          <p:cNvSpPr/>
          <p:nvPr/>
        </p:nvSpPr>
        <p:spPr>
          <a:xfrm>
            <a:off x="2902269" y="-118716"/>
            <a:ext cx="3024000" cy="724621"/>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21376"/>
            </a:stretch>
          </a:blipFill>
        </p:spPr>
        <p:txBody>
          <a:bodyPr/>
          <a:lstStyle/>
          <a:p>
            <a:endParaRPr lang="en-CY" dirty="0"/>
          </a:p>
        </p:txBody>
      </p:sp>
      <p:grpSp>
        <p:nvGrpSpPr>
          <p:cNvPr id="6" name="Group 6"/>
          <p:cNvGrpSpPr/>
          <p:nvPr/>
        </p:nvGrpSpPr>
        <p:grpSpPr>
          <a:xfrm>
            <a:off x="-38303" y="10425749"/>
            <a:ext cx="6935459" cy="92183"/>
            <a:chOff x="0" y="0"/>
            <a:chExt cx="2709333" cy="55566"/>
          </a:xfrm>
        </p:grpSpPr>
        <p:sp>
          <p:nvSpPr>
            <p:cNvPr id="7" name="Freeform 7"/>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8D77AC">
                    <a:alpha val="40000"/>
                  </a:srgbClr>
                </a:gs>
                <a:gs pos="50000">
                  <a:srgbClr val="E6DBF0">
                    <a:alpha val="40000"/>
                  </a:srgbClr>
                </a:gs>
                <a:gs pos="100000">
                  <a:srgbClr val="FEC34D">
                    <a:alpha val="40000"/>
                  </a:srgbClr>
                </a:gs>
              </a:gsLst>
              <a:lin ang="0"/>
            </a:gradFill>
          </p:spPr>
          <p:txBody>
            <a:bodyPr/>
            <a:lstStyle/>
            <a:p>
              <a:endParaRPr lang="en-CY"/>
            </a:p>
          </p:txBody>
        </p:sp>
        <p:sp>
          <p:nvSpPr>
            <p:cNvPr id="8" name="TextBox 8"/>
            <p:cNvSpPr txBox="1"/>
            <p:nvPr/>
          </p:nvSpPr>
          <p:spPr>
            <a:xfrm>
              <a:off x="237548" y="36849"/>
              <a:ext cx="2471785" cy="18717"/>
            </a:xfrm>
            <a:prstGeom prst="rect">
              <a:avLst/>
            </a:prstGeom>
          </p:spPr>
          <p:txBody>
            <a:bodyPr lIns="50800" tIns="50800" rIns="50800" bIns="50800" rtlCol="0" anchor="ctr"/>
            <a:lstStyle/>
            <a:p>
              <a:pPr algn="ctr">
                <a:lnSpc>
                  <a:spcPts val="1515"/>
                </a:lnSpc>
              </a:pPr>
              <a:endParaRPr dirty="0"/>
            </a:p>
          </p:txBody>
        </p:sp>
      </p:grpSp>
      <p:grpSp>
        <p:nvGrpSpPr>
          <p:cNvPr id="9" name="Group 9"/>
          <p:cNvGrpSpPr/>
          <p:nvPr/>
        </p:nvGrpSpPr>
        <p:grpSpPr>
          <a:xfrm>
            <a:off x="-539151" y="667945"/>
            <a:ext cx="9906840" cy="833023"/>
            <a:chOff x="0" y="-70875"/>
            <a:chExt cx="13209120" cy="1110698"/>
          </a:xfrm>
        </p:grpSpPr>
        <p:grpSp>
          <p:nvGrpSpPr>
            <p:cNvPr id="10" name="Group 10"/>
            <p:cNvGrpSpPr/>
            <p:nvPr/>
          </p:nvGrpSpPr>
          <p:grpSpPr>
            <a:xfrm>
              <a:off x="0" y="-70875"/>
              <a:ext cx="13209120" cy="1110698"/>
              <a:chOff x="0" y="-19050"/>
              <a:chExt cx="3550388" cy="298537"/>
            </a:xfrm>
          </p:grpSpPr>
          <p:sp>
            <p:nvSpPr>
              <p:cNvPr id="11" name="Freeform 11"/>
              <p:cNvSpPr/>
              <p:nvPr/>
            </p:nvSpPr>
            <p:spPr>
              <a:xfrm>
                <a:off x="179493" y="0"/>
                <a:ext cx="2721806" cy="279487"/>
              </a:xfrm>
              <a:custGeom>
                <a:avLst/>
                <a:gdLst/>
                <a:ahLst/>
                <a:cxnLst/>
                <a:rect l="l" t="t" r="r" b="b"/>
                <a:pathLst>
                  <a:path w="3550388" h="279487">
                    <a:moveTo>
                      <a:pt x="28914" y="0"/>
                    </a:moveTo>
                    <a:lnTo>
                      <a:pt x="3521473" y="0"/>
                    </a:lnTo>
                    <a:cubicBezTo>
                      <a:pt x="3537442" y="0"/>
                      <a:pt x="3550388" y="12945"/>
                      <a:pt x="3550388" y="28914"/>
                    </a:cubicBezTo>
                    <a:lnTo>
                      <a:pt x="3550388" y="250572"/>
                    </a:lnTo>
                    <a:cubicBezTo>
                      <a:pt x="3550388" y="258241"/>
                      <a:pt x="3547341" y="265595"/>
                      <a:pt x="3541919" y="271018"/>
                    </a:cubicBezTo>
                    <a:cubicBezTo>
                      <a:pt x="3536496" y="276440"/>
                      <a:pt x="3529142" y="279487"/>
                      <a:pt x="3521473" y="279487"/>
                    </a:cubicBezTo>
                    <a:lnTo>
                      <a:pt x="28914" y="279487"/>
                    </a:lnTo>
                    <a:cubicBezTo>
                      <a:pt x="12945" y="279487"/>
                      <a:pt x="0" y="266541"/>
                      <a:pt x="0" y="250572"/>
                    </a:cubicBezTo>
                    <a:lnTo>
                      <a:pt x="0" y="28914"/>
                    </a:lnTo>
                    <a:cubicBezTo>
                      <a:pt x="0" y="12945"/>
                      <a:pt x="12945" y="0"/>
                      <a:pt x="28914" y="0"/>
                    </a:cubicBezTo>
                    <a:close/>
                  </a:path>
                </a:pathLst>
              </a:custGeom>
              <a:solidFill>
                <a:srgbClr val="7F699B"/>
              </a:solidFill>
              <a:ln w="38100" cap="rnd">
                <a:solidFill>
                  <a:srgbClr val="E6DBF0"/>
                </a:solidFill>
                <a:prstDash val="solid"/>
                <a:round/>
              </a:ln>
            </p:spPr>
            <p:txBody>
              <a:bodyPr/>
              <a:lstStyle/>
              <a:p>
                <a:endParaRPr lang="en-CY"/>
              </a:p>
            </p:txBody>
          </p:sp>
          <p:sp>
            <p:nvSpPr>
              <p:cNvPr id="12" name="TextBox 12"/>
              <p:cNvSpPr txBox="1"/>
              <p:nvPr/>
            </p:nvSpPr>
            <p:spPr>
              <a:xfrm>
                <a:off x="0" y="-19050"/>
                <a:ext cx="3550388" cy="298537"/>
              </a:xfrm>
              <a:prstGeom prst="rect">
                <a:avLst/>
              </a:prstGeom>
            </p:spPr>
            <p:txBody>
              <a:bodyPr lIns="50800" tIns="50800" rIns="50800" bIns="50800" rtlCol="0" anchor="ctr"/>
              <a:lstStyle/>
              <a:p>
                <a:pPr algn="ctr">
                  <a:lnSpc>
                    <a:spcPts val="1679"/>
                  </a:lnSpc>
                </a:pPr>
                <a:endParaRPr/>
              </a:p>
            </p:txBody>
          </p:sp>
        </p:grpSp>
        <p:sp>
          <p:nvSpPr>
            <p:cNvPr id="13" name="TextBox 13"/>
            <p:cNvSpPr txBox="1"/>
            <p:nvPr/>
          </p:nvSpPr>
          <p:spPr>
            <a:xfrm>
              <a:off x="910911" y="302741"/>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dirty="0">
                  <a:solidFill>
                    <a:srgbClr val="FFFFFE"/>
                  </a:solidFill>
                  <a:latin typeface="Open Sans Bold"/>
                  <a:ea typeface="Open Sans Bold"/>
                  <a:cs typeface="Open Sans Bold"/>
                  <a:sym typeface="Open Sans Bold"/>
                </a:rPr>
                <a:t>Check - in</a:t>
              </a:r>
            </a:p>
          </p:txBody>
        </p:sp>
        <p:grpSp>
          <p:nvGrpSpPr>
            <p:cNvPr id="14" name="Group 14"/>
            <p:cNvGrpSpPr/>
            <p:nvPr/>
          </p:nvGrpSpPr>
          <p:grpSpPr>
            <a:xfrm>
              <a:off x="8918280" y="266941"/>
              <a:ext cx="1747075" cy="505941"/>
              <a:chOff x="0" y="0"/>
              <a:chExt cx="469584" cy="135988"/>
            </a:xfrm>
          </p:grpSpPr>
          <p:sp>
            <p:nvSpPr>
              <p:cNvPr id="15" name="Freeform 15"/>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7F699B"/>
              </a:solidFill>
            </p:spPr>
            <p:txBody>
              <a:bodyPr/>
              <a:lstStyle/>
              <a:p>
                <a:endParaRPr lang="en-CY"/>
              </a:p>
            </p:txBody>
          </p:sp>
          <p:sp>
            <p:nvSpPr>
              <p:cNvPr id="16" name="TextBox 16"/>
              <p:cNvSpPr txBox="1"/>
              <p:nvPr/>
            </p:nvSpPr>
            <p:spPr>
              <a:xfrm>
                <a:off x="0" y="-19050"/>
                <a:ext cx="469584" cy="155038"/>
              </a:xfrm>
              <a:prstGeom prst="rect">
                <a:avLst/>
              </a:prstGeom>
            </p:spPr>
            <p:txBody>
              <a:bodyPr lIns="50800" tIns="50800" rIns="50800" bIns="50800" rtlCol="0" anchor="ctr"/>
              <a:lstStyle/>
              <a:p>
                <a:pPr algn="ctr">
                  <a:lnSpc>
                    <a:spcPts val="2099"/>
                  </a:lnSpc>
                </a:pPr>
                <a:endParaRPr/>
              </a:p>
            </p:txBody>
          </p:sp>
        </p:grpSp>
      </p:grpSp>
      <p:grpSp>
        <p:nvGrpSpPr>
          <p:cNvPr id="17" name="Group 17"/>
          <p:cNvGrpSpPr/>
          <p:nvPr/>
        </p:nvGrpSpPr>
        <p:grpSpPr>
          <a:xfrm>
            <a:off x="5558832" y="865538"/>
            <a:ext cx="1785156" cy="511732"/>
            <a:chOff x="0" y="0"/>
            <a:chExt cx="639760" cy="183393"/>
          </a:xfrm>
        </p:grpSpPr>
        <p:sp>
          <p:nvSpPr>
            <p:cNvPr id="18" name="Freeform 18"/>
            <p:cNvSpPr/>
            <p:nvPr/>
          </p:nvSpPr>
          <p:spPr>
            <a:xfrm>
              <a:off x="0" y="0"/>
              <a:ext cx="639760" cy="183393"/>
            </a:xfrm>
            <a:custGeom>
              <a:avLst/>
              <a:gdLst/>
              <a:ahLst/>
              <a:cxnLst/>
              <a:rect l="l" t="t" r="r" b="b"/>
              <a:pathLst>
                <a:path w="639760" h="183393">
                  <a:moveTo>
                    <a:pt x="91697" y="0"/>
                  </a:moveTo>
                  <a:lnTo>
                    <a:pt x="548063" y="0"/>
                  </a:lnTo>
                  <a:cubicBezTo>
                    <a:pt x="572382" y="0"/>
                    <a:pt x="595706" y="9661"/>
                    <a:pt x="612902" y="26857"/>
                  </a:cubicBezTo>
                  <a:cubicBezTo>
                    <a:pt x="630099" y="44054"/>
                    <a:pt x="639760" y="67377"/>
                    <a:pt x="639760" y="91697"/>
                  </a:cubicBezTo>
                  <a:lnTo>
                    <a:pt x="639760" y="91697"/>
                  </a:lnTo>
                  <a:cubicBezTo>
                    <a:pt x="639760" y="116016"/>
                    <a:pt x="630099" y="139340"/>
                    <a:pt x="612902" y="156536"/>
                  </a:cubicBezTo>
                  <a:cubicBezTo>
                    <a:pt x="595706" y="173732"/>
                    <a:pt x="572382" y="183393"/>
                    <a:pt x="548063" y="183393"/>
                  </a:cubicBezTo>
                  <a:lnTo>
                    <a:pt x="91697" y="183393"/>
                  </a:lnTo>
                  <a:cubicBezTo>
                    <a:pt x="67377" y="183393"/>
                    <a:pt x="44054" y="173732"/>
                    <a:pt x="26857" y="156536"/>
                  </a:cubicBezTo>
                  <a:cubicBezTo>
                    <a:pt x="9661" y="139340"/>
                    <a:pt x="0" y="116016"/>
                    <a:pt x="0" y="91697"/>
                  </a:cubicBezTo>
                  <a:lnTo>
                    <a:pt x="0" y="91697"/>
                  </a:lnTo>
                  <a:cubicBezTo>
                    <a:pt x="0" y="67377"/>
                    <a:pt x="9661" y="44054"/>
                    <a:pt x="26857" y="26857"/>
                  </a:cubicBezTo>
                  <a:cubicBezTo>
                    <a:pt x="44054" y="9661"/>
                    <a:pt x="67377" y="0"/>
                    <a:pt x="91697" y="0"/>
                  </a:cubicBezTo>
                  <a:close/>
                </a:path>
              </a:pathLst>
            </a:custGeom>
            <a:solidFill>
              <a:srgbClr val="FFFFFF"/>
            </a:solidFill>
          </p:spPr>
          <p:txBody>
            <a:bodyPr/>
            <a:lstStyle/>
            <a:p>
              <a:endParaRPr lang="en-CY"/>
            </a:p>
          </p:txBody>
        </p:sp>
        <p:sp>
          <p:nvSpPr>
            <p:cNvPr id="19" name="TextBox 19"/>
            <p:cNvSpPr txBox="1"/>
            <p:nvPr/>
          </p:nvSpPr>
          <p:spPr>
            <a:xfrm>
              <a:off x="0" y="-19050"/>
              <a:ext cx="639760" cy="202443"/>
            </a:xfrm>
            <a:prstGeom prst="rect">
              <a:avLst/>
            </a:prstGeom>
          </p:spPr>
          <p:txBody>
            <a:bodyPr lIns="50800" tIns="50800" rIns="50800" bIns="50800" rtlCol="0" anchor="ctr"/>
            <a:lstStyle/>
            <a:p>
              <a:pPr marL="0" lvl="0" indent="0" algn="ctr">
                <a:lnSpc>
                  <a:spcPts val="1617"/>
                </a:lnSpc>
              </a:pPr>
              <a:r>
                <a:rPr lang="en-US" sz="1155">
                  <a:solidFill>
                    <a:srgbClr val="715A8F"/>
                  </a:solidFill>
                  <a:latin typeface="Open Sans"/>
                  <a:ea typeface="Open Sans"/>
                  <a:cs typeface="Open Sans"/>
                  <a:sym typeface="Open Sans"/>
                </a:rPr>
                <a:t>[Εβδομάδα 1 – Μήνας 1 – Μήνας 3 – Μήνας 6]</a:t>
              </a:r>
            </a:p>
          </p:txBody>
        </p:sp>
      </p:grpSp>
      <p:sp>
        <p:nvSpPr>
          <p:cNvPr id="20" name="TextBox 20"/>
          <p:cNvSpPr txBox="1"/>
          <p:nvPr/>
        </p:nvSpPr>
        <p:spPr>
          <a:xfrm>
            <a:off x="382276" y="1596218"/>
            <a:ext cx="6888084" cy="826770"/>
          </a:xfrm>
          <a:prstGeom prst="rect">
            <a:avLst/>
          </a:prstGeom>
        </p:spPr>
        <p:txBody>
          <a:bodyPr lIns="0" tIns="0" rIns="0" bIns="0" rtlCol="0" anchor="t">
            <a:spAutoFit/>
          </a:bodyPr>
          <a:lstStyle/>
          <a:p>
            <a:pPr marL="0" lvl="0" indent="0" algn="l">
              <a:lnSpc>
                <a:spcPts val="1679"/>
              </a:lnSpc>
              <a:spcBef>
                <a:spcPct val="0"/>
              </a:spcBef>
            </a:pPr>
            <a:r>
              <a:rPr lang="en-US" sz="1200" b="1">
                <a:solidFill>
                  <a:srgbClr val="464646"/>
                </a:solidFill>
                <a:latin typeface="Open Sans Bold"/>
                <a:ea typeface="Open Sans Bold"/>
                <a:cs typeface="Open Sans Bold"/>
                <a:sym typeface="Open Sans Bold"/>
              </a:rPr>
              <a:t>Υπάλληλος: __________________________ </a:t>
            </a:r>
          </a:p>
          <a:p>
            <a:pPr marL="0" lvl="0" indent="0" algn="l">
              <a:lnSpc>
                <a:spcPts val="1679"/>
              </a:lnSpc>
              <a:spcBef>
                <a:spcPct val="0"/>
              </a:spcBef>
            </a:pPr>
            <a:r>
              <a:rPr lang="en-US" sz="1200" b="1">
                <a:solidFill>
                  <a:srgbClr val="464646"/>
                </a:solidFill>
                <a:latin typeface="Open Sans Bold"/>
                <a:ea typeface="Open Sans Bold"/>
                <a:cs typeface="Open Sans Bold"/>
                <a:sym typeface="Open Sans Bold"/>
              </a:rPr>
              <a:t>Ρόλος: __________________________ </a:t>
            </a:r>
          </a:p>
          <a:p>
            <a:pPr marL="0" lvl="0" indent="0" algn="l">
              <a:lnSpc>
                <a:spcPts val="1679"/>
              </a:lnSpc>
              <a:spcBef>
                <a:spcPct val="0"/>
              </a:spcBef>
            </a:pPr>
            <a:r>
              <a:rPr lang="en-US" sz="1200" b="1">
                <a:solidFill>
                  <a:srgbClr val="464646"/>
                </a:solidFill>
                <a:latin typeface="Open Sans Bold"/>
                <a:ea typeface="Open Sans Bold"/>
                <a:cs typeface="Open Sans Bold"/>
                <a:sym typeface="Open Sans Bold"/>
              </a:rPr>
              <a:t>Ημερομηνία συνάντησης: __________________________ </a:t>
            </a:r>
          </a:p>
          <a:p>
            <a:pPr marL="0" lvl="0" indent="0" algn="l">
              <a:lnSpc>
                <a:spcPts val="1679"/>
              </a:lnSpc>
              <a:spcBef>
                <a:spcPct val="0"/>
              </a:spcBef>
            </a:pPr>
            <a:r>
              <a:rPr lang="en-US" sz="1200" b="1">
                <a:solidFill>
                  <a:srgbClr val="464646"/>
                </a:solidFill>
                <a:latin typeface="Open Sans Bold"/>
                <a:ea typeface="Open Sans Bold"/>
                <a:cs typeface="Open Sans Bold"/>
                <a:sym typeface="Open Sans Bold"/>
              </a:rPr>
              <a:t>Συντονιστής: __________________________ </a:t>
            </a:r>
          </a:p>
        </p:txBody>
      </p:sp>
      <p:grpSp>
        <p:nvGrpSpPr>
          <p:cNvPr id="21" name="Group 21"/>
          <p:cNvGrpSpPr/>
          <p:nvPr/>
        </p:nvGrpSpPr>
        <p:grpSpPr>
          <a:xfrm>
            <a:off x="211173" y="2597779"/>
            <a:ext cx="7137654" cy="1188800"/>
            <a:chOff x="0" y="0"/>
            <a:chExt cx="9516871" cy="1585066"/>
          </a:xfrm>
        </p:grpSpPr>
        <p:grpSp>
          <p:nvGrpSpPr>
            <p:cNvPr id="22" name="Group 22"/>
            <p:cNvGrpSpPr/>
            <p:nvPr/>
          </p:nvGrpSpPr>
          <p:grpSpPr>
            <a:xfrm>
              <a:off x="243952" y="160671"/>
              <a:ext cx="9272920" cy="1424396"/>
              <a:chOff x="0" y="0"/>
              <a:chExt cx="2492404" cy="382853"/>
            </a:xfrm>
          </p:grpSpPr>
          <p:sp>
            <p:nvSpPr>
              <p:cNvPr id="23" name="Freeform 23"/>
              <p:cNvSpPr/>
              <p:nvPr/>
            </p:nvSpPr>
            <p:spPr>
              <a:xfrm>
                <a:off x="0" y="0"/>
                <a:ext cx="2492404" cy="382853"/>
              </a:xfrm>
              <a:custGeom>
                <a:avLst/>
                <a:gdLst/>
                <a:ahLst/>
                <a:cxnLst/>
                <a:rect l="l" t="t" r="r" b="b"/>
                <a:pathLst>
                  <a:path w="2492404" h="382853">
                    <a:moveTo>
                      <a:pt x="41188" y="0"/>
                    </a:moveTo>
                    <a:lnTo>
                      <a:pt x="2451216" y="0"/>
                    </a:lnTo>
                    <a:cubicBezTo>
                      <a:pt x="2473963" y="0"/>
                      <a:pt x="2492404" y="18441"/>
                      <a:pt x="2492404" y="41188"/>
                    </a:cubicBezTo>
                    <a:lnTo>
                      <a:pt x="2492404" y="341665"/>
                    </a:lnTo>
                    <a:cubicBezTo>
                      <a:pt x="2492404" y="364413"/>
                      <a:pt x="2473963" y="382853"/>
                      <a:pt x="2451216" y="382853"/>
                    </a:cubicBezTo>
                    <a:lnTo>
                      <a:pt x="41188" y="382853"/>
                    </a:lnTo>
                    <a:cubicBezTo>
                      <a:pt x="18441" y="382853"/>
                      <a:pt x="0" y="364413"/>
                      <a:pt x="0" y="341665"/>
                    </a:cubicBezTo>
                    <a:lnTo>
                      <a:pt x="0" y="41188"/>
                    </a:lnTo>
                    <a:cubicBezTo>
                      <a:pt x="0" y="18441"/>
                      <a:pt x="18441" y="0"/>
                      <a:pt x="41188" y="0"/>
                    </a:cubicBezTo>
                    <a:close/>
                  </a:path>
                </a:pathLst>
              </a:custGeom>
              <a:solidFill>
                <a:srgbClr val="E6DBF0"/>
              </a:solidFill>
            </p:spPr>
            <p:txBody>
              <a:bodyPr/>
              <a:lstStyle/>
              <a:p>
                <a:endParaRPr lang="en-CY"/>
              </a:p>
            </p:txBody>
          </p:sp>
          <p:sp>
            <p:nvSpPr>
              <p:cNvPr id="24" name="TextBox 24"/>
              <p:cNvSpPr txBox="1"/>
              <p:nvPr/>
            </p:nvSpPr>
            <p:spPr>
              <a:xfrm>
                <a:off x="0" y="-28575"/>
                <a:ext cx="2492404" cy="411428"/>
              </a:xfrm>
              <a:prstGeom prst="rect">
                <a:avLst/>
              </a:prstGeom>
            </p:spPr>
            <p:txBody>
              <a:bodyPr lIns="50800" tIns="50800" rIns="50800" bIns="50800" rtlCol="0" anchor="ctr"/>
              <a:lstStyle/>
              <a:p>
                <a:pPr algn="ctr">
                  <a:lnSpc>
                    <a:spcPts val="1679"/>
                  </a:lnSpc>
                </a:pPr>
                <a:endParaRPr/>
              </a:p>
            </p:txBody>
          </p:sp>
        </p:grpSp>
        <p:sp>
          <p:nvSpPr>
            <p:cNvPr id="25" name="TextBox 25"/>
            <p:cNvSpPr txBox="1"/>
            <p:nvPr/>
          </p:nvSpPr>
          <p:spPr>
            <a:xfrm>
              <a:off x="824494" y="304690"/>
              <a:ext cx="8111835" cy="9717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Πώς πάνε τα πράγματα</a:t>
              </a:r>
            </a:p>
            <a:p>
              <a:pPr marL="302259" lvl="1" indent="-151129" algn="l">
                <a:lnSpc>
                  <a:spcPts val="1959"/>
                </a:lnSpc>
                <a:buFont typeface="Arial"/>
                <a:buChar char="•"/>
              </a:pPr>
              <a:r>
                <a:rPr lang="en-US" sz="1399">
                  <a:solidFill>
                    <a:srgbClr val="464646"/>
                  </a:solidFill>
                  <a:latin typeface="Open Sans"/>
                  <a:ea typeface="Open Sans"/>
                  <a:cs typeface="Open Sans"/>
                  <a:sym typeface="Open Sans"/>
                </a:rPr>
                <a:t>Πώς νιώθεις μέχρι τώρα στη δουλειά;</a:t>
              </a:r>
            </a:p>
            <a:p>
              <a:pPr marL="302259" lvl="1" indent="-151129" algn="l">
                <a:lnSpc>
                  <a:spcPts val="1959"/>
                </a:lnSpc>
                <a:buFont typeface="Arial"/>
                <a:buChar char="•"/>
              </a:pPr>
              <a:r>
                <a:rPr lang="en-US" sz="1399">
                  <a:solidFill>
                    <a:srgbClr val="464646"/>
                  </a:solidFill>
                  <a:latin typeface="Open Sans"/>
                  <a:ea typeface="Open Sans"/>
                  <a:cs typeface="Open Sans"/>
                  <a:sym typeface="Open Sans"/>
                </a:rPr>
                <a:t>Τι πάει καλά;</a:t>
              </a:r>
            </a:p>
          </p:txBody>
        </p:sp>
        <p:grpSp>
          <p:nvGrpSpPr>
            <p:cNvPr id="26" name="Group 26"/>
            <p:cNvGrpSpPr/>
            <p:nvPr/>
          </p:nvGrpSpPr>
          <p:grpSpPr>
            <a:xfrm>
              <a:off x="0" y="0"/>
              <a:ext cx="727047" cy="666529"/>
              <a:chOff x="0" y="0"/>
              <a:chExt cx="886599" cy="812800"/>
            </a:xfrm>
          </p:grpSpPr>
          <p:sp>
            <p:nvSpPr>
              <p:cNvPr id="27" name="Freeform 27"/>
              <p:cNvSpPr/>
              <p:nvPr/>
            </p:nvSpPr>
            <p:spPr>
              <a:xfrm>
                <a:off x="0" y="0"/>
                <a:ext cx="886599" cy="812800"/>
              </a:xfrm>
              <a:custGeom>
                <a:avLst/>
                <a:gdLst/>
                <a:ahLst/>
                <a:cxnLst/>
                <a:rect l="l" t="t" r="r" b="b"/>
                <a:pathLst>
                  <a:path w="886599" h="812800">
                    <a:moveTo>
                      <a:pt x="443299" y="0"/>
                    </a:moveTo>
                    <a:cubicBezTo>
                      <a:pt x="198472" y="0"/>
                      <a:pt x="0" y="181951"/>
                      <a:pt x="0" y="406400"/>
                    </a:cubicBezTo>
                    <a:cubicBezTo>
                      <a:pt x="0" y="630849"/>
                      <a:pt x="198472" y="812800"/>
                      <a:pt x="443299" y="812800"/>
                    </a:cubicBezTo>
                    <a:cubicBezTo>
                      <a:pt x="688127" y="812800"/>
                      <a:pt x="886599" y="630849"/>
                      <a:pt x="886599" y="406400"/>
                    </a:cubicBezTo>
                    <a:cubicBezTo>
                      <a:pt x="886599" y="181951"/>
                      <a:pt x="688127" y="0"/>
                      <a:pt x="443299" y="0"/>
                    </a:cubicBezTo>
                    <a:close/>
                  </a:path>
                </a:pathLst>
              </a:custGeom>
              <a:solidFill>
                <a:srgbClr val="7F699B"/>
              </a:solidFill>
            </p:spPr>
            <p:txBody>
              <a:bodyPr/>
              <a:lstStyle/>
              <a:p>
                <a:endParaRPr lang="en-CY"/>
              </a:p>
            </p:txBody>
          </p:sp>
          <p:sp>
            <p:nvSpPr>
              <p:cNvPr id="28" name="TextBox 28"/>
              <p:cNvSpPr txBox="1"/>
              <p:nvPr/>
            </p:nvSpPr>
            <p:spPr>
              <a:xfrm>
                <a:off x="83119" y="47625"/>
                <a:ext cx="720361" cy="688975"/>
              </a:xfrm>
              <a:prstGeom prst="rect">
                <a:avLst/>
              </a:prstGeom>
            </p:spPr>
            <p:txBody>
              <a:bodyPr lIns="50800" tIns="50800" rIns="50800" bIns="50800" rtlCol="0" anchor="ctr"/>
              <a:lstStyle/>
              <a:p>
                <a:pPr algn="ctr">
                  <a:lnSpc>
                    <a:spcPts val="1679"/>
                  </a:lnSpc>
                </a:pPr>
                <a:endParaRPr/>
              </a:p>
            </p:txBody>
          </p:sp>
        </p:grpSp>
        <p:sp>
          <p:nvSpPr>
            <p:cNvPr id="29" name="TextBox 29"/>
            <p:cNvSpPr txBox="1"/>
            <p:nvPr/>
          </p:nvSpPr>
          <p:spPr>
            <a:xfrm>
              <a:off x="55740" y="194016"/>
              <a:ext cx="615566"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1</a:t>
              </a:r>
            </a:p>
          </p:txBody>
        </p:sp>
      </p:grpSp>
      <p:grpSp>
        <p:nvGrpSpPr>
          <p:cNvPr id="30" name="Group 30"/>
          <p:cNvGrpSpPr/>
          <p:nvPr/>
        </p:nvGrpSpPr>
        <p:grpSpPr>
          <a:xfrm>
            <a:off x="220990" y="3936920"/>
            <a:ext cx="7118020" cy="1369776"/>
            <a:chOff x="0" y="0"/>
            <a:chExt cx="9490693" cy="1826368"/>
          </a:xfrm>
        </p:grpSpPr>
        <p:grpSp>
          <p:nvGrpSpPr>
            <p:cNvPr id="31" name="Group 31"/>
            <p:cNvGrpSpPr/>
            <p:nvPr/>
          </p:nvGrpSpPr>
          <p:grpSpPr>
            <a:xfrm>
              <a:off x="227393" y="163080"/>
              <a:ext cx="9263300" cy="1663288"/>
              <a:chOff x="0" y="0"/>
              <a:chExt cx="2453028" cy="440458"/>
            </a:xfrm>
          </p:grpSpPr>
          <p:sp>
            <p:nvSpPr>
              <p:cNvPr id="32" name="Freeform 32"/>
              <p:cNvSpPr/>
              <p:nvPr/>
            </p:nvSpPr>
            <p:spPr>
              <a:xfrm>
                <a:off x="0" y="0"/>
                <a:ext cx="2453028" cy="440458"/>
              </a:xfrm>
              <a:custGeom>
                <a:avLst/>
                <a:gdLst/>
                <a:ahLst/>
                <a:cxnLst/>
                <a:rect l="l" t="t" r="r" b="b"/>
                <a:pathLst>
                  <a:path w="2453028" h="440458">
                    <a:moveTo>
                      <a:pt x="41849" y="0"/>
                    </a:moveTo>
                    <a:lnTo>
                      <a:pt x="2411178" y="0"/>
                    </a:lnTo>
                    <a:cubicBezTo>
                      <a:pt x="2434291" y="0"/>
                      <a:pt x="2453028" y="18737"/>
                      <a:pt x="2453028" y="41849"/>
                    </a:cubicBezTo>
                    <a:lnTo>
                      <a:pt x="2453028" y="398608"/>
                    </a:lnTo>
                    <a:cubicBezTo>
                      <a:pt x="2453028" y="409707"/>
                      <a:pt x="2448619" y="420352"/>
                      <a:pt x="2440770" y="428200"/>
                    </a:cubicBezTo>
                    <a:cubicBezTo>
                      <a:pt x="2432922" y="436048"/>
                      <a:pt x="2422277" y="440458"/>
                      <a:pt x="2411178" y="440458"/>
                    </a:cubicBezTo>
                    <a:lnTo>
                      <a:pt x="41849" y="440458"/>
                    </a:lnTo>
                    <a:cubicBezTo>
                      <a:pt x="18737" y="440458"/>
                      <a:pt x="0" y="421721"/>
                      <a:pt x="0" y="398608"/>
                    </a:cubicBezTo>
                    <a:lnTo>
                      <a:pt x="0" y="41849"/>
                    </a:lnTo>
                    <a:cubicBezTo>
                      <a:pt x="0" y="18737"/>
                      <a:pt x="18737" y="0"/>
                      <a:pt x="41849" y="0"/>
                    </a:cubicBezTo>
                    <a:close/>
                  </a:path>
                </a:pathLst>
              </a:custGeom>
              <a:solidFill>
                <a:srgbClr val="FFFFFE"/>
              </a:solidFill>
              <a:ln w="38100" cap="rnd">
                <a:solidFill>
                  <a:srgbClr val="7F699B"/>
                </a:solidFill>
                <a:prstDash val="solid"/>
                <a:round/>
              </a:ln>
            </p:spPr>
            <p:txBody>
              <a:bodyPr/>
              <a:lstStyle/>
              <a:p>
                <a:endParaRPr lang="en-CY"/>
              </a:p>
            </p:txBody>
          </p:sp>
          <p:sp>
            <p:nvSpPr>
              <p:cNvPr id="33" name="TextBox 33"/>
              <p:cNvSpPr txBox="1"/>
              <p:nvPr/>
            </p:nvSpPr>
            <p:spPr>
              <a:xfrm>
                <a:off x="0" y="-28575"/>
                <a:ext cx="2453028" cy="469033"/>
              </a:xfrm>
              <a:prstGeom prst="rect">
                <a:avLst/>
              </a:prstGeom>
            </p:spPr>
            <p:txBody>
              <a:bodyPr lIns="50800" tIns="50800" rIns="50800" bIns="50800" rtlCol="0" anchor="ctr"/>
              <a:lstStyle/>
              <a:p>
                <a:pPr algn="ctr">
                  <a:lnSpc>
                    <a:spcPts val="1679"/>
                  </a:lnSpc>
                </a:pPr>
                <a:endParaRPr/>
              </a:p>
            </p:txBody>
          </p:sp>
        </p:grpSp>
        <p:sp>
          <p:nvSpPr>
            <p:cNvPr id="34" name="TextBox 34"/>
            <p:cNvSpPr txBox="1"/>
            <p:nvPr/>
          </p:nvSpPr>
          <p:spPr>
            <a:xfrm>
              <a:off x="773698" y="309688"/>
              <a:ext cx="7103006" cy="1301962"/>
            </a:xfrm>
            <a:prstGeom prst="rect">
              <a:avLst/>
            </a:prstGeom>
          </p:spPr>
          <p:txBody>
            <a:bodyPr lIns="0" tIns="0" rIns="0" bIns="0" rtlCol="0" anchor="t">
              <a:spAutoFit/>
            </a:bodyPr>
            <a:lstStyle/>
            <a:p>
              <a:pPr marL="0" lvl="0" indent="0" algn="just">
                <a:lnSpc>
                  <a:spcPts val="1960"/>
                </a:lnSpc>
              </a:pPr>
              <a:r>
                <a:rPr lang="en-US" sz="1400" b="1">
                  <a:solidFill>
                    <a:srgbClr val="464646"/>
                  </a:solidFill>
                  <a:latin typeface="Open Sans Bold"/>
                  <a:ea typeface="Open Sans Bold"/>
                  <a:cs typeface="Open Sans Bold"/>
                  <a:sym typeface="Open Sans Bold"/>
                </a:rPr>
                <a:t>Σαφήνεια &amp; Υποστήριξη</a:t>
              </a:r>
            </a:p>
            <a:p>
              <a:pPr marL="302261" lvl="1" indent="-151130" algn="l">
                <a:lnSpc>
                  <a:spcPts val="1960"/>
                </a:lnSpc>
                <a:buFont typeface="Arial"/>
                <a:buChar char="•"/>
              </a:pPr>
              <a:r>
                <a:rPr lang="en-US" sz="1400">
                  <a:solidFill>
                    <a:srgbClr val="464646"/>
                  </a:solidFill>
                  <a:latin typeface="Open Sans"/>
                  <a:ea typeface="Open Sans"/>
                  <a:cs typeface="Open Sans"/>
                  <a:sym typeface="Open Sans"/>
                </a:rPr>
                <a:t>Είναι ξεκάθαρος ο ρόλος σου;</a:t>
              </a:r>
            </a:p>
            <a:p>
              <a:pPr marL="302261" lvl="1" indent="-151130" algn="l">
                <a:lnSpc>
                  <a:spcPts val="1960"/>
                </a:lnSpc>
                <a:buFont typeface="Arial"/>
                <a:buChar char="•"/>
              </a:pPr>
              <a:r>
                <a:rPr lang="en-US" sz="1400">
                  <a:solidFill>
                    <a:srgbClr val="464646"/>
                  </a:solidFill>
                  <a:latin typeface="Open Sans"/>
                  <a:ea typeface="Open Sans"/>
                  <a:cs typeface="Open Sans"/>
                  <a:sym typeface="Open Sans"/>
                </a:rPr>
                <a:t>Νιώθεις υποστήριξη από την ομάδα;</a:t>
              </a:r>
            </a:p>
            <a:p>
              <a:pPr marL="302261" lvl="1" indent="-151130" algn="l">
                <a:lnSpc>
                  <a:spcPts val="1960"/>
                </a:lnSpc>
                <a:buFont typeface="Arial"/>
                <a:buChar char="•"/>
              </a:pPr>
              <a:r>
                <a:rPr lang="en-US" sz="1400">
                  <a:solidFill>
                    <a:srgbClr val="464646"/>
                  </a:solidFill>
                  <a:latin typeface="Open Sans"/>
                  <a:ea typeface="Open Sans"/>
                  <a:cs typeface="Open Sans"/>
                  <a:sym typeface="Open Sans"/>
                </a:rPr>
                <a:t>Λειτουργούν οι διαδικασίες για buddy ή μέντορα;</a:t>
              </a:r>
            </a:p>
          </p:txBody>
        </p:sp>
        <p:grpSp>
          <p:nvGrpSpPr>
            <p:cNvPr id="35" name="Group 35"/>
            <p:cNvGrpSpPr/>
            <p:nvPr/>
          </p:nvGrpSpPr>
          <p:grpSpPr>
            <a:xfrm>
              <a:off x="0" y="0"/>
              <a:ext cx="677698" cy="676526"/>
              <a:chOff x="0" y="0"/>
              <a:chExt cx="814208" cy="812800"/>
            </a:xfrm>
          </p:grpSpPr>
          <p:sp>
            <p:nvSpPr>
              <p:cNvPr id="36" name="Freeform 36"/>
              <p:cNvSpPr/>
              <p:nvPr/>
            </p:nvSpPr>
            <p:spPr>
              <a:xfrm>
                <a:off x="0" y="0"/>
                <a:ext cx="814208" cy="812800"/>
              </a:xfrm>
              <a:custGeom>
                <a:avLst/>
                <a:gdLst/>
                <a:ahLst/>
                <a:cxnLst/>
                <a:rect l="l" t="t" r="r" b="b"/>
                <a:pathLst>
                  <a:path w="814208" h="812800">
                    <a:moveTo>
                      <a:pt x="407104" y="0"/>
                    </a:moveTo>
                    <a:cubicBezTo>
                      <a:pt x="182267" y="0"/>
                      <a:pt x="0" y="181951"/>
                      <a:pt x="0" y="406400"/>
                    </a:cubicBezTo>
                    <a:cubicBezTo>
                      <a:pt x="0" y="630849"/>
                      <a:pt x="182267" y="812800"/>
                      <a:pt x="407104" y="812800"/>
                    </a:cubicBezTo>
                    <a:cubicBezTo>
                      <a:pt x="631941" y="812800"/>
                      <a:pt x="814208" y="630849"/>
                      <a:pt x="814208" y="406400"/>
                    </a:cubicBezTo>
                    <a:cubicBezTo>
                      <a:pt x="814208" y="181951"/>
                      <a:pt x="631941" y="0"/>
                      <a:pt x="407104" y="0"/>
                    </a:cubicBezTo>
                    <a:close/>
                  </a:path>
                </a:pathLst>
              </a:custGeom>
              <a:solidFill>
                <a:srgbClr val="7F699B"/>
              </a:solidFill>
            </p:spPr>
            <p:txBody>
              <a:bodyPr/>
              <a:lstStyle/>
              <a:p>
                <a:endParaRPr lang="en-CY"/>
              </a:p>
            </p:txBody>
          </p:sp>
          <p:sp>
            <p:nvSpPr>
              <p:cNvPr id="37" name="TextBox 37"/>
              <p:cNvSpPr txBox="1"/>
              <p:nvPr/>
            </p:nvSpPr>
            <p:spPr>
              <a:xfrm>
                <a:off x="76332" y="47625"/>
                <a:ext cx="661544" cy="688975"/>
              </a:xfrm>
              <a:prstGeom prst="rect">
                <a:avLst/>
              </a:prstGeom>
            </p:spPr>
            <p:txBody>
              <a:bodyPr lIns="50800" tIns="50800" rIns="50800" bIns="50800" rtlCol="0" anchor="ctr"/>
              <a:lstStyle/>
              <a:p>
                <a:pPr algn="ctr">
                  <a:lnSpc>
                    <a:spcPts val="1679"/>
                  </a:lnSpc>
                </a:pPr>
                <a:endParaRPr/>
              </a:p>
            </p:txBody>
          </p:sp>
        </p:grpSp>
        <p:sp>
          <p:nvSpPr>
            <p:cNvPr id="38" name="TextBox 38"/>
            <p:cNvSpPr txBox="1"/>
            <p:nvPr/>
          </p:nvSpPr>
          <p:spPr>
            <a:xfrm>
              <a:off x="51957" y="206023"/>
              <a:ext cx="573784" cy="302580"/>
            </a:xfrm>
            <a:prstGeom prst="rect">
              <a:avLst/>
            </a:prstGeom>
          </p:spPr>
          <p:txBody>
            <a:bodyPr lIns="0" tIns="0" rIns="0" bIns="0" rtlCol="0" anchor="t">
              <a:spAutoFit/>
            </a:bodyPr>
            <a:lstStyle/>
            <a:p>
              <a:pPr marL="0" lvl="0" indent="0" algn="ctr">
                <a:lnSpc>
                  <a:spcPts val="1685"/>
                </a:lnSpc>
              </a:pPr>
              <a:r>
                <a:rPr lang="en-US" sz="1685" b="1" spc="-118">
                  <a:solidFill>
                    <a:srgbClr val="FFFFFF"/>
                  </a:solidFill>
                  <a:latin typeface="Open Sans Bold"/>
                  <a:ea typeface="Open Sans Bold"/>
                  <a:cs typeface="Open Sans Bold"/>
                  <a:sym typeface="Open Sans Bold"/>
                </a:rPr>
                <a:t>2</a:t>
              </a:r>
            </a:p>
          </p:txBody>
        </p:sp>
      </p:grpSp>
      <p:grpSp>
        <p:nvGrpSpPr>
          <p:cNvPr id="39" name="Group 39"/>
          <p:cNvGrpSpPr/>
          <p:nvPr/>
        </p:nvGrpSpPr>
        <p:grpSpPr>
          <a:xfrm>
            <a:off x="216012" y="5457036"/>
            <a:ext cx="7127976" cy="1306542"/>
            <a:chOff x="0" y="0"/>
            <a:chExt cx="9503968" cy="1742056"/>
          </a:xfrm>
        </p:grpSpPr>
        <p:grpSp>
          <p:nvGrpSpPr>
            <p:cNvPr id="40" name="Group 40"/>
            <p:cNvGrpSpPr/>
            <p:nvPr/>
          </p:nvGrpSpPr>
          <p:grpSpPr>
            <a:xfrm>
              <a:off x="226379" y="163080"/>
              <a:ext cx="9277589" cy="1578975"/>
              <a:chOff x="0" y="0"/>
              <a:chExt cx="2456812" cy="418131"/>
            </a:xfrm>
          </p:grpSpPr>
          <p:sp>
            <p:nvSpPr>
              <p:cNvPr id="41" name="Freeform 41"/>
              <p:cNvSpPr/>
              <p:nvPr/>
            </p:nvSpPr>
            <p:spPr>
              <a:xfrm>
                <a:off x="0" y="0"/>
                <a:ext cx="2456811" cy="418131"/>
              </a:xfrm>
              <a:custGeom>
                <a:avLst/>
                <a:gdLst/>
                <a:ahLst/>
                <a:cxnLst/>
                <a:rect l="l" t="t" r="r" b="b"/>
                <a:pathLst>
                  <a:path w="2456811" h="418131">
                    <a:moveTo>
                      <a:pt x="41785" y="0"/>
                    </a:moveTo>
                    <a:lnTo>
                      <a:pt x="2415027" y="0"/>
                    </a:lnTo>
                    <a:cubicBezTo>
                      <a:pt x="2426109" y="0"/>
                      <a:pt x="2436737" y="4402"/>
                      <a:pt x="2444573" y="12239"/>
                    </a:cubicBezTo>
                    <a:cubicBezTo>
                      <a:pt x="2452409" y="20075"/>
                      <a:pt x="2456811" y="30703"/>
                      <a:pt x="2456811" y="41785"/>
                    </a:cubicBezTo>
                    <a:lnTo>
                      <a:pt x="2456811" y="376346"/>
                    </a:lnTo>
                    <a:cubicBezTo>
                      <a:pt x="2456811" y="387428"/>
                      <a:pt x="2452409" y="398056"/>
                      <a:pt x="2444573" y="405892"/>
                    </a:cubicBezTo>
                    <a:cubicBezTo>
                      <a:pt x="2436737" y="413728"/>
                      <a:pt x="2426109" y="418131"/>
                      <a:pt x="2415027" y="418131"/>
                    </a:cubicBezTo>
                    <a:lnTo>
                      <a:pt x="41785" y="418131"/>
                    </a:lnTo>
                    <a:cubicBezTo>
                      <a:pt x="30703" y="418131"/>
                      <a:pt x="20075" y="413728"/>
                      <a:pt x="12239" y="405892"/>
                    </a:cubicBezTo>
                    <a:cubicBezTo>
                      <a:pt x="4402" y="398056"/>
                      <a:pt x="0" y="387428"/>
                      <a:pt x="0" y="376346"/>
                    </a:cubicBezTo>
                    <a:lnTo>
                      <a:pt x="0" y="41785"/>
                    </a:lnTo>
                    <a:cubicBezTo>
                      <a:pt x="0" y="30703"/>
                      <a:pt x="4402" y="20075"/>
                      <a:pt x="12239" y="12239"/>
                    </a:cubicBezTo>
                    <a:cubicBezTo>
                      <a:pt x="20075" y="4402"/>
                      <a:pt x="30703" y="0"/>
                      <a:pt x="41785" y="0"/>
                    </a:cubicBezTo>
                    <a:close/>
                  </a:path>
                </a:pathLst>
              </a:custGeom>
              <a:solidFill>
                <a:srgbClr val="E6DBF0"/>
              </a:solidFill>
              <a:ln cap="rnd">
                <a:noFill/>
                <a:prstDash val="solid"/>
                <a:round/>
              </a:ln>
            </p:spPr>
            <p:txBody>
              <a:bodyPr/>
              <a:lstStyle/>
              <a:p>
                <a:endParaRPr lang="en-CY"/>
              </a:p>
            </p:txBody>
          </p:sp>
          <p:sp>
            <p:nvSpPr>
              <p:cNvPr id="42" name="TextBox 42"/>
              <p:cNvSpPr txBox="1"/>
              <p:nvPr/>
            </p:nvSpPr>
            <p:spPr>
              <a:xfrm>
                <a:off x="0" y="-38100"/>
                <a:ext cx="2456812" cy="456231"/>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43" name="TextBox 43"/>
            <p:cNvSpPr txBox="1"/>
            <p:nvPr/>
          </p:nvSpPr>
          <p:spPr>
            <a:xfrm>
              <a:off x="818674" y="309688"/>
              <a:ext cx="8266261" cy="13019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Προκλήσεις ή Ανάγκες</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Είναι κάτι δύσκολο ή ασαφές;</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Υπάρχει κάποια υποστήριξη που θα μπορούσε να βοηθήσει αυτή τη στιγμή;</a:t>
              </a:r>
            </a:p>
          </p:txBody>
        </p:sp>
        <p:grpSp>
          <p:nvGrpSpPr>
            <p:cNvPr id="44" name="Group 44"/>
            <p:cNvGrpSpPr/>
            <p:nvPr/>
          </p:nvGrpSpPr>
          <p:grpSpPr>
            <a:xfrm>
              <a:off x="0" y="0"/>
              <a:ext cx="674674" cy="676526"/>
              <a:chOff x="0" y="0"/>
              <a:chExt cx="810576" cy="812800"/>
            </a:xfrm>
          </p:grpSpPr>
          <p:sp>
            <p:nvSpPr>
              <p:cNvPr id="45" name="Freeform 45"/>
              <p:cNvSpPr/>
              <p:nvPr/>
            </p:nvSpPr>
            <p:spPr>
              <a:xfrm>
                <a:off x="0" y="0"/>
                <a:ext cx="810576" cy="812800"/>
              </a:xfrm>
              <a:custGeom>
                <a:avLst/>
                <a:gdLst/>
                <a:ahLst/>
                <a:cxnLst/>
                <a:rect l="l" t="t" r="r" b="b"/>
                <a:pathLst>
                  <a:path w="810576" h="812800">
                    <a:moveTo>
                      <a:pt x="405288" y="0"/>
                    </a:moveTo>
                    <a:cubicBezTo>
                      <a:pt x="181454" y="0"/>
                      <a:pt x="0" y="181951"/>
                      <a:pt x="0" y="406400"/>
                    </a:cubicBezTo>
                    <a:cubicBezTo>
                      <a:pt x="0" y="630849"/>
                      <a:pt x="181454" y="812800"/>
                      <a:pt x="405288" y="812800"/>
                    </a:cubicBezTo>
                    <a:cubicBezTo>
                      <a:pt x="629122" y="812800"/>
                      <a:pt x="810576" y="630849"/>
                      <a:pt x="810576" y="406400"/>
                    </a:cubicBezTo>
                    <a:cubicBezTo>
                      <a:pt x="810576" y="181951"/>
                      <a:pt x="629122" y="0"/>
                      <a:pt x="405288" y="0"/>
                    </a:cubicBezTo>
                    <a:close/>
                  </a:path>
                </a:pathLst>
              </a:custGeom>
              <a:solidFill>
                <a:srgbClr val="7F699B"/>
              </a:solidFill>
            </p:spPr>
            <p:txBody>
              <a:bodyPr/>
              <a:lstStyle/>
              <a:p>
                <a:endParaRPr lang="en-CY"/>
              </a:p>
            </p:txBody>
          </p:sp>
          <p:sp>
            <p:nvSpPr>
              <p:cNvPr id="46" name="TextBox 46"/>
              <p:cNvSpPr txBox="1"/>
              <p:nvPr/>
            </p:nvSpPr>
            <p:spPr>
              <a:xfrm>
                <a:off x="75991" y="38100"/>
                <a:ext cx="658593"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47" name="TextBox 47"/>
            <p:cNvSpPr txBox="1"/>
            <p:nvPr/>
          </p:nvSpPr>
          <p:spPr>
            <a:xfrm>
              <a:off x="51725" y="203365"/>
              <a:ext cx="571224" cy="298371"/>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3</a:t>
              </a:r>
            </a:p>
          </p:txBody>
        </p:sp>
      </p:grpSp>
      <p:grpSp>
        <p:nvGrpSpPr>
          <p:cNvPr id="48" name="Group 48"/>
          <p:cNvGrpSpPr/>
          <p:nvPr/>
        </p:nvGrpSpPr>
        <p:grpSpPr>
          <a:xfrm>
            <a:off x="233301" y="6913918"/>
            <a:ext cx="7093399" cy="1291942"/>
            <a:chOff x="0" y="0"/>
            <a:chExt cx="9457865" cy="1722589"/>
          </a:xfrm>
        </p:grpSpPr>
        <p:grpSp>
          <p:nvGrpSpPr>
            <p:cNvPr id="49" name="Group 49"/>
            <p:cNvGrpSpPr/>
            <p:nvPr/>
          </p:nvGrpSpPr>
          <p:grpSpPr>
            <a:xfrm>
              <a:off x="231536" y="163080"/>
              <a:ext cx="9226329" cy="1559509"/>
              <a:chOff x="0" y="0"/>
              <a:chExt cx="2443237" cy="412976"/>
            </a:xfrm>
          </p:grpSpPr>
          <p:sp>
            <p:nvSpPr>
              <p:cNvPr id="50" name="Freeform 50"/>
              <p:cNvSpPr/>
              <p:nvPr/>
            </p:nvSpPr>
            <p:spPr>
              <a:xfrm>
                <a:off x="0" y="0"/>
                <a:ext cx="2443237" cy="412976"/>
              </a:xfrm>
              <a:custGeom>
                <a:avLst/>
                <a:gdLst/>
                <a:ahLst/>
                <a:cxnLst/>
                <a:rect l="l" t="t" r="r" b="b"/>
                <a:pathLst>
                  <a:path w="2443237" h="412976">
                    <a:moveTo>
                      <a:pt x="42017" y="0"/>
                    </a:moveTo>
                    <a:lnTo>
                      <a:pt x="2401220" y="0"/>
                    </a:lnTo>
                    <a:cubicBezTo>
                      <a:pt x="2412364" y="0"/>
                      <a:pt x="2423051" y="4427"/>
                      <a:pt x="2430931" y="12307"/>
                    </a:cubicBezTo>
                    <a:cubicBezTo>
                      <a:pt x="2438810" y="20186"/>
                      <a:pt x="2443237" y="30873"/>
                      <a:pt x="2443237" y="42017"/>
                    </a:cubicBezTo>
                    <a:lnTo>
                      <a:pt x="2443237" y="370959"/>
                    </a:lnTo>
                    <a:cubicBezTo>
                      <a:pt x="2443237" y="382102"/>
                      <a:pt x="2438810" y="392790"/>
                      <a:pt x="2430931" y="400669"/>
                    </a:cubicBezTo>
                    <a:cubicBezTo>
                      <a:pt x="2423051" y="408549"/>
                      <a:pt x="2412364" y="412976"/>
                      <a:pt x="2401220" y="412976"/>
                    </a:cubicBezTo>
                    <a:lnTo>
                      <a:pt x="42017" y="412976"/>
                    </a:lnTo>
                    <a:cubicBezTo>
                      <a:pt x="30873" y="412976"/>
                      <a:pt x="20186" y="408549"/>
                      <a:pt x="12307" y="400669"/>
                    </a:cubicBezTo>
                    <a:cubicBezTo>
                      <a:pt x="4427" y="392790"/>
                      <a:pt x="0" y="382102"/>
                      <a:pt x="0" y="370959"/>
                    </a:cubicBezTo>
                    <a:lnTo>
                      <a:pt x="0" y="42017"/>
                    </a:lnTo>
                    <a:cubicBezTo>
                      <a:pt x="0" y="30873"/>
                      <a:pt x="4427" y="20186"/>
                      <a:pt x="12307" y="12307"/>
                    </a:cubicBezTo>
                    <a:cubicBezTo>
                      <a:pt x="20186" y="4427"/>
                      <a:pt x="30873" y="0"/>
                      <a:pt x="42017" y="0"/>
                    </a:cubicBezTo>
                    <a:close/>
                  </a:path>
                </a:pathLst>
              </a:custGeom>
              <a:solidFill>
                <a:srgbClr val="FFFFFE"/>
              </a:solidFill>
              <a:ln w="38100" cap="rnd">
                <a:solidFill>
                  <a:srgbClr val="7F699B"/>
                </a:solidFill>
                <a:prstDash val="solid"/>
                <a:round/>
              </a:ln>
            </p:spPr>
            <p:txBody>
              <a:bodyPr/>
              <a:lstStyle/>
              <a:p>
                <a:endParaRPr lang="en-CY"/>
              </a:p>
            </p:txBody>
          </p:sp>
          <p:sp>
            <p:nvSpPr>
              <p:cNvPr id="51" name="TextBox 51"/>
              <p:cNvSpPr txBox="1"/>
              <p:nvPr/>
            </p:nvSpPr>
            <p:spPr>
              <a:xfrm>
                <a:off x="0" y="-28575"/>
                <a:ext cx="2443237" cy="441551"/>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2" name="TextBox 52"/>
            <p:cNvSpPr txBox="1"/>
            <p:nvPr/>
          </p:nvSpPr>
          <p:spPr>
            <a:xfrm>
              <a:off x="836801" y="277567"/>
              <a:ext cx="7933807" cy="13019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Επόμενα βήματα</a:t>
              </a:r>
            </a:p>
            <a:p>
              <a:pPr algn="l">
                <a:lnSpc>
                  <a:spcPts val="1959"/>
                </a:lnSpc>
              </a:pPr>
              <a:r>
                <a:rPr lang="en-US" sz="1399" u="none" strike="noStrike">
                  <a:solidFill>
                    <a:srgbClr val="464646"/>
                  </a:solidFill>
                  <a:latin typeface="Open Sans"/>
                  <a:ea typeface="Open Sans"/>
                  <a:cs typeface="Open Sans"/>
                  <a:sym typeface="Open Sans"/>
                </a:rPr>
                <a:t>Προσκαλέστε τον υπάλληλο να μοιραστεί:</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Υπάρχουν ενέργειες για παρακολούθηση;</a:t>
              </a:r>
            </a:p>
            <a:p>
              <a:pPr marL="302259" lvl="1" indent="-151129" algn="l">
                <a:lnSpc>
                  <a:spcPts val="1959"/>
                </a:lnSpc>
                <a:buFont typeface="Arial"/>
                <a:buChar char="•"/>
              </a:pPr>
              <a:r>
                <a:rPr lang="en-US" sz="1399" u="none" strike="noStrike">
                  <a:solidFill>
                    <a:srgbClr val="464646"/>
                  </a:solidFill>
                  <a:latin typeface="Open Sans"/>
                  <a:ea typeface="Open Sans"/>
                  <a:cs typeface="Open Sans"/>
                  <a:sym typeface="Open Sans"/>
                </a:rPr>
                <a:t>Ημερομηνία επόμενου check-in:</a:t>
              </a:r>
            </a:p>
          </p:txBody>
        </p:sp>
        <p:grpSp>
          <p:nvGrpSpPr>
            <p:cNvPr id="53" name="Group 53"/>
            <p:cNvGrpSpPr/>
            <p:nvPr/>
          </p:nvGrpSpPr>
          <p:grpSpPr>
            <a:xfrm>
              <a:off x="0" y="0"/>
              <a:ext cx="690045" cy="676526"/>
              <a:chOff x="0" y="0"/>
              <a:chExt cx="829043" cy="812800"/>
            </a:xfrm>
          </p:grpSpPr>
          <p:sp>
            <p:nvSpPr>
              <p:cNvPr id="54" name="Freeform 54"/>
              <p:cNvSpPr/>
              <p:nvPr/>
            </p:nvSpPr>
            <p:spPr>
              <a:xfrm>
                <a:off x="0" y="0"/>
                <a:ext cx="829043" cy="812800"/>
              </a:xfrm>
              <a:custGeom>
                <a:avLst/>
                <a:gdLst/>
                <a:ahLst/>
                <a:cxnLst/>
                <a:rect l="l" t="t" r="r" b="b"/>
                <a:pathLst>
                  <a:path w="829043" h="812800">
                    <a:moveTo>
                      <a:pt x="414521" y="0"/>
                    </a:moveTo>
                    <a:cubicBezTo>
                      <a:pt x="185587" y="0"/>
                      <a:pt x="0" y="181951"/>
                      <a:pt x="0" y="406400"/>
                    </a:cubicBezTo>
                    <a:cubicBezTo>
                      <a:pt x="0" y="630849"/>
                      <a:pt x="185587" y="812800"/>
                      <a:pt x="414521" y="812800"/>
                    </a:cubicBezTo>
                    <a:cubicBezTo>
                      <a:pt x="643455" y="812800"/>
                      <a:pt x="829043" y="630849"/>
                      <a:pt x="829043" y="406400"/>
                    </a:cubicBezTo>
                    <a:cubicBezTo>
                      <a:pt x="829043" y="181951"/>
                      <a:pt x="643455" y="0"/>
                      <a:pt x="414521" y="0"/>
                    </a:cubicBezTo>
                    <a:close/>
                  </a:path>
                </a:pathLst>
              </a:custGeom>
              <a:solidFill>
                <a:srgbClr val="7F699B"/>
              </a:solidFill>
            </p:spPr>
            <p:txBody>
              <a:bodyPr/>
              <a:lstStyle/>
              <a:p>
                <a:endParaRPr lang="en-CY"/>
              </a:p>
            </p:txBody>
          </p:sp>
          <p:sp>
            <p:nvSpPr>
              <p:cNvPr id="55" name="TextBox 55"/>
              <p:cNvSpPr txBox="1"/>
              <p:nvPr/>
            </p:nvSpPr>
            <p:spPr>
              <a:xfrm>
                <a:off x="77723" y="47625"/>
                <a:ext cx="673597" cy="6889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6" name="TextBox 56"/>
            <p:cNvSpPr txBox="1"/>
            <p:nvPr/>
          </p:nvSpPr>
          <p:spPr>
            <a:xfrm>
              <a:off x="52903" y="206023"/>
              <a:ext cx="584238" cy="302580"/>
            </a:xfrm>
            <a:prstGeom prst="rect">
              <a:avLst/>
            </a:prstGeom>
          </p:spPr>
          <p:txBody>
            <a:bodyPr lIns="0" tIns="0" rIns="0" bIns="0" rtlCol="0" anchor="t">
              <a:spAutoFit/>
            </a:bodyPr>
            <a:lstStyle/>
            <a:p>
              <a:pPr marL="0" lvl="0" indent="0" algn="ctr">
                <a:lnSpc>
                  <a:spcPts val="1685"/>
                </a:lnSpc>
                <a:spcBef>
                  <a:spcPct val="0"/>
                </a:spcBef>
              </a:pPr>
              <a:r>
                <a:rPr lang="en-US" sz="1685" b="1" u="none" strike="noStrike" spc="-118">
                  <a:solidFill>
                    <a:srgbClr val="FFFFFF"/>
                  </a:solidFill>
                  <a:latin typeface="Open Sans Bold"/>
                  <a:ea typeface="Open Sans Bold"/>
                  <a:cs typeface="Open Sans Bold"/>
                  <a:sym typeface="Open Sans Bold"/>
                </a:rPr>
                <a:t>4</a:t>
              </a:r>
            </a:p>
          </p:txBody>
        </p:sp>
      </p:grpSp>
      <p:grpSp>
        <p:nvGrpSpPr>
          <p:cNvPr id="57" name="Group 57"/>
          <p:cNvGrpSpPr/>
          <p:nvPr/>
        </p:nvGrpSpPr>
        <p:grpSpPr>
          <a:xfrm>
            <a:off x="227145" y="8356201"/>
            <a:ext cx="7105709" cy="1090045"/>
            <a:chOff x="0" y="0"/>
            <a:chExt cx="9474279" cy="1453393"/>
          </a:xfrm>
        </p:grpSpPr>
        <p:grpSp>
          <p:nvGrpSpPr>
            <p:cNvPr id="58" name="Group 58"/>
            <p:cNvGrpSpPr/>
            <p:nvPr/>
          </p:nvGrpSpPr>
          <p:grpSpPr>
            <a:xfrm>
              <a:off x="227000" y="163080"/>
              <a:ext cx="9247279" cy="1290313"/>
              <a:chOff x="0" y="0"/>
              <a:chExt cx="2448785" cy="341690"/>
            </a:xfrm>
          </p:grpSpPr>
          <p:sp>
            <p:nvSpPr>
              <p:cNvPr id="59" name="Freeform 59"/>
              <p:cNvSpPr/>
              <p:nvPr/>
            </p:nvSpPr>
            <p:spPr>
              <a:xfrm>
                <a:off x="0" y="0"/>
                <a:ext cx="2448785" cy="341690"/>
              </a:xfrm>
              <a:custGeom>
                <a:avLst/>
                <a:gdLst/>
                <a:ahLst/>
                <a:cxnLst/>
                <a:rect l="l" t="t" r="r" b="b"/>
                <a:pathLst>
                  <a:path w="2448785" h="341690">
                    <a:moveTo>
                      <a:pt x="41922" y="0"/>
                    </a:moveTo>
                    <a:lnTo>
                      <a:pt x="2406863" y="0"/>
                    </a:lnTo>
                    <a:cubicBezTo>
                      <a:pt x="2417981" y="0"/>
                      <a:pt x="2428645" y="4417"/>
                      <a:pt x="2436506" y="12279"/>
                    </a:cubicBezTo>
                    <a:cubicBezTo>
                      <a:pt x="2444368" y="20140"/>
                      <a:pt x="2448785" y="30803"/>
                      <a:pt x="2448785" y="41922"/>
                    </a:cubicBezTo>
                    <a:lnTo>
                      <a:pt x="2448785" y="299768"/>
                    </a:lnTo>
                    <a:cubicBezTo>
                      <a:pt x="2448785" y="310886"/>
                      <a:pt x="2444368" y="321549"/>
                      <a:pt x="2436506" y="329411"/>
                    </a:cubicBezTo>
                    <a:cubicBezTo>
                      <a:pt x="2428645" y="337273"/>
                      <a:pt x="2417981" y="341690"/>
                      <a:pt x="2406863" y="341690"/>
                    </a:cubicBezTo>
                    <a:lnTo>
                      <a:pt x="41922" y="341690"/>
                    </a:lnTo>
                    <a:cubicBezTo>
                      <a:pt x="30803" y="341690"/>
                      <a:pt x="20140" y="337273"/>
                      <a:pt x="12279" y="329411"/>
                    </a:cubicBezTo>
                    <a:cubicBezTo>
                      <a:pt x="4417" y="321549"/>
                      <a:pt x="0" y="310886"/>
                      <a:pt x="0" y="299768"/>
                    </a:cubicBezTo>
                    <a:lnTo>
                      <a:pt x="0" y="41922"/>
                    </a:lnTo>
                    <a:cubicBezTo>
                      <a:pt x="0" y="30803"/>
                      <a:pt x="4417" y="20140"/>
                      <a:pt x="12279" y="12279"/>
                    </a:cubicBezTo>
                    <a:cubicBezTo>
                      <a:pt x="20140" y="4417"/>
                      <a:pt x="30803" y="0"/>
                      <a:pt x="41922" y="0"/>
                    </a:cubicBezTo>
                    <a:close/>
                  </a:path>
                </a:pathLst>
              </a:custGeom>
              <a:solidFill>
                <a:srgbClr val="E6DBF0"/>
              </a:solidFill>
              <a:ln cap="rnd">
                <a:noFill/>
                <a:prstDash val="solid"/>
                <a:round/>
              </a:ln>
            </p:spPr>
            <p:txBody>
              <a:bodyPr/>
              <a:lstStyle/>
              <a:p>
                <a:endParaRPr lang="en-CY"/>
              </a:p>
            </p:txBody>
          </p:sp>
          <p:sp>
            <p:nvSpPr>
              <p:cNvPr id="60" name="TextBox 60"/>
              <p:cNvSpPr txBox="1"/>
              <p:nvPr/>
            </p:nvSpPr>
            <p:spPr>
              <a:xfrm>
                <a:off x="0" y="-38100"/>
                <a:ext cx="2448785" cy="37979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61" name="TextBox 61"/>
            <p:cNvSpPr txBox="1"/>
            <p:nvPr/>
          </p:nvSpPr>
          <p:spPr>
            <a:xfrm>
              <a:off x="887883" y="309688"/>
              <a:ext cx="8229025" cy="971762"/>
            </a:xfrm>
            <a:prstGeom prst="rect">
              <a:avLst/>
            </a:prstGeom>
          </p:spPr>
          <p:txBody>
            <a:bodyPr lIns="0" tIns="0" rIns="0" bIns="0" rtlCol="0" anchor="t">
              <a:spAutoFit/>
            </a:bodyPr>
            <a:lstStyle/>
            <a:p>
              <a:pPr algn="just">
                <a:lnSpc>
                  <a:spcPts val="1959"/>
                </a:lnSpc>
              </a:pPr>
              <a:r>
                <a:rPr lang="en-US" sz="1399" b="1">
                  <a:solidFill>
                    <a:srgbClr val="464646"/>
                  </a:solidFill>
                  <a:latin typeface="Open Sans Bold"/>
                  <a:ea typeface="Open Sans Bold"/>
                  <a:cs typeface="Open Sans Bold"/>
                  <a:sym typeface="Open Sans Bold"/>
                </a:rPr>
                <a:t>Κλείσιμο</a:t>
              </a:r>
            </a:p>
            <a:p>
              <a:pPr marL="0" lvl="0" indent="0" algn="just">
                <a:lnSpc>
                  <a:spcPts val="1959"/>
                </a:lnSpc>
                <a:spcBef>
                  <a:spcPct val="0"/>
                </a:spcBef>
              </a:pPr>
              <a:r>
                <a:rPr lang="en-US" sz="1399">
                  <a:solidFill>
                    <a:srgbClr val="464646"/>
                  </a:solidFill>
                  <a:latin typeface="Open Sans"/>
                  <a:ea typeface="Open Sans"/>
                  <a:cs typeface="Open Sans"/>
                  <a:sym typeface="Open Sans"/>
                </a:rPr>
                <a:t>Ευχαριστήστε τον υπάλληλο για την κοινοποίηση και υπενθυμίστε του ότι υπάρχει διαθέσιμη υποστήριξη μεταξύ των συναντήσεων.</a:t>
              </a:r>
            </a:p>
          </p:txBody>
        </p:sp>
        <p:grpSp>
          <p:nvGrpSpPr>
            <p:cNvPr id="62" name="Group 62"/>
            <p:cNvGrpSpPr/>
            <p:nvPr/>
          </p:nvGrpSpPr>
          <p:grpSpPr>
            <a:xfrm>
              <a:off x="0" y="0"/>
              <a:ext cx="676526" cy="676526"/>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699B"/>
              </a:solidFill>
            </p:spPr>
            <p:txBody>
              <a:bodyPr/>
              <a:lstStyle/>
              <a:p>
                <a:endParaRPr lang="en-CY"/>
              </a:p>
            </p:txBody>
          </p:sp>
          <p:sp>
            <p:nvSpPr>
              <p:cNvPr id="64" name="TextBox 64"/>
              <p:cNvSpPr txBox="1"/>
              <p:nvPr/>
            </p:nvSpPr>
            <p:spPr>
              <a:xfrm>
                <a:off x="76200" y="38100"/>
                <a:ext cx="660400"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65" name="TextBox 65"/>
            <p:cNvSpPr txBox="1"/>
            <p:nvPr/>
          </p:nvSpPr>
          <p:spPr>
            <a:xfrm>
              <a:off x="51867" y="203365"/>
              <a:ext cx="572792" cy="298371"/>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5</a:t>
              </a:r>
            </a:p>
          </p:txBody>
        </p:sp>
      </p:grpSp>
      <p:sp>
        <p:nvSpPr>
          <p:cNvPr id="66" name="TextBox 66"/>
          <p:cNvSpPr txBox="1"/>
          <p:nvPr/>
        </p:nvSpPr>
        <p:spPr>
          <a:xfrm>
            <a:off x="407091" y="9684371"/>
            <a:ext cx="6745817" cy="407670"/>
          </a:xfrm>
          <a:prstGeom prst="rect">
            <a:avLst/>
          </a:prstGeom>
        </p:spPr>
        <p:txBody>
          <a:bodyPr lIns="0" tIns="0" rIns="0" bIns="0" rtlCol="0" anchor="t">
            <a:spAutoFit/>
          </a:bodyPr>
          <a:lstStyle/>
          <a:p>
            <a:pPr marL="0" lvl="0" indent="0" algn="just">
              <a:lnSpc>
                <a:spcPts val="1679"/>
              </a:lnSpc>
              <a:spcBef>
                <a:spcPct val="0"/>
              </a:spcBef>
            </a:pPr>
            <a:r>
              <a:rPr lang="en-US" sz="1200" i="1">
                <a:solidFill>
                  <a:srgbClr val="464646"/>
                </a:solidFill>
                <a:latin typeface="Open Sans Italics"/>
                <a:ea typeface="Open Sans Italics"/>
                <a:cs typeface="Open Sans Italics"/>
                <a:sym typeface="Open Sans Italics"/>
              </a:rPr>
              <a:t>*Προαιρετική μικρο-ανασκόπηση: Στον 3ο μήνα, συμπεριλάβετε μία σύντομη ερώτηση όπως: </a:t>
            </a:r>
          </a:p>
          <a:p>
            <a:pPr marL="0" lvl="0" indent="0" algn="just">
              <a:lnSpc>
                <a:spcPts val="1679"/>
              </a:lnSpc>
              <a:spcBef>
                <a:spcPct val="0"/>
              </a:spcBef>
            </a:pPr>
            <a:r>
              <a:rPr lang="en-US" sz="1200" i="1">
                <a:solidFill>
                  <a:srgbClr val="464646"/>
                </a:solidFill>
                <a:latin typeface="Open Sans Italics"/>
                <a:ea typeface="Open Sans Italics"/>
                <a:cs typeface="Open Sans Italics"/>
                <a:sym typeface="Open Sans Italics"/>
              </a:rPr>
              <a:t>«Τι σε έχει βοηθήσει να νιώσεις μέλος της ομάδας μέχρι στιγμής;»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8A12C98-C9D6-FEC9-64F7-544B64D8A009}"/>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A503B60D-4F34-C9DE-AB7F-C938EB4A7928}"/>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625BE7AA-1D54-3A65-3F3A-2D5770DADA0F}"/>
              </a:ext>
            </a:extLst>
          </p:cNvPr>
          <p:cNvSpPr txBox="1"/>
          <p:nvPr/>
        </p:nvSpPr>
        <p:spPr>
          <a:xfrm>
            <a:off x="196850" y="3060700"/>
            <a:ext cx="7162800" cy="8616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8D77AB"/>
                </a:solidFill>
                <a:uFillTx/>
                <a:latin typeface="Open Sans Bold"/>
                <a:ea typeface="Open Sans Bold"/>
                <a:cs typeface="Open Sans Bold"/>
              </a:rPr>
              <a:t>Δραστηριότητα</a:t>
            </a:r>
            <a:r>
              <a:rPr lang="en-CY" sz="5400" b="1" i="0" u="none" strike="noStrike" kern="1200" cap="none" baseline="0" dirty="0">
                <a:solidFill>
                  <a:srgbClr val="8D77AB"/>
                </a:solidFill>
                <a:uFillTx/>
                <a:latin typeface="Open Sans Bold"/>
                <a:ea typeface="Open Sans Bold"/>
                <a:cs typeface="Open Sans Bold"/>
              </a:rPr>
              <a:t> 11</a:t>
            </a:r>
            <a:endParaRPr lang="en-US" sz="5400" b="1" i="0" u="none" strike="noStrike" kern="1200" cap="none" baseline="0" dirty="0">
              <a:solidFill>
                <a:srgbClr val="8D77AB"/>
              </a:solidFill>
              <a:uFillTx/>
              <a:latin typeface="Open Sans Bold"/>
              <a:ea typeface="Open Sans Bold"/>
              <a:cs typeface="Open Sans Bold"/>
            </a:endParaRPr>
          </a:p>
        </p:txBody>
      </p:sp>
      <p:sp>
        <p:nvSpPr>
          <p:cNvPr id="8" name="Freeform 4">
            <a:extLst>
              <a:ext uri="{FF2B5EF4-FFF2-40B4-BE49-F238E27FC236}">
                <a16:creationId xmlns:a16="http://schemas.microsoft.com/office/drawing/2014/main" id="{0F9620BD-7E44-4FD8-B757-8F1E32C5A1C5}"/>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5">
            <a:extLst>
              <a:ext uri="{FF2B5EF4-FFF2-40B4-BE49-F238E27FC236}">
                <a16:creationId xmlns:a16="http://schemas.microsoft.com/office/drawing/2014/main" id="{2F49BF88-538D-6F24-97B6-86BDF793E514}"/>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539151" y="624242"/>
            <a:ext cx="9906840" cy="833023"/>
            <a:chOff x="0" y="-70875"/>
            <a:chExt cx="13209120" cy="1110698"/>
          </a:xfrm>
        </p:grpSpPr>
        <p:grpSp>
          <p:nvGrpSpPr>
            <p:cNvPr id="10" name="Group 10"/>
            <p:cNvGrpSpPr/>
            <p:nvPr/>
          </p:nvGrpSpPr>
          <p:grpSpPr>
            <a:xfrm>
              <a:off x="0" y="-70875"/>
              <a:ext cx="13209120" cy="1110698"/>
              <a:chOff x="0" y="-19050"/>
              <a:chExt cx="3550388" cy="298537"/>
            </a:xfrm>
          </p:grpSpPr>
          <p:sp>
            <p:nvSpPr>
              <p:cNvPr id="11" name="Freeform 11"/>
              <p:cNvSpPr/>
              <p:nvPr/>
            </p:nvSpPr>
            <p:spPr>
              <a:xfrm>
                <a:off x="179493" y="0"/>
                <a:ext cx="2721806" cy="279487"/>
              </a:xfrm>
              <a:custGeom>
                <a:avLst/>
                <a:gdLst/>
                <a:ahLst/>
                <a:cxnLst/>
                <a:rect l="l" t="t" r="r" b="b"/>
                <a:pathLst>
                  <a:path w="3550388" h="279487">
                    <a:moveTo>
                      <a:pt x="28914" y="0"/>
                    </a:moveTo>
                    <a:lnTo>
                      <a:pt x="3521473" y="0"/>
                    </a:lnTo>
                    <a:cubicBezTo>
                      <a:pt x="3537442" y="0"/>
                      <a:pt x="3550388" y="12945"/>
                      <a:pt x="3550388" y="28914"/>
                    </a:cubicBezTo>
                    <a:lnTo>
                      <a:pt x="3550388" y="250572"/>
                    </a:lnTo>
                    <a:cubicBezTo>
                      <a:pt x="3550388" y="258241"/>
                      <a:pt x="3547341" y="265595"/>
                      <a:pt x="3541919" y="271018"/>
                    </a:cubicBezTo>
                    <a:cubicBezTo>
                      <a:pt x="3536496" y="276440"/>
                      <a:pt x="3529142" y="279487"/>
                      <a:pt x="3521473" y="279487"/>
                    </a:cubicBezTo>
                    <a:lnTo>
                      <a:pt x="28914" y="279487"/>
                    </a:lnTo>
                    <a:cubicBezTo>
                      <a:pt x="12945" y="279487"/>
                      <a:pt x="0" y="266541"/>
                      <a:pt x="0" y="250572"/>
                    </a:cubicBezTo>
                    <a:lnTo>
                      <a:pt x="0" y="28914"/>
                    </a:lnTo>
                    <a:cubicBezTo>
                      <a:pt x="0" y="12945"/>
                      <a:pt x="12945" y="0"/>
                      <a:pt x="28914" y="0"/>
                    </a:cubicBezTo>
                    <a:close/>
                  </a:path>
                </a:pathLst>
              </a:custGeom>
              <a:solidFill>
                <a:srgbClr val="7F699B"/>
              </a:solidFill>
              <a:ln w="38100" cap="rnd">
                <a:solidFill>
                  <a:srgbClr val="E6DBF0"/>
                </a:solidFill>
                <a:prstDash val="solid"/>
                <a:round/>
              </a:ln>
            </p:spPr>
            <p:txBody>
              <a:bodyPr/>
              <a:lstStyle/>
              <a:p>
                <a:endParaRPr lang="en-CY"/>
              </a:p>
            </p:txBody>
          </p:sp>
          <p:sp>
            <p:nvSpPr>
              <p:cNvPr id="12" name="TextBox 12"/>
              <p:cNvSpPr txBox="1"/>
              <p:nvPr/>
            </p:nvSpPr>
            <p:spPr>
              <a:xfrm>
                <a:off x="0" y="-19050"/>
                <a:ext cx="3550388" cy="298537"/>
              </a:xfrm>
              <a:prstGeom prst="rect">
                <a:avLst/>
              </a:prstGeom>
            </p:spPr>
            <p:txBody>
              <a:bodyPr lIns="50800" tIns="50800" rIns="50800" bIns="50800" rtlCol="0" anchor="ctr"/>
              <a:lstStyle/>
              <a:p>
                <a:pPr algn="ctr">
                  <a:lnSpc>
                    <a:spcPts val="1679"/>
                  </a:lnSpc>
                </a:pPr>
                <a:endParaRPr/>
              </a:p>
            </p:txBody>
          </p:sp>
        </p:grpSp>
        <p:sp>
          <p:nvSpPr>
            <p:cNvPr id="13" name="TextBox 13"/>
            <p:cNvSpPr txBox="1"/>
            <p:nvPr/>
          </p:nvSpPr>
          <p:spPr>
            <a:xfrm>
              <a:off x="910911" y="302741"/>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Συμφωνία καθοδήγησης</a:t>
              </a:r>
            </a:p>
          </p:txBody>
        </p:sp>
        <p:grpSp>
          <p:nvGrpSpPr>
            <p:cNvPr id="14" name="Group 14"/>
            <p:cNvGrpSpPr/>
            <p:nvPr/>
          </p:nvGrpSpPr>
          <p:grpSpPr>
            <a:xfrm>
              <a:off x="8918280" y="266941"/>
              <a:ext cx="1747075" cy="505941"/>
              <a:chOff x="0" y="0"/>
              <a:chExt cx="469584" cy="135988"/>
            </a:xfrm>
          </p:grpSpPr>
          <p:sp>
            <p:nvSpPr>
              <p:cNvPr id="15" name="Freeform 15"/>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7F699B"/>
              </a:solidFill>
            </p:spPr>
            <p:txBody>
              <a:bodyPr/>
              <a:lstStyle/>
              <a:p>
                <a:endParaRPr lang="en-CY"/>
              </a:p>
            </p:txBody>
          </p:sp>
          <p:sp>
            <p:nvSpPr>
              <p:cNvPr id="16" name="TextBox 16"/>
              <p:cNvSpPr txBox="1"/>
              <p:nvPr/>
            </p:nvSpPr>
            <p:spPr>
              <a:xfrm>
                <a:off x="0" y="-19050"/>
                <a:ext cx="469584" cy="155038"/>
              </a:xfrm>
              <a:prstGeom prst="rect">
                <a:avLst/>
              </a:prstGeom>
            </p:spPr>
            <p:txBody>
              <a:bodyPr lIns="50800" tIns="50800" rIns="50800" bIns="50800" rtlCol="0" anchor="ctr"/>
              <a:lstStyle/>
              <a:p>
                <a:pPr algn="ctr">
                  <a:lnSpc>
                    <a:spcPts val="2099"/>
                  </a:lnSpc>
                </a:pPr>
                <a:endParaRPr/>
              </a:p>
            </p:txBody>
          </p:sp>
        </p:grpSp>
      </p:grpSp>
      <p:grpSp>
        <p:nvGrpSpPr>
          <p:cNvPr id="17" name="Group 17"/>
          <p:cNvGrpSpPr/>
          <p:nvPr/>
        </p:nvGrpSpPr>
        <p:grpSpPr>
          <a:xfrm>
            <a:off x="5134919" y="801249"/>
            <a:ext cx="2201458" cy="490993"/>
            <a:chOff x="0" y="0"/>
            <a:chExt cx="788953" cy="175961"/>
          </a:xfrm>
        </p:grpSpPr>
        <p:sp>
          <p:nvSpPr>
            <p:cNvPr id="18" name="Freeform 18"/>
            <p:cNvSpPr/>
            <p:nvPr/>
          </p:nvSpPr>
          <p:spPr>
            <a:xfrm>
              <a:off x="0" y="0"/>
              <a:ext cx="788953" cy="175961"/>
            </a:xfrm>
            <a:custGeom>
              <a:avLst/>
              <a:gdLst/>
              <a:ahLst/>
              <a:cxnLst/>
              <a:rect l="l" t="t" r="r" b="b"/>
              <a:pathLst>
                <a:path w="788953" h="175961">
                  <a:moveTo>
                    <a:pt x="87980" y="0"/>
                  </a:moveTo>
                  <a:lnTo>
                    <a:pt x="700973" y="0"/>
                  </a:lnTo>
                  <a:cubicBezTo>
                    <a:pt x="724306" y="0"/>
                    <a:pt x="746685" y="9269"/>
                    <a:pt x="763184" y="25769"/>
                  </a:cubicBezTo>
                  <a:cubicBezTo>
                    <a:pt x="779684" y="42268"/>
                    <a:pt x="788953" y="64647"/>
                    <a:pt x="788953" y="87980"/>
                  </a:cubicBezTo>
                  <a:lnTo>
                    <a:pt x="788953" y="87980"/>
                  </a:lnTo>
                  <a:cubicBezTo>
                    <a:pt x="788953" y="136571"/>
                    <a:pt x="749563" y="175961"/>
                    <a:pt x="700973" y="175961"/>
                  </a:cubicBezTo>
                  <a:lnTo>
                    <a:pt x="87980" y="175961"/>
                  </a:lnTo>
                  <a:cubicBezTo>
                    <a:pt x="64647" y="175961"/>
                    <a:pt x="42268" y="166691"/>
                    <a:pt x="25769" y="150192"/>
                  </a:cubicBezTo>
                  <a:cubicBezTo>
                    <a:pt x="9269" y="133692"/>
                    <a:pt x="0" y="111314"/>
                    <a:pt x="0" y="87980"/>
                  </a:cubicBezTo>
                  <a:lnTo>
                    <a:pt x="0" y="87980"/>
                  </a:lnTo>
                  <a:cubicBezTo>
                    <a:pt x="0" y="64647"/>
                    <a:pt x="9269" y="42268"/>
                    <a:pt x="25769" y="25769"/>
                  </a:cubicBezTo>
                  <a:cubicBezTo>
                    <a:pt x="42268" y="9269"/>
                    <a:pt x="64647" y="0"/>
                    <a:pt x="87980" y="0"/>
                  </a:cubicBezTo>
                  <a:close/>
                </a:path>
              </a:pathLst>
            </a:custGeom>
            <a:solidFill>
              <a:srgbClr val="FFFFFF"/>
            </a:solidFill>
          </p:spPr>
          <p:txBody>
            <a:bodyPr/>
            <a:lstStyle/>
            <a:p>
              <a:endParaRPr lang="en-CY"/>
            </a:p>
          </p:txBody>
        </p:sp>
        <p:sp>
          <p:nvSpPr>
            <p:cNvPr id="19" name="TextBox 19"/>
            <p:cNvSpPr txBox="1"/>
            <p:nvPr/>
          </p:nvSpPr>
          <p:spPr>
            <a:xfrm>
              <a:off x="0" y="-28575"/>
              <a:ext cx="788953" cy="204536"/>
            </a:xfrm>
            <a:prstGeom prst="rect">
              <a:avLst/>
            </a:prstGeom>
          </p:spPr>
          <p:txBody>
            <a:bodyPr lIns="50800" tIns="50800" rIns="50800" bIns="50800" rtlCol="0" anchor="ctr"/>
            <a:lstStyle/>
            <a:p>
              <a:pPr marL="0" lvl="0" indent="0" algn="ctr">
                <a:lnSpc>
                  <a:spcPts val="1430"/>
                </a:lnSpc>
              </a:pPr>
              <a:r>
                <a:rPr lang="en-US" sz="1021">
                  <a:solidFill>
                    <a:srgbClr val="715A8F"/>
                  </a:solidFill>
                  <a:latin typeface="Open Sans"/>
                  <a:ea typeface="Open Sans"/>
                  <a:cs typeface="Open Sans"/>
                  <a:sym typeface="Open Sans"/>
                </a:rPr>
                <a:t>Για μέντορες, καθοδηγούμενους και συντονιστές</a:t>
              </a:r>
            </a:p>
          </p:txBody>
        </p:sp>
      </p:grpSp>
      <p:sp>
        <p:nvSpPr>
          <p:cNvPr id="20" name="TextBox 20"/>
          <p:cNvSpPr txBox="1"/>
          <p:nvPr/>
        </p:nvSpPr>
        <p:spPr>
          <a:xfrm>
            <a:off x="327073" y="1523755"/>
            <a:ext cx="6943287" cy="826770"/>
          </a:xfrm>
          <a:prstGeom prst="rect">
            <a:avLst/>
          </a:prstGeom>
        </p:spPr>
        <p:txBody>
          <a:bodyPr lIns="0" tIns="0" rIns="0" bIns="0" rtlCol="0" anchor="t">
            <a:spAutoFit/>
          </a:bodyPr>
          <a:lstStyle/>
          <a:p>
            <a:pPr marL="0" lvl="0" indent="0" algn="just">
              <a:lnSpc>
                <a:spcPts val="1679"/>
              </a:lnSpc>
              <a:spcBef>
                <a:spcPct val="0"/>
              </a:spcBef>
            </a:pPr>
            <a:r>
              <a:rPr lang="en-US" sz="1200">
                <a:solidFill>
                  <a:srgbClr val="464646"/>
                </a:solidFill>
                <a:latin typeface="Open Sans"/>
                <a:ea typeface="Open Sans"/>
                <a:cs typeface="Open Sans"/>
                <a:sym typeface="Open Sans"/>
              </a:rPr>
              <a:t>Υπάλληλος: __________________________ </a:t>
            </a:r>
          </a:p>
          <a:p>
            <a:pPr marL="0" lvl="0" indent="0" algn="just">
              <a:lnSpc>
                <a:spcPts val="1679"/>
              </a:lnSpc>
              <a:spcBef>
                <a:spcPct val="0"/>
              </a:spcBef>
            </a:pPr>
            <a:r>
              <a:rPr lang="en-US" sz="1200">
                <a:solidFill>
                  <a:srgbClr val="464646"/>
                </a:solidFill>
                <a:latin typeface="Open Sans"/>
                <a:ea typeface="Open Sans"/>
                <a:cs typeface="Open Sans"/>
                <a:sym typeface="Open Sans"/>
              </a:rPr>
              <a:t>Ρόλος: ______________________________ </a:t>
            </a:r>
          </a:p>
          <a:p>
            <a:pPr marL="0" lvl="0" indent="0" algn="just">
              <a:lnSpc>
                <a:spcPts val="1679"/>
              </a:lnSpc>
              <a:spcBef>
                <a:spcPct val="0"/>
              </a:spcBef>
            </a:pPr>
            <a:r>
              <a:rPr lang="en-US" sz="1200">
                <a:solidFill>
                  <a:srgbClr val="464646"/>
                </a:solidFill>
                <a:latin typeface="Open Sans"/>
                <a:ea typeface="Open Sans"/>
                <a:cs typeface="Open Sans"/>
                <a:sym typeface="Open Sans"/>
              </a:rPr>
              <a:t>Ημερομηνία συνάντησης: _____________________ </a:t>
            </a:r>
          </a:p>
          <a:p>
            <a:pPr marL="0" lvl="0" indent="0" algn="just">
              <a:lnSpc>
                <a:spcPts val="1679"/>
              </a:lnSpc>
              <a:spcBef>
                <a:spcPct val="0"/>
              </a:spcBef>
            </a:pPr>
            <a:r>
              <a:rPr lang="en-US" sz="1200">
                <a:solidFill>
                  <a:srgbClr val="464646"/>
                </a:solidFill>
                <a:latin typeface="Open Sans"/>
                <a:ea typeface="Open Sans"/>
                <a:cs typeface="Open Sans"/>
                <a:sym typeface="Open Sans"/>
              </a:rPr>
              <a:t>Συντονιστής: __________________________</a:t>
            </a:r>
          </a:p>
        </p:txBody>
      </p:sp>
      <p:grpSp>
        <p:nvGrpSpPr>
          <p:cNvPr id="21" name="Group 21"/>
          <p:cNvGrpSpPr/>
          <p:nvPr/>
        </p:nvGrpSpPr>
        <p:grpSpPr>
          <a:xfrm>
            <a:off x="198723" y="2366472"/>
            <a:ext cx="7137655" cy="1510923"/>
            <a:chOff x="0" y="0"/>
            <a:chExt cx="9516872" cy="2014564"/>
          </a:xfrm>
        </p:grpSpPr>
        <p:grpSp>
          <p:nvGrpSpPr>
            <p:cNvPr id="22" name="Group 22"/>
            <p:cNvGrpSpPr/>
            <p:nvPr/>
          </p:nvGrpSpPr>
          <p:grpSpPr>
            <a:xfrm>
              <a:off x="243952" y="160671"/>
              <a:ext cx="9272920" cy="1853893"/>
              <a:chOff x="0" y="0"/>
              <a:chExt cx="2492404" cy="498295"/>
            </a:xfrm>
          </p:grpSpPr>
          <p:sp>
            <p:nvSpPr>
              <p:cNvPr id="23" name="Freeform 23"/>
              <p:cNvSpPr/>
              <p:nvPr/>
            </p:nvSpPr>
            <p:spPr>
              <a:xfrm>
                <a:off x="0" y="0"/>
                <a:ext cx="2492404" cy="498295"/>
              </a:xfrm>
              <a:custGeom>
                <a:avLst/>
                <a:gdLst/>
                <a:ahLst/>
                <a:cxnLst/>
                <a:rect l="l" t="t" r="r" b="b"/>
                <a:pathLst>
                  <a:path w="2492404" h="498295">
                    <a:moveTo>
                      <a:pt x="41188" y="0"/>
                    </a:moveTo>
                    <a:lnTo>
                      <a:pt x="2451216" y="0"/>
                    </a:lnTo>
                    <a:cubicBezTo>
                      <a:pt x="2473963" y="0"/>
                      <a:pt x="2492404" y="18441"/>
                      <a:pt x="2492404" y="41188"/>
                    </a:cubicBezTo>
                    <a:lnTo>
                      <a:pt x="2492404" y="457107"/>
                    </a:lnTo>
                    <a:cubicBezTo>
                      <a:pt x="2492404" y="479855"/>
                      <a:pt x="2473963" y="498295"/>
                      <a:pt x="2451216" y="498295"/>
                    </a:cubicBezTo>
                    <a:lnTo>
                      <a:pt x="41188" y="498295"/>
                    </a:lnTo>
                    <a:cubicBezTo>
                      <a:pt x="18441" y="498295"/>
                      <a:pt x="0" y="479855"/>
                      <a:pt x="0" y="457107"/>
                    </a:cubicBezTo>
                    <a:lnTo>
                      <a:pt x="0" y="41188"/>
                    </a:lnTo>
                    <a:cubicBezTo>
                      <a:pt x="0" y="18441"/>
                      <a:pt x="18441" y="0"/>
                      <a:pt x="41188" y="0"/>
                    </a:cubicBezTo>
                    <a:close/>
                  </a:path>
                </a:pathLst>
              </a:custGeom>
              <a:solidFill>
                <a:srgbClr val="E6DBF0"/>
              </a:solidFill>
            </p:spPr>
            <p:txBody>
              <a:bodyPr/>
              <a:lstStyle/>
              <a:p>
                <a:endParaRPr lang="en-CY"/>
              </a:p>
            </p:txBody>
          </p:sp>
          <p:sp>
            <p:nvSpPr>
              <p:cNvPr id="24" name="TextBox 24"/>
              <p:cNvSpPr txBox="1"/>
              <p:nvPr/>
            </p:nvSpPr>
            <p:spPr>
              <a:xfrm>
                <a:off x="0" y="-28575"/>
                <a:ext cx="2492404" cy="526870"/>
              </a:xfrm>
              <a:prstGeom prst="rect">
                <a:avLst/>
              </a:prstGeom>
            </p:spPr>
            <p:txBody>
              <a:bodyPr lIns="50800" tIns="50800" rIns="50800" bIns="50800" rtlCol="0" anchor="ctr"/>
              <a:lstStyle/>
              <a:p>
                <a:pPr algn="ctr">
                  <a:lnSpc>
                    <a:spcPts val="1679"/>
                  </a:lnSpc>
                </a:pPr>
                <a:endParaRPr/>
              </a:p>
            </p:txBody>
          </p:sp>
        </p:grpSp>
        <p:sp>
          <p:nvSpPr>
            <p:cNvPr id="25" name="TextBox 25"/>
            <p:cNvSpPr txBox="1"/>
            <p:nvPr/>
          </p:nvSpPr>
          <p:spPr>
            <a:xfrm>
              <a:off x="824493" y="231315"/>
              <a:ext cx="8111835" cy="1654811"/>
            </a:xfrm>
            <a:prstGeom prst="rect">
              <a:avLst/>
            </a:prstGeom>
          </p:spPr>
          <p:txBody>
            <a:bodyPr lIns="0" tIns="0" rIns="0" bIns="0" rtlCol="0" anchor="t">
              <a:spAutoFit/>
            </a:bodyPr>
            <a:lstStyle/>
            <a:p>
              <a:pPr marL="0" lvl="0" indent="0" algn="just">
                <a:lnSpc>
                  <a:spcPts val="1679"/>
                </a:lnSpc>
                <a:spcBef>
                  <a:spcPct val="0"/>
                </a:spcBef>
              </a:pPr>
              <a:r>
                <a:rPr lang="en-US" sz="1200" b="1" dirty="0" err="1">
                  <a:solidFill>
                    <a:srgbClr val="464646"/>
                  </a:solidFill>
                  <a:latin typeface="Open Sans Bold"/>
                  <a:ea typeface="Open Sans Bold"/>
                  <a:cs typeface="Open Sans Bold"/>
                  <a:sym typeface="Open Sans Bold"/>
                </a:rPr>
                <a:t>Πληροφορίες</a:t>
              </a:r>
              <a:r>
                <a:rPr lang="en-US" sz="1200" b="1" dirty="0">
                  <a:solidFill>
                    <a:srgbClr val="464646"/>
                  </a:solidFill>
                  <a:latin typeface="Open Sans Bold"/>
                  <a:ea typeface="Open Sans Bold"/>
                  <a:cs typeface="Open Sans Bold"/>
                  <a:sym typeface="Open Sans Bold"/>
                </a:rPr>
                <a:t> </a:t>
              </a:r>
              <a:r>
                <a:rPr lang="en-US" sz="1200" b="1" dirty="0" err="1">
                  <a:solidFill>
                    <a:srgbClr val="464646"/>
                  </a:solidFill>
                  <a:latin typeface="Open Sans Bold"/>
                  <a:ea typeface="Open Sans Bold"/>
                  <a:cs typeface="Open Sans Bold"/>
                  <a:sym typeface="Open Sans Bold"/>
                </a:rPr>
                <a:t>γι</a:t>
              </a:r>
              <a:r>
                <a:rPr lang="en-US" sz="1200" b="1" dirty="0">
                  <a:solidFill>
                    <a:srgbClr val="464646"/>
                  </a:solidFill>
                  <a:latin typeface="Open Sans Bold"/>
                  <a:ea typeface="Open Sans Bold"/>
                  <a:cs typeface="Open Sans Bold"/>
                  <a:sym typeface="Open Sans Bold"/>
                </a:rPr>
                <a:t>α το Ζεύγος Μέντορα</a:t>
              </a:r>
            </a:p>
            <a:p>
              <a:pPr marL="259080" lvl="1" indent="-129540" algn="l">
                <a:lnSpc>
                  <a:spcPts val="1679"/>
                </a:lnSpc>
                <a:buFont typeface="Arial"/>
                <a:buChar char="•"/>
              </a:pPr>
              <a:r>
                <a:rPr lang="en-US" sz="1200" dirty="0" err="1">
                  <a:solidFill>
                    <a:srgbClr val="464646"/>
                  </a:solidFill>
                  <a:latin typeface="Open Sans"/>
                  <a:ea typeface="Open Sans"/>
                  <a:cs typeface="Open Sans"/>
                  <a:sym typeface="Open Sans"/>
                </a:rPr>
                <a:t>Όνομ</a:t>
              </a:r>
              <a:r>
                <a:rPr lang="en-US" sz="1200" dirty="0">
                  <a:solidFill>
                    <a:srgbClr val="464646"/>
                  </a:solidFill>
                  <a:latin typeface="Open Sans"/>
                  <a:ea typeface="Open Sans"/>
                  <a:cs typeface="Open Sans"/>
                  <a:sym typeface="Open Sans"/>
                </a:rPr>
                <a:t>α καθοδηγούμενου: __________________________</a:t>
              </a:r>
            </a:p>
            <a:p>
              <a:pPr marL="259080" lvl="1" indent="-129540" algn="l">
                <a:lnSpc>
                  <a:spcPts val="1679"/>
                </a:lnSpc>
                <a:buFont typeface="Arial"/>
                <a:buChar char="•"/>
              </a:pPr>
              <a:r>
                <a:rPr lang="en-US" sz="1200" dirty="0" err="1">
                  <a:solidFill>
                    <a:srgbClr val="464646"/>
                  </a:solidFill>
                  <a:latin typeface="Open Sans"/>
                  <a:ea typeface="Open Sans"/>
                  <a:cs typeface="Open Sans"/>
                  <a:sym typeface="Open Sans"/>
                </a:rPr>
                <a:t>Όνομ</a:t>
              </a:r>
              <a:r>
                <a:rPr lang="en-US" sz="1200" dirty="0">
                  <a:solidFill>
                    <a:srgbClr val="464646"/>
                  </a:solidFill>
                  <a:latin typeface="Open Sans"/>
                  <a:ea typeface="Open Sans"/>
                  <a:cs typeface="Open Sans"/>
                  <a:sym typeface="Open Sans"/>
                </a:rPr>
                <a:t>α μέντορα: __________________________</a:t>
              </a:r>
            </a:p>
            <a:p>
              <a:pPr marL="259080" lvl="1" indent="-129540" algn="l">
                <a:lnSpc>
                  <a:spcPts val="1679"/>
                </a:lnSpc>
                <a:buFont typeface="Arial"/>
                <a:buChar char="•"/>
              </a:pPr>
              <a:r>
                <a:rPr lang="en-US" sz="1200" dirty="0" err="1">
                  <a:solidFill>
                    <a:srgbClr val="464646"/>
                  </a:solidFill>
                  <a:latin typeface="Open Sans"/>
                  <a:ea typeface="Open Sans"/>
                  <a:cs typeface="Open Sans"/>
                  <a:sym typeface="Open Sans"/>
                </a:rPr>
                <a:t>Ρόλοι</a:t>
              </a:r>
              <a:r>
                <a:rPr lang="en-US" sz="1200" dirty="0">
                  <a:solidFill>
                    <a:srgbClr val="464646"/>
                  </a:solidFill>
                  <a:latin typeface="Open Sans"/>
                  <a:ea typeface="Open Sans"/>
                  <a:cs typeface="Open Sans"/>
                  <a:sym typeface="Open Sans"/>
                </a:rPr>
                <a:t> / </a:t>
              </a:r>
              <a:r>
                <a:rPr lang="en-US" sz="1200" dirty="0" err="1">
                  <a:solidFill>
                    <a:srgbClr val="464646"/>
                  </a:solidFill>
                  <a:latin typeface="Open Sans"/>
                  <a:ea typeface="Open Sans"/>
                  <a:cs typeface="Open Sans"/>
                  <a:sym typeface="Open Sans"/>
                </a:rPr>
                <a:t>Τμήμ</a:t>
              </a:r>
              <a:r>
                <a:rPr lang="en-US" sz="1200" dirty="0">
                  <a:solidFill>
                    <a:srgbClr val="464646"/>
                  </a:solidFill>
                  <a:latin typeface="Open Sans"/>
                  <a:ea typeface="Open Sans"/>
                  <a:cs typeface="Open Sans"/>
                  <a:sym typeface="Open Sans"/>
                </a:rPr>
                <a:t>ατα: ___________________</a:t>
              </a:r>
            </a:p>
            <a:p>
              <a:pPr marL="0" lvl="0" indent="0" algn="just">
                <a:lnSpc>
                  <a:spcPts val="1679"/>
                </a:lnSpc>
                <a:spcBef>
                  <a:spcPct val="0"/>
                </a:spcBef>
              </a:pPr>
              <a:r>
                <a:rPr lang="en-US" sz="1200" dirty="0" err="1">
                  <a:solidFill>
                    <a:srgbClr val="464646"/>
                  </a:solidFill>
                  <a:latin typeface="Open Sans"/>
                  <a:ea typeface="Open Sans"/>
                  <a:cs typeface="Open Sans"/>
                  <a:sym typeface="Open Sans"/>
                </a:rPr>
                <a:t>Ημερομηνί</a:t>
              </a:r>
              <a:r>
                <a:rPr lang="en-US" sz="1200" dirty="0">
                  <a:solidFill>
                    <a:srgbClr val="464646"/>
                  </a:solidFill>
                  <a:latin typeface="Open Sans"/>
                  <a:ea typeface="Open Sans"/>
                  <a:cs typeface="Open Sans"/>
                  <a:sym typeface="Open Sans"/>
                </a:rPr>
                <a:t>α έναρξης καθοδήγησης: ______________ </a:t>
              </a:r>
            </a:p>
            <a:p>
              <a:pPr marL="0" lvl="0" indent="0" algn="just">
                <a:lnSpc>
                  <a:spcPts val="1679"/>
                </a:lnSpc>
                <a:spcBef>
                  <a:spcPct val="0"/>
                </a:spcBef>
              </a:pPr>
              <a:r>
                <a:rPr lang="en-US" sz="1200" dirty="0" err="1">
                  <a:solidFill>
                    <a:srgbClr val="464646"/>
                  </a:solidFill>
                  <a:latin typeface="Open Sans"/>
                  <a:ea typeface="Open Sans"/>
                  <a:cs typeface="Open Sans"/>
                  <a:sym typeface="Open Sans"/>
                </a:rPr>
                <a:t>Προ</a:t>
              </a:r>
              <a:r>
                <a:rPr lang="en-US" sz="1200" dirty="0">
                  <a:solidFill>
                    <a:srgbClr val="464646"/>
                  </a:solidFill>
                  <a:latin typeface="Open Sans"/>
                  <a:ea typeface="Open Sans"/>
                  <a:cs typeface="Open Sans"/>
                  <a:sym typeface="Open Sans"/>
                </a:rPr>
                <a:t>βλεπόμενη ημερομηνία λήξης: _____________________</a:t>
              </a:r>
            </a:p>
          </p:txBody>
        </p:sp>
        <p:grpSp>
          <p:nvGrpSpPr>
            <p:cNvPr id="26" name="Group 26"/>
            <p:cNvGrpSpPr/>
            <p:nvPr/>
          </p:nvGrpSpPr>
          <p:grpSpPr>
            <a:xfrm>
              <a:off x="0" y="0"/>
              <a:ext cx="727047" cy="666529"/>
              <a:chOff x="0" y="0"/>
              <a:chExt cx="886599" cy="812800"/>
            </a:xfrm>
          </p:grpSpPr>
          <p:sp>
            <p:nvSpPr>
              <p:cNvPr id="27" name="Freeform 27"/>
              <p:cNvSpPr/>
              <p:nvPr/>
            </p:nvSpPr>
            <p:spPr>
              <a:xfrm>
                <a:off x="0" y="0"/>
                <a:ext cx="886599" cy="812800"/>
              </a:xfrm>
              <a:custGeom>
                <a:avLst/>
                <a:gdLst/>
                <a:ahLst/>
                <a:cxnLst/>
                <a:rect l="l" t="t" r="r" b="b"/>
                <a:pathLst>
                  <a:path w="886599" h="812800">
                    <a:moveTo>
                      <a:pt x="443299" y="0"/>
                    </a:moveTo>
                    <a:cubicBezTo>
                      <a:pt x="198472" y="0"/>
                      <a:pt x="0" y="181951"/>
                      <a:pt x="0" y="406400"/>
                    </a:cubicBezTo>
                    <a:cubicBezTo>
                      <a:pt x="0" y="630849"/>
                      <a:pt x="198472" y="812800"/>
                      <a:pt x="443299" y="812800"/>
                    </a:cubicBezTo>
                    <a:cubicBezTo>
                      <a:pt x="688127" y="812800"/>
                      <a:pt x="886599" y="630849"/>
                      <a:pt x="886599" y="406400"/>
                    </a:cubicBezTo>
                    <a:cubicBezTo>
                      <a:pt x="886599" y="181951"/>
                      <a:pt x="688127" y="0"/>
                      <a:pt x="443299" y="0"/>
                    </a:cubicBezTo>
                    <a:close/>
                  </a:path>
                </a:pathLst>
              </a:custGeom>
              <a:solidFill>
                <a:srgbClr val="7F699B"/>
              </a:solidFill>
            </p:spPr>
            <p:txBody>
              <a:bodyPr/>
              <a:lstStyle/>
              <a:p>
                <a:endParaRPr lang="en-CY"/>
              </a:p>
            </p:txBody>
          </p:sp>
          <p:sp>
            <p:nvSpPr>
              <p:cNvPr id="28" name="TextBox 28"/>
              <p:cNvSpPr txBox="1"/>
              <p:nvPr/>
            </p:nvSpPr>
            <p:spPr>
              <a:xfrm>
                <a:off x="83119" y="47625"/>
                <a:ext cx="720361" cy="688975"/>
              </a:xfrm>
              <a:prstGeom prst="rect">
                <a:avLst/>
              </a:prstGeom>
            </p:spPr>
            <p:txBody>
              <a:bodyPr lIns="50800" tIns="50800" rIns="50800" bIns="50800" rtlCol="0" anchor="ctr"/>
              <a:lstStyle/>
              <a:p>
                <a:pPr algn="ctr">
                  <a:lnSpc>
                    <a:spcPts val="1679"/>
                  </a:lnSpc>
                </a:pPr>
                <a:endParaRPr/>
              </a:p>
            </p:txBody>
          </p:sp>
        </p:grpSp>
        <p:sp>
          <p:nvSpPr>
            <p:cNvPr id="29" name="TextBox 29"/>
            <p:cNvSpPr txBox="1"/>
            <p:nvPr/>
          </p:nvSpPr>
          <p:spPr>
            <a:xfrm>
              <a:off x="55740" y="194016"/>
              <a:ext cx="615566"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1</a:t>
              </a:r>
            </a:p>
          </p:txBody>
        </p:sp>
      </p:grpSp>
      <p:grpSp>
        <p:nvGrpSpPr>
          <p:cNvPr id="30" name="Group 30"/>
          <p:cNvGrpSpPr/>
          <p:nvPr/>
        </p:nvGrpSpPr>
        <p:grpSpPr>
          <a:xfrm>
            <a:off x="212245" y="3873963"/>
            <a:ext cx="7118020" cy="1806179"/>
            <a:chOff x="0" y="0"/>
            <a:chExt cx="9490693" cy="2408239"/>
          </a:xfrm>
        </p:grpSpPr>
        <p:grpSp>
          <p:nvGrpSpPr>
            <p:cNvPr id="31" name="Group 31"/>
            <p:cNvGrpSpPr/>
            <p:nvPr/>
          </p:nvGrpSpPr>
          <p:grpSpPr>
            <a:xfrm>
              <a:off x="227393" y="163080"/>
              <a:ext cx="9263300" cy="2245159"/>
              <a:chOff x="0" y="0"/>
              <a:chExt cx="2453028" cy="594544"/>
            </a:xfrm>
          </p:grpSpPr>
          <p:sp>
            <p:nvSpPr>
              <p:cNvPr id="32" name="Freeform 32"/>
              <p:cNvSpPr/>
              <p:nvPr/>
            </p:nvSpPr>
            <p:spPr>
              <a:xfrm>
                <a:off x="0" y="0"/>
                <a:ext cx="2453028" cy="594544"/>
              </a:xfrm>
              <a:custGeom>
                <a:avLst/>
                <a:gdLst/>
                <a:ahLst/>
                <a:cxnLst/>
                <a:rect l="l" t="t" r="r" b="b"/>
                <a:pathLst>
                  <a:path w="2453028" h="594544">
                    <a:moveTo>
                      <a:pt x="41849" y="0"/>
                    </a:moveTo>
                    <a:lnTo>
                      <a:pt x="2411178" y="0"/>
                    </a:lnTo>
                    <a:cubicBezTo>
                      <a:pt x="2434291" y="0"/>
                      <a:pt x="2453028" y="18737"/>
                      <a:pt x="2453028" y="41849"/>
                    </a:cubicBezTo>
                    <a:lnTo>
                      <a:pt x="2453028" y="552694"/>
                    </a:lnTo>
                    <a:cubicBezTo>
                      <a:pt x="2453028" y="563793"/>
                      <a:pt x="2448619" y="574438"/>
                      <a:pt x="2440770" y="582286"/>
                    </a:cubicBezTo>
                    <a:cubicBezTo>
                      <a:pt x="2432922" y="590135"/>
                      <a:pt x="2422277" y="594544"/>
                      <a:pt x="2411178" y="594544"/>
                    </a:cubicBezTo>
                    <a:lnTo>
                      <a:pt x="41849" y="594544"/>
                    </a:lnTo>
                    <a:cubicBezTo>
                      <a:pt x="30750" y="594544"/>
                      <a:pt x="20106" y="590135"/>
                      <a:pt x="12257" y="582286"/>
                    </a:cubicBezTo>
                    <a:cubicBezTo>
                      <a:pt x="4409" y="574438"/>
                      <a:pt x="0" y="563793"/>
                      <a:pt x="0" y="552694"/>
                    </a:cubicBezTo>
                    <a:lnTo>
                      <a:pt x="0" y="41849"/>
                    </a:lnTo>
                    <a:cubicBezTo>
                      <a:pt x="0" y="18737"/>
                      <a:pt x="18737" y="0"/>
                      <a:pt x="41849" y="0"/>
                    </a:cubicBezTo>
                    <a:close/>
                  </a:path>
                </a:pathLst>
              </a:custGeom>
              <a:solidFill>
                <a:srgbClr val="FFFFFE"/>
              </a:solidFill>
              <a:ln w="38100" cap="rnd">
                <a:solidFill>
                  <a:srgbClr val="7F699B"/>
                </a:solidFill>
                <a:prstDash val="solid"/>
                <a:round/>
              </a:ln>
            </p:spPr>
            <p:txBody>
              <a:bodyPr/>
              <a:lstStyle/>
              <a:p>
                <a:endParaRPr lang="en-CY"/>
              </a:p>
            </p:txBody>
          </p:sp>
          <p:sp>
            <p:nvSpPr>
              <p:cNvPr id="33" name="TextBox 33"/>
              <p:cNvSpPr txBox="1"/>
              <p:nvPr/>
            </p:nvSpPr>
            <p:spPr>
              <a:xfrm>
                <a:off x="0" y="-28575"/>
                <a:ext cx="2453028" cy="623119"/>
              </a:xfrm>
              <a:prstGeom prst="rect">
                <a:avLst/>
              </a:prstGeom>
            </p:spPr>
            <p:txBody>
              <a:bodyPr lIns="50800" tIns="50800" rIns="50800" bIns="50800" rtlCol="0" anchor="ctr"/>
              <a:lstStyle/>
              <a:p>
                <a:pPr algn="ctr">
                  <a:lnSpc>
                    <a:spcPts val="1680"/>
                  </a:lnSpc>
                </a:pPr>
                <a:endParaRPr/>
              </a:p>
            </p:txBody>
          </p:sp>
        </p:grpSp>
        <p:sp>
          <p:nvSpPr>
            <p:cNvPr id="34" name="TextBox 34"/>
            <p:cNvSpPr txBox="1"/>
            <p:nvPr/>
          </p:nvSpPr>
          <p:spPr>
            <a:xfrm>
              <a:off x="773698" y="319213"/>
              <a:ext cx="8375565" cy="1934210"/>
            </a:xfrm>
            <a:prstGeom prst="rect">
              <a:avLst/>
            </a:prstGeom>
          </p:spPr>
          <p:txBody>
            <a:bodyPr lIns="0" tIns="0" rIns="0" bIns="0" rtlCol="0" anchor="t">
              <a:spAutoFit/>
            </a:bodyPr>
            <a:lstStyle/>
            <a:p>
              <a:pPr marL="0" lvl="0" indent="0" algn="just">
                <a:lnSpc>
                  <a:spcPts val="1679"/>
                </a:lnSpc>
              </a:pPr>
              <a:r>
                <a:rPr lang="en-US" sz="1200" b="1">
                  <a:solidFill>
                    <a:srgbClr val="000000"/>
                  </a:solidFill>
                  <a:latin typeface="Open Sans Bold"/>
                  <a:ea typeface="Open Sans Bold"/>
                  <a:cs typeface="Open Sans Bold"/>
                  <a:sym typeface="Open Sans Bold"/>
                </a:rPr>
                <a:t>Σκοπός της σχέσης καθοδήγησης</a:t>
              </a:r>
            </a:p>
            <a:p>
              <a:pPr marL="259080" lvl="1" indent="-129540" algn="l">
                <a:lnSpc>
                  <a:spcPts val="1679"/>
                </a:lnSpc>
                <a:buFont typeface="Arial"/>
                <a:buChar char="•"/>
              </a:pPr>
              <a:r>
                <a:rPr lang="en-US" sz="1200">
                  <a:solidFill>
                    <a:srgbClr val="000000"/>
                  </a:solidFill>
                  <a:latin typeface="Open Sans"/>
                  <a:ea typeface="Open Sans"/>
                  <a:cs typeface="Open Sans"/>
                  <a:sym typeface="Open Sans"/>
                </a:rPr>
                <a:t>Υποστήριξη επαγγελματικής ανάπτυξης</a:t>
              </a:r>
            </a:p>
            <a:p>
              <a:pPr marL="259080" lvl="1" indent="-129540" algn="l">
                <a:lnSpc>
                  <a:spcPts val="1679"/>
                </a:lnSpc>
                <a:buFont typeface="Arial"/>
                <a:buChar char="•"/>
              </a:pPr>
              <a:r>
                <a:rPr lang="en-US" sz="1200">
                  <a:solidFill>
                    <a:srgbClr val="000000"/>
                  </a:solidFill>
                  <a:latin typeface="Open Sans"/>
                  <a:ea typeface="Open Sans"/>
                  <a:cs typeface="Open Sans"/>
                  <a:sym typeface="Open Sans"/>
                </a:rPr>
                <a:t>Ανάπτυξη αυτοπεποίθηση και αυτογνωσία</a:t>
              </a:r>
            </a:p>
            <a:p>
              <a:pPr marL="259080" lvl="1" indent="-129540" algn="l">
                <a:lnSpc>
                  <a:spcPts val="1679"/>
                </a:lnSpc>
                <a:buFont typeface="Arial"/>
                <a:buChar char="•"/>
              </a:pPr>
              <a:r>
                <a:rPr lang="en-US" sz="1200">
                  <a:solidFill>
                    <a:srgbClr val="000000"/>
                  </a:solidFill>
                  <a:latin typeface="Open Sans"/>
                  <a:ea typeface="Open Sans"/>
                  <a:cs typeface="Open Sans"/>
                  <a:sym typeface="Open Sans"/>
                </a:rPr>
                <a:t>Παροχή καθοδήγησης σχετικά με την κουλτούρα και την ανάπτυξη στον χώρο εργασίας</a:t>
              </a:r>
            </a:p>
            <a:p>
              <a:pPr algn="l">
                <a:lnSpc>
                  <a:spcPts val="1679"/>
                </a:lnSpc>
              </a:pPr>
              <a:endParaRPr lang="en-US" sz="1200">
                <a:solidFill>
                  <a:srgbClr val="000000"/>
                </a:solidFill>
                <a:latin typeface="Open Sans"/>
                <a:ea typeface="Open Sans"/>
                <a:cs typeface="Open Sans"/>
                <a:sym typeface="Open Sans"/>
              </a:endParaRPr>
            </a:p>
            <a:p>
              <a:pPr marL="0" lvl="0" indent="0" algn="just">
                <a:lnSpc>
                  <a:spcPts val="1679"/>
                </a:lnSpc>
              </a:pPr>
              <a:r>
                <a:rPr lang="en-US" sz="1200" b="1" i="1">
                  <a:solidFill>
                    <a:srgbClr val="EFA755"/>
                  </a:solidFill>
                  <a:latin typeface="Open Sans Bold Italics"/>
                  <a:ea typeface="Open Sans Bold Italics"/>
                  <a:cs typeface="Open Sans Bold Italics"/>
                  <a:sym typeface="Open Sans Bold Italics"/>
                </a:rPr>
                <a:t>Δεν πρόκειται για αξιολόγηση απόδοσης ή εποπτική σχέση.</a:t>
              </a:r>
            </a:p>
          </p:txBody>
        </p:sp>
        <p:grpSp>
          <p:nvGrpSpPr>
            <p:cNvPr id="35" name="Group 35"/>
            <p:cNvGrpSpPr/>
            <p:nvPr/>
          </p:nvGrpSpPr>
          <p:grpSpPr>
            <a:xfrm>
              <a:off x="0" y="0"/>
              <a:ext cx="677698" cy="676526"/>
              <a:chOff x="0" y="0"/>
              <a:chExt cx="814208" cy="812800"/>
            </a:xfrm>
          </p:grpSpPr>
          <p:sp>
            <p:nvSpPr>
              <p:cNvPr id="36" name="Freeform 36"/>
              <p:cNvSpPr/>
              <p:nvPr/>
            </p:nvSpPr>
            <p:spPr>
              <a:xfrm>
                <a:off x="0" y="0"/>
                <a:ext cx="814208" cy="812800"/>
              </a:xfrm>
              <a:custGeom>
                <a:avLst/>
                <a:gdLst/>
                <a:ahLst/>
                <a:cxnLst/>
                <a:rect l="l" t="t" r="r" b="b"/>
                <a:pathLst>
                  <a:path w="814208" h="812800">
                    <a:moveTo>
                      <a:pt x="407104" y="0"/>
                    </a:moveTo>
                    <a:cubicBezTo>
                      <a:pt x="182267" y="0"/>
                      <a:pt x="0" y="181951"/>
                      <a:pt x="0" y="406400"/>
                    </a:cubicBezTo>
                    <a:cubicBezTo>
                      <a:pt x="0" y="630849"/>
                      <a:pt x="182267" y="812800"/>
                      <a:pt x="407104" y="812800"/>
                    </a:cubicBezTo>
                    <a:cubicBezTo>
                      <a:pt x="631941" y="812800"/>
                      <a:pt x="814208" y="630849"/>
                      <a:pt x="814208" y="406400"/>
                    </a:cubicBezTo>
                    <a:cubicBezTo>
                      <a:pt x="814208" y="181951"/>
                      <a:pt x="631941" y="0"/>
                      <a:pt x="407104" y="0"/>
                    </a:cubicBezTo>
                    <a:close/>
                  </a:path>
                </a:pathLst>
              </a:custGeom>
              <a:solidFill>
                <a:srgbClr val="7F699B"/>
              </a:solidFill>
            </p:spPr>
            <p:txBody>
              <a:bodyPr/>
              <a:lstStyle/>
              <a:p>
                <a:endParaRPr lang="en-CY"/>
              </a:p>
            </p:txBody>
          </p:sp>
          <p:sp>
            <p:nvSpPr>
              <p:cNvPr id="37" name="TextBox 37"/>
              <p:cNvSpPr txBox="1"/>
              <p:nvPr/>
            </p:nvSpPr>
            <p:spPr>
              <a:xfrm>
                <a:off x="76332" y="47625"/>
                <a:ext cx="661544" cy="688975"/>
              </a:xfrm>
              <a:prstGeom prst="rect">
                <a:avLst/>
              </a:prstGeom>
            </p:spPr>
            <p:txBody>
              <a:bodyPr lIns="50800" tIns="50800" rIns="50800" bIns="50800" rtlCol="0" anchor="ctr"/>
              <a:lstStyle/>
              <a:p>
                <a:pPr algn="ctr">
                  <a:lnSpc>
                    <a:spcPts val="1680"/>
                  </a:lnSpc>
                </a:pPr>
                <a:endParaRPr/>
              </a:p>
            </p:txBody>
          </p:sp>
        </p:grpSp>
        <p:sp>
          <p:nvSpPr>
            <p:cNvPr id="38" name="TextBox 38"/>
            <p:cNvSpPr txBox="1"/>
            <p:nvPr/>
          </p:nvSpPr>
          <p:spPr>
            <a:xfrm>
              <a:off x="51957" y="199029"/>
              <a:ext cx="573784" cy="307044"/>
            </a:xfrm>
            <a:prstGeom prst="rect">
              <a:avLst/>
            </a:prstGeom>
          </p:spPr>
          <p:txBody>
            <a:bodyPr lIns="0" tIns="0" rIns="0" bIns="0" rtlCol="0" anchor="t">
              <a:spAutoFit/>
            </a:bodyPr>
            <a:lstStyle/>
            <a:p>
              <a:pPr marL="0" lvl="0" indent="0" algn="ctr">
                <a:lnSpc>
                  <a:spcPts val="1659"/>
                </a:lnSpc>
              </a:pPr>
              <a:r>
                <a:rPr lang="en-US" sz="1659" b="1" spc="-116">
                  <a:solidFill>
                    <a:srgbClr val="FFFFFF"/>
                  </a:solidFill>
                  <a:latin typeface="Open Sans Bold"/>
                  <a:ea typeface="Open Sans Bold"/>
                  <a:cs typeface="Open Sans Bold"/>
                  <a:sym typeface="Open Sans Bold"/>
                </a:rPr>
                <a:t>2</a:t>
              </a:r>
            </a:p>
          </p:txBody>
        </p:sp>
      </p:grpSp>
      <p:grpSp>
        <p:nvGrpSpPr>
          <p:cNvPr id="39" name="Group 39"/>
          <p:cNvGrpSpPr/>
          <p:nvPr/>
        </p:nvGrpSpPr>
        <p:grpSpPr>
          <a:xfrm>
            <a:off x="203562" y="5707608"/>
            <a:ext cx="7127976" cy="1198493"/>
            <a:chOff x="0" y="0"/>
            <a:chExt cx="9503968" cy="1597991"/>
          </a:xfrm>
        </p:grpSpPr>
        <p:grpSp>
          <p:nvGrpSpPr>
            <p:cNvPr id="40" name="Group 40"/>
            <p:cNvGrpSpPr/>
            <p:nvPr/>
          </p:nvGrpSpPr>
          <p:grpSpPr>
            <a:xfrm>
              <a:off x="226379" y="163080"/>
              <a:ext cx="9277589" cy="1434911"/>
              <a:chOff x="0" y="0"/>
              <a:chExt cx="2456812" cy="379981"/>
            </a:xfrm>
          </p:grpSpPr>
          <p:sp>
            <p:nvSpPr>
              <p:cNvPr id="41" name="Freeform 41"/>
              <p:cNvSpPr/>
              <p:nvPr/>
            </p:nvSpPr>
            <p:spPr>
              <a:xfrm>
                <a:off x="0" y="0"/>
                <a:ext cx="2456811" cy="379981"/>
              </a:xfrm>
              <a:custGeom>
                <a:avLst/>
                <a:gdLst/>
                <a:ahLst/>
                <a:cxnLst/>
                <a:rect l="l" t="t" r="r" b="b"/>
                <a:pathLst>
                  <a:path w="2456811" h="379981">
                    <a:moveTo>
                      <a:pt x="41785" y="0"/>
                    </a:moveTo>
                    <a:lnTo>
                      <a:pt x="2415027" y="0"/>
                    </a:lnTo>
                    <a:cubicBezTo>
                      <a:pt x="2426109" y="0"/>
                      <a:pt x="2436737" y="4402"/>
                      <a:pt x="2444573" y="12239"/>
                    </a:cubicBezTo>
                    <a:cubicBezTo>
                      <a:pt x="2452409" y="20075"/>
                      <a:pt x="2456811" y="30703"/>
                      <a:pt x="2456811" y="41785"/>
                    </a:cubicBezTo>
                    <a:lnTo>
                      <a:pt x="2456811" y="338196"/>
                    </a:lnTo>
                    <a:cubicBezTo>
                      <a:pt x="2456811" y="349278"/>
                      <a:pt x="2452409" y="359906"/>
                      <a:pt x="2444573" y="367742"/>
                    </a:cubicBezTo>
                    <a:cubicBezTo>
                      <a:pt x="2436737" y="375578"/>
                      <a:pt x="2426109" y="379981"/>
                      <a:pt x="2415027" y="379981"/>
                    </a:cubicBezTo>
                    <a:lnTo>
                      <a:pt x="41785" y="379981"/>
                    </a:lnTo>
                    <a:cubicBezTo>
                      <a:pt x="30703" y="379981"/>
                      <a:pt x="20075" y="375578"/>
                      <a:pt x="12239" y="367742"/>
                    </a:cubicBezTo>
                    <a:cubicBezTo>
                      <a:pt x="4402" y="359906"/>
                      <a:pt x="0" y="349278"/>
                      <a:pt x="0" y="338196"/>
                    </a:cubicBezTo>
                    <a:lnTo>
                      <a:pt x="0" y="41785"/>
                    </a:lnTo>
                    <a:cubicBezTo>
                      <a:pt x="0" y="30703"/>
                      <a:pt x="4402" y="20075"/>
                      <a:pt x="12239" y="12239"/>
                    </a:cubicBezTo>
                    <a:cubicBezTo>
                      <a:pt x="20075" y="4402"/>
                      <a:pt x="30703" y="0"/>
                      <a:pt x="41785" y="0"/>
                    </a:cubicBezTo>
                    <a:close/>
                  </a:path>
                </a:pathLst>
              </a:custGeom>
              <a:solidFill>
                <a:srgbClr val="E6DBF0"/>
              </a:solidFill>
              <a:ln cap="rnd">
                <a:noFill/>
                <a:prstDash val="solid"/>
                <a:round/>
              </a:ln>
            </p:spPr>
            <p:txBody>
              <a:bodyPr/>
              <a:lstStyle/>
              <a:p>
                <a:endParaRPr lang="en-CY"/>
              </a:p>
            </p:txBody>
          </p:sp>
          <p:sp>
            <p:nvSpPr>
              <p:cNvPr id="42" name="TextBox 42"/>
              <p:cNvSpPr txBox="1"/>
              <p:nvPr/>
            </p:nvSpPr>
            <p:spPr>
              <a:xfrm>
                <a:off x="0" y="-38100"/>
                <a:ext cx="2456812" cy="418081"/>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43" name="TextBox 43"/>
            <p:cNvSpPr txBox="1"/>
            <p:nvPr/>
          </p:nvSpPr>
          <p:spPr>
            <a:xfrm>
              <a:off x="818674" y="319213"/>
              <a:ext cx="8422978" cy="1096010"/>
            </a:xfrm>
            <a:prstGeom prst="rect">
              <a:avLst/>
            </a:prstGeom>
          </p:spPr>
          <p:txBody>
            <a:bodyPr lIns="0" tIns="0" rIns="0" bIns="0" rtlCol="0" anchor="t">
              <a:spAutoFit/>
            </a:bodyPr>
            <a:lstStyle/>
            <a:p>
              <a:pPr marL="0" lvl="0" indent="0" algn="just">
                <a:lnSpc>
                  <a:spcPts val="1679"/>
                </a:lnSpc>
              </a:pPr>
              <a:r>
                <a:rPr lang="en-US" sz="1199" b="1">
                  <a:solidFill>
                    <a:srgbClr val="464646"/>
                  </a:solidFill>
                  <a:latin typeface="Open Sans Bold"/>
                  <a:ea typeface="Open Sans Bold"/>
                  <a:cs typeface="Open Sans Bold"/>
                  <a:sym typeface="Open Sans Bold"/>
                </a:rPr>
                <a:t>Δομή Συνεδρίασης</a:t>
              </a:r>
            </a:p>
            <a:p>
              <a:pPr marL="0" lvl="0" indent="0" algn="just">
                <a:lnSpc>
                  <a:spcPts val="1679"/>
                </a:lnSpc>
                <a:spcBef>
                  <a:spcPct val="0"/>
                </a:spcBef>
              </a:pPr>
              <a:r>
                <a:rPr lang="en-US" sz="1199">
                  <a:solidFill>
                    <a:srgbClr val="464646"/>
                  </a:solidFill>
                  <a:latin typeface="Open Sans"/>
                  <a:ea typeface="Open Sans"/>
                  <a:cs typeface="Open Sans"/>
                  <a:sym typeface="Open Sans"/>
                </a:rPr>
                <a:t>Προγραμματισμένη συχνότητα (π.χ. μηνιαία): __________________ </a:t>
              </a:r>
            </a:p>
            <a:p>
              <a:pPr marL="0" lvl="0" indent="0" algn="just">
                <a:lnSpc>
                  <a:spcPts val="1679"/>
                </a:lnSpc>
                <a:spcBef>
                  <a:spcPct val="0"/>
                </a:spcBef>
              </a:pPr>
              <a:r>
                <a:rPr lang="en-US" sz="1199">
                  <a:solidFill>
                    <a:srgbClr val="464646"/>
                  </a:solidFill>
                  <a:latin typeface="Open Sans"/>
                  <a:ea typeface="Open Sans"/>
                  <a:cs typeface="Open Sans"/>
                  <a:sym typeface="Open Sans"/>
                </a:rPr>
                <a:t>Προτιμώμενη μορφή:</a:t>
              </a:r>
            </a:p>
            <a:p>
              <a:pPr algn="just">
                <a:lnSpc>
                  <a:spcPts val="1679"/>
                </a:lnSpc>
                <a:spcBef>
                  <a:spcPct val="0"/>
                </a:spcBef>
              </a:pPr>
              <a:r>
                <a:rPr lang="en-US" sz="1199" u="none" strike="noStrike">
                  <a:solidFill>
                    <a:srgbClr val="464646"/>
                  </a:solidFill>
                  <a:latin typeface="Open Sans"/>
                  <a:ea typeface="Open Sans"/>
                  <a:cs typeface="Open Sans"/>
                  <a:sym typeface="Open Sans"/>
                </a:rPr>
                <a:t>☐ Αυτοπροσώπως ☐ Διαδικτυακά ☐ Υβριδικά</a:t>
              </a:r>
            </a:p>
          </p:txBody>
        </p:sp>
        <p:grpSp>
          <p:nvGrpSpPr>
            <p:cNvPr id="44" name="Group 44"/>
            <p:cNvGrpSpPr/>
            <p:nvPr/>
          </p:nvGrpSpPr>
          <p:grpSpPr>
            <a:xfrm>
              <a:off x="0" y="0"/>
              <a:ext cx="674674" cy="676526"/>
              <a:chOff x="0" y="0"/>
              <a:chExt cx="810576" cy="812800"/>
            </a:xfrm>
          </p:grpSpPr>
          <p:sp>
            <p:nvSpPr>
              <p:cNvPr id="45" name="Freeform 45"/>
              <p:cNvSpPr/>
              <p:nvPr/>
            </p:nvSpPr>
            <p:spPr>
              <a:xfrm>
                <a:off x="0" y="0"/>
                <a:ext cx="810576" cy="812800"/>
              </a:xfrm>
              <a:custGeom>
                <a:avLst/>
                <a:gdLst/>
                <a:ahLst/>
                <a:cxnLst/>
                <a:rect l="l" t="t" r="r" b="b"/>
                <a:pathLst>
                  <a:path w="810576" h="812800">
                    <a:moveTo>
                      <a:pt x="405288" y="0"/>
                    </a:moveTo>
                    <a:cubicBezTo>
                      <a:pt x="181454" y="0"/>
                      <a:pt x="0" y="181951"/>
                      <a:pt x="0" y="406400"/>
                    </a:cubicBezTo>
                    <a:cubicBezTo>
                      <a:pt x="0" y="630849"/>
                      <a:pt x="181454" y="812800"/>
                      <a:pt x="405288" y="812800"/>
                    </a:cubicBezTo>
                    <a:cubicBezTo>
                      <a:pt x="629122" y="812800"/>
                      <a:pt x="810576" y="630849"/>
                      <a:pt x="810576" y="406400"/>
                    </a:cubicBezTo>
                    <a:cubicBezTo>
                      <a:pt x="810576" y="181951"/>
                      <a:pt x="629122" y="0"/>
                      <a:pt x="405288" y="0"/>
                    </a:cubicBezTo>
                    <a:close/>
                  </a:path>
                </a:pathLst>
              </a:custGeom>
              <a:solidFill>
                <a:srgbClr val="7F699B"/>
              </a:solidFill>
            </p:spPr>
            <p:txBody>
              <a:bodyPr/>
              <a:lstStyle/>
              <a:p>
                <a:endParaRPr lang="en-CY"/>
              </a:p>
            </p:txBody>
          </p:sp>
          <p:sp>
            <p:nvSpPr>
              <p:cNvPr id="46" name="TextBox 46"/>
              <p:cNvSpPr txBox="1"/>
              <p:nvPr/>
            </p:nvSpPr>
            <p:spPr>
              <a:xfrm>
                <a:off x="75991" y="38100"/>
                <a:ext cx="658593"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47" name="TextBox 47"/>
            <p:cNvSpPr txBox="1"/>
            <p:nvPr/>
          </p:nvSpPr>
          <p:spPr>
            <a:xfrm>
              <a:off x="51725" y="203365"/>
              <a:ext cx="571224" cy="298371"/>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3</a:t>
              </a:r>
            </a:p>
          </p:txBody>
        </p:sp>
      </p:grpSp>
      <p:grpSp>
        <p:nvGrpSpPr>
          <p:cNvPr id="48" name="Group 48"/>
          <p:cNvGrpSpPr/>
          <p:nvPr/>
        </p:nvGrpSpPr>
        <p:grpSpPr>
          <a:xfrm>
            <a:off x="220851" y="6887992"/>
            <a:ext cx="7093399" cy="1822601"/>
            <a:chOff x="0" y="0"/>
            <a:chExt cx="9457865" cy="2430135"/>
          </a:xfrm>
        </p:grpSpPr>
        <p:grpSp>
          <p:nvGrpSpPr>
            <p:cNvPr id="49" name="Group 49"/>
            <p:cNvGrpSpPr/>
            <p:nvPr/>
          </p:nvGrpSpPr>
          <p:grpSpPr>
            <a:xfrm>
              <a:off x="231536" y="163080"/>
              <a:ext cx="9226329" cy="2267054"/>
              <a:chOff x="0" y="0"/>
              <a:chExt cx="2443237" cy="600342"/>
            </a:xfrm>
          </p:grpSpPr>
          <p:sp>
            <p:nvSpPr>
              <p:cNvPr id="50" name="Freeform 50"/>
              <p:cNvSpPr/>
              <p:nvPr/>
            </p:nvSpPr>
            <p:spPr>
              <a:xfrm>
                <a:off x="0" y="0"/>
                <a:ext cx="2443237" cy="600342"/>
              </a:xfrm>
              <a:custGeom>
                <a:avLst/>
                <a:gdLst/>
                <a:ahLst/>
                <a:cxnLst/>
                <a:rect l="l" t="t" r="r" b="b"/>
                <a:pathLst>
                  <a:path w="2443237" h="600342">
                    <a:moveTo>
                      <a:pt x="42017" y="0"/>
                    </a:moveTo>
                    <a:lnTo>
                      <a:pt x="2401220" y="0"/>
                    </a:lnTo>
                    <a:cubicBezTo>
                      <a:pt x="2412364" y="0"/>
                      <a:pt x="2423051" y="4427"/>
                      <a:pt x="2430931" y="12307"/>
                    </a:cubicBezTo>
                    <a:cubicBezTo>
                      <a:pt x="2438810" y="20186"/>
                      <a:pt x="2443237" y="30873"/>
                      <a:pt x="2443237" y="42017"/>
                    </a:cubicBezTo>
                    <a:lnTo>
                      <a:pt x="2443237" y="558325"/>
                    </a:lnTo>
                    <a:cubicBezTo>
                      <a:pt x="2443237" y="569468"/>
                      <a:pt x="2438810" y="580156"/>
                      <a:pt x="2430931" y="588035"/>
                    </a:cubicBezTo>
                    <a:cubicBezTo>
                      <a:pt x="2423051" y="595915"/>
                      <a:pt x="2412364" y="600342"/>
                      <a:pt x="2401220" y="600342"/>
                    </a:cubicBezTo>
                    <a:lnTo>
                      <a:pt x="42017" y="600342"/>
                    </a:lnTo>
                    <a:cubicBezTo>
                      <a:pt x="30873" y="600342"/>
                      <a:pt x="20186" y="595915"/>
                      <a:pt x="12307" y="588035"/>
                    </a:cubicBezTo>
                    <a:cubicBezTo>
                      <a:pt x="4427" y="580156"/>
                      <a:pt x="0" y="569468"/>
                      <a:pt x="0" y="558325"/>
                    </a:cubicBezTo>
                    <a:lnTo>
                      <a:pt x="0" y="42017"/>
                    </a:lnTo>
                    <a:cubicBezTo>
                      <a:pt x="0" y="30873"/>
                      <a:pt x="4427" y="20186"/>
                      <a:pt x="12307" y="12307"/>
                    </a:cubicBezTo>
                    <a:cubicBezTo>
                      <a:pt x="20186" y="4427"/>
                      <a:pt x="30873" y="0"/>
                      <a:pt x="42017" y="0"/>
                    </a:cubicBezTo>
                    <a:close/>
                  </a:path>
                </a:pathLst>
              </a:custGeom>
              <a:solidFill>
                <a:srgbClr val="FFFFFE"/>
              </a:solidFill>
              <a:ln w="38100" cap="rnd">
                <a:solidFill>
                  <a:srgbClr val="7F699B"/>
                </a:solidFill>
                <a:prstDash val="solid"/>
                <a:round/>
              </a:ln>
            </p:spPr>
            <p:txBody>
              <a:bodyPr/>
              <a:lstStyle/>
              <a:p>
                <a:endParaRPr lang="en-CY"/>
              </a:p>
            </p:txBody>
          </p:sp>
          <p:sp>
            <p:nvSpPr>
              <p:cNvPr id="51" name="TextBox 51"/>
              <p:cNvSpPr txBox="1"/>
              <p:nvPr/>
            </p:nvSpPr>
            <p:spPr>
              <a:xfrm>
                <a:off x="0" y="-28575"/>
                <a:ext cx="2443237" cy="628917"/>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2" name="TextBox 52"/>
            <p:cNvSpPr txBox="1"/>
            <p:nvPr/>
          </p:nvSpPr>
          <p:spPr>
            <a:xfrm>
              <a:off x="832635" y="319213"/>
              <a:ext cx="6194282" cy="1934210"/>
            </a:xfrm>
            <a:prstGeom prst="rect">
              <a:avLst/>
            </a:prstGeom>
          </p:spPr>
          <p:txBody>
            <a:bodyPr lIns="0" tIns="0" rIns="0" bIns="0" rtlCol="0" anchor="t">
              <a:spAutoFit/>
            </a:bodyPr>
            <a:lstStyle/>
            <a:p>
              <a:pPr marL="0" lvl="0" indent="0" algn="just">
                <a:lnSpc>
                  <a:spcPts val="1679"/>
                </a:lnSpc>
                <a:spcBef>
                  <a:spcPct val="0"/>
                </a:spcBef>
              </a:pPr>
              <a:r>
                <a:rPr lang="en-US" sz="1200" b="1">
                  <a:solidFill>
                    <a:srgbClr val="464646"/>
                  </a:solidFill>
                  <a:latin typeface="Open Sans Bold"/>
                  <a:ea typeface="Open Sans Bold"/>
                  <a:cs typeface="Open Sans Bold"/>
                  <a:sym typeface="Open Sans Bold"/>
                </a:rPr>
                <a:t>Πιθανά Θέματα Συζήτησης</a:t>
              </a:r>
            </a:p>
            <a:p>
              <a:pPr marL="0" lvl="0" indent="0" algn="just">
                <a:lnSpc>
                  <a:spcPts val="1679"/>
                </a:lnSpc>
                <a:spcBef>
                  <a:spcPct val="0"/>
                </a:spcBef>
              </a:pPr>
              <a:r>
                <a:rPr lang="en-US" sz="1200" u="none" strike="noStrike">
                  <a:solidFill>
                    <a:srgbClr val="464646"/>
                  </a:solidFill>
                  <a:latin typeface="Open Sans"/>
                  <a:ea typeface="Open Sans"/>
                  <a:cs typeface="Open Sans"/>
                  <a:sym typeface="Open Sans"/>
                </a:rPr>
                <a:t>Παραδείγματα περιλαμβάνουν:</a:t>
              </a:r>
            </a:p>
            <a:p>
              <a:pPr marL="259080" lvl="1" indent="-129540" algn="l">
                <a:lnSpc>
                  <a:spcPts val="1679"/>
                </a:lnSpc>
                <a:buFont typeface="Arial"/>
                <a:buChar char="•"/>
              </a:pPr>
              <a:r>
                <a:rPr lang="en-US" sz="1200" u="none" strike="noStrike">
                  <a:solidFill>
                    <a:srgbClr val="464646"/>
                  </a:solidFill>
                  <a:latin typeface="Open Sans"/>
                  <a:ea typeface="Open Sans"/>
                  <a:cs typeface="Open Sans"/>
                  <a:sym typeface="Open Sans"/>
                </a:rPr>
                <a:t>Επαγγελματικοί στόχοι και φιλοδοξίες</a:t>
              </a:r>
            </a:p>
            <a:p>
              <a:pPr marL="259080" lvl="1" indent="-129540" algn="l">
                <a:lnSpc>
                  <a:spcPts val="1679"/>
                </a:lnSpc>
                <a:buFont typeface="Arial"/>
                <a:buChar char="•"/>
              </a:pPr>
              <a:r>
                <a:rPr lang="en-US" sz="1200" u="none" strike="noStrike">
                  <a:solidFill>
                    <a:srgbClr val="464646"/>
                  </a:solidFill>
                  <a:latin typeface="Open Sans"/>
                  <a:ea typeface="Open Sans"/>
                  <a:cs typeface="Open Sans"/>
                  <a:sym typeface="Open Sans"/>
                </a:rPr>
                <a:t>Δυνατά σημεία και δεξιότητες</a:t>
              </a:r>
            </a:p>
            <a:p>
              <a:pPr marL="259080" lvl="1" indent="-129540" algn="l">
                <a:lnSpc>
                  <a:spcPts val="1679"/>
                </a:lnSpc>
                <a:buFont typeface="Arial"/>
                <a:buChar char="•"/>
              </a:pPr>
              <a:r>
                <a:rPr lang="en-US" sz="1200" u="none" strike="noStrike">
                  <a:solidFill>
                    <a:srgbClr val="464646"/>
                  </a:solidFill>
                  <a:latin typeface="Open Sans"/>
                  <a:ea typeface="Open Sans"/>
                  <a:cs typeface="Open Sans"/>
                  <a:sym typeface="Open Sans"/>
                </a:rPr>
                <a:t>Επικοινωνία στον χώρο εργασίας</a:t>
              </a:r>
            </a:p>
            <a:p>
              <a:pPr marL="259080" lvl="1" indent="-129540" algn="l">
                <a:lnSpc>
                  <a:spcPts val="1679"/>
                </a:lnSpc>
                <a:buFont typeface="Arial"/>
                <a:buChar char="•"/>
              </a:pPr>
              <a:r>
                <a:rPr lang="en-US" sz="1200" u="none" strike="noStrike">
                  <a:solidFill>
                    <a:srgbClr val="464646"/>
                  </a:solidFill>
                  <a:latin typeface="Open Sans"/>
                  <a:ea typeface="Open Sans"/>
                  <a:cs typeface="Open Sans"/>
                  <a:sym typeface="Open Sans"/>
                </a:rPr>
                <a:t>Επαγγελματικές πορείες και ευκαιρίες</a:t>
              </a:r>
            </a:p>
            <a:p>
              <a:pPr marL="259080" lvl="1" indent="-129540" algn="l">
                <a:lnSpc>
                  <a:spcPts val="1679"/>
                </a:lnSpc>
                <a:buFont typeface="Arial"/>
                <a:buChar char="•"/>
              </a:pPr>
              <a:r>
                <a:rPr lang="en-US" sz="1200" u="none" strike="noStrike">
                  <a:solidFill>
                    <a:srgbClr val="464646"/>
                  </a:solidFill>
                  <a:latin typeface="Open Sans"/>
                  <a:ea typeface="Open Sans"/>
                  <a:cs typeface="Open Sans"/>
                  <a:sym typeface="Open Sans"/>
                </a:rPr>
                <a:t>Προκλήσεις και λύσεις</a:t>
              </a:r>
            </a:p>
          </p:txBody>
        </p:sp>
        <p:grpSp>
          <p:nvGrpSpPr>
            <p:cNvPr id="53" name="Group 53"/>
            <p:cNvGrpSpPr/>
            <p:nvPr/>
          </p:nvGrpSpPr>
          <p:grpSpPr>
            <a:xfrm>
              <a:off x="0" y="0"/>
              <a:ext cx="690045" cy="676526"/>
              <a:chOff x="0" y="0"/>
              <a:chExt cx="829043" cy="812800"/>
            </a:xfrm>
          </p:grpSpPr>
          <p:sp>
            <p:nvSpPr>
              <p:cNvPr id="54" name="Freeform 54"/>
              <p:cNvSpPr/>
              <p:nvPr/>
            </p:nvSpPr>
            <p:spPr>
              <a:xfrm>
                <a:off x="0" y="0"/>
                <a:ext cx="829043" cy="812800"/>
              </a:xfrm>
              <a:custGeom>
                <a:avLst/>
                <a:gdLst/>
                <a:ahLst/>
                <a:cxnLst/>
                <a:rect l="l" t="t" r="r" b="b"/>
                <a:pathLst>
                  <a:path w="829043" h="812800">
                    <a:moveTo>
                      <a:pt x="414521" y="0"/>
                    </a:moveTo>
                    <a:cubicBezTo>
                      <a:pt x="185587" y="0"/>
                      <a:pt x="0" y="181951"/>
                      <a:pt x="0" y="406400"/>
                    </a:cubicBezTo>
                    <a:cubicBezTo>
                      <a:pt x="0" y="630849"/>
                      <a:pt x="185587" y="812800"/>
                      <a:pt x="414521" y="812800"/>
                    </a:cubicBezTo>
                    <a:cubicBezTo>
                      <a:pt x="643455" y="812800"/>
                      <a:pt x="829043" y="630849"/>
                      <a:pt x="829043" y="406400"/>
                    </a:cubicBezTo>
                    <a:cubicBezTo>
                      <a:pt x="829043" y="181951"/>
                      <a:pt x="643455" y="0"/>
                      <a:pt x="414521" y="0"/>
                    </a:cubicBezTo>
                    <a:close/>
                  </a:path>
                </a:pathLst>
              </a:custGeom>
              <a:solidFill>
                <a:srgbClr val="7F699B"/>
              </a:solidFill>
            </p:spPr>
            <p:txBody>
              <a:bodyPr/>
              <a:lstStyle/>
              <a:p>
                <a:endParaRPr lang="en-CY"/>
              </a:p>
            </p:txBody>
          </p:sp>
          <p:sp>
            <p:nvSpPr>
              <p:cNvPr id="55" name="TextBox 55"/>
              <p:cNvSpPr txBox="1"/>
              <p:nvPr/>
            </p:nvSpPr>
            <p:spPr>
              <a:xfrm>
                <a:off x="77723" y="47625"/>
                <a:ext cx="673597" cy="6889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6" name="TextBox 56"/>
            <p:cNvSpPr txBox="1"/>
            <p:nvPr/>
          </p:nvSpPr>
          <p:spPr>
            <a:xfrm>
              <a:off x="52903" y="206023"/>
              <a:ext cx="584238" cy="302580"/>
            </a:xfrm>
            <a:prstGeom prst="rect">
              <a:avLst/>
            </a:prstGeom>
          </p:spPr>
          <p:txBody>
            <a:bodyPr lIns="0" tIns="0" rIns="0" bIns="0" rtlCol="0" anchor="t">
              <a:spAutoFit/>
            </a:bodyPr>
            <a:lstStyle/>
            <a:p>
              <a:pPr marL="0" lvl="0" indent="0" algn="ctr">
                <a:lnSpc>
                  <a:spcPts val="1685"/>
                </a:lnSpc>
                <a:spcBef>
                  <a:spcPct val="0"/>
                </a:spcBef>
              </a:pPr>
              <a:r>
                <a:rPr lang="en-US" sz="1685" b="1" u="none" strike="noStrike" spc="-118">
                  <a:solidFill>
                    <a:srgbClr val="FFFFFF"/>
                  </a:solidFill>
                  <a:latin typeface="Open Sans Bold"/>
                  <a:ea typeface="Open Sans Bold"/>
                  <a:cs typeface="Open Sans Bold"/>
                  <a:sym typeface="Open Sans Bold"/>
                </a:rPr>
                <a:t>4</a:t>
              </a:r>
            </a:p>
          </p:txBody>
        </p:sp>
      </p:grpSp>
      <p:grpSp>
        <p:nvGrpSpPr>
          <p:cNvPr id="57" name="Group 57"/>
          <p:cNvGrpSpPr/>
          <p:nvPr/>
        </p:nvGrpSpPr>
        <p:grpSpPr>
          <a:xfrm>
            <a:off x="198723" y="8851669"/>
            <a:ext cx="3388760" cy="1410357"/>
            <a:chOff x="0" y="0"/>
            <a:chExt cx="1196510" cy="497972"/>
          </a:xfrm>
        </p:grpSpPr>
        <p:sp>
          <p:nvSpPr>
            <p:cNvPr id="58" name="Freeform 58"/>
            <p:cNvSpPr/>
            <p:nvPr/>
          </p:nvSpPr>
          <p:spPr>
            <a:xfrm>
              <a:off x="0" y="0"/>
              <a:ext cx="1196510" cy="497972"/>
            </a:xfrm>
            <a:custGeom>
              <a:avLst/>
              <a:gdLst/>
              <a:ahLst/>
              <a:cxnLst/>
              <a:rect l="l" t="t" r="r" b="b"/>
              <a:pathLst>
                <a:path w="1196510" h="497972">
                  <a:moveTo>
                    <a:pt x="84530" y="0"/>
                  </a:moveTo>
                  <a:lnTo>
                    <a:pt x="1111980" y="0"/>
                  </a:lnTo>
                  <a:cubicBezTo>
                    <a:pt x="1134399" y="0"/>
                    <a:pt x="1155899" y="8906"/>
                    <a:pt x="1171752" y="24758"/>
                  </a:cubicBezTo>
                  <a:cubicBezTo>
                    <a:pt x="1187604" y="40611"/>
                    <a:pt x="1196510" y="62111"/>
                    <a:pt x="1196510" y="84530"/>
                  </a:cubicBezTo>
                  <a:lnTo>
                    <a:pt x="1196510" y="413442"/>
                  </a:lnTo>
                  <a:cubicBezTo>
                    <a:pt x="1196510" y="460126"/>
                    <a:pt x="1158664" y="497972"/>
                    <a:pt x="1111980" y="497972"/>
                  </a:cubicBezTo>
                  <a:lnTo>
                    <a:pt x="84530" y="497972"/>
                  </a:lnTo>
                  <a:cubicBezTo>
                    <a:pt x="62111" y="497972"/>
                    <a:pt x="40611" y="489066"/>
                    <a:pt x="24758" y="473213"/>
                  </a:cubicBezTo>
                  <a:cubicBezTo>
                    <a:pt x="8906" y="457361"/>
                    <a:pt x="0" y="435861"/>
                    <a:pt x="0" y="413442"/>
                  </a:cubicBezTo>
                  <a:lnTo>
                    <a:pt x="0" y="84530"/>
                  </a:lnTo>
                  <a:cubicBezTo>
                    <a:pt x="0" y="62111"/>
                    <a:pt x="8906" y="40611"/>
                    <a:pt x="24758" y="24758"/>
                  </a:cubicBezTo>
                  <a:cubicBezTo>
                    <a:pt x="40611" y="8906"/>
                    <a:pt x="62111" y="0"/>
                    <a:pt x="84530" y="0"/>
                  </a:cubicBezTo>
                  <a:close/>
                </a:path>
              </a:pathLst>
            </a:custGeom>
            <a:solidFill>
              <a:srgbClr val="E6DBF0"/>
            </a:solidFill>
            <a:ln cap="rnd">
              <a:noFill/>
              <a:prstDash val="solid"/>
              <a:round/>
            </a:ln>
          </p:spPr>
          <p:txBody>
            <a:bodyPr/>
            <a:lstStyle/>
            <a:p>
              <a:endParaRPr lang="en-CY"/>
            </a:p>
          </p:txBody>
        </p:sp>
        <p:sp>
          <p:nvSpPr>
            <p:cNvPr id="59" name="TextBox 59"/>
            <p:cNvSpPr txBox="1"/>
            <p:nvPr/>
          </p:nvSpPr>
          <p:spPr>
            <a:xfrm>
              <a:off x="0" y="-38100"/>
              <a:ext cx="1196510" cy="536072"/>
            </a:xfrm>
            <a:prstGeom prst="rect">
              <a:avLst/>
            </a:prstGeom>
          </p:spPr>
          <p:txBody>
            <a:bodyPr lIns="51562" tIns="51562" rIns="51562" bIns="51562" rtlCol="0" anchor="ctr"/>
            <a:lstStyle/>
            <a:p>
              <a:pPr marL="0" lvl="0" indent="0" algn="ctr">
                <a:lnSpc>
                  <a:spcPts val="1705"/>
                </a:lnSpc>
                <a:spcBef>
                  <a:spcPct val="0"/>
                </a:spcBef>
              </a:pPr>
              <a:endParaRPr/>
            </a:p>
          </p:txBody>
        </p:sp>
      </p:grpSp>
      <p:sp>
        <p:nvSpPr>
          <p:cNvPr id="60" name="TextBox 60"/>
          <p:cNvSpPr txBox="1"/>
          <p:nvPr/>
        </p:nvSpPr>
        <p:spPr>
          <a:xfrm>
            <a:off x="373190" y="8930263"/>
            <a:ext cx="3039826" cy="1245957"/>
          </a:xfrm>
          <a:prstGeom prst="rect">
            <a:avLst/>
          </a:prstGeom>
        </p:spPr>
        <p:txBody>
          <a:bodyPr lIns="0" tIns="0" rIns="0" bIns="0" rtlCol="0" anchor="t">
            <a:spAutoFit/>
          </a:bodyPr>
          <a:lstStyle/>
          <a:p>
            <a:pPr algn="l">
              <a:lnSpc>
                <a:spcPts val="1675"/>
              </a:lnSpc>
              <a:spcBef>
                <a:spcPct val="0"/>
              </a:spcBef>
            </a:pPr>
            <a:r>
              <a:rPr lang="en-US" sz="1196" b="1" dirty="0" err="1">
                <a:solidFill>
                  <a:srgbClr val="464646"/>
                </a:solidFill>
                <a:latin typeface="Open Sans Bold"/>
                <a:ea typeface="Open Sans Bold"/>
                <a:cs typeface="Open Sans Bold"/>
                <a:sym typeface="Open Sans Bold"/>
              </a:rPr>
              <a:t>Εμ</a:t>
            </a:r>
            <a:r>
              <a:rPr lang="en-US" sz="1196" b="1" dirty="0">
                <a:solidFill>
                  <a:srgbClr val="464646"/>
                </a:solidFill>
                <a:latin typeface="Open Sans Bold"/>
                <a:ea typeface="Open Sans Bold"/>
                <a:cs typeface="Open Sans Bold"/>
                <a:sym typeface="Open Sans Bold"/>
              </a:rPr>
              <a:t>πιστευτικότητα</a:t>
            </a:r>
          </a:p>
          <a:p>
            <a:pPr marL="0" lvl="0" indent="0" algn="l">
              <a:lnSpc>
                <a:spcPts val="1675"/>
              </a:lnSpc>
              <a:spcBef>
                <a:spcPct val="0"/>
              </a:spcBef>
            </a:pPr>
            <a:r>
              <a:rPr lang="en-US" sz="1196" u="none" strike="noStrike" dirty="0" err="1">
                <a:solidFill>
                  <a:srgbClr val="464646"/>
                </a:solidFill>
                <a:latin typeface="Open Sans"/>
                <a:ea typeface="Open Sans"/>
                <a:cs typeface="Open Sans"/>
                <a:sym typeface="Open Sans"/>
              </a:rPr>
              <a:t>Οι</a:t>
            </a:r>
            <a:r>
              <a:rPr lang="en-US" sz="1196" u="none" strike="noStrike" dirty="0">
                <a:solidFill>
                  <a:srgbClr val="464646"/>
                </a:solidFill>
                <a:latin typeface="Open Sans"/>
                <a:ea typeface="Open Sans"/>
                <a:cs typeface="Open Sans"/>
                <a:sym typeface="Open Sans"/>
              </a:rPr>
              <a:t> </a:t>
            </a:r>
            <a:r>
              <a:rPr lang="en-US" sz="1196" u="none" strike="noStrike" dirty="0" err="1">
                <a:solidFill>
                  <a:srgbClr val="464646"/>
                </a:solidFill>
                <a:latin typeface="Open Sans"/>
                <a:ea typeface="Open Sans"/>
                <a:cs typeface="Open Sans"/>
                <a:sym typeface="Open Sans"/>
              </a:rPr>
              <a:t>συνομιλίες</a:t>
            </a:r>
            <a:r>
              <a:rPr lang="en-US" sz="1196" u="none" strike="noStrike" dirty="0">
                <a:solidFill>
                  <a:srgbClr val="464646"/>
                </a:solidFill>
                <a:latin typeface="Open Sans"/>
                <a:ea typeface="Open Sans"/>
                <a:cs typeface="Open Sans"/>
                <a:sym typeface="Open Sans"/>
              </a:rPr>
              <a:t> κα</a:t>
            </a:r>
            <a:r>
              <a:rPr lang="en-US" sz="1196" u="none" strike="noStrike" dirty="0" err="1">
                <a:solidFill>
                  <a:srgbClr val="464646"/>
                </a:solidFill>
                <a:latin typeface="Open Sans"/>
                <a:ea typeface="Open Sans"/>
                <a:cs typeface="Open Sans"/>
                <a:sym typeface="Open Sans"/>
              </a:rPr>
              <a:t>θοδήγησης</a:t>
            </a:r>
            <a:r>
              <a:rPr lang="en-US" sz="1196" u="none" strike="noStrike" dirty="0">
                <a:solidFill>
                  <a:srgbClr val="464646"/>
                </a:solidFill>
                <a:latin typeface="Open Sans"/>
                <a:ea typeface="Open Sans"/>
                <a:cs typeface="Open Sans"/>
                <a:sym typeface="Open Sans"/>
              </a:rPr>
              <a:t> </a:t>
            </a:r>
            <a:r>
              <a:rPr lang="en-US" sz="1196" u="none" strike="noStrike" dirty="0" err="1">
                <a:solidFill>
                  <a:srgbClr val="464646"/>
                </a:solidFill>
                <a:latin typeface="Open Sans"/>
                <a:ea typeface="Open Sans"/>
                <a:cs typeface="Open Sans"/>
                <a:sym typeface="Open Sans"/>
              </a:rPr>
              <a:t>είν</a:t>
            </a:r>
            <a:r>
              <a:rPr lang="en-US" sz="1196" u="none" strike="noStrike" dirty="0">
                <a:solidFill>
                  <a:srgbClr val="464646"/>
                </a:solidFill>
                <a:latin typeface="Open Sans"/>
                <a:ea typeface="Open Sans"/>
                <a:cs typeface="Open Sans"/>
                <a:sym typeface="Open Sans"/>
              </a:rPr>
              <a:t>αι εμπιστευτικές. </a:t>
            </a:r>
            <a:r>
              <a:rPr lang="en-US" sz="1196" u="none" strike="noStrike" dirty="0" err="1">
                <a:solidFill>
                  <a:srgbClr val="464646"/>
                </a:solidFill>
                <a:latin typeface="Open Sans"/>
                <a:ea typeface="Open Sans"/>
                <a:cs typeface="Open Sans"/>
                <a:sym typeface="Open Sans"/>
              </a:rPr>
              <a:t>Οι</a:t>
            </a:r>
            <a:r>
              <a:rPr lang="en-US" sz="1196" u="none" strike="noStrike" dirty="0">
                <a:solidFill>
                  <a:srgbClr val="464646"/>
                </a:solidFill>
                <a:latin typeface="Open Sans"/>
                <a:ea typeface="Open Sans"/>
                <a:cs typeface="Open Sans"/>
                <a:sym typeface="Open Sans"/>
              </a:rPr>
              <a:t> π</a:t>
            </a:r>
            <a:r>
              <a:rPr lang="en-US" sz="1196" u="none" strike="noStrike" dirty="0" err="1">
                <a:solidFill>
                  <a:srgbClr val="464646"/>
                </a:solidFill>
                <a:latin typeface="Open Sans"/>
                <a:ea typeface="Open Sans"/>
                <a:cs typeface="Open Sans"/>
                <a:sym typeface="Open Sans"/>
              </a:rPr>
              <a:t>ληροφορίες</a:t>
            </a:r>
            <a:r>
              <a:rPr lang="en-US" sz="1196" u="none" strike="noStrike" dirty="0">
                <a:solidFill>
                  <a:srgbClr val="464646"/>
                </a:solidFill>
                <a:latin typeface="Open Sans"/>
                <a:ea typeface="Open Sans"/>
                <a:cs typeface="Open Sans"/>
                <a:sym typeface="Open Sans"/>
              </a:rPr>
              <a:t> </a:t>
            </a:r>
            <a:r>
              <a:rPr lang="en-US" sz="1196" u="none" strike="noStrike" dirty="0" err="1">
                <a:solidFill>
                  <a:srgbClr val="464646"/>
                </a:solidFill>
                <a:latin typeface="Open Sans"/>
                <a:ea typeface="Open Sans"/>
                <a:cs typeface="Open Sans"/>
                <a:sym typeface="Open Sans"/>
              </a:rPr>
              <a:t>κοινο</a:t>
            </a:r>
            <a:r>
              <a:rPr lang="en-US" sz="1196" u="none" strike="noStrike" dirty="0">
                <a:solidFill>
                  <a:srgbClr val="464646"/>
                </a:solidFill>
                <a:latin typeface="Open Sans"/>
                <a:ea typeface="Open Sans"/>
                <a:cs typeface="Open Sans"/>
                <a:sym typeface="Open Sans"/>
              </a:rPr>
              <a:t>ποιούνται μόνο κατόπιν αμοιβαίας συμφωνίας ή σε περίπτωση σοβαρών ανησυχιών.</a:t>
            </a:r>
          </a:p>
        </p:txBody>
      </p:sp>
      <p:sp>
        <p:nvSpPr>
          <p:cNvPr id="61" name="TextBox 61"/>
          <p:cNvSpPr txBox="1"/>
          <p:nvPr/>
        </p:nvSpPr>
        <p:spPr>
          <a:xfrm>
            <a:off x="4202254" y="9021440"/>
            <a:ext cx="3015610" cy="943502"/>
          </a:xfrm>
          <a:prstGeom prst="rect">
            <a:avLst/>
          </a:prstGeom>
        </p:spPr>
        <p:txBody>
          <a:bodyPr lIns="0" tIns="0" rIns="0" bIns="0" rtlCol="0" anchor="t">
            <a:spAutoFit/>
          </a:bodyPr>
          <a:lstStyle/>
          <a:p>
            <a:pPr marL="238407" lvl="1" indent="-119204" algn="just">
              <a:lnSpc>
                <a:spcPts val="1545"/>
              </a:lnSpc>
              <a:buFont typeface="Arial"/>
              <a:buChar char="•"/>
            </a:pPr>
            <a:r>
              <a:rPr lang="en-US" sz="1104" b="1">
                <a:solidFill>
                  <a:srgbClr val="464646"/>
                </a:solidFill>
                <a:latin typeface="Open Sans Bold"/>
                <a:ea typeface="Open Sans Bold"/>
                <a:cs typeface="Open Sans Bold"/>
                <a:sym typeface="Open Sans Bold"/>
              </a:rPr>
              <a:t>Κλείσιμο</a:t>
            </a:r>
          </a:p>
          <a:p>
            <a:pPr marL="0" lvl="0" indent="0" algn="just">
              <a:lnSpc>
                <a:spcPts val="1545"/>
              </a:lnSpc>
              <a:spcBef>
                <a:spcPct val="0"/>
              </a:spcBef>
            </a:pPr>
            <a:r>
              <a:rPr lang="en-US" sz="1104" b="1">
                <a:solidFill>
                  <a:srgbClr val="464646"/>
                </a:solidFill>
                <a:latin typeface="Open Sans Bold"/>
                <a:ea typeface="Open Sans Bold"/>
                <a:cs typeface="Open Sans Bold"/>
                <a:sym typeface="Open Sans Bold"/>
              </a:rPr>
              <a:t>Ευχαριστήστε τον υπάλληλο για την κοινοποίηση και υπενθυμίστε του ότι υπάρχει διαθέσιμη υποστήριξη μεταξύ των συναντήσεων.</a:t>
            </a:r>
          </a:p>
        </p:txBody>
      </p:sp>
      <p:grpSp>
        <p:nvGrpSpPr>
          <p:cNvPr id="62" name="Group 62"/>
          <p:cNvGrpSpPr/>
          <p:nvPr/>
        </p:nvGrpSpPr>
        <p:grpSpPr>
          <a:xfrm>
            <a:off x="3912865" y="8848062"/>
            <a:ext cx="3388760" cy="1410357"/>
            <a:chOff x="0" y="0"/>
            <a:chExt cx="1196510" cy="497972"/>
          </a:xfrm>
        </p:grpSpPr>
        <p:sp>
          <p:nvSpPr>
            <p:cNvPr id="63" name="Freeform 63"/>
            <p:cNvSpPr/>
            <p:nvPr/>
          </p:nvSpPr>
          <p:spPr>
            <a:xfrm>
              <a:off x="0" y="0"/>
              <a:ext cx="1196510" cy="497972"/>
            </a:xfrm>
            <a:custGeom>
              <a:avLst/>
              <a:gdLst/>
              <a:ahLst/>
              <a:cxnLst/>
              <a:rect l="l" t="t" r="r" b="b"/>
              <a:pathLst>
                <a:path w="1196510" h="497972">
                  <a:moveTo>
                    <a:pt x="84530" y="0"/>
                  </a:moveTo>
                  <a:lnTo>
                    <a:pt x="1111980" y="0"/>
                  </a:lnTo>
                  <a:cubicBezTo>
                    <a:pt x="1134399" y="0"/>
                    <a:pt x="1155899" y="8906"/>
                    <a:pt x="1171752" y="24758"/>
                  </a:cubicBezTo>
                  <a:cubicBezTo>
                    <a:pt x="1187604" y="40611"/>
                    <a:pt x="1196510" y="62111"/>
                    <a:pt x="1196510" y="84530"/>
                  </a:cubicBezTo>
                  <a:lnTo>
                    <a:pt x="1196510" y="413442"/>
                  </a:lnTo>
                  <a:cubicBezTo>
                    <a:pt x="1196510" y="460126"/>
                    <a:pt x="1158664" y="497972"/>
                    <a:pt x="1111980" y="497972"/>
                  </a:cubicBezTo>
                  <a:lnTo>
                    <a:pt x="84530" y="497972"/>
                  </a:lnTo>
                  <a:cubicBezTo>
                    <a:pt x="62111" y="497972"/>
                    <a:pt x="40611" y="489066"/>
                    <a:pt x="24758" y="473213"/>
                  </a:cubicBezTo>
                  <a:cubicBezTo>
                    <a:pt x="8906" y="457361"/>
                    <a:pt x="0" y="435861"/>
                    <a:pt x="0" y="413442"/>
                  </a:cubicBezTo>
                  <a:lnTo>
                    <a:pt x="0" y="84530"/>
                  </a:lnTo>
                  <a:cubicBezTo>
                    <a:pt x="0" y="62111"/>
                    <a:pt x="8906" y="40611"/>
                    <a:pt x="24758" y="24758"/>
                  </a:cubicBezTo>
                  <a:cubicBezTo>
                    <a:pt x="40611" y="8906"/>
                    <a:pt x="62111" y="0"/>
                    <a:pt x="84530" y="0"/>
                  </a:cubicBezTo>
                  <a:close/>
                </a:path>
              </a:pathLst>
            </a:custGeom>
            <a:solidFill>
              <a:srgbClr val="E6DBF0"/>
            </a:solidFill>
            <a:ln cap="rnd">
              <a:noFill/>
              <a:prstDash val="solid"/>
              <a:round/>
            </a:ln>
          </p:spPr>
          <p:txBody>
            <a:bodyPr/>
            <a:lstStyle/>
            <a:p>
              <a:endParaRPr lang="en-CY"/>
            </a:p>
          </p:txBody>
        </p:sp>
        <p:sp>
          <p:nvSpPr>
            <p:cNvPr id="64" name="TextBox 64"/>
            <p:cNvSpPr txBox="1"/>
            <p:nvPr/>
          </p:nvSpPr>
          <p:spPr>
            <a:xfrm>
              <a:off x="0" y="-38100"/>
              <a:ext cx="1196510" cy="536072"/>
            </a:xfrm>
            <a:prstGeom prst="rect">
              <a:avLst/>
            </a:prstGeom>
          </p:spPr>
          <p:txBody>
            <a:bodyPr lIns="51562" tIns="51562" rIns="51562" bIns="51562" rtlCol="0" anchor="ctr"/>
            <a:lstStyle/>
            <a:p>
              <a:pPr marL="0" lvl="0" indent="0" algn="ctr">
                <a:lnSpc>
                  <a:spcPts val="1705"/>
                </a:lnSpc>
                <a:spcBef>
                  <a:spcPct val="0"/>
                </a:spcBef>
              </a:pPr>
              <a:endParaRPr/>
            </a:p>
          </p:txBody>
        </p:sp>
      </p:grpSp>
      <p:sp>
        <p:nvSpPr>
          <p:cNvPr id="65" name="TextBox 65"/>
          <p:cNvSpPr txBox="1"/>
          <p:nvPr/>
        </p:nvSpPr>
        <p:spPr>
          <a:xfrm>
            <a:off x="4099110" y="9042182"/>
            <a:ext cx="3084200" cy="826770"/>
          </a:xfrm>
          <a:prstGeom prst="rect">
            <a:avLst/>
          </a:prstGeom>
        </p:spPr>
        <p:txBody>
          <a:bodyPr lIns="0" tIns="0" rIns="0" bIns="0" rtlCol="0" anchor="t">
            <a:spAutoFit/>
          </a:bodyPr>
          <a:lstStyle/>
          <a:p>
            <a:pPr algn="just">
              <a:lnSpc>
                <a:spcPts val="1679"/>
              </a:lnSpc>
              <a:spcBef>
                <a:spcPct val="0"/>
              </a:spcBef>
            </a:pPr>
            <a:r>
              <a:rPr lang="en-US" sz="1200" b="1" dirty="0">
                <a:solidFill>
                  <a:srgbClr val="464646"/>
                </a:solidFill>
                <a:latin typeface="Open Sans Bold"/>
                <a:ea typeface="Open Sans Bold"/>
                <a:cs typeface="Open Sans Bold"/>
                <a:sym typeface="Open Sans Bold"/>
              </a:rPr>
              <a:t>Υπ</a:t>
            </a:r>
            <a:r>
              <a:rPr lang="en-US" sz="1200" b="1" dirty="0" err="1">
                <a:solidFill>
                  <a:srgbClr val="464646"/>
                </a:solidFill>
                <a:latin typeface="Open Sans Bold"/>
                <a:ea typeface="Open Sans Bold"/>
                <a:cs typeface="Open Sans Bold"/>
                <a:sym typeface="Open Sans Bold"/>
              </a:rPr>
              <a:t>οστήριξη</a:t>
            </a:r>
            <a:r>
              <a:rPr lang="en-US" sz="1200" b="1" dirty="0">
                <a:solidFill>
                  <a:srgbClr val="464646"/>
                </a:solidFill>
                <a:latin typeface="Open Sans Bold"/>
                <a:ea typeface="Open Sans Bold"/>
                <a:cs typeface="Open Sans Bold"/>
                <a:sym typeface="Open Sans Bold"/>
              </a:rPr>
              <a:t> και Επ</a:t>
            </a:r>
            <a:r>
              <a:rPr lang="en-US" sz="1200" b="1" dirty="0" err="1">
                <a:solidFill>
                  <a:srgbClr val="464646"/>
                </a:solidFill>
                <a:latin typeface="Open Sans Bold"/>
                <a:ea typeface="Open Sans Bold"/>
                <a:cs typeface="Open Sans Bold"/>
                <a:sym typeface="Open Sans Bold"/>
              </a:rPr>
              <a:t>ικοινωνί</a:t>
            </a:r>
            <a:r>
              <a:rPr lang="en-US" sz="1200" b="1" dirty="0">
                <a:solidFill>
                  <a:srgbClr val="464646"/>
                </a:solidFill>
                <a:latin typeface="Open Sans Bold"/>
                <a:ea typeface="Open Sans Bold"/>
                <a:cs typeface="Open Sans Bold"/>
                <a:sym typeface="Open Sans Bold"/>
              </a:rPr>
              <a:t>α</a:t>
            </a:r>
          </a:p>
          <a:p>
            <a:pPr marL="0" lvl="0" indent="0" algn="just">
              <a:lnSpc>
                <a:spcPts val="1679"/>
              </a:lnSpc>
              <a:spcBef>
                <a:spcPct val="0"/>
              </a:spcBef>
            </a:pPr>
            <a:r>
              <a:rPr lang="en-US" sz="1200" u="none" strike="noStrike" dirty="0" err="1">
                <a:solidFill>
                  <a:srgbClr val="464646"/>
                </a:solidFill>
                <a:latin typeface="Open Sans"/>
                <a:ea typeface="Open Sans"/>
                <a:cs typeface="Open Sans"/>
                <a:sym typeface="Open Sans"/>
              </a:rPr>
              <a:t>Εάν</a:t>
            </a:r>
            <a:r>
              <a:rPr lang="en-US" sz="1200" u="none" strike="noStrike" dirty="0">
                <a:solidFill>
                  <a:srgbClr val="464646"/>
                </a:solidFill>
                <a:latin typeface="Open Sans"/>
                <a:ea typeface="Open Sans"/>
                <a:cs typeface="Open Sans"/>
                <a:sym typeface="Open Sans"/>
              </a:rPr>
              <a:t> π</a:t>
            </a:r>
            <a:r>
              <a:rPr lang="en-US" sz="1200" u="none" strike="noStrike" dirty="0" err="1">
                <a:solidFill>
                  <a:srgbClr val="464646"/>
                </a:solidFill>
                <a:latin typeface="Open Sans"/>
                <a:ea typeface="Open Sans"/>
                <a:cs typeface="Open Sans"/>
                <a:sym typeface="Open Sans"/>
              </a:rPr>
              <a:t>ροκύψουν</a:t>
            </a:r>
            <a:r>
              <a:rPr lang="en-US" sz="1200" u="none" strike="noStrike" dirty="0">
                <a:solidFill>
                  <a:srgbClr val="464646"/>
                </a:solidFill>
                <a:latin typeface="Open Sans"/>
                <a:ea typeface="Open Sans"/>
                <a:cs typeface="Open Sans"/>
                <a:sym typeface="Open Sans"/>
              </a:rPr>
              <a:t> </a:t>
            </a:r>
            <a:r>
              <a:rPr lang="en-US" sz="1200" u="none" strike="noStrike" dirty="0" err="1">
                <a:solidFill>
                  <a:srgbClr val="464646"/>
                </a:solidFill>
                <a:latin typeface="Open Sans"/>
                <a:ea typeface="Open Sans"/>
                <a:cs typeface="Open Sans"/>
                <a:sym typeface="Open Sans"/>
              </a:rPr>
              <a:t>ερωτήσεις</a:t>
            </a:r>
            <a:r>
              <a:rPr lang="en-US" sz="1200" u="none" strike="noStrike" dirty="0">
                <a:solidFill>
                  <a:srgbClr val="464646"/>
                </a:solidFill>
                <a:latin typeface="Open Sans"/>
                <a:ea typeface="Open Sans"/>
                <a:cs typeface="Open Sans"/>
                <a:sym typeface="Open Sans"/>
              </a:rPr>
              <a:t> ή α</a:t>
            </a:r>
            <a:r>
              <a:rPr lang="en-US" sz="1200" u="none" strike="noStrike" dirty="0" err="1">
                <a:solidFill>
                  <a:srgbClr val="464646"/>
                </a:solidFill>
                <a:latin typeface="Open Sans"/>
                <a:ea typeface="Open Sans"/>
                <a:cs typeface="Open Sans"/>
                <a:sym typeface="Open Sans"/>
              </a:rPr>
              <a:t>νησυχίες</a:t>
            </a:r>
            <a:r>
              <a:rPr lang="en-US" sz="1200" u="none" strike="noStrike" dirty="0">
                <a:solidFill>
                  <a:srgbClr val="464646"/>
                </a:solidFill>
                <a:latin typeface="Open Sans"/>
                <a:ea typeface="Open Sans"/>
                <a:cs typeface="Open Sans"/>
                <a:sym typeface="Open Sans"/>
              </a:rPr>
              <a:t>, </a:t>
            </a:r>
            <a:r>
              <a:rPr lang="en-US" sz="1200" u="none" strike="noStrike" dirty="0" err="1">
                <a:solidFill>
                  <a:srgbClr val="464646"/>
                </a:solidFill>
                <a:latin typeface="Open Sans"/>
                <a:ea typeface="Open Sans"/>
                <a:cs typeface="Open Sans"/>
                <a:sym typeface="Open Sans"/>
              </a:rPr>
              <a:t>οι</a:t>
            </a:r>
            <a:r>
              <a:rPr lang="en-US" sz="1200" u="none" strike="noStrike" dirty="0">
                <a:solidFill>
                  <a:srgbClr val="464646"/>
                </a:solidFill>
                <a:latin typeface="Open Sans"/>
                <a:ea typeface="Open Sans"/>
                <a:cs typeface="Open Sans"/>
                <a:sym typeface="Open Sans"/>
              </a:rPr>
              <a:t> </a:t>
            </a:r>
            <a:r>
              <a:rPr lang="en-US" sz="1200" u="none" strike="noStrike" dirty="0" err="1">
                <a:solidFill>
                  <a:srgbClr val="464646"/>
                </a:solidFill>
                <a:latin typeface="Open Sans"/>
                <a:ea typeface="Open Sans"/>
                <a:cs typeface="Open Sans"/>
                <a:sym typeface="Open Sans"/>
              </a:rPr>
              <a:t>μέντορες</a:t>
            </a:r>
            <a:r>
              <a:rPr lang="en-US" sz="1200" u="none" strike="noStrike" dirty="0">
                <a:solidFill>
                  <a:srgbClr val="464646"/>
                </a:solidFill>
                <a:latin typeface="Open Sans"/>
                <a:ea typeface="Open Sans"/>
                <a:cs typeface="Open Sans"/>
                <a:sym typeface="Open Sans"/>
              </a:rPr>
              <a:t> ή </a:t>
            </a:r>
            <a:r>
              <a:rPr lang="en-US" sz="1200" u="none" strike="noStrike" dirty="0" err="1">
                <a:solidFill>
                  <a:srgbClr val="464646"/>
                </a:solidFill>
                <a:latin typeface="Open Sans"/>
                <a:ea typeface="Open Sans"/>
                <a:cs typeface="Open Sans"/>
                <a:sym typeface="Open Sans"/>
              </a:rPr>
              <a:t>οι</a:t>
            </a:r>
            <a:r>
              <a:rPr lang="en-US" sz="1200" u="none" strike="noStrike" dirty="0">
                <a:solidFill>
                  <a:srgbClr val="464646"/>
                </a:solidFill>
                <a:latin typeface="Open Sans"/>
                <a:ea typeface="Open Sans"/>
                <a:cs typeface="Open Sans"/>
                <a:sym typeface="Open Sans"/>
              </a:rPr>
              <a:t> κα</a:t>
            </a:r>
            <a:r>
              <a:rPr lang="en-US" sz="1200" u="none" strike="noStrike" dirty="0" err="1">
                <a:solidFill>
                  <a:srgbClr val="464646"/>
                </a:solidFill>
                <a:latin typeface="Open Sans"/>
                <a:ea typeface="Open Sans"/>
                <a:cs typeface="Open Sans"/>
                <a:sym typeface="Open Sans"/>
              </a:rPr>
              <a:t>θοδηγούμενοι</a:t>
            </a:r>
            <a:r>
              <a:rPr lang="en-US" sz="1200" u="none" strike="noStrike" dirty="0">
                <a:solidFill>
                  <a:srgbClr val="464646"/>
                </a:solidFill>
                <a:latin typeface="Open Sans"/>
                <a:ea typeface="Open Sans"/>
                <a:cs typeface="Open Sans"/>
                <a:sym typeface="Open Sans"/>
              </a:rPr>
              <a:t> μπ</a:t>
            </a:r>
            <a:r>
              <a:rPr lang="en-US" sz="1200" u="none" strike="noStrike" dirty="0" err="1">
                <a:solidFill>
                  <a:srgbClr val="464646"/>
                </a:solidFill>
                <a:latin typeface="Open Sans"/>
                <a:ea typeface="Open Sans"/>
                <a:cs typeface="Open Sans"/>
                <a:sym typeface="Open Sans"/>
              </a:rPr>
              <a:t>ορούν</a:t>
            </a:r>
            <a:r>
              <a:rPr lang="en-US" sz="1200" u="none" strike="noStrike" dirty="0">
                <a:solidFill>
                  <a:srgbClr val="464646"/>
                </a:solidFill>
                <a:latin typeface="Open Sans"/>
                <a:ea typeface="Open Sans"/>
                <a:cs typeface="Open Sans"/>
                <a:sym typeface="Open Sans"/>
              </a:rPr>
              <a:t> να επ</a:t>
            </a:r>
            <a:r>
              <a:rPr lang="en-US" sz="1200" u="none" strike="noStrike" dirty="0" err="1">
                <a:solidFill>
                  <a:srgbClr val="464646"/>
                </a:solidFill>
                <a:latin typeface="Open Sans"/>
                <a:ea typeface="Open Sans"/>
                <a:cs typeface="Open Sans"/>
                <a:sym typeface="Open Sans"/>
              </a:rPr>
              <a:t>ικοινωνήσουν</a:t>
            </a:r>
            <a:r>
              <a:rPr lang="en-US" sz="1200" u="none" strike="noStrike" dirty="0">
                <a:solidFill>
                  <a:srgbClr val="464646"/>
                </a:solidFill>
                <a:latin typeface="Open Sans"/>
                <a:ea typeface="Open Sans"/>
                <a:cs typeface="Open Sans"/>
                <a:sym typeface="Open Sans"/>
              </a:rPr>
              <a:t> </a:t>
            </a:r>
            <a:r>
              <a:rPr lang="en-US" sz="1200" u="none" strike="noStrike" dirty="0" err="1">
                <a:solidFill>
                  <a:srgbClr val="464646"/>
                </a:solidFill>
                <a:latin typeface="Open Sans"/>
                <a:ea typeface="Open Sans"/>
                <a:cs typeface="Open Sans"/>
                <a:sym typeface="Open Sans"/>
              </a:rPr>
              <a:t>με</a:t>
            </a:r>
            <a:r>
              <a:rPr lang="en-US" sz="1200" u="none" strike="noStrike" dirty="0">
                <a:solidFill>
                  <a:srgbClr val="464646"/>
                </a:solidFill>
                <a:latin typeface="Open Sans"/>
                <a:ea typeface="Open Sans"/>
                <a:cs typeface="Open Sans"/>
                <a:sym typeface="Open Sans"/>
              </a:rPr>
              <a:t>:_________</a:t>
            </a:r>
            <a:r>
              <a:rPr lang="en-US" sz="1200" b="1" u="none" strike="noStrike" dirty="0">
                <a:solidFill>
                  <a:srgbClr val="464646"/>
                </a:solidFill>
                <a:latin typeface="Open Sans Bold"/>
                <a:ea typeface="Open Sans Bold"/>
                <a:cs typeface="Open Sans Bold"/>
                <a:sym typeface="Open Sans Bold"/>
              </a:rPr>
              <a:t>___________</a:t>
            </a:r>
          </a:p>
        </p:txBody>
      </p:sp>
      <p:sp>
        <p:nvSpPr>
          <p:cNvPr id="66" name="Freeform 4">
            <a:extLst>
              <a:ext uri="{FF2B5EF4-FFF2-40B4-BE49-F238E27FC236}">
                <a16:creationId xmlns:a16="http://schemas.microsoft.com/office/drawing/2014/main" id="{3E2F2B83-88B0-30A4-ED51-560BAC02647A}"/>
              </a:ext>
            </a:extLst>
          </p:cNvPr>
          <p:cNvSpPr/>
          <p:nvPr/>
        </p:nvSpPr>
        <p:spPr>
          <a:xfrm>
            <a:off x="1699724" y="-10809"/>
            <a:ext cx="3024000" cy="580714"/>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76234"/>
            </a:stretch>
          </a:blipFill>
        </p:spPr>
        <p:txBody>
          <a:bodyPr/>
          <a:lstStyle/>
          <a:p>
            <a:endParaRPr lang="en-CY"/>
          </a:p>
        </p:txBody>
      </p:sp>
      <p:sp>
        <p:nvSpPr>
          <p:cNvPr id="67" name="Freeform 5">
            <a:extLst>
              <a:ext uri="{FF2B5EF4-FFF2-40B4-BE49-F238E27FC236}">
                <a16:creationId xmlns:a16="http://schemas.microsoft.com/office/drawing/2014/main" id="{CBED544F-72E8-BCB3-3E34-8EFDAED49C4E}"/>
              </a:ext>
            </a:extLst>
          </p:cNvPr>
          <p:cNvSpPr/>
          <p:nvPr/>
        </p:nvSpPr>
        <p:spPr>
          <a:xfrm>
            <a:off x="2902269" y="-118716"/>
            <a:ext cx="3024000" cy="724621"/>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21376"/>
            </a:stretch>
          </a:blipFill>
        </p:spPr>
        <p:txBody>
          <a:bodyPr/>
          <a:lstStyle/>
          <a:p>
            <a:endParaRPr lang="en-CY" dirty="0"/>
          </a:p>
        </p:txBody>
      </p:sp>
      <p:grpSp>
        <p:nvGrpSpPr>
          <p:cNvPr id="68" name="Group 6">
            <a:extLst>
              <a:ext uri="{FF2B5EF4-FFF2-40B4-BE49-F238E27FC236}">
                <a16:creationId xmlns:a16="http://schemas.microsoft.com/office/drawing/2014/main" id="{A328C022-3898-1499-4CA3-511C8C89175F}"/>
              </a:ext>
            </a:extLst>
          </p:cNvPr>
          <p:cNvGrpSpPr/>
          <p:nvPr/>
        </p:nvGrpSpPr>
        <p:grpSpPr>
          <a:xfrm>
            <a:off x="-38303" y="10425749"/>
            <a:ext cx="6935459" cy="92183"/>
            <a:chOff x="0" y="0"/>
            <a:chExt cx="2709333" cy="55566"/>
          </a:xfrm>
        </p:grpSpPr>
        <p:sp>
          <p:nvSpPr>
            <p:cNvPr id="69" name="Freeform 7">
              <a:extLst>
                <a:ext uri="{FF2B5EF4-FFF2-40B4-BE49-F238E27FC236}">
                  <a16:creationId xmlns:a16="http://schemas.microsoft.com/office/drawing/2014/main" id="{4605C665-0FE2-6E57-7F67-5FDC33F06080}"/>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8D77AC">
                    <a:alpha val="40000"/>
                  </a:srgbClr>
                </a:gs>
                <a:gs pos="50000">
                  <a:srgbClr val="E6DBF0">
                    <a:alpha val="40000"/>
                  </a:srgbClr>
                </a:gs>
                <a:gs pos="100000">
                  <a:srgbClr val="FEC34D">
                    <a:alpha val="40000"/>
                  </a:srgbClr>
                </a:gs>
              </a:gsLst>
              <a:lin ang="0"/>
            </a:gradFill>
          </p:spPr>
          <p:txBody>
            <a:bodyPr/>
            <a:lstStyle/>
            <a:p>
              <a:endParaRPr lang="en-CY"/>
            </a:p>
          </p:txBody>
        </p:sp>
        <p:sp>
          <p:nvSpPr>
            <p:cNvPr id="70" name="TextBox 8">
              <a:extLst>
                <a:ext uri="{FF2B5EF4-FFF2-40B4-BE49-F238E27FC236}">
                  <a16:creationId xmlns:a16="http://schemas.microsoft.com/office/drawing/2014/main" id="{9AE2D22B-832C-ABD7-E732-42240D302E84}"/>
                </a:ext>
              </a:extLst>
            </p:cNvPr>
            <p:cNvSpPr txBox="1"/>
            <p:nvPr/>
          </p:nvSpPr>
          <p:spPr>
            <a:xfrm>
              <a:off x="237548" y="36849"/>
              <a:ext cx="2471785" cy="18717"/>
            </a:xfrm>
            <a:prstGeom prst="rect">
              <a:avLst/>
            </a:prstGeom>
          </p:spPr>
          <p:txBody>
            <a:bodyPr lIns="50800" tIns="50800" rIns="50800" bIns="50800" rtlCol="0" anchor="ctr"/>
            <a:lstStyle/>
            <a:p>
              <a:pPr algn="ctr">
                <a:lnSpc>
                  <a:spcPts val="1515"/>
                </a:lnSpc>
              </a:pPr>
              <a:endParaRPr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6286" y="-22481"/>
            <a:ext cx="3024000" cy="1604129"/>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l="2098" t="-63071" r="-2098" b="63071"/>
            </a:stretch>
          </a:blipFill>
        </p:spPr>
        <p:txBody>
          <a:bodyPr/>
          <a:lstStyle/>
          <a:p>
            <a:endParaRPr lang="en-CY"/>
          </a:p>
        </p:txBody>
      </p:sp>
      <p:sp>
        <p:nvSpPr>
          <p:cNvPr id="3" name="Freeform 3"/>
          <p:cNvSpPr/>
          <p:nvPr/>
        </p:nvSpPr>
        <p:spPr>
          <a:xfrm>
            <a:off x="2902269" y="-72259"/>
            <a:ext cx="3024000" cy="678164"/>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36540"/>
            </a:stretch>
          </a:blipFill>
        </p:spPr>
        <p:txBody>
          <a:bodyPr/>
          <a:lstStyle/>
          <a:p>
            <a:endParaRPr lang="en-CY" dirty="0"/>
          </a:p>
        </p:txBody>
      </p:sp>
      <p:grpSp>
        <p:nvGrpSpPr>
          <p:cNvPr id="7" name="Group 7"/>
          <p:cNvGrpSpPr/>
          <p:nvPr/>
        </p:nvGrpSpPr>
        <p:grpSpPr>
          <a:xfrm>
            <a:off x="104025" y="1889637"/>
            <a:ext cx="7194770" cy="1218115"/>
            <a:chOff x="0" y="0"/>
            <a:chExt cx="9593027" cy="1624153"/>
          </a:xfrm>
        </p:grpSpPr>
        <p:grpSp>
          <p:nvGrpSpPr>
            <p:cNvPr id="8" name="Group 8"/>
            <p:cNvGrpSpPr/>
            <p:nvPr/>
          </p:nvGrpSpPr>
          <p:grpSpPr>
            <a:xfrm>
              <a:off x="223646" y="160671"/>
              <a:ext cx="9369381" cy="1463482"/>
              <a:chOff x="0" y="0"/>
              <a:chExt cx="2518331" cy="393359"/>
            </a:xfrm>
          </p:grpSpPr>
          <p:sp>
            <p:nvSpPr>
              <p:cNvPr id="9" name="Freeform 9"/>
              <p:cNvSpPr/>
              <p:nvPr/>
            </p:nvSpPr>
            <p:spPr>
              <a:xfrm>
                <a:off x="0" y="0"/>
                <a:ext cx="2518331" cy="393359"/>
              </a:xfrm>
              <a:custGeom>
                <a:avLst/>
                <a:gdLst/>
                <a:ahLst/>
                <a:cxnLst/>
                <a:rect l="l" t="t" r="r" b="b"/>
                <a:pathLst>
                  <a:path w="2518331" h="393359">
                    <a:moveTo>
                      <a:pt x="40764" y="0"/>
                    </a:moveTo>
                    <a:lnTo>
                      <a:pt x="2477567" y="0"/>
                    </a:lnTo>
                    <a:cubicBezTo>
                      <a:pt x="2488378" y="0"/>
                      <a:pt x="2498747" y="4295"/>
                      <a:pt x="2506391" y="11940"/>
                    </a:cubicBezTo>
                    <a:cubicBezTo>
                      <a:pt x="2514036" y="19584"/>
                      <a:pt x="2518331" y="29953"/>
                      <a:pt x="2518331" y="40764"/>
                    </a:cubicBezTo>
                    <a:lnTo>
                      <a:pt x="2518331" y="352595"/>
                    </a:lnTo>
                    <a:cubicBezTo>
                      <a:pt x="2518331" y="375109"/>
                      <a:pt x="2500080" y="393359"/>
                      <a:pt x="2477567" y="393359"/>
                    </a:cubicBezTo>
                    <a:lnTo>
                      <a:pt x="40764" y="393359"/>
                    </a:lnTo>
                    <a:cubicBezTo>
                      <a:pt x="29953" y="393359"/>
                      <a:pt x="19584" y="389065"/>
                      <a:pt x="11940" y="381420"/>
                    </a:cubicBezTo>
                    <a:cubicBezTo>
                      <a:pt x="4295" y="373775"/>
                      <a:pt x="0" y="363406"/>
                      <a:pt x="0" y="352595"/>
                    </a:cubicBezTo>
                    <a:lnTo>
                      <a:pt x="0" y="40764"/>
                    </a:lnTo>
                    <a:cubicBezTo>
                      <a:pt x="0" y="18251"/>
                      <a:pt x="18251" y="0"/>
                      <a:pt x="40764" y="0"/>
                    </a:cubicBezTo>
                    <a:close/>
                  </a:path>
                </a:pathLst>
              </a:custGeom>
              <a:solidFill>
                <a:srgbClr val="FFF3E3"/>
              </a:solidFill>
            </p:spPr>
            <p:txBody>
              <a:bodyPr/>
              <a:lstStyle/>
              <a:p>
                <a:endParaRPr lang="en-CY"/>
              </a:p>
            </p:txBody>
          </p:sp>
          <p:sp>
            <p:nvSpPr>
              <p:cNvPr id="10" name="TextBox 10"/>
              <p:cNvSpPr txBox="1"/>
              <p:nvPr/>
            </p:nvSpPr>
            <p:spPr>
              <a:xfrm>
                <a:off x="0" y="-28575"/>
                <a:ext cx="2518331" cy="421934"/>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666529" y="392243"/>
              <a:ext cx="8239796" cy="9717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Ονομα</a:t>
              </a:r>
            </a:p>
            <a:p>
              <a:pPr marL="0" lvl="0" indent="0" algn="just">
                <a:lnSpc>
                  <a:spcPts val="1959"/>
                </a:lnSpc>
                <a:spcBef>
                  <a:spcPct val="0"/>
                </a:spcBef>
              </a:pPr>
              <a:r>
                <a:rPr lang="en-US" sz="1399">
                  <a:solidFill>
                    <a:srgbClr val="464646"/>
                  </a:solidFill>
                  <a:latin typeface="Open Sans"/>
                  <a:ea typeface="Open Sans"/>
                  <a:cs typeface="Open Sans"/>
                  <a:sym typeface="Open Sans"/>
                </a:rPr>
                <a:t>Προτιμώμενο όνομα: __________________________________ </a:t>
              </a:r>
            </a:p>
            <a:p>
              <a:pPr marL="0" lvl="0" indent="0" algn="just">
                <a:lnSpc>
                  <a:spcPts val="1959"/>
                </a:lnSpc>
                <a:spcBef>
                  <a:spcPct val="0"/>
                </a:spcBef>
              </a:pPr>
              <a:r>
                <a:rPr lang="en-US" sz="1399">
                  <a:solidFill>
                    <a:srgbClr val="464646"/>
                  </a:solidFill>
                  <a:latin typeface="Open Sans"/>
                  <a:ea typeface="Open Sans"/>
                  <a:cs typeface="Open Sans"/>
                  <a:sym typeface="Open Sans"/>
                </a:rPr>
                <a:t>Προφορά (προαιρετική): __________________________________</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1</a:t>
              </a:r>
            </a:p>
          </p:txBody>
        </p:sp>
      </p:grpSp>
      <p:grpSp>
        <p:nvGrpSpPr>
          <p:cNvPr id="16" name="Group 16"/>
          <p:cNvGrpSpPr/>
          <p:nvPr/>
        </p:nvGrpSpPr>
        <p:grpSpPr>
          <a:xfrm>
            <a:off x="104025" y="3203002"/>
            <a:ext cx="7194770" cy="1904463"/>
            <a:chOff x="0" y="0"/>
            <a:chExt cx="9593027" cy="2539284"/>
          </a:xfrm>
        </p:grpSpPr>
        <p:grpSp>
          <p:nvGrpSpPr>
            <p:cNvPr id="17" name="Group 17"/>
            <p:cNvGrpSpPr/>
            <p:nvPr/>
          </p:nvGrpSpPr>
          <p:grpSpPr>
            <a:xfrm>
              <a:off x="223646" y="160671"/>
              <a:ext cx="9369381" cy="2378613"/>
              <a:chOff x="0" y="0"/>
              <a:chExt cx="2518331" cy="639331"/>
            </a:xfrm>
          </p:grpSpPr>
          <p:sp>
            <p:nvSpPr>
              <p:cNvPr id="18" name="Freeform 18"/>
              <p:cNvSpPr/>
              <p:nvPr/>
            </p:nvSpPr>
            <p:spPr>
              <a:xfrm>
                <a:off x="0" y="0"/>
                <a:ext cx="2518331" cy="639331"/>
              </a:xfrm>
              <a:custGeom>
                <a:avLst/>
                <a:gdLst/>
                <a:ahLst/>
                <a:cxnLst/>
                <a:rect l="l" t="t" r="r" b="b"/>
                <a:pathLst>
                  <a:path w="2518331" h="639331">
                    <a:moveTo>
                      <a:pt x="40764" y="0"/>
                    </a:moveTo>
                    <a:lnTo>
                      <a:pt x="2477567" y="0"/>
                    </a:lnTo>
                    <a:cubicBezTo>
                      <a:pt x="2488378" y="0"/>
                      <a:pt x="2498747" y="4295"/>
                      <a:pt x="2506391" y="11940"/>
                    </a:cubicBezTo>
                    <a:cubicBezTo>
                      <a:pt x="2514036" y="19584"/>
                      <a:pt x="2518331" y="29953"/>
                      <a:pt x="2518331" y="40764"/>
                    </a:cubicBezTo>
                    <a:lnTo>
                      <a:pt x="2518331" y="598567"/>
                    </a:lnTo>
                    <a:cubicBezTo>
                      <a:pt x="2518331" y="621080"/>
                      <a:pt x="2500080" y="639331"/>
                      <a:pt x="2477567" y="639331"/>
                    </a:cubicBezTo>
                    <a:lnTo>
                      <a:pt x="40764" y="639331"/>
                    </a:lnTo>
                    <a:cubicBezTo>
                      <a:pt x="18251" y="639331"/>
                      <a:pt x="0" y="621080"/>
                      <a:pt x="0" y="598567"/>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19" name="TextBox 19"/>
              <p:cNvSpPr txBox="1"/>
              <p:nvPr/>
            </p:nvSpPr>
            <p:spPr>
              <a:xfrm>
                <a:off x="0" y="-28575"/>
                <a:ext cx="2518331" cy="667906"/>
              </a:xfrm>
              <a:prstGeom prst="rect">
                <a:avLst/>
              </a:prstGeom>
            </p:spPr>
            <p:txBody>
              <a:bodyPr lIns="50800" tIns="50800" rIns="50800" bIns="50800" rtlCol="0" anchor="ctr"/>
              <a:lstStyle/>
              <a:p>
                <a:pPr algn="ctr">
                  <a:lnSpc>
                    <a:spcPts val="1679"/>
                  </a:lnSpc>
                </a:pPr>
                <a:endParaRPr/>
              </a:p>
            </p:txBody>
          </p:sp>
        </p:grpSp>
        <p:sp>
          <p:nvSpPr>
            <p:cNvPr id="20" name="TextBox 20"/>
            <p:cNvSpPr txBox="1"/>
            <p:nvPr/>
          </p:nvSpPr>
          <p:spPr>
            <a:xfrm>
              <a:off x="666529" y="392370"/>
              <a:ext cx="8761001" cy="1962235"/>
            </a:xfrm>
            <a:prstGeom prst="rect">
              <a:avLst/>
            </a:prstGeom>
          </p:spPr>
          <p:txBody>
            <a:bodyPr lIns="0" tIns="0" rIns="0" bIns="0" rtlCol="0" anchor="t">
              <a:spAutoFit/>
            </a:bodyPr>
            <a:lstStyle/>
            <a:p>
              <a:pPr marL="0" lvl="0" indent="0" algn="just">
                <a:lnSpc>
                  <a:spcPts val="1965"/>
                </a:lnSpc>
                <a:spcBef>
                  <a:spcPct val="0"/>
                </a:spcBef>
              </a:pPr>
              <a:r>
                <a:rPr lang="en-US" sz="1403" b="1">
                  <a:solidFill>
                    <a:srgbClr val="464646"/>
                  </a:solidFill>
                  <a:latin typeface="Open Sans Bold"/>
                  <a:ea typeface="Open Sans Bold"/>
                  <a:cs typeface="Open Sans Bold"/>
                  <a:sym typeface="Open Sans Bold"/>
                </a:rPr>
                <a:t>Εκπαιδευτικό Υπόβαθρο</a:t>
              </a:r>
            </a:p>
            <a:p>
              <a:pPr marL="0" lvl="0" indent="0" algn="just">
                <a:lnSpc>
                  <a:spcPts val="1965"/>
                </a:lnSpc>
                <a:spcBef>
                  <a:spcPct val="0"/>
                </a:spcBef>
              </a:pPr>
              <a:r>
                <a:rPr lang="en-US" sz="1403">
                  <a:solidFill>
                    <a:srgbClr val="464646"/>
                  </a:solidFill>
                  <a:latin typeface="Open Sans"/>
                  <a:ea typeface="Open Sans"/>
                  <a:cs typeface="Open Sans"/>
                  <a:sym typeface="Open Sans"/>
                </a:rPr>
                <a:t>Ποιο είναι το εκπαιδευτικό σας υπόβαθρο ή ο/οι τομέας/οι σπουδών σας;</a:t>
              </a:r>
            </a:p>
            <a:p>
              <a:pPr marL="0" lvl="0" indent="0" algn="just">
                <a:lnSpc>
                  <a:spcPts val="1965"/>
                </a:lnSpc>
                <a:spcBef>
                  <a:spcPct val="0"/>
                </a:spcBef>
              </a:pPr>
              <a:r>
                <a:rPr lang="en-US" sz="1403" i="1">
                  <a:solidFill>
                    <a:srgbClr val="464646"/>
                  </a:solidFill>
                  <a:latin typeface="Open Sans Italics"/>
                  <a:ea typeface="Open Sans Italics"/>
                  <a:cs typeface="Open Sans Italics"/>
                  <a:sym typeface="Open Sans Italics"/>
                </a:rPr>
                <a:t>Για παράδειγμα: σχολείο, επαγγελματική κατάρτιση, πανεπιστήμιο, επαγγελματικά μαθήματα.</a:t>
              </a:r>
            </a:p>
            <a:p>
              <a:pPr marL="0" lvl="0" indent="0" algn="just">
                <a:lnSpc>
                  <a:spcPts val="1965"/>
                </a:lnSpc>
                <a:spcBef>
                  <a:spcPct val="0"/>
                </a:spcBef>
              </a:pPr>
              <a:r>
                <a:rPr lang="en-US" sz="1403" i="1">
                  <a:solidFill>
                    <a:srgbClr val="464646"/>
                  </a:solidFill>
                  <a:latin typeface="Open Sans Italics"/>
                  <a:ea typeface="Open Sans Italics"/>
                  <a:cs typeface="Open Sans Italics"/>
                  <a:sym typeface="Open Sans Italics"/>
                </a:rPr>
                <a:t>______________________________________________________________________________________________________________________________________________________________________________</a:t>
              </a:r>
            </a:p>
          </p:txBody>
        </p:sp>
        <p:grpSp>
          <p:nvGrpSpPr>
            <p:cNvPr id="21" name="Group 21"/>
            <p:cNvGrpSpPr/>
            <p:nvPr/>
          </p:nvGrpSpPr>
          <p:grpSpPr>
            <a:xfrm>
              <a:off x="0" y="0"/>
              <a:ext cx="666529" cy="66652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4" name="TextBox 24"/>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2</a:t>
              </a:r>
            </a:p>
          </p:txBody>
        </p:sp>
        <p:grpSp>
          <p:nvGrpSpPr>
            <p:cNvPr id="25" name="Group 25"/>
            <p:cNvGrpSpPr/>
            <p:nvPr/>
          </p:nvGrpSpPr>
          <p:grpSpPr>
            <a:xfrm>
              <a:off x="7680455" y="302375"/>
              <a:ext cx="1747075" cy="422656"/>
              <a:chOff x="0" y="0"/>
              <a:chExt cx="469584" cy="113603"/>
            </a:xfrm>
          </p:grpSpPr>
          <p:sp>
            <p:nvSpPr>
              <p:cNvPr id="26" name="Freeform 26"/>
              <p:cNvSpPr/>
              <p:nvPr/>
            </p:nvSpPr>
            <p:spPr>
              <a:xfrm>
                <a:off x="0" y="0"/>
                <a:ext cx="469584" cy="113603"/>
              </a:xfrm>
              <a:custGeom>
                <a:avLst/>
                <a:gdLst/>
                <a:ahLst/>
                <a:cxnLst/>
                <a:rect l="l" t="t" r="r" b="b"/>
                <a:pathLst>
                  <a:path w="469584" h="113603">
                    <a:moveTo>
                      <a:pt x="56801" y="0"/>
                    </a:moveTo>
                    <a:lnTo>
                      <a:pt x="412783" y="0"/>
                    </a:lnTo>
                    <a:cubicBezTo>
                      <a:pt x="444153" y="0"/>
                      <a:pt x="469584" y="25431"/>
                      <a:pt x="469584" y="56801"/>
                    </a:cubicBezTo>
                    <a:lnTo>
                      <a:pt x="469584" y="56801"/>
                    </a:lnTo>
                    <a:cubicBezTo>
                      <a:pt x="469584" y="71866"/>
                      <a:pt x="463600" y="86314"/>
                      <a:pt x="452947" y="96966"/>
                    </a:cubicBezTo>
                    <a:cubicBezTo>
                      <a:pt x="442295" y="107618"/>
                      <a:pt x="427847" y="113603"/>
                      <a:pt x="412783" y="113603"/>
                    </a:cubicBezTo>
                    <a:lnTo>
                      <a:pt x="56801" y="113603"/>
                    </a:lnTo>
                    <a:cubicBezTo>
                      <a:pt x="41737" y="113603"/>
                      <a:pt x="27289" y="107618"/>
                      <a:pt x="16637" y="96966"/>
                    </a:cubicBezTo>
                    <a:cubicBezTo>
                      <a:pt x="5984" y="86314"/>
                      <a:pt x="0" y="71866"/>
                      <a:pt x="0" y="56801"/>
                    </a:cubicBezTo>
                    <a:lnTo>
                      <a:pt x="0" y="56801"/>
                    </a:lnTo>
                    <a:cubicBezTo>
                      <a:pt x="0" y="41737"/>
                      <a:pt x="5984" y="27289"/>
                      <a:pt x="16637" y="16637"/>
                    </a:cubicBezTo>
                    <a:cubicBezTo>
                      <a:pt x="27289" y="5984"/>
                      <a:pt x="41737" y="0"/>
                      <a:pt x="56801" y="0"/>
                    </a:cubicBezTo>
                    <a:close/>
                  </a:path>
                </a:pathLst>
              </a:custGeom>
              <a:solidFill>
                <a:srgbClr val="EFAB80"/>
              </a:solidFill>
            </p:spPr>
            <p:txBody>
              <a:bodyPr/>
              <a:lstStyle/>
              <a:p>
                <a:endParaRPr lang="en-CY"/>
              </a:p>
            </p:txBody>
          </p:sp>
          <p:sp>
            <p:nvSpPr>
              <p:cNvPr id="27" name="TextBox 27"/>
              <p:cNvSpPr txBox="1"/>
              <p:nvPr/>
            </p:nvSpPr>
            <p:spPr>
              <a:xfrm>
                <a:off x="0" y="-28575"/>
                <a:ext cx="469584" cy="142178"/>
              </a:xfrm>
              <a:prstGeom prst="rect">
                <a:avLst/>
              </a:prstGeom>
            </p:spPr>
            <p:txBody>
              <a:bodyPr lIns="50800" tIns="50800" rIns="50800" bIns="50800" rtlCol="0" anchor="ctr"/>
              <a:lstStyle/>
              <a:p>
                <a:pPr marL="0" lvl="0" indent="0" algn="ctr">
                  <a:lnSpc>
                    <a:spcPts val="1679"/>
                  </a:lnSpc>
                </a:pPr>
                <a:r>
                  <a:rPr lang="en-US" sz="1200">
                    <a:solidFill>
                      <a:srgbClr val="FFFFFF"/>
                    </a:solidFill>
                    <a:latin typeface="Public Sans"/>
                    <a:ea typeface="Public Sans"/>
                    <a:cs typeface="Public Sans"/>
                    <a:sym typeface="Public Sans"/>
                  </a:rPr>
                  <a:t>Προαιρετικό</a:t>
                </a:r>
              </a:p>
            </p:txBody>
          </p:sp>
        </p:grpSp>
      </p:grpSp>
      <p:grpSp>
        <p:nvGrpSpPr>
          <p:cNvPr id="28" name="Group 28"/>
          <p:cNvGrpSpPr/>
          <p:nvPr/>
        </p:nvGrpSpPr>
        <p:grpSpPr>
          <a:xfrm>
            <a:off x="104025" y="5209865"/>
            <a:ext cx="7194770" cy="1859478"/>
            <a:chOff x="0" y="0"/>
            <a:chExt cx="9593027" cy="2479304"/>
          </a:xfrm>
        </p:grpSpPr>
        <p:grpSp>
          <p:nvGrpSpPr>
            <p:cNvPr id="29" name="Group 29"/>
            <p:cNvGrpSpPr/>
            <p:nvPr/>
          </p:nvGrpSpPr>
          <p:grpSpPr>
            <a:xfrm>
              <a:off x="223646" y="160671"/>
              <a:ext cx="9369381" cy="2318633"/>
              <a:chOff x="0" y="0"/>
              <a:chExt cx="2518331" cy="623209"/>
            </a:xfrm>
          </p:grpSpPr>
          <p:sp>
            <p:nvSpPr>
              <p:cNvPr id="30" name="Freeform 30"/>
              <p:cNvSpPr/>
              <p:nvPr/>
            </p:nvSpPr>
            <p:spPr>
              <a:xfrm>
                <a:off x="0" y="0"/>
                <a:ext cx="2518331" cy="623209"/>
              </a:xfrm>
              <a:custGeom>
                <a:avLst/>
                <a:gdLst/>
                <a:ahLst/>
                <a:cxnLst/>
                <a:rect l="l" t="t" r="r" b="b"/>
                <a:pathLst>
                  <a:path w="2518331" h="623209">
                    <a:moveTo>
                      <a:pt x="40764" y="0"/>
                    </a:moveTo>
                    <a:lnTo>
                      <a:pt x="2477567" y="0"/>
                    </a:lnTo>
                    <a:cubicBezTo>
                      <a:pt x="2488378" y="0"/>
                      <a:pt x="2498747" y="4295"/>
                      <a:pt x="2506391" y="11940"/>
                    </a:cubicBezTo>
                    <a:cubicBezTo>
                      <a:pt x="2514036" y="19584"/>
                      <a:pt x="2518331" y="29953"/>
                      <a:pt x="2518331" y="40764"/>
                    </a:cubicBezTo>
                    <a:lnTo>
                      <a:pt x="2518331" y="582445"/>
                    </a:lnTo>
                    <a:cubicBezTo>
                      <a:pt x="2518331" y="604959"/>
                      <a:pt x="2500080" y="623209"/>
                      <a:pt x="2477567" y="623209"/>
                    </a:cubicBezTo>
                    <a:lnTo>
                      <a:pt x="40764" y="623209"/>
                    </a:lnTo>
                    <a:cubicBezTo>
                      <a:pt x="29953" y="623209"/>
                      <a:pt x="19584" y="618914"/>
                      <a:pt x="11940" y="611270"/>
                    </a:cubicBezTo>
                    <a:cubicBezTo>
                      <a:pt x="4295" y="603625"/>
                      <a:pt x="0" y="593256"/>
                      <a:pt x="0" y="582445"/>
                    </a:cubicBezTo>
                    <a:lnTo>
                      <a:pt x="0" y="40764"/>
                    </a:lnTo>
                    <a:cubicBezTo>
                      <a:pt x="0" y="18251"/>
                      <a:pt x="18251" y="0"/>
                      <a:pt x="40764" y="0"/>
                    </a:cubicBezTo>
                    <a:close/>
                  </a:path>
                </a:pathLst>
              </a:custGeom>
              <a:solidFill>
                <a:srgbClr val="FFF3E3"/>
              </a:solidFill>
            </p:spPr>
            <p:txBody>
              <a:bodyPr/>
              <a:lstStyle/>
              <a:p>
                <a:endParaRPr lang="en-CY"/>
              </a:p>
            </p:txBody>
          </p:sp>
          <p:sp>
            <p:nvSpPr>
              <p:cNvPr id="31" name="TextBox 31"/>
              <p:cNvSpPr txBox="1"/>
              <p:nvPr/>
            </p:nvSpPr>
            <p:spPr>
              <a:xfrm>
                <a:off x="0" y="-28575"/>
                <a:ext cx="2518331" cy="651784"/>
              </a:xfrm>
              <a:prstGeom prst="rect">
                <a:avLst/>
              </a:prstGeom>
            </p:spPr>
            <p:txBody>
              <a:bodyPr lIns="50800" tIns="50800" rIns="50800" bIns="50800" rtlCol="0" anchor="ctr"/>
              <a:lstStyle/>
              <a:p>
                <a:pPr algn="ctr">
                  <a:lnSpc>
                    <a:spcPts val="1679"/>
                  </a:lnSpc>
                </a:pPr>
                <a:endParaRPr/>
              </a:p>
            </p:txBody>
          </p:sp>
        </p:grpSp>
        <p:sp>
          <p:nvSpPr>
            <p:cNvPr id="32" name="TextBox 32"/>
            <p:cNvSpPr txBox="1"/>
            <p:nvPr/>
          </p:nvSpPr>
          <p:spPr>
            <a:xfrm>
              <a:off x="666529" y="392243"/>
              <a:ext cx="8537055" cy="1962362"/>
            </a:xfrm>
            <a:prstGeom prst="rect">
              <a:avLst/>
            </a:prstGeom>
          </p:spPr>
          <p:txBody>
            <a:bodyPr lIns="0" tIns="0" rIns="0" bIns="0" rtlCol="0" anchor="t">
              <a:spAutoFit/>
            </a:bodyPr>
            <a:lstStyle/>
            <a:p>
              <a:pPr marL="0" lvl="0" indent="0" algn="just">
                <a:lnSpc>
                  <a:spcPts val="1960"/>
                </a:lnSpc>
                <a:spcBef>
                  <a:spcPct val="0"/>
                </a:spcBef>
              </a:pPr>
              <a:r>
                <a:rPr lang="en-US" sz="1400" b="1">
                  <a:solidFill>
                    <a:srgbClr val="464646"/>
                  </a:solidFill>
                  <a:latin typeface="Open Sans Bold"/>
                  <a:ea typeface="Open Sans Bold"/>
                  <a:cs typeface="Open Sans Bold"/>
                  <a:sym typeface="Open Sans Bold"/>
                </a:rPr>
                <a:t>Μέρη που έχω ζήσει</a:t>
              </a:r>
            </a:p>
            <a:p>
              <a:pPr marL="0" lvl="0" indent="0" algn="just">
                <a:lnSpc>
                  <a:spcPts val="1960"/>
                </a:lnSpc>
                <a:spcBef>
                  <a:spcPct val="0"/>
                </a:spcBef>
              </a:pPr>
              <a:r>
                <a:rPr lang="en-US" sz="1400">
                  <a:solidFill>
                    <a:srgbClr val="464646"/>
                  </a:solidFill>
                  <a:latin typeface="Open Sans"/>
                  <a:ea typeface="Open Sans"/>
                  <a:cs typeface="Open Sans"/>
                  <a:sym typeface="Open Sans"/>
                </a:rPr>
                <a:t>Σε ποιες χώρες ή μέρη έχετε ζήσει; </a:t>
              </a:r>
            </a:p>
            <a:p>
              <a:pPr marL="0" lvl="0" indent="0" algn="just">
                <a:lnSpc>
                  <a:spcPts val="1960"/>
                </a:lnSpc>
                <a:spcBef>
                  <a:spcPct val="0"/>
                </a:spcBef>
              </a:pPr>
              <a:r>
                <a:rPr lang="en-US" sz="1400" i="1">
                  <a:solidFill>
                    <a:srgbClr val="464646"/>
                  </a:solidFill>
                  <a:latin typeface="Open Sans Italics"/>
                  <a:ea typeface="Open Sans Italics"/>
                  <a:cs typeface="Open Sans Italics"/>
                  <a:sym typeface="Open Sans Italics"/>
                </a:rPr>
                <a:t>Μπορείτε να συμπεριλάβετε την τρέχουσα χώρα σας, προηγούμενες χώρες ή πόλεις.</a:t>
              </a:r>
            </a:p>
            <a:p>
              <a:pPr marL="0" lvl="0" indent="0" algn="just">
                <a:lnSpc>
                  <a:spcPts val="1960"/>
                </a:lnSpc>
                <a:spcBef>
                  <a:spcPct val="0"/>
                </a:spcBef>
              </a:pPr>
              <a:r>
                <a:rPr lang="en-US" sz="1400" i="1">
                  <a:solidFill>
                    <a:srgbClr val="464646"/>
                  </a:solidFill>
                  <a:latin typeface="Open Sans Italics"/>
                  <a:ea typeface="Open Sans Italics"/>
                  <a:cs typeface="Open Sans Italics"/>
                  <a:sym typeface="Open Sans Italics"/>
                </a:rPr>
                <a:t>______________________________________________________________________________________________________________________________________________________________________________________</a:t>
              </a:r>
            </a:p>
          </p:txBody>
        </p:sp>
        <p:grpSp>
          <p:nvGrpSpPr>
            <p:cNvPr id="33" name="Group 33"/>
            <p:cNvGrpSpPr/>
            <p:nvPr/>
          </p:nvGrpSpPr>
          <p:grpSpPr>
            <a:xfrm>
              <a:off x="0" y="0"/>
              <a:ext cx="666529" cy="666529"/>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36" name="TextBox 36"/>
            <p:cNvSpPr txBox="1"/>
            <p:nvPr/>
          </p:nvSpPr>
          <p:spPr>
            <a:xfrm>
              <a:off x="51101" y="18924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3</a:t>
              </a:r>
            </a:p>
          </p:txBody>
        </p:sp>
        <p:grpSp>
          <p:nvGrpSpPr>
            <p:cNvPr id="37" name="Group 37"/>
            <p:cNvGrpSpPr/>
            <p:nvPr/>
          </p:nvGrpSpPr>
          <p:grpSpPr>
            <a:xfrm>
              <a:off x="7680455" y="302375"/>
              <a:ext cx="1747075" cy="422656"/>
              <a:chOff x="0" y="0"/>
              <a:chExt cx="469584" cy="113603"/>
            </a:xfrm>
          </p:grpSpPr>
          <p:sp>
            <p:nvSpPr>
              <p:cNvPr id="38" name="Freeform 38"/>
              <p:cNvSpPr/>
              <p:nvPr/>
            </p:nvSpPr>
            <p:spPr>
              <a:xfrm>
                <a:off x="0" y="0"/>
                <a:ext cx="469584" cy="113603"/>
              </a:xfrm>
              <a:custGeom>
                <a:avLst/>
                <a:gdLst/>
                <a:ahLst/>
                <a:cxnLst/>
                <a:rect l="l" t="t" r="r" b="b"/>
                <a:pathLst>
                  <a:path w="469584" h="113603">
                    <a:moveTo>
                      <a:pt x="56801" y="0"/>
                    </a:moveTo>
                    <a:lnTo>
                      <a:pt x="412783" y="0"/>
                    </a:lnTo>
                    <a:cubicBezTo>
                      <a:pt x="444153" y="0"/>
                      <a:pt x="469584" y="25431"/>
                      <a:pt x="469584" y="56801"/>
                    </a:cubicBezTo>
                    <a:lnTo>
                      <a:pt x="469584" y="56801"/>
                    </a:lnTo>
                    <a:cubicBezTo>
                      <a:pt x="469584" y="71866"/>
                      <a:pt x="463600" y="86314"/>
                      <a:pt x="452947" y="96966"/>
                    </a:cubicBezTo>
                    <a:cubicBezTo>
                      <a:pt x="442295" y="107618"/>
                      <a:pt x="427847" y="113603"/>
                      <a:pt x="412783" y="113603"/>
                    </a:cubicBezTo>
                    <a:lnTo>
                      <a:pt x="56801" y="113603"/>
                    </a:lnTo>
                    <a:cubicBezTo>
                      <a:pt x="41737" y="113603"/>
                      <a:pt x="27289" y="107618"/>
                      <a:pt x="16637" y="96966"/>
                    </a:cubicBezTo>
                    <a:cubicBezTo>
                      <a:pt x="5984" y="86314"/>
                      <a:pt x="0" y="71866"/>
                      <a:pt x="0" y="56801"/>
                    </a:cubicBezTo>
                    <a:lnTo>
                      <a:pt x="0" y="56801"/>
                    </a:lnTo>
                    <a:cubicBezTo>
                      <a:pt x="0" y="41737"/>
                      <a:pt x="5984" y="27289"/>
                      <a:pt x="16637" y="16637"/>
                    </a:cubicBezTo>
                    <a:cubicBezTo>
                      <a:pt x="27289" y="5984"/>
                      <a:pt x="41737" y="0"/>
                      <a:pt x="56801" y="0"/>
                    </a:cubicBezTo>
                    <a:close/>
                  </a:path>
                </a:pathLst>
              </a:custGeom>
              <a:solidFill>
                <a:srgbClr val="EFAB80"/>
              </a:solidFill>
            </p:spPr>
            <p:txBody>
              <a:bodyPr/>
              <a:lstStyle/>
              <a:p>
                <a:endParaRPr lang="en-CY"/>
              </a:p>
            </p:txBody>
          </p:sp>
          <p:sp>
            <p:nvSpPr>
              <p:cNvPr id="39" name="TextBox 39"/>
              <p:cNvSpPr txBox="1"/>
              <p:nvPr/>
            </p:nvSpPr>
            <p:spPr>
              <a:xfrm>
                <a:off x="0" y="-28575"/>
                <a:ext cx="469584" cy="142178"/>
              </a:xfrm>
              <a:prstGeom prst="rect">
                <a:avLst/>
              </a:prstGeom>
            </p:spPr>
            <p:txBody>
              <a:bodyPr lIns="50800" tIns="50800" rIns="50800" bIns="50800" rtlCol="0" anchor="ctr"/>
              <a:lstStyle/>
              <a:p>
                <a:pPr marL="0" lvl="0" indent="0" algn="ctr">
                  <a:lnSpc>
                    <a:spcPts val="1679"/>
                  </a:lnSpc>
                </a:pPr>
                <a:r>
                  <a:rPr lang="en-US" sz="1200">
                    <a:solidFill>
                      <a:srgbClr val="FFFFFF"/>
                    </a:solidFill>
                    <a:latin typeface="Public Sans"/>
                    <a:ea typeface="Public Sans"/>
                    <a:cs typeface="Public Sans"/>
                    <a:sym typeface="Public Sans"/>
                  </a:rPr>
                  <a:t>Προαιρετικό</a:t>
                </a:r>
              </a:p>
            </p:txBody>
          </p:sp>
        </p:grpSp>
      </p:grpSp>
      <p:grpSp>
        <p:nvGrpSpPr>
          <p:cNvPr id="40" name="Group 40"/>
          <p:cNvGrpSpPr/>
          <p:nvPr/>
        </p:nvGrpSpPr>
        <p:grpSpPr>
          <a:xfrm>
            <a:off x="104025" y="7140529"/>
            <a:ext cx="7194770" cy="2412909"/>
            <a:chOff x="0" y="0"/>
            <a:chExt cx="9593027" cy="3217212"/>
          </a:xfrm>
        </p:grpSpPr>
        <p:grpSp>
          <p:nvGrpSpPr>
            <p:cNvPr id="41" name="Group 41"/>
            <p:cNvGrpSpPr/>
            <p:nvPr/>
          </p:nvGrpSpPr>
          <p:grpSpPr>
            <a:xfrm>
              <a:off x="223646" y="160671"/>
              <a:ext cx="9369381" cy="3056541"/>
              <a:chOff x="0" y="0"/>
              <a:chExt cx="2518331" cy="821547"/>
            </a:xfrm>
          </p:grpSpPr>
          <p:sp>
            <p:nvSpPr>
              <p:cNvPr id="42" name="Freeform 42"/>
              <p:cNvSpPr/>
              <p:nvPr/>
            </p:nvSpPr>
            <p:spPr>
              <a:xfrm>
                <a:off x="0" y="0"/>
                <a:ext cx="2518331" cy="821547"/>
              </a:xfrm>
              <a:custGeom>
                <a:avLst/>
                <a:gdLst/>
                <a:ahLst/>
                <a:cxnLst/>
                <a:rect l="l" t="t" r="r" b="b"/>
                <a:pathLst>
                  <a:path w="2518331" h="821547">
                    <a:moveTo>
                      <a:pt x="40764" y="0"/>
                    </a:moveTo>
                    <a:lnTo>
                      <a:pt x="2477567" y="0"/>
                    </a:lnTo>
                    <a:cubicBezTo>
                      <a:pt x="2488378" y="0"/>
                      <a:pt x="2498747" y="4295"/>
                      <a:pt x="2506391" y="11940"/>
                    </a:cubicBezTo>
                    <a:cubicBezTo>
                      <a:pt x="2514036" y="19584"/>
                      <a:pt x="2518331" y="29953"/>
                      <a:pt x="2518331" y="40764"/>
                    </a:cubicBezTo>
                    <a:lnTo>
                      <a:pt x="2518331" y="780782"/>
                    </a:lnTo>
                    <a:cubicBezTo>
                      <a:pt x="2518331" y="803296"/>
                      <a:pt x="2500080" y="821547"/>
                      <a:pt x="2477567" y="821547"/>
                    </a:cubicBezTo>
                    <a:lnTo>
                      <a:pt x="40764" y="821547"/>
                    </a:lnTo>
                    <a:cubicBezTo>
                      <a:pt x="18251" y="821547"/>
                      <a:pt x="0" y="803296"/>
                      <a:pt x="0" y="780782"/>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43" name="TextBox 43"/>
              <p:cNvSpPr txBox="1"/>
              <p:nvPr/>
            </p:nvSpPr>
            <p:spPr>
              <a:xfrm>
                <a:off x="0" y="-28575"/>
                <a:ext cx="2518331" cy="850122"/>
              </a:xfrm>
              <a:prstGeom prst="rect">
                <a:avLst/>
              </a:prstGeom>
            </p:spPr>
            <p:txBody>
              <a:bodyPr lIns="50800" tIns="50800" rIns="50800" bIns="50800" rtlCol="0" anchor="ctr"/>
              <a:lstStyle/>
              <a:p>
                <a:pPr algn="ctr">
                  <a:lnSpc>
                    <a:spcPts val="1679"/>
                  </a:lnSpc>
                </a:pPr>
                <a:endParaRPr/>
              </a:p>
            </p:txBody>
          </p:sp>
        </p:grpSp>
        <p:sp>
          <p:nvSpPr>
            <p:cNvPr id="44" name="TextBox 44"/>
            <p:cNvSpPr txBox="1"/>
            <p:nvPr/>
          </p:nvSpPr>
          <p:spPr>
            <a:xfrm>
              <a:off x="666529" y="392243"/>
              <a:ext cx="8239796" cy="26227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Σχετικά με εσάς</a:t>
              </a:r>
            </a:p>
            <a:p>
              <a:pPr marL="0" lvl="0" indent="0" algn="just">
                <a:lnSpc>
                  <a:spcPts val="1959"/>
                </a:lnSpc>
                <a:spcBef>
                  <a:spcPct val="0"/>
                </a:spcBef>
              </a:pPr>
              <a:r>
                <a:rPr lang="en-US" sz="1399">
                  <a:solidFill>
                    <a:srgbClr val="464646"/>
                  </a:solidFill>
                  <a:latin typeface="Open Sans"/>
                  <a:ea typeface="Open Sans"/>
                  <a:cs typeface="Open Sans"/>
                  <a:sym typeface="Open Sans"/>
                </a:rPr>
                <a:t>Τι σας αρέσει να κάνετε στον ελεύθερο χρόνο σας;</a:t>
              </a: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r>
                <a:rPr lang="en-US" sz="1399">
                  <a:solidFill>
                    <a:srgbClr val="464646"/>
                  </a:solidFill>
                  <a:latin typeface="Open Sans"/>
                  <a:ea typeface="Open Sans"/>
                  <a:cs typeface="Open Sans"/>
                  <a:sym typeface="Open Sans"/>
                </a:rPr>
                <a:t>Υπάρχει κάτι που σας ενδιαφέρει ιδιαίτερα ή σας ενθουσιάζει ιδιαίτερα;</a:t>
              </a:r>
            </a:p>
            <a:p>
              <a:pPr marL="0" lvl="0" indent="0" algn="just">
                <a:lnSpc>
                  <a:spcPts val="1959"/>
                </a:lnSpc>
                <a:spcBef>
                  <a:spcPct val="0"/>
                </a:spcBef>
              </a:pPr>
              <a:r>
                <a:rPr lang="en-US" sz="1399">
                  <a:solidFill>
                    <a:srgbClr val="464646"/>
                  </a:solidFill>
                  <a:latin typeface="Open Sans"/>
                  <a:ea typeface="Open Sans"/>
                  <a:cs typeface="Open Sans"/>
                  <a:sym typeface="Open Sans"/>
                </a:rPr>
                <a:t>____________________________________________________________________________</a:t>
              </a:r>
            </a:p>
          </p:txBody>
        </p:sp>
        <p:grpSp>
          <p:nvGrpSpPr>
            <p:cNvPr id="45" name="Group 45"/>
            <p:cNvGrpSpPr/>
            <p:nvPr/>
          </p:nvGrpSpPr>
          <p:grpSpPr>
            <a:xfrm>
              <a:off x="0" y="0"/>
              <a:ext cx="666529" cy="666529"/>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48" name="TextBox 48"/>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4</a:t>
              </a:r>
            </a:p>
          </p:txBody>
        </p:sp>
      </p:grpSp>
      <p:sp>
        <p:nvSpPr>
          <p:cNvPr id="49" name="Freeform 49"/>
          <p:cNvSpPr/>
          <p:nvPr/>
        </p:nvSpPr>
        <p:spPr>
          <a:xfrm>
            <a:off x="643965" y="8063638"/>
            <a:ext cx="224070" cy="224070"/>
          </a:xfrm>
          <a:custGeom>
            <a:avLst/>
            <a:gdLst/>
            <a:ahLst/>
            <a:cxnLst/>
            <a:rect l="l" t="t" r="r" b="b"/>
            <a:pathLst>
              <a:path w="224070" h="224070">
                <a:moveTo>
                  <a:pt x="0" y="0"/>
                </a:moveTo>
                <a:lnTo>
                  <a:pt x="224070" y="0"/>
                </a:lnTo>
                <a:lnTo>
                  <a:pt x="224070" y="224071"/>
                </a:lnTo>
                <a:lnTo>
                  <a:pt x="0" y="22407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0" name="TextBox 50"/>
          <p:cNvSpPr txBox="1"/>
          <p:nvPr/>
        </p:nvSpPr>
        <p:spPr>
          <a:xfrm>
            <a:off x="223832" y="1543073"/>
            <a:ext cx="7112336" cy="165100"/>
          </a:xfrm>
          <a:prstGeom prst="rect">
            <a:avLst/>
          </a:prstGeom>
        </p:spPr>
        <p:txBody>
          <a:bodyPr lIns="0" tIns="0" rIns="0" bIns="0" rtlCol="0" anchor="t">
            <a:spAutoFit/>
          </a:bodyPr>
          <a:lstStyle/>
          <a:p>
            <a:pPr marL="0" lvl="0" indent="0" algn="ctr">
              <a:lnSpc>
                <a:spcPts val="1399"/>
              </a:lnSpc>
              <a:spcBef>
                <a:spcPct val="0"/>
              </a:spcBef>
            </a:pPr>
            <a:r>
              <a:rPr lang="en-US" sz="999" i="1">
                <a:solidFill>
                  <a:srgbClr val="464646"/>
                </a:solidFill>
                <a:latin typeface="Open Sans Italics"/>
                <a:ea typeface="Open Sans Italics"/>
                <a:cs typeface="Open Sans Italics"/>
                <a:sym typeface="Open Sans Italics"/>
              </a:rPr>
              <a:t>Αυτή η ενότητα είναι φιλική και ανεπίσημη. Μπορεί να κοινοποιηθεί στην ομάδα σας για να τους βοηθήσει να σας γνωρίσουν.</a:t>
            </a:r>
          </a:p>
        </p:txBody>
      </p:sp>
      <p:sp>
        <p:nvSpPr>
          <p:cNvPr id="51" name="TextBox 51"/>
          <p:cNvSpPr txBox="1"/>
          <p:nvPr/>
        </p:nvSpPr>
        <p:spPr>
          <a:xfrm>
            <a:off x="5432252" y="7992645"/>
            <a:ext cx="1604367" cy="576834"/>
          </a:xfrm>
          <a:prstGeom prst="rect">
            <a:avLst/>
          </a:prstGeom>
        </p:spPr>
        <p:txBody>
          <a:bodyPr lIns="0" tIns="0" rIns="0" bIns="0" rtlCol="0" anchor="t">
            <a:spAutoFit/>
          </a:bodyPr>
          <a:lstStyle/>
          <a:p>
            <a:pPr marL="0" lvl="0" indent="0" algn="just">
              <a:lnSpc>
                <a:spcPts val="2448"/>
              </a:lnSpc>
              <a:spcBef>
                <a:spcPct val="0"/>
              </a:spcBef>
            </a:pPr>
            <a:r>
              <a:rPr lang="en-US" sz="1200" b="1" u="none" strike="noStrike" spc="68">
                <a:solidFill>
                  <a:srgbClr val="464646"/>
                </a:solidFill>
                <a:latin typeface="Open Sans Bold"/>
                <a:ea typeface="Open Sans Bold"/>
                <a:cs typeface="Open Sans Bold"/>
                <a:sym typeface="Open Sans Bold"/>
              </a:rPr>
              <a:t>Τέχνη </a:t>
            </a:r>
          </a:p>
          <a:p>
            <a:pPr marL="0" lvl="0" indent="0" algn="just">
              <a:lnSpc>
                <a:spcPts val="2448"/>
              </a:lnSpc>
              <a:spcBef>
                <a:spcPct val="0"/>
              </a:spcBef>
            </a:pPr>
            <a:r>
              <a:rPr lang="en-US" sz="1200" b="1" u="none" strike="noStrike" spc="68">
                <a:solidFill>
                  <a:srgbClr val="464646"/>
                </a:solidFill>
                <a:latin typeface="Open Sans Bold"/>
                <a:ea typeface="Open Sans Bold"/>
                <a:cs typeface="Open Sans Bold"/>
                <a:sym typeface="Open Sans Bold"/>
              </a:rPr>
              <a:t>Άλλο: _____________</a:t>
            </a:r>
          </a:p>
        </p:txBody>
      </p:sp>
      <p:sp>
        <p:nvSpPr>
          <p:cNvPr id="52" name="TextBox 52"/>
          <p:cNvSpPr txBox="1"/>
          <p:nvPr/>
        </p:nvSpPr>
        <p:spPr>
          <a:xfrm>
            <a:off x="3174307" y="7992645"/>
            <a:ext cx="1299743" cy="576834"/>
          </a:xfrm>
          <a:prstGeom prst="rect">
            <a:avLst/>
          </a:prstGeom>
        </p:spPr>
        <p:txBody>
          <a:bodyPr lIns="0" tIns="0" rIns="0" bIns="0" rtlCol="0" anchor="t">
            <a:spAutoFit/>
          </a:bodyPr>
          <a:lstStyle/>
          <a:p>
            <a:pPr marL="0" lvl="0" indent="0" algn="just">
              <a:lnSpc>
                <a:spcPts val="2448"/>
              </a:lnSpc>
              <a:spcBef>
                <a:spcPct val="0"/>
              </a:spcBef>
            </a:pPr>
            <a:r>
              <a:rPr lang="en-US" sz="1200" b="1" u="none" strike="noStrike" spc="68">
                <a:solidFill>
                  <a:srgbClr val="464646"/>
                </a:solidFill>
                <a:latin typeface="Open Sans Bold"/>
                <a:ea typeface="Open Sans Bold"/>
                <a:cs typeface="Open Sans Bold"/>
                <a:sym typeface="Open Sans Bold"/>
              </a:rPr>
              <a:t>Ανάγνωση Μαγειρικής </a:t>
            </a:r>
          </a:p>
        </p:txBody>
      </p:sp>
      <p:sp>
        <p:nvSpPr>
          <p:cNvPr id="53" name="TextBox 53"/>
          <p:cNvSpPr txBox="1"/>
          <p:nvPr/>
        </p:nvSpPr>
        <p:spPr>
          <a:xfrm>
            <a:off x="944658" y="8004117"/>
            <a:ext cx="912303" cy="576834"/>
          </a:xfrm>
          <a:prstGeom prst="rect">
            <a:avLst/>
          </a:prstGeom>
        </p:spPr>
        <p:txBody>
          <a:bodyPr lIns="0" tIns="0" rIns="0" bIns="0" rtlCol="0" anchor="t">
            <a:spAutoFit/>
          </a:bodyPr>
          <a:lstStyle/>
          <a:p>
            <a:pPr marL="0" lvl="0" indent="0" algn="just">
              <a:lnSpc>
                <a:spcPts val="2448"/>
              </a:lnSpc>
            </a:pPr>
            <a:r>
              <a:rPr lang="en-US" sz="1200" b="1" u="none" strike="noStrike" spc="68">
                <a:solidFill>
                  <a:srgbClr val="464646"/>
                </a:solidFill>
                <a:latin typeface="Open Sans Bold"/>
                <a:ea typeface="Open Sans Bold"/>
                <a:cs typeface="Open Sans Bold"/>
                <a:sym typeface="Open Sans Bold"/>
              </a:rPr>
              <a:t>Αθλήματα</a:t>
            </a:r>
          </a:p>
          <a:p>
            <a:pPr marL="0" lvl="0" indent="0" algn="just">
              <a:lnSpc>
                <a:spcPts val="2448"/>
              </a:lnSpc>
            </a:pPr>
            <a:r>
              <a:rPr lang="en-US" sz="1200" b="1" u="none" strike="noStrike" spc="68">
                <a:solidFill>
                  <a:srgbClr val="464646"/>
                </a:solidFill>
                <a:latin typeface="Open Sans Bold"/>
                <a:ea typeface="Open Sans Bold"/>
                <a:cs typeface="Open Sans Bold"/>
                <a:sym typeface="Open Sans Bold"/>
              </a:rPr>
              <a:t>Μουσική </a:t>
            </a:r>
          </a:p>
        </p:txBody>
      </p:sp>
      <p:sp>
        <p:nvSpPr>
          <p:cNvPr id="54" name="Freeform 54"/>
          <p:cNvSpPr/>
          <p:nvPr/>
        </p:nvSpPr>
        <p:spPr>
          <a:xfrm>
            <a:off x="643965" y="8375931"/>
            <a:ext cx="224070" cy="224070"/>
          </a:xfrm>
          <a:custGeom>
            <a:avLst/>
            <a:gdLst/>
            <a:ahLst/>
            <a:cxnLst/>
            <a:rect l="l" t="t" r="r" b="b"/>
            <a:pathLst>
              <a:path w="224070" h="224070">
                <a:moveTo>
                  <a:pt x="0" y="0"/>
                </a:moveTo>
                <a:lnTo>
                  <a:pt x="224070" y="0"/>
                </a:lnTo>
                <a:lnTo>
                  <a:pt x="224070" y="224070"/>
                </a:lnTo>
                <a:lnTo>
                  <a:pt x="0" y="22407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5" name="Freeform 55"/>
          <p:cNvSpPr/>
          <p:nvPr/>
        </p:nvSpPr>
        <p:spPr>
          <a:xfrm>
            <a:off x="2907235" y="8063638"/>
            <a:ext cx="224070" cy="224070"/>
          </a:xfrm>
          <a:custGeom>
            <a:avLst/>
            <a:gdLst/>
            <a:ahLst/>
            <a:cxnLst/>
            <a:rect l="l" t="t" r="r" b="b"/>
            <a:pathLst>
              <a:path w="224070" h="224070">
                <a:moveTo>
                  <a:pt x="0" y="0"/>
                </a:moveTo>
                <a:lnTo>
                  <a:pt x="224070" y="0"/>
                </a:lnTo>
                <a:lnTo>
                  <a:pt x="224070" y="224071"/>
                </a:lnTo>
                <a:lnTo>
                  <a:pt x="0" y="22407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6" name="Freeform 56"/>
          <p:cNvSpPr/>
          <p:nvPr/>
        </p:nvSpPr>
        <p:spPr>
          <a:xfrm>
            <a:off x="2906185" y="8375931"/>
            <a:ext cx="224070" cy="224070"/>
          </a:xfrm>
          <a:custGeom>
            <a:avLst/>
            <a:gdLst/>
            <a:ahLst/>
            <a:cxnLst/>
            <a:rect l="l" t="t" r="r" b="b"/>
            <a:pathLst>
              <a:path w="224070" h="224070">
                <a:moveTo>
                  <a:pt x="0" y="0"/>
                </a:moveTo>
                <a:lnTo>
                  <a:pt x="224070" y="0"/>
                </a:lnTo>
                <a:lnTo>
                  <a:pt x="224070" y="224070"/>
                </a:lnTo>
                <a:lnTo>
                  <a:pt x="0" y="22407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7" name="Freeform 57"/>
          <p:cNvSpPr/>
          <p:nvPr/>
        </p:nvSpPr>
        <p:spPr>
          <a:xfrm>
            <a:off x="5151031" y="8063638"/>
            <a:ext cx="224070" cy="224070"/>
          </a:xfrm>
          <a:custGeom>
            <a:avLst/>
            <a:gdLst/>
            <a:ahLst/>
            <a:cxnLst/>
            <a:rect l="l" t="t" r="r" b="b"/>
            <a:pathLst>
              <a:path w="224070" h="224070">
                <a:moveTo>
                  <a:pt x="0" y="0"/>
                </a:moveTo>
                <a:lnTo>
                  <a:pt x="224071" y="0"/>
                </a:lnTo>
                <a:lnTo>
                  <a:pt x="224071" y="224071"/>
                </a:lnTo>
                <a:lnTo>
                  <a:pt x="0" y="22407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8" name="Freeform 58"/>
          <p:cNvSpPr/>
          <p:nvPr/>
        </p:nvSpPr>
        <p:spPr>
          <a:xfrm>
            <a:off x="5151031" y="8375931"/>
            <a:ext cx="224070" cy="224070"/>
          </a:xfrm>
          <a:custGeom>
            <a:avLst/>
            <a:gdLst/>
            <a:ahLst/>
            <a:cxnLst/>
            <a:rect l="l" t="t" r="r" b="b"/>
            <a:pathLst>
              <a:path w="224070" h="224070">
                <a:moveTo>
                  <a:pt x="0" y="0"/>
                </a:moveTo>
                <a:lnTo>
                  <a:pt x="224071" y="0"/>
                </a:lnTo>
                <a:lnTo>
                  <a:pt x="224071" y="224070"/>
                </a:lnTo>
                <a:lnTo>
                  <a:pt x="0" y="22407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59" name="TextBox 59"/>
          <p:cNvSpPr txBox="1"/>
          <p:nvPr/>
        </p:nvSpPr>
        <p:spPr>
          <a:xfrm>
            <a:off x="396733" y="10023259"/>
            <a:ext cx="6766535" cy="174625"/>
          </a:xfrm>
          <a:prstGeom prst="rect">
            <a:avLst/>
          </a:prstGeom>
        </p:spPr>
        <p:txBody>
          <a:bodyPr lIns="0" tIns="0" rIns="0" bIns="0" rtlCol="0" anchor="t">
            <a:spAutoFit/>
          </a:bodyPr>
          <a:lstStyle/>
          <a:p>
            <a:pPr marL="0" lvl="0" indent="0" algn="ctr">
              <a:lnSpc>
                <a:spcPts val="1400"/>
              </a:lnSpc>
              <a:spcBef>
                <a:spcPct val="0"/>
              </a:spcBef>
            </a:pPr>
            <a:r>
              <a:rPr lang="en-US" sz="1000" b="1">
                <a:solidFill>
                  <a:srgbClr val="422C4F"/>
                </a:solidFill>
                <a:latin typeface="Open Sans Bold"/>
                <a:ea typeface="Open Sans Bold"/>
                <a:cs typeface="Open Sans Bold"/>
                <a:sym typeface="Open Sans Bold"/>
              </a:rPr>
              <a:t>Ενότητα Α – Κοινοποίηση με την ομάδα ·Σελίδα 1 από 2</a:t>
            </a:r>
          </a:p>
        </p:txBody>
      </p:sp>
      <p:grpSp>
        <p:nvGrpSpPr>
          <p:cNvPr id="60" name="Group 60"/>
          <p:cNvGrpSpPr/>
          <p:nvPr/>
        </p:nvGrpSpPr>
        <p:grpSpPr>
          <a:xfrm>
            <a:off x="-539863" y="523636"/>
            <a:ext cx="9906840" cy="921256"/>
            <a:chOff x="0" y="-177187"/>
            <a:chExt cx="13209120" cy="1228342"/>
          </a:xfrm>
        </p:grpSpPr>
        <p:grpSp>
          <p:nvGrpSpPr>
            <p:cNvPr id="61" name="Group 61"/>
            <p:cNvGrpSpPr/>
            <p:nvPr/>
          </p:nvGrpSpPr>
          <p:grpSpPr>
            <a:xfrm>
              <a:off x="0" y="-177187"/>
              <a:ext cx="13209120" cy="1228342"/>
              <a:chOff x="0" y="-47625"/>
              <a:chExt cx="3550388" cy="330158"/>
            </a:xfrm>
          </p:grpSpPr>
          <p:sp>
            <p:nvSpPr>
              <p:cNvPr id="62" name="Freeform 62"/>
              <p:cNvSpPr/>
              <p:nvPr/>
            </p:nvSpPr>
            <p:spPr>
              <a:xfrm>
                <a:off x="193474" y="0"/>
                <a:ext cx="2708080" cy="282533"/>
              </a:xfrm>
              <a:custGeom>
                <a:avLst/>
                <a:gdLst/>
                <a:ahLst/>
                <a:cxnLst/>
                <a:rect l="l" t="t" r="r" b="b"/>
                <a:pathLst>
                  <a:path w="3550388" h="282533">
                    <a:moveTo>
                      <a:pt x="28914" y="0"/>
                    </a:moveTo>
                    <a:lnTo>
                      <a:pt x="3521473" y="0"/>
                    </a:lnTo>
                    <a:cubicBezTo>
                      <a:pt x="3537442" y="0"/>
                      <a:pt x="3550388" y="12945"/>
                      <a:pt x="3550388" y="28914"/>
                    </a:cubicBezTo>
                    <a:lnTo>
                      <a:pt x="3550388" y="253618"/>
                    </a:lnTo>
                    <a:cubicBezTo>
                      <a:pt x="3550388" y="261287"/>
                      <a:pt x="3547341" y="268641"/>
                      <a:pt x="3541919" y="274064"/>
                    </a:cubicBezTo>
                    <a:cubicBezTo>
                      <a:pt x="3536496" y="279486"/>
                      <a:pt x="3529142" y="282533"/>
                      <a:pt x="3521473" y="282533"/>
                    </a:cubicBezTo>
                    <a:lnTo>
                      <a:pt x="28914" y="282533"/>
                    </a:lnTo>
                    <a:cubicBezTo>
                      <a:pt x="12945" y="282533"/>
                      <a:pt x="0" y="269587"/>
                      <a:pt x="0" y="253618"/>
                    </a:cubicBezTo>
                    <a:lnTo>
                      <a:pt x="0" y="28914"/>
                    </a:lnTo>
                    <a:cubicBezTo>
                      <a:pt x="0" y="12945"/>
                      <a:pt x="12945" y="0"/>
                      <a:pt x="28914" y="0"/>
                    </a:cubicBezTo>
                    <a:close/>
                  </a:path>
                </a:pathLst>
              </a:custGeom>
              <a:solidFill>
                <a:srgbClr val="FAC175"/>
              </a:solidFill>
              <a:ln w="38100" cap="rnd">
                <a:solidFill>
                  <a:srgbClr val="EFAB80"/>
                </a:solidFill>
                <a:prstDash val="solid"/>
                <a:round/>
              </a:ln>
            </p:spPr>
            <p:txBody>
              <a:bodyPr/>
              <a:lstStyle/>
              <a:p>
                <a:endParaRPr lang="en-CY"/>
              </a:p>
            </p:txBody>
          </p:sp>
          <p:sp>
            <p:nvSpPr>
              <p:cNvPr id="63" name="TextBox 63"/>
              <p:cNvSpPr txBox="1"/>
              <p:nvPr/>
            </p:nvSpPr>
            <p:spPr>
              <a:xfrm>
                <a:off x="0" y="-47625"/>
                <a:ext cx="3550388" cy="330158"/>
              </a:xfrm>
              <a:prstGeom prst="rect">
                <a:avLst/>
              </a:prstGeom>
            </p:spPr>
            <p:txBody>
              <a:bodyPr lIns="50800" tIns="50800" rIns="50800" bIns="50800" rtlCol="0" anchor="ctr"/>
              <a:lstStyle/>
              <a:p>
                <a:pPr algn="ctr">
                  <a:lnSpc>
                    <a:spcPts val="2800"/>
                  </a:lnSpc>
                </a:pPr>
                <a:endParaRPr/>
              </a:p>
            </p:txBody>
          </p:sp>
        </p:grpSp>
        <p:sp>
          <p:nvSpPr>
            <p:cNvPr id="64" name="TextBox 64"/>
            <p:cNvSpPr txBox="1"/>
            <p:nvPr/>
          </p:nvSpPr>
          <p:spPr>
            <a:xfrm>
              <a:off x="910911" y="293216"/>
              <a:ext cx="6693291" cy="449792"/>
            </a:xfrm>
            <a:prstGeom prst="rect">
              <a:avLst/>
            </a:prstGeom>
          </p:spPr>
          <p:txBody>
            <a:bodyPr lIns="0" tIns="0" rIns="0" bIns="0" rtlCol="0" anchor="t">
              <a:spAutoFit/>
            </a:bodyPr>
            <a:lstStyle/>
            <a:p>
              <a:pPr marL="0" lvl="0" indent="0" algn="l">
                <a:lnSpc>
                  <a:spcPts val="2800"/>
                </a:lnSpc>
                <a:spcBef>
                  <a:spcPct val="0"/>
                </a:spcBef>
              </a:pPr>
              <a:r>
                <a:rPr lang="en-US" sz="2000" b="1">
                  <a:solidFill>
                    <a:srgbClr val="FFFFFE"/>
                  </a:solidFill>
                  <a:latin typeface="Open Sans Bold"/>
                  <a:ea typeface="Open Sans Bold"/>
                  <a:cs typeface="Open Sans Bold"/>
                  <a:sym typeface="Open Sans Bold"/>
                </a:rPr>
                <a:t>ΕΝΟΤΗΤΑ Α - ΓΝΩΡΙΜΙΑ</a:t>
              </a:r>
            </a:p>
          </p:txBody>
        </p:sp>
        <p:grpSp>
          <p:nvGrpSpPr>
            <p:cNvPr id="65" name="Group 65"/>
            <p:cNvGrpSpPr/>
            <p:nvPr/>
          </p:nvGrpSpPr>
          <p:grpSpPr>
            <a:xfrm>
              <a:off x="8918280" y="266941"/>
              <a:ext cx="1747075" cy="430154"/>
              <a:chOff x="0" y="0"/>
              <a:chExt cx="469584" cy="115618"/>
            </a:xfrm>
          </p:grpSpPr>
          <p:sp>
            <p:nvSpPr>
              <p:cNvPr id="66" name="Freeform 66"/>
              <p:cNvSpPr/>
              <p:nvPr/>
            </p:nvSpPr>
            <p:spPr>
              <a:xfrm>
                <a:off x="0" y="0"/>
                <a:ext cx="469584" cy="115618"/>
              </a:xfrm>
              <a:custGeom>
                <a:avLst/>
                <a:gdLst/>
                <a:ahLst/>
                <a:cxnLst/>
                <a:rect l="l" t="t" r="r" b="b"/>
                <a:pathLst>
                  <a:path w="469584" h="115618">
                    <a:moveTo>
                      <a:pt x="57809" y="0"/>
                    </a:moveTo>
                    <a:lnTo>
                      <a:pt x="411775" y="0"/>
                    </a:lnTo>
                    <a:cubicBezTo>
                      <a:pt x="427107" y="0"/>
                      <a:pt x="441811" y="6091"/>
                      <a:pt x="452652" y="16932"/>
                    </a:cubicBezTo>
                    <a:cubicBezTo>
                      <a:pt x="463494" y="27773"/>
                      <a:pt x="469584" y="42477"/>
                      <a:pt x="469584" y="57809"/>
                    </a:cubicBezTo>
                    <a:lnTo>
                      <a:pt x="469584" y="57809"/>
                    </a:lnTo>
                    <a:cubicBezTo>
                      <a:pt x="469584" y="73141"/>
                      <a:pt x="463494" y="87845"/>
                      <a:pt x="452652" y="98686"/>
                    </a:cubicBezTo>
                    <a:cubicBezTo>
                      <a:pt x="441811" y="109528"/>
                      <a:pt x="427107" y="115618"/>
                      <a:pt x="411775" y="115618"/>
                    </a:cubicBezTo>
                    <a:lnTo>
                      <a:pt x="57809" y="115618"/>
                    </a:lnTo>
                    <a:cubicBezTo>
                      <a:pt x="42477" y="115618"/>
                      <a:pt x="27773" y="109528"/>
                      <a:pt x="16932" y="98686"/>
                    </a:cubicBezTo>
                    <a:cubicBezTo>
                      <a:pt x="6091" y="87845"/>
                      <a:pt x="0" y="73141"/>
                      <a:pt x="0" y="57809"/>
                    </a:cubicBezTo>
                    <a:lnTo>
                      <a:pt x="0" y="57809"/>
                    </a:lnTo>
                    <a:cubicBezTo>
                      <a:pt x="0" y="42477"/>
                      <a:pt x="6091" y="27773"/>
                      <a:pt x="16932" y="16932"/>
                    </a:cubicBezTo>
                    <a:cubicBezTo>
                      <a:pt x="27773" y="6091"/>
                      <a:pt x="42477" y="0"/>
                      <a:pt x="57809" y="0"/>
                    </a:cubicBezTo>
                    <a:close/>
                  </a:path>
                </a:pathLst>
              </a:custGeom>
              <a:solidFill>
                <a:srgbClr val="FFFFFF"/>
              </a:solidFill>
            </p:spPr>
            <p:txBody>
              <a:bodyPr/>
              <a:lstStyle/>
              <a:p>
                <a:endParaRPr lang="en-CY"/>
              </a:p>
            </p:txBody>
          </p:sp>
          <p:sp>
            <p:nvSpPr>
              <p:cNvPr id="67" name="TextBox 67"/>
              <p:cNvSpPr txBox="1"/>
              <p:nvPr/>
            </p:nvSpPr>
            <p:spPr>
              <a:xfrm>
                <a:off x="0" y="-19050"/>
                <a:ext cx="469584" cy="134668"/>
              </a:xfrm>
              <a:prstGeom prst="rect">
                <a:avLst/>
              </a:prstGeom>
            </p:spPr>
            <p:txBody>
              <a:bodyPr lIns="50800" tIns="50800" rIns="50800" bIns="50800" rtlCol="0" anchor="ctr"/>
              <a:lstStyle/>
              <a:p>
                <a:pPr marL="0" lvl="0" indent="0" algn="ctr">
                  <a:lnSpc>
                    <a:spcPts val="1680"/>
                  </a:lnSpc>
                </a:pPr>
                <a:r>
                  <a:rPr lang="en-US" sz="1200">
                    <a:solidFill>
                      <a:srgbClr val="EFAB80"/>
                    </a:solidFill>
                    <a:latin typeface="Open Sans"/>
                    <a:ea typeface="Open Sans"/>
                    <a:cs typeface="Open Sans"/>
                    <a:sym typeface="Open Sans"/>
                  </a:rPr>
                  <a:t>Κοινόχρηστο</a:t>
                </a:r>
              </a:p>
            </p:txBody>
          </p:sp>
        </p:grpSp>
      </p:grpSp>
      <p:grpSp>
        <p:nvGrpSpPr>
          <p:cNvPr id="68" name="Group 4">
            <a:extLst>
              <a:ext uri="{FF2B5EF4-FFF2-40B4-BE49-F238E27FC236}">
                <a16:creationId xmlns:a16="http://schemas.microsoft.com/office/drawing/2014/main" id="{800776E9-8D2A-3333-92EA-E840B7C0A626}"/>
              </a:ext>
            </a:extLst>
          </p:cNvPr>
          <p:cNvGrpSpPr/>
          <p:nvPr/>
        </p:nvGrpSpPr>
        <p:grpSpPr>
          <a:xfrm>
            <a:off x="-3" y="10350807"/>
            <a:ext cx="6897159" cy="87392"/>
            <a:chOff x="0" y="0"/>
            <a:chExt cx="2709333" cy="26991"/>
          </a:xfrm>
        </p:grpSpPr>
        <p:sp>
          <p:nvSpPr>
            <p:cNvPr id="69" name="Freeform 5">
              <a:extLst>
                <a:ext uri="{FF2B5EF4-FFF2-40B4-BE49-F238E27FC236}">
                  <a16:creationId xmlns:a16="http://schemas.microsoft.com/office/drawing/2014/main" id="{64DE5D47-F834-B9E0-CECB-0B5616EF6C06}"/>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70" name="TextBox 6">
              <a:extLst>
                <a:ext uri="{FF2B5EF4-FFF2-40B4-BE49-F238E27FC236}">
                  <a16:creationId xmlns:a16="http://schemas.microsoft.com/office/drawing/2014/main" id="{C3C0D9F1-3153-5127-6BB8-DFEFCB6C2284}"/>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4872972-C8D1-C207-D8C0-970851E88CD1}"/>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25AD4B4A-29F4-4A91-DAD4-08DCEE9064F5}"/>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19B0058B-63BF-F13F-3D81-072785AB5D8A}"/>
              </a:ext>
            </a:extLst>
          </p:cNvPr>
          <p:cNvSpPr txBox="1"/>
          <p:nvPr/>
        </p:nvSpPr>
        <p:spPr>
          <a:xfrm>
            <a:off x="273050" y="2984500"/>
            <a:ext cx="7010400" cy="8616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5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8D77AB"/>
                </a:solidFill>
                <a:uFillTx/>
                <a:latin typeface="Open Sans Bold"/>
                <a:ea typeface="Open Sans Bold"/>
                <a:cs typeface="Open Sans Bold"/>
              </a:rPr>
              <a:t>Δραστηριότητα</a:t>
            </a:r>
            <a:r>
              <a:rPr lang="en-CY" sz="5400" b="1" i="0" u="none" strike="noStrike" kern="1200" cap="none" baseline="0" dirty="0">
                <a:solidFill>
                  <a:srgbClr val="8D77AB"/>
                </a:solidFill>
                <a:uFillTx/>
                <a:latin typeface="Open Sans Bold"/>
                <a:ea typeface="Open Sans Bold"/>
                <a:cs typeface="Open Sans Bold"/>
              </a:rPr>
              <a:t> 13</a:t>
            </a:r>
            <a:endParaRPr lang="en-US" sz="5400" b="1" i="0" u="none" strike="noStrike" kern="1200" cap="none" baseline="0" dirty="0">
              <a:solidFill>
                <a:srgbClr val="8D77AB"/>
              </a:solidFill>
              <a:uFillTx/>
              <a:latin typeface="Open Sans Bold"/>
              <a:ea typeface="Open Sans Bold"/>
              <a:cs typeface="Open Sans Bold"/>
            </a:endParaRPr>
          </a:p>
        </p:txBody>
      </p:sp>
      <p:sp>
        <p:nvSpPr>
          <p:cNvPr id="8" name="Freeform 4">
            <a:extLst>
              <a:ext uri="{FF2B5EF4-FFF2-40B4-BE49-F238E27FC236}">
                <a16:creationId xmlns:a16="http://schemas.microsoft.com/office/drawing/2014/main" id="{1085631C-B46C-034C-C3F9-912A76442237}"/>
              </a:ext>
            </a:extLst>
          </p:cNvPr>
          <p:cNvSpPr/>
          <p:nvPr/>
        </p:nvSpPr>
        <p:spPr>
          <a:xfrm>
            <a:off x="1699723" y="-9774"/>
            <a:ext cx="3024003" cy="579683"/>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9" name="Freeform 5">
            <a:extLst>
              <a:ext uri="{FF2B5EF4-FFF2-40B4-BE49-F238E27FC236}">
                <a16:creationId xmlns:a16="http://schemas.microsoft.com/office/drawing/2014/main" id="{A233EE8E-D7F5-99AB-1CDE-D9FDDE6DF9A4}"/>
              </a:ext>
            </a:extLst>
          </p:cNvPr>
          <p:cNvSpPr/>
          <p:nvPr/>
        </p:nvSpPr>
        <p:spPr>
          <a:xfrm>
            <a:off x="2902269" y="-5358"/>
            <a:ext cx="3024003" cy="611267"/>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423191" y="756000"/>
            <a:ext cx="6713619" cy="9099509"/>
            <a:chOff x="0" y="0"/>
            <a:chExt cx="2406009" cy="3261059"/>
          </a:xfrm>
        </p:grpSpPr>
        <p:sp>
          <p:nvSpPr>
            <p:cNvPr id="9" name="Freeform 9"/>
            <p:cNvSpPr/>
            <p:nvPr/>
          </p:nvSpPr>
          <p:spPr>
            <a:xfrm>
              <a:off x="0" y="0"/>
              <a:ext cx="2406009" cy="3261059"/>
            </a:xfrm>
            <a:custGeom>
              <a:avLst/>
              <a:gdLst/>
              <a:ahLst/>
              <a:cxnLst/>
              <a:rect l="l" t="t" r="r" b="b"/>
              <a:pathLst>
                <a:path w="2406009" h="3261059">
                  <a:moveTo>
                    <a:pt x="0" y="0"/>
                  </a:moveTo>
                  <a:lnTo>
                    <a:pt x="2406009" y="0"/>
                  </a:lnTo>
                  <a:lnTo>
                    <a:pt x="2406009" y="3261059"/>
                  </a:lnTo>
                  <a:lnTo>
                    <a:pt x="0" y="3261059"/>
                  </a:lnTo>
                  <a:close/>
                </a:path>
              </a:pathLst>
            </a:custGeom>
            <a:solidFill>
              <a:srgbClr val="FFFEFE"/>
            </a:solidFill>
            <a:ln w="19050" cap="sq">
              <a:solidFill>
                <a:srgbClr val="FF8C00"/>
              </a:solidFill>
              <a:prstDash val="solid"/>
              <a:miter/>
            </a:ln>
          </p:spPr>
          <p:txBody>
            <a:bodyPr/>
            <a:lstStyle/>
            <a:p>
              <a:endParaRPr lang="en-CY"/>
            </a:p>
          </p:txBody>
        </p:sp>
        <p:sp>
          <p:nvSpPr>
            <p:cNvPr id="10" name="TextBox 10"/>
            <p:cNvSpPr txBox="1"/>
            <p:nvPr/>
          </p:nvSpPr>
          <p:spPr>
            <a:xfrm>
              <a:off x="0" y="-19050"/>
              <a:ext cx="2406009" cy="3280109"/>
            </a:xfrm>
            <a:prstGeom prst="rect">
              <a:avLst/>
            </a:prstGeom>
          </p:spPr>
          <p:txBody>
            <a:bodyPr lIns="50800" tIns="50800" rIns="50800" bIns="50800" rtlCol="0" anchor="ctr"/>
            <a:lstStyle/>
            <a:p>
              <a:pPr algn="ctr">
                <a:lnSpc>
                  <a:spcPts val="1540"/>
                </a:lnSpc>
              </a:pPr>
              <a:endParaRPr/>
            </a:p>
          </p:txBody>
        </p:sp>
      </p:grpSp>
      <p:sp>
        <p:nvSpPr>
          <p:cNvPr id="11" name="AutoShape 11"/>
          <p:cNvSpPr/>
          <p:nvPr/>
        </p:nvSpPr>
        <p:spPr>
          <a:xfrm>
            <a:off x="423191" y="1550811"/>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2" name="AutoShape 12"/>
          <p:cNvSpPr/>
          <p:nvPr/>
        </p:nvSpPr>
        <p:spPr>
          <a:xfrm>
            <a:off x="423191" y="2874749"/>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3" name="AutoShape 13"/>
          <p:cNvSpPr/>
          <p:nvPr/>
        </p:nvSpPr>
        <p:spPr>
          <a:xfrm>
            <a:off x="423191" y="4091275"/>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4" name="AutoShape 14"/>
          <p:cNvSpPr/>
          <p:nvPr/>
        </p:nvSpPr>
        <p:spPr>
          <a:xfrm>
            <a:off x="423191" y="5305007"/>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5" name="AutoShape 15"/>
          <p:cNvSpPr/>
          <p:nvPr/>
        </p:nvSpPr>
        <p:spPr>
          <a:xfrm>
            <a:off x="423191" y="6724803"/>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6" name="AutoShape 16"/>
          <p:cNvSpPr/>
          <p:nvPr/>
        </p:nvSpPr>
        <p:spPr>
          <a:xfrm>
            <a:off x="423191" y="8121043"/>
            <a:ext cx="6713619" cy="0"/>
          </a:xfrm>
          <a:prstGeom prst="line">
            <a:avLst/>
          </a:prstGeom>
          <a:ln w="19050" cap="flat">
            <a:solidFill>
              <a:srgbClr val="FF8C00"/>
            </a:solidFill>
            <a:prstDash val="solid"/>
            <a:headEnd type="none" w="sm" len="sm"/>
            <a:tailEnd type="none" w="sm" len="sm"/>
          </a:ln>
        </p:spPr>
        <p:txBody>
          <a:bodyPr/>
          <a:lstStyle/>
          <a:p>
            <a:endParaRPr lang="en-CY"/>
          </a:p>
        </p:txBody>
      </p:sp>
      <p:sp>
        <p:nvSpPr>
          <p:cNvPr id="17" name="AutoShape 17"/>
          <p:cNvSpPr/>
          <p:nvPr/>
        </p:nvSpPr>
        <p:spPr>
          <a:xfrm flipH="1" flipV="1">
            <a:off x="3780000" y="8121043"/>
            <a:ext cx="0" cy="1734466"/>
          </a:xfrm>
          <a:prstGeom prst="line">
            <a:avLst/>
          </a:prstGeom>
          <a:ln w="19050" cap="flat">
            <a:solidFill>
              <a:srgbClr val="FF8C00"/>
            </a:solidFill>
            <a:prstDash val="solid"/>
            <a:headEnd type="none" w="sm" len="sm"/>
            <a:tailEnd type="none" w="sm" len="sm"/>
          </a:ln>
        </p:spPr>
        <p:txBody>
          <a:bodyPr/>
          <a:lstStyle/>
          <a:p>
            <a:endParaRPr lang="en-CY"/>
          </a:p>
        </p:txBody>
      </p:sp>
      <p:sp>
        <p:nvSpPr>
          <p:cNvPr id="18" name="Freeform 18"/>
          <p:cNvSpPr/>
          <p:nvPr/>
        </p:nvSpPr>
        <p:spPr>
          <a:xfrm>
            <a:off x="1492905" y="2288298"/>
            <a:ext cx="514474" cy="481676"/>
          </a:xfrm>
          <a:custGeom>
            <a:avLst/>
            <a:gdLst/>
            <a:ahLst/>
            <a:cxnLst/>
            <a:rect l="l" t="t" r="r" b="b"/>
            <a:pathLst>
              <a:path w="514474" h="481676">
                <a:moveTo>
                  <a:pt x="0" y="0"/>
                </a:moveTo>
                <a:lnTo>
                  <a:pt x="514473" y="0"/>
                </a:lnTo>
                <a:lnTo>
                  <a:pt x="514473" y="481676"/>
                </a:lnTo>
                <a:lnTo>
                  <a:pt x="0" y="48167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19" name="Freeform 19"/>
          <p:cNvSpPr/>
          <p:nvPr/>
        </p:nvSpPr>
        <p:spPr>
          <a:xfrm>
            <a:off x="1567590" y="3475073"/>
            <a:ext cx="493611" cy="492377"/>
          </a:xfrm>
          <a:custGeom>
            <a:avLst/>
            <a:gdLst/>
            <a:ahLst/>
            <a:cxnLst/>
            <a:rect l="l" t="t" r="r" b="b"/>
            <a:pathLst>
              <a:path w="493611" h="492377">
                <a:moveTo>
                  <a:pt x="0" y="0"/>
                </a:moveTo>
                <a:lnTo>
                  <a:pt x="493611" y="0"/>
                </a:lnTo>
                <a:lnTo>
                  <a:pt x="493611" y="492377"/>
                </a:lnTo>
                <a:lnTo>
                  <a:pt x="0" y="49237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sp>
        <p:nvSpPr>
          <p:cNvPr id="20" name="Freeform 20"/>
          <p:cNvSpPr/>
          <p:nvPr/>
        </p:nvSpPr>
        <p:spPr>
          <a:xfrm>
            <a:off x="1525413" y="4683925"/>
            <a:ext cx="625657" cy="506782"/>
          </a:xfrm>
          <a:custGeom>
            <a:avLst/>
            <a:gdLst/>
            <a:ahLst/>
            <a:cxnLst/>
            <a:rect l="l" t="t" r="r" b="b"/>
            <a:pathLst>
              <a:path w="625657" h="506782">
                <a:moveTo>
                  <a:pt x="0" y="0"/>
                </a:moveTo>
                <a:lnTo>
                  <a:pt x="625657" y="0"/>
                </a:lnTo>
                <a:lnTo>
                  <a:pt x="625657" y="506782"/>
                </a:lnTo>
                <a:lnTo>
                  <a:pt x="0" y="50678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21" name="Freeform 21"/>
          <p:cNvSpPr/>
          <p:nvPr/>
        </p:nvSpPr>
        <p:spPr>
          <a:xfrm>
            <a:off x="1531927" y="5965125"/>
            <a:ext cx="619143" cy="613514"/>
          </a:xfrm>
          <a:custGeom>
            <a:avLst/>
            <a:gdLst/>
            <a:ahLst/>
            <a:cxnLst/>
            <a:rect l="l" t="t" r="r" b="b"/>
            <a:pathLst>
              <a:path w="619143" h="613514">
                <a:moveTo>
                  <a:pt x="0" y="0"/>
                </a:moveTo>
                <a:lnTo>
                  <a:pt x="619143" y="0"/>
                </a:lnTo>
                <a:lnTo>
                  <a:pt x="619143" y="613514"/>
                </a:lnTo>
                <a:lnTo>
                  <a:pt x="0" y="61351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CY"/>
          </a:p>
        </p:txBody>
      </p:sp>
      <p:sp>
        <p:nvSpPr>
          <p:cNvPr id="22" name="Freeform 22"/>
          <p:cNvSpPr/>
          <p:nvPr/>
        </p:nvSpPr>
        <p:spPr>
          <a:xfrm>
            <a:off x="1567590" y="7373084"/>
            <a:ext cx="622120" cy="635627"/>
          </a:xfrm>
          <a:custGeom>
            <a:avLst/>
            <a:gdLst/>
            <a:ahLst/>
            <a:cxnLst/>
            <a:rect l="l" t="t" r="r" b="b"/>
            <a:pathLst>
              <a:path w="622120" h="635627">
                <a:moveTo>
                  <a:pt x="0" y="0"/>
                </a:moveTo>
                <a:lnTo>
                  <a:pt x="622120" y="0"/>
                </a:lnTo>
                <a:lnTo>
                  <a:pt x="622120" y="635627"/>
                </a:lnTo>
                <a:lnTo>
                  <a:pt x="0" y="63562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CY"/>
          </a:p>
        </p:txBody>
      </p:sp>
      <p:sp>
        <p:nvSpPr>
          <p:cNvPr id="24" name="TextBox 24"/>
          <p:cNvSpPr txBox="1"/>
          <p:nvPr/>
        </p:nvSpPr>
        <p:spPr>
          <a:xfrm>
            <a:off x="4881786" y="876900"/>
            <a:ext cx="1922214" cy="469900"/>
          </a:xfrm>
          <a:prstGeom prst="rect">
            <a:avLst/>
          </a:prstGeom>
        </p:spPr>
        <p:txBody>
          <a:bodyPr lIns="0" tIns="0" rIns="0" bIns="0" rtlCol="0" anchor="t">
            <a:spAutoFit/>
          </a:bodyPr>
          <a:lstStyle/>
          <a:p>
            <a:pPr marL="0" lvl="0" indent="0" algn="l">
              <a:lnSpc>
                <a:spcPts val="1999"/>
              </a:lnSpc>
            </a:pPr>
            <a:r>
              <a:rPr lang="en-US" sz="999">
                <a:solidFill>
                  <a:srgbClr val="000001"/>
                </a:solidFill>
                <a:latin typeface="Open Sans"/>
                <a:ea typeface="Open Sans"/>
                <a:cs typeface="Open Sans"/>
                <a:sym typeface="Open Sans"/>
              </a:rPr>
              <a:t>Ρόλος:______________________ Ημερομηνία:____________________</a:t>
            </a:r>
          </a:p>
        </p:txBody>
      </p:sp>
      <p:sp>
        <p:nvSpPr>
          <p:cNvPr id="25" name="TextBox 25"/>
          <p:cNvSpPr txBox="1"/>
          <p:nvPr/>
        </p:nvSpPr>
        <p:spPr>
          <a:xfrm>
            <a:off x="703679" y="968975"/>
            <a:ext cx="2894782" cy="409575"/>
          </a:xfrm>
          <a:prstGeom prst="rect">
            <a:avLst/>
          </a:prstGeom>
        </p:spPr>
        <p:txBody>
          <a:bodyPr lIns="0" tIns="0" rIns="0" bIns="0" rtlCol="0" anchor="t">
            <a:spAutoFit/>
          </a:bodyPr>
          <a:lstStyle/>
          <a:p>
            <a:pPr marL="0" lvl="0" indent="0" algn="l">
              <a:lnSpc>
                <a:spcPts val="3000"/>
              </a:lnSpc>
            </a:pPr>
            <a:r>
              <a:rPr lang="en-US" sz="3000" b="1">
                <a:solidFill>
                  <a:srgbClr val="786295"/>
                </a:solidFill>
                <a:latin typeface="TT Interphases Mono Bold"/>
                <a:ea typeface="TT Interphases Mono Bold"/>
                <a:cs typeface="TT Interphases Mono Bold"/>
                <a:sym typeface="TT Interphases Mono Bold"/>
              </a:rPr>
              <a:t>ΟΝΟΜΑ:</a:t>
            </a:r>
          </a:p>
        </p:txBody>
      </p:sp>
      <p:sp>
        <p:nvSpPr>
          <p:cNvPr id="26" name="TextBox 26"/>
          <p:cNvSpPr txBox="1"/>
          <p:nvPr/>
        </p:nvSpPr>
        <p:spPr>
          <a:xfrm>
            <a:off x="585977" y="1616116"/>
            <a:ext cx="1422350" cy="960755"/>
          </a:xfrm>
          <a:prstGeom prst="rect">
            <a:avLst/>
          </a:prstGeom>
        </p:spPr>
        <p:txBody>
          <a:bodyPr lIns="0" tIns="0" rIns="0" bIns="0" rtlCol="0" anchor="t">
            <a:spAutoFit/>
          </a:bodyPr>
          <a:lstStyle/>
          <a:p>
            <a:pPr marL="0" lvl="0" indent="0" algn="l">
              <a:lnSpc>
                <a:spcPts val="1540"/>
              </a:lnSpc>
            </a:pPr>
            <a:r>
              <a:rPr lang="en-US" sz="1400" b="1" spc="70">
                <a:solidFill>
                  <a:srgbClr val="786295"/>
                </a:solidFill>
                <a:latin typeface="IBM Plex Mono Bold"/>
                <a:ea typeface="IBM Plex Mono Bold"/>
                <a:cs typeface="IBM Plex Mono Bold"/>
                <a:sym typeface="IBM Plex Mono Bold"/>
              </a:rPr>
              <a:t>ΚΟΙΤΑΖΟΝΤΑΣ ΠΙΣΩ – </a:t>
            </a:r>
          </a:p>
          <a:p>
            <a:pPr marL="0" lvl="0" indent="0" algn="l">
              <a:lnSpc>
                <a:spcPts val="1540"/>
              </a:lnSpc>
            </a:pPr>
            <a:r>
              <a:rPr lang="en-US" sz="1400" b="1" spc="70">
                <a:solidFill>
                  <a:srgbClr val="786295"/>
                </a:solidFill>
                <a:latin typeface="IBM Plex Mono Bold"/>
                <a:ea typeface="IBM Plex Mono Bold"/>
                <a:cs typeface="IBM Plex Mono Bold"/>
                <a:sym typeface="IBM Plex Mono Bold"/>
              </a:rPr>
              <a:t>ΟΙ ΠΡΩΤΟΙ </a:t>
            </a:r>
          </a:p>
          <a:p>
            <a:pPr marL="0" lvl="0" indent="0" algn="l">
              <a:lnSpc>
                <a:spcPts val="1540"/>
              </a:lnSpc>
            </a:pPr>
            <a:r>
              <a:rPr lang="en-US" sz="1400" b="1" spc="70">
                <a:solidFill>
                  <a:srgbClr val="786295"/>
                </a:solidFill>
                <a:latin typeface="IBM Plex Mono Bold"/>
                <a:ea typeface="IBM Plex Mono Bold"/>
                <a:cs typeface="IBM Plex Mono Bold"/>
                <a:sym typeface="IBM Plex Mono Bold"/>
              </a:rPr>
              <a:t>ΕΞΙ </a:t>
            </a:r>
          </a:p>
          <a:p>
            <a:pPr marL="0" lvl="0" indent="0" algn="l">
              <a:lnSpc>
                <a:spcPts val="1540"/>
              </a:lnSpc>
            </a:pPr>
            <a:r>
              <a:rPr lang="en-US" sz="1400" b="1" spc="70">
                <a:solidFill>
                  <a:srgbClr val="786295"/>
                </a:solidFill>
                <a:latin typeface="IBM Plex Mono Bold"/>
                <a:ea typeface="IBM Plex Mono Bold"/>
                <a:cs typeface="IBM Plex Mono Bold"/>
                <a:sym typeface="IBM Plex Mono Bold"/>
              </a:rPr>
              <a:t>ΜΗΝΕΣ</a:t>
            </a:r>
          </a:p>
        </p:txBody>
      </p:sp>
      <p:sp>
        <p:nvSpPr>
          <p:cNvPr id="27" name="TextBox 27"/>
          <p:cNvSpPr txBox="1"/>
          <p:nvPr/>
        </p:nvSpPr>
        <p:spPr>
          <a:xfrm>
            <a:off x="2472660" y="1680949"/>
            <a:ext cx="4411069" cy="1022350"/>
          </a:xfrm>
          <a:prstGeom prst="rect">
            <a:avLst/>
          </a:prstGeom>
        </p:spPr>
        <p:txBody>
          <a:bodyPr lIns="0" tIns="0" rIns="0" bIns="0" rtlCol="0" anchor="t">
            <a:spAutoFit/>
          </a:bodyPr>
          <a:lstStyle/>
          <a:p>
            <a:pPr marL="0" lvl="0" indent="0" algn="l">
              <a:lnSpc>
                <a:spcPts val="1399"/>
              </a:lnSpc>
              <a:spcBef>
                <a:spcPct val="0"/>
              </a:spcBef>
            </a:pPr>
            <a:r>
              <a:rPr lang="en-US" sz="999">
                <a:solidFill>
                  <a:srgbClr val="000001"/>
                </a:solidFill>
                <a:latin typeface="Open Sans"/>
                <a:ea typeface="Open Sans"/>
                <a:cs typeface="Open Sans"/>
                <a:sym typeface="Open Sans"/>
              </a:rPr>
              <a:t>Τι με βοήθησε να νιώσω πιο άνετα και με μεγαλύτερη αυτοπεποίθηση; </a:t>
            </a:r>
          </a:p>
          <a:p>
            <a:pPr marL="0" lvl="0" indent="0" algn="l">
              <a:lnSpc>
                <a:spcPts val="1399"/>
              </a:lnSpc>
              <a:spcBef>
                <a:spcPct val="0"/>
              </a:spcBef>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a:t>
            </a:r>
          </a:p>
          <a:p>
            <a:pPr marL="0" lvl="0" indent="0" algn="l">
              <a:lnSpc>
                <a:spcPts val="1399"/>
              </a:lnSpc>
              <a:spcBef>
                <a:spcPct val="0"/>
              </a:spcBef>
            </a:pPr>
            <a:r>
              <a:rPr lang="en-US" sz="999">
                <a:solidFill>
                  <a:srgbClr val="000001"/>
                </a:solidFill>
                <a:latin typeface="Open Sans"/>
                <a:ea typeface="Open Sans"/>
                <a:cs typeface="Open Sans"/>
                <a:sym typeface="Open Sans"/>
              </a:rPr>
              <a:t>Ποιες στιγμές ή εμπειρίες ήταν ιδιαίτερα θετικές;</a:t>
            </a:r>
          </a:p>
          <a:p>
            <a:pPr marL="0" lvl="0" indent="0" algn="l">
              <a:lnSpc>
                <a:spcPts val="1399"/>
              </a:lnSpc>
              <a:spcBef>
                <a:spcPct val="0"/>
              </a:spcBef>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a:t>
            </a:r>
          </a:p>
        </p:txBody>
      </p:sp>
      <p:sp>
        <p:nvSpPr>
          <p:cNvPr id="28" name="TextBox 28"/>
          <p:cNvSpPr txBox="1"/>
          <p:nvPr/>
        </p:nvSpPr>
        <p:spPr>
          <a:xfrm>
            <a:off x="2549525" y="3002250"/>
            <a:ext cx="4522229" cy="850900"/>
          </a:xfrm>
          <a:prstGeom prst="rect">
            <a:avLst/>
          </a:prstGeom>
        </p:spPr>
        <p:txBody>
          <a:bodyPr lIns="0" tIns="0" rIns="0" bIns="0" rtlCol="0" anchor="t">
            <a:spAutoFit/>
          </a:bodyPr>
          <a:lstStyle/>
          <a:p>
            <a:pPr algn="l">
              <a:lnSpc>
                <a:spcPts val="1399"/>
              </a:lnSpc>
            </a:pPr>
            <a:r>
              <a:rPr lang="en-US" sz="999">
                <a:solidFill>
                  <a:srgbClr val="000001"/>
                </a:solidFill>
                <a:latin typeface="Open Sans"/>
                <a:ea typeface="Open Sans"/>
                <a:cs typeface="Open Sans"/>
                <a:sym typeface="Open Sans"/>
              </a:rPr>
              <a:t>Σε αυτό το σημείο, νιώθω μέλος της ομάδας:</a:t>
            </a:r>
          </a:p>
          <a:p>
            <a:pPr algn="l">
              <a:lnSpc>
                <a:spcPts val="1399"/>
              </a:lnSpc>
            </a:pPr>
            <a:r>
              <a:rPr lang="en-US" sz="999">
                <a:solidFill>
                  <a:srgbClr val="000001"/>
                </a:solidFill>
                <a:latin typeface="Open Sans"/>
                <a:ea typeface="Open Sans"/>
                <a:cs typeface="Open Sans"/>
                <a:sym typeface="Open Sans"/>
              </a:rPr>
              <a:t>☐ Πάρα πολύ ☐ Ως επί το πλείστον ☐ Μερικές φορές ☐ Όχι ακόμα </a:t>
            </a:r>
          </a:p>
          <a:p>
            <a:pPr algn="l">
              <a:lnSpc>
                <a:spcPts val="1399"/>
              </a:lnSpc>
            </a:pPr>
            <a:r>
              <a:rPr lang="en-US" sz="999">
                <a:solidFill>
                  <a:srgbClr val="000001"/>
                </a:solidFill>
                <a:latin typeface="Open Sans"/>
                <a:ea typeface="Open Sans"/>
                <a:cs typeface="Open Sans"/>
                <a:sym typeface="Open Sans"/>
              </a:rPr>
              <a:t>Τι με βοηθά να νιώθω ότι συμπεριλαμβάνομαι;______________________________ </a:t>
            </a:r>
          </a:p>
          <a:p>
            <a:pPr algn="l">
              <a:lnSpc>
                <a:spcPts val="1399"/>
              </a:lnSpc>
            </a:pPr>
            <a:r>
              <a:rPr lang="en-US" sz="999">
                <a:solidFill>
                  <a:srgbClr val="000001"/>
                </a:solidFill>
                <a:latin typeface="Open Sans"/>
                <a:ea typeface="Open Sans"/>
                <a:cs typeface="Open Sans"/>
                <a:sym typeface="Open Sans"/>
              </a:rPr>
              <a:t>Τι κάνει την ένταξη πιο δύσκολη (αν υπάρχει κάτι);__________________________ _______________________________________________________________________________</a:t>
            </a:r>
          </a:p>
        </p:txBody>
      </p:sp>
      <p:sp>
        <p:nvSpPr>
          <p:cNvPr id="29" name="TextBox 29"/>
          <p:cNvSpPr txBox="1"/>
          <p:nvPr/>
        </p:nvSpPr>
        <p:spPr>
          <a:xfrm>
            <a:off x="585977" y="2995837"/>
            <a:ext cx="1877270" cy="735965"/>
          </a:xfrm>
          <a:prstGeom prst="rect">
            <a:avLst/>
          </a:prstGeom>
        </p:spPr>
        <p:txBody>
          <a:bodyPr lIns="0" tIns="0" rIns="0" bIns="0" rtlCol="0" anchor="t">
            <a:spAutoFit/>
          </a:bodyPr>
          <a:lstStyle/>
          <a:p>
            <a:pPr marL="0" lvl="0" indent="0" algn="l">
              <a:lnSpc>
                <a:spcPts val="1960"/>
              </a:lnSpc>
              <a:spcBef>
                <a:spcPct val="0"/>
              </a:spcBef>
            </a:pPr>
            <a:r>
              <a:rPr lang="en-US" sz="1400" b="1" spc="70">
                <a:solidFill>
                  <a:srgbClr val="786295"/>
                </a:solidFill>
                <a:latin typeface="IBM Plex Mono Bold"/>
                <a:ea typeface="IBM Plex Mono Bold"/>
                <a:cs typeface="IBM Plex Mono Bold"/>
                <a:sym typeface="IBM Plex Mono Bold"/>
              </a:rPr>
              <a:t>ΝΙΩΘΟΝΤΑΣ ΜΕΡΟΣ ΤΗΣ ΟΜΑΔΑΣ</a:t>
            </a:r>
          </a:p>
        </p:txBody>
      </p:sp>
      <p:sp>
        <p:nvSpPr>
          <p:cNvPr id="30" name="TextBox 30"/>
          <p:cNvSpPr txBox="1"/>
          <p:nvPr/>
        </p:nvSpPr>
        <p:spPr>
          <a:xfrm>
            <a:off x="585977" y="4179100"/>
            <a:ext cx="1670240" cy="389255"/>
          </a:xfrm>
          <a:prstGeom prst="rect">
            <a:avLst/>
          </a:prstGeom>
        </p:spPr>
        <p:txBody>
          <a:bodyPr lIns="0" tIns="0" rIns="0" bIns="0" rtlCol="0" anchor="t">
            <a:spAutoFit/>
          </a:bodyPr>
          <a:lstStyle/>
          <a:p>
            <a:pPr marL="0" lvl="0" indent="0" algn="l">
              <a:lnSpc>
                <a:spcPts val="1539"/>
              </a:lnSpc>
            </a:pPr>
            <a:r>
              <a:rPr lang="en-US" sz="1399" b="1" spc="69">
                <a:solidFill>
                  <a:srgbClr val="786295"/>
                </a:solidFill>
                <a:latin typeface="IBM Plex Mono Bold"/>
                <a:ea typeface="IBM Plex Mono Bold"/>
                <a:cs typeface="IBM Plex Mono Bold"/>
                <a:sym typeface="IBM Plex Mono Bold"/>
              </a:rPr>
              <a:t>ΥΠΟΣΤΗΡΙΞΗ &amp; ΠΟΡΟΙ</a:t>
            </a:r>
          </a:p>
        </p:txBody>
      </p:sp>
      <p:sp>
        <p:nvSpPr>
          <p:cNvPr id="31" name="TextBox 31"/>
          <p:cNvSpPr txBox="1"/>
          <p:nvPr/>
        </p:nvSpPr>
        <p:spPr>
          <a:xfrm>
            <a:off x="566972" y="6858153"/>
            <a:ext cx="1851864" cy="579755"/>
          </a:xfrm>
          <a:prstGeom prst="rect">
            <a:avLst/>
          </a:prstGeom>
        </p:spPr>
        <p:txBody>
          <a:bodyPr lIns="0" tIns="0" rIns="0" bIns="0" rtlCol="0" anchor="t">
            <a:spAutoFit/>
          </a:bodyPr>
          <a:lstStyle/>
          <a:p>
            <a:pPr marL="0" lvl="0" indent="0" algn="l">
              <a:lnSpc>
                <a:spcPts val="1539"/>
              </a:lnSpc>
            </a:pPr>
            <a:r>
              <a:rPr lang="en-US" sz="1399" b="1" spc="69">
                <a:solidFill>
                  <a:srgbClr val="786295"/>
                </a:solidFill>
                <a:latin typeface="IBM Plex Mono Bold"/>
                <a:ea typeface="IBM Plex Mono Bold"/>
                <a:cs typeface="IBM Plex Mono Bold"/>
                <a:sym typeface="IBM Plex Mono Bold"/>
              </a:rPr>
              <a:t>ΚΟΙΤΑΖΟΝΤΑΣ ΜΠΡΟΣΤΑ – ΟΙ ΕΟΜΕΝΟΙ ΜΗΝΕΣ</a:t>
            </a:r>
          </a:p>
        </p:txBody>
      </p:sp>
      <p:sp>
        <p:nvSpPr>
          <p:cNvPr id="32" name="TextBox 32"/>
          <p:cNvSpPr txBox="1"/>
          <p:nvPr/>
        </p:nvSpPr>
        <p:spPr>
          <a:xfrm>
            <a:off x="585977" y="5482807"/>
            <a:ext cx="1670240" cy="488315"/>
          </a:xfrm>
          <a:prstGeom prst="rect">
            <a:avLst/>
          </a:prstGeom>
        </p:spPr>
        <p:txBody>
          <a:bodyPr lIns="0" tIns="0" rIns="0" bIns="0" rtlCol="0" anchor="t">
            <a:spAutoFit/>
          </a:bodyPr>
          <a:lstStyle/>
          <a:p>
            <a:pPr marL="0" lvl="0" indent="0" algn="l">
              <a:lnSpc>
                <a:spcPts val="1959"/>
              </a:lnSpc>
              <a:spcBef>
                <a:spcPct val="0"/>
              </a:spcBef>
            </a:pPr>
            <a:r>
              <a:rPr lang="en-US" sz="1399" b="1" spc="69">
                <a:solidFill>
                  <a:srgbClr val="786295"/>
                </a:solidFill>
                <a:latin typeface="IBM Plex Mono Bold"/>
                <a:ea typeface="IBM Plex Mono Bold"/>
                <a:cs typeface="IBM Plex Mono Bold"/>
                <a:sym typeface="IBM Plex Mono Bold"/>
              </a:rPr>
              <a:t>ΠΡΟΚΛΗΣΕΙΣ &amp; ΜΑΘΗΣΗ</a:t>
            </a:r>
          </a:p>
        </p:txBody>
      </p:sp>
      <p:sp>
        <p:nvSpPr>
          <p:cNvPr id="33" name="TextBox 33"/>
          <p:cNvSpPr txBox="1"/>
          <p:nvPr/>
        </p:nvSpPr>
        <p:spPr>
          <a:xfrm>
            <a:off x="703679" y="8197243"/>
            <a:ext cx="2894782" cy="240665"/>
          </a:xfrm>
          <a:prstGeom prst="rect">
            <a:avLst/>
          </a:prstGeom>
        </p:spPr>
        <p:txBody>
          <a:bodyPr lIns="0" tIns="0" rIns="0" bIns="0" rtlCol="0" anchor="t">
            <a:spAutoFit/>
          </a:bodyPr>
          <a:lstStyle/>
          <a:p>
            <a:pPr marL="0" lvl="0" indent="0" algn="l">
              <a:lnSpc>
                <a:spcPts val="1960"/>
              </a:lnSpc>
              <a:spcBef>
                <a:spcPct val="0"/>
              </a:spcBef>
            </a:pPr>
            <a:r>
              <a:rPr lang="en-US" sz="1400" b="1" spc="70">
                <a:solidFill>
                  <a:srgbClr val="786295"/>
                </a:solidFill>
                <a:latin typeface="IBM Plex Mono Bold"/>
                <a:ea typeface="IBM Plex Mono Bold"/>
                <a:cs typeface="IBM Plex Mono Bold"/>
                <a:sym typeface="IBM Plex Mono Bold"/>
              </a:rPr>
              <a:t>ΤΙ ΕΜΑΘΑ</a:t>
            </a:r>
          </a:p>
        </p:txBody>
      </p:sp>
      <p:sp>
        <p:nvSpPr>
          <p:cNvPr id="34" name="TextBox 34"/>
          <p:cNvSpPr txBox="1"/>
          <p:nvPr/>
        </p:nvSpPr>
        <p:spPr>
          <a:xfrm>
            <a:off x="4005734" y="8197243"/>
            <a:ext cx="2542738" cy="240665"/>
          </a:xfrm>
          <a:prstGeom prst="rect">
            <a:avLst/>
          </a:prstGeom>
        </p:spPr>
        <p:txBody>
          <a:bodyPr lIns="0" tIns="0" rIns="0" bIns="0" rtlCol="0" anchor="t">
            <a:spAutoFit/>
          </a:bodyPr>
          <a:lstStyle/>
          <a:p>
            <a:pPr marL="0" lvl="0" indent="0" algn="l">
              <a:lnSpc>
                <a:spcPts val="1959"/>
              </a:lnSpc>
              <a:spcBef>
                <a:spcPct val="0"/>
              </a:spcBef>
            </a:pPr>
            <a:r>
              <a:rPr lang="en-US" sz="1399" b="1" spc="69">
                <a:solidFill>
                  <a:srgbClr val="786295"/>
                </a:solidFill>
                <a:latin typeface="IBM Plex Mono Bold"/>
                <a:ea typeface="IBM Plex Mono Bold"/>
                <a:cs typeface="IBM Plex Mono Bold"/>
                <a:sym typeface="IBM Plex Mono Bold"/>
              </a:rPr>
              <a:t>ΕΠΟΜΕΝΑ ΒΗΜΑΤΑ</a:t>
            </a:r>
          </a:p>
        </p:txBody>
      </p:sp>
      <p:sp>
        <p:nvSpPr>
          <p:cNvPr id="35" name="TextBox 35"/>
          <p:cNvSpPr txBox="1"/>
          <p:nvPr/>
        </p:nvSpPr>
        <p:spPr>
          <a:xfrm>
            <a:off x="2549525" y="5466932"/>
            <a:ext cx="4411069" cy="1022350"/>
          </a:xfrm>
          <a:prstGeom prst="rect">
            <a:avLst/>
          </a:prstGeom>
        </p:spPr>
        <p:txBody>
          <a:bodyPr lIns="0" tIns="0" rIns="0" bIns="0" rtlCol="0" anchor="t">
            <a:spAutoFit/>
          </a:bodyPr>
          <a:lstStyle/>
          <a:p>
            <a:pPr marL="0" lvl="0" indent="0" algn="l">
              <a:lnSpc>
                <a:spcPts val="1399"/>
              </a:lnSpc>
            </a:pPr>
            <a:r>
              <a:rPr lang="en-US" sz="999">
                <a:solidFill>
                  <a:srgbClr val="000001"/>
                </a:solidFill>
                <a:latin typeface="Open Sans"/>
                <a:ea typeface="Open Sans"/>
                <a:cs typeface="Open Sans"/>
                <a:sym typeface="Open Sans"/>
              </a:rPr>
              <a:t>Τι ήταν δύσκολο κατά τη διάρκεια αυτών των μηνών;</a:t>
            </a:r>
          </a:p>
          <a:p>
            <a:pPr marL="0" lvl="0" indent="0" algn="l">
              <a:lnSpc>
                <a:spcPts val="1399"/>
              </a:lnSpc>
            </a:pPr>
            <a:r>
              <a:rPr lang="en-US" sz="999">
                <a:solidFill>
                  <a:srgbClr val="000001"/>
                </a:solidFill>
                <a:latin typeface="Open Sans"/>
                <a:ea typeface="Open Sans"/>
                <a:cs typeface="Open Sans"/>
                <a:sym typeface="Open Sans"/>
              </a:rPr>
              <a:t>___________________________________________________________</a:t>
            </a:r>
          </a:p>
          <a:p>
            <a:pPr marL="0" lvl="0" indent="0" algn="l">
              <a:lnSpc>
                <a:spcPts val="1399"/>
              </a:lnSpc>
            </a:pPr>
            <a:endParaRPr lang="en-US" sz="999">
              <a:solidFill>
                <a:srgbClr val="000001"/>
              </a:solidFill>
              <a:latin typeface="Open Sans"/>
              <a:ea typeface="Open Sans"/>
              <a:cs typeface="Open Sans"/>
              <a:sym typeface="Open Sans"/>
            </a:endParaRPr>
          </a:p>
          <a:p>
            <a:pPr marL="0" lvl="0" indent="0" algn="l">
              <a:lnSpc>
                <a:spcPts val="1399"/>
              </a:lnSpc>
            </a:pPr>
            <a:r>
              <a:rPr lang="en-US" sz="999">
                <a:solidFill>
                  <a:srgbClr val="000001"/>
                </a:solidFill>
                <a:latin typeface="Open Sans"/>
                <a:ea typeface="Open Sans"/>
                <a:cs typeface="Open Sans"/>
                <a:sym typeface="Open Sans"/>
              </a:rPr>
              <a:t>Τι έχω μάθει για:</a:t>
            </a:r>
          </a:p>
          <a:p>
            <a:pPr marL="215899" lvl="1" indent="-107950" algn="l">
              <a:lnSpc>
                <a:spcPts val="1399"/>
              </a:lnSpc>
              <a:buFont typeface="Arial"/>
              <a:buChar char="•"/>
            </a:pPr>
            <a:r>
              <a:rPr lang="en-US" sz="999">
                <a:solidFill>
                  <a:srgbClr val="000001"/>
                </a:solidFill>
                <a:latin typeface="Open Sans"/>
                <a:ea typeface="Open Sans"/>
                <a:cs typeface="Open Sans"/>
                <a:sym typeface="Open Sans"/>
              </a:rPr>
              <a:t>τον ρόλο μου; __________________________________________________</a:t>
            </a:r>
          </a:p>
          <a:p>
            <a:pPr marL="215899" lvl="1" indent="-107950" algn="l">
              <a:lnSpc>
                <a:spcPts val="1399"/>
              </a:lnSpc>
              <a:buFont typeface="Arial"/>
              <a:buChar char="•"/>
            </a:pPr>
            <a:r>
              <a:rPr lang="en-US" sz="999">
                <a:solidFill>
                  <a:srgbClr val="000001"/>
                </a:solidFill>
                <a:latin typeface="Open Sans"/>
                <a:ea typeface="Open Sans"/>
                <a:cs typeface="Open Sans"/>
                <a:sym typeface="Open Sans"/>
              </a:rPr>
              <a:t>τον οργανισμό; ___________________________________________</a:t>
            </a:r>
          </a:p>
        </p:txBody>
      </p:sp>
      <p:sp>
        <p:nvSpPr>
          <p:cNvPr id="36" name="TextBox 36"/>
          <p:cNvSpPr txBox="1"/>
          <p:nvPr/>
        </p:nvSpPr>
        <p:spPr>
          <a:xfrm>
            <a:off x="2573854" y="4283875"/>
            <a:ext cx="4230146" cy="850900"/>
          </a:xfrm>
          <a:prstGeom prst="rect">
            <a:avLst/>
          </a:prstGeom>
        </p:spPr>
        <p:txBody>
          <a:bodyPr lIns="0" tIns="0" rIns="0" bIns="0" rtlCol="0" anchor="t">
            <a:spAutoFit/>
          </a:bodyPr>
          <a:lstStyle/>
          <a:p>
            <a:pPr marL="0" lvl="0" indent="0" algn="l">
              <a:lnSpc>
                <a:spcPts val="1399"/>
              </a:lnSpc>
            </a:pPr>
            <a:r>
              <a:rPr lang="en-US" sz="999">
                <a:solidFill>
                  <a:srgbClr val="000001"/>
                </a:solidFill>
                <a:latin typeface="Open Sans"/>
                <a:ea typeface="Open Sans"/>
                <a:cs typeface="Open Sans"/>
                <a:sym typeface="Open Sans"/>
              </a:rPr>
              <a:t>Ποια υποστήριξη ήταν πιο χρήσιμη μέχρι στιγμής;</a:t>
            </a:r>
          </a:p>
          <a:p>
            <a:pPr marL="0" lvl="0" indent="0" algn="l">
              <a:lnSpc>
                <a:spcPts val="1399"/>
              </a:lnSpc>
            </a:pPr>
            <a:r>
              <a:rPr lang="en-US" sz="999">
                <a:solidFill>
                  <a:srgbClr val="000001"/>
                </a:solidFill>
                <a:latin typeface="Open Sans"/>
                <a:ea typeface="Open Sans"/>
                <a:cs typeface="Open Sans"/>
                <a:sym typeface="Open Sans"/>
              </a:rPr>
              <a:t>(φίλος, μέντορας, διευθυντής, συνάδελφοι, εργαλεία, εκπαίδευση) __________________________________________________ </a:t>
            </a:r>
          </a:p>
          <a:p>
            <a:pPr marL="0" lvl="0" indent="0" algn="l">
              <a:lnSpc>
                <a:spcPts val="1399"/>
              </a:lnSpc>
            </a:pPr>
            <a:r>
              <a:rPr lang="en-US" sz="999">
                <a:solidFill>
                  <a:srgbClr val="000001"/>
                </a:solidFill>
                <a:latin typeface="Open Sans"/>
                <a:ea typeface="Open Sans"/>
                <a:cs typeface="Open Sans"/>
                <a:sym typeface="Open Sans"/>
              </a:rPr>
              <a:t>Υπάρχει κάποια υποστήριξη που θα χρειαζόμουν ακόμα;</a:t>
            </a:r>
          </a:p>
          <a:p>
            <a:pPr marL="0" lvl="0" indent="0" algn="l">
              <a:lnSpc>
                <a:spcPts val="1399"/>
              </a:lnSpc>
            </a:pPr>
            <a:r>
              <a:rPr lang="en-US" sz="999">
                <a:solidFill>
                  <a:srgbClr val="000001"/>
                </a:solidFill>
                <a:latin typeface="Open Sans"/>
                <a:ea typeface="Open Sans"/>
                <a:cs typeface="Open Sans"/>
                <a:sym typeface="Open Sans"/>
              </a:rPr>
              <a:t>___________________________________________________</a:t>
            </a:r>
          </a:p>
        </p:txBody>
      </p:sp>
      <p:sp>
        <p:nvSpPr>
          <p:cNvPr id="37" name="TextBox 37"/>
          <p:cNvSpPr txBox="1"/>
          <p:nvPr/>
        </p:nvSpPr>
        <p:spPr>
          <a:xfrm>
            <a:off x="2549525" y="6888114"/>
            <a:ext cx="4347632" cy="850900"/>
          </a:xfrm>
          <a:prstGeom prst="rect">
            <a:avLst/>
          </a:prstGeom>
        </p:spPr>
        <p:txBody>
          <a:bodyPr lIns="0" tIns="0" rIns="0" bIns="0" rtlCol="0" anchor="t">
            <a:spAutoFit/>
          </a:bodyPr>
          <a:lstStyle/>
          <a:p>
            <a:pPr marL="0" lvl="0" indent="0" algn="l">
              <a:lnSpc>
                <a:spcPts val="1399"/>
              </a:lnSpc>
            </a:pPr>
            <a:r>
              <a:rPr lang="en-US" sz="999">
                <a:solidFill>
                  <a:srgbClr val="000001"/>
                </a:solidFill>
                <a:latin typeface="Open Sans"/>
                <a:ea typeface="Open Sans"/>
                <a:cs typeface="Open Sans"/>
                <a:sym typeface="Open Sans"/>
              </a:rPr>
              <a:t>Σε τι θα ήθελα να επικεντρωθώ στη συνέχεια;</a:t>
            </a:r>
          </a:p>
          <a:p>
            <a:pPr marL="0" lvl="0" indent="0" algn="l">
              <a:lnSpc>
                <a:spcPts val="1399"/>
              </a:lnSpc>
            </a:pPr>
            <a:r>
              <a:rPr lang="en-US" sz="999">
                <a:solidFill>
                  <a:srgbClr val="000001"/>
                </a:solidFill>
                <a:latin typeface="Open Sans"/>
                <a:ea typeface="Open Sans"/>
                <a:cs typeface="Open Sans"/>
                <a:sym typeface="Open Sans"/>
              </a:rPr>
              <a:t>____________________________________________________________________________</a:t>
            </a:r>
          </a:p>
          <a:p>
            <a:pPr marL="0" lvl="0" indent="0" algn="l">
              <a:lnSpc>
                <a:spcPts val="1399"/>
              </a:lnSpc>
            </a:pPr>
            <a:endParaRPr lang="en-US" sz="999">
              <a:solidFill>
                <a:srgbClr val="000001"/>
              </a:solidFill>
              <a:latin typeface="Open Sans"/>
              <a:ea typeface="Open Sans"/>
              <a:cs typeface="Open Sans"/>
              <a:sym typeface="Open Sans"/>
            </a:endParaRPr>
          </a:p>
          <a:p>
            <a:pPr marL="0" lvl="0" indent="0" algn="l">
              <a:lnSpc>
                <a:spcPts val="1399"/>
              </a:lnSpc>
            </a:pPr>
            <a:r>
              <a:rPr lang="en-US" sz="999">
                <a:solidFill>
                  <a:srgbClr val="000001"/>
                </a:solidFill>
                <a:latin typeface="Open Sans"/>
                <a:ea typeface="Open Sans"/>
                <a:cs typeface="Open Sans"/>
                <a:sym typeface="Open Sans"/>
              </a:rPr>
              <a:t>Υπάρχουν ευκαιρίες για δεξιότητες, μάθηση ή ανάπτυξη που πρέπει να εξερευνήσω;______________________________________________________________</a:t>
            </a:r>
          </a:p>
        </p:txBody>
      </p:sp>
      <p:sp>
        <p:nvSpPr>
          <p:cNvPr id="38" name="TextBox 38"/>
          <p:cNvSpPr txBox="1"/>
          <p:nvPr/>
        </p:nvSpPr>
        <p:spPr>
          <a:xfrm>
            <a:off x="702731" y="8502043"/>
            <a:ext cx="2609294" cy="1193800"/>
          </a:xfrm>
          <a:prstGeom prst="rect">
            <a:avLst/>
          </a:prstGeom>
        </p:spPr>
        <p:txBody>
          <a:bodyPr lIns="0" tIns="0" rIns="0" bIns="0" rtlCol="0" anchor="t">
            <a:spAutoFit/>
          </a:bodyPr>
          <a:lstStyle/>
          <a:p>
            <a:pPr marL="0" lvl="0" indent="0" algn="l">
              <a:lnSpc>
                <a:spcPts val="1399"/>
              </a:lnSpc>
            </a:pPr>
            <a:r>
              <a:rPr lang="en-US" sz="999">
                <a:solidFill>
                  <a:srgbClr val="000001"/>
                </a:solidFill>
                <a:latin typeface="Open Sans"/>
                <a:ea typeface="Open Sans"/>
                <a:cs typeface="Open Sans"/>
                <a:sym typeface="Open Sans"/>
              </a:rPr>
              <a:t>Βασικά σημεία από αυτήν τη συζήτηση:</a:t>
            </a:r>
          </a:p>
          <a:p>
            <a:pPr marL="0" lvl="0" indent="0" algn="l">
              <a:lnSpc>
                <a:spcPts val="1399"/>
              </a:lnSpc>
            </a:pPr>
            <a:r>
              <a:rPr lang="en-US" sz="999">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39" name="TextBox 39"/>
          <p:cNvSpPr txBox="1"/>
          <p:nvPr/>
        </p:nvSpPr>
        <p:spPr>
          <a:xfrm>
            <a:off x="4005734" y="8502043"/>
            <a:ext cx="2798263" cy="1244956"/>
          </a:xfrm>
          <a:prstGeom prst="rect">
            <a:avLst/>
          </a:prstGeom>
        </p:spPr>
        <p:txBody>
          <a:bodyPr wrap="square" lIns="0" tIns="0" rIns="0" bIns="0" rtlCol="0" anchor="t">
            <a:spAutoFit/>
          </a:bodyPr>
          <a:lstStyle/>
          <a:p>
            <a:pPr marL="0" lvl="0" indent="0" algn="l">
              <a:lnSpc>
                <a:spcPts val="1399"/>
              </a:lnSpc>
            </a:pPr>
            <a:r>
              <a:rPr lang="en-US" sz="999" dirty="0" err="1">
                <a:solidFill>
                  <a:srgbClr val="000001"/>
                </a:solidFill>
                <a:latin typeface="Open Sans"/>
                <a:ea typeface="Open Sans"/>
                <a:cs typeface="Open Sans"/>
                <a:sym typeface="Open Sans"/>
              </a:rPr>
              <a:t>Συμφωνημέν</a:t>
            </a:r>
            <a:r>
              <a:rPr lang="en-US" sz="999" dirty="0">
                <a:solidFill>
                  <a:srgbClr val="000001"/>
                </a:solidFill>
                <a:latin typeface="Open Sans"/>
                <a:ea typeface="Open Sans"/>
                <a:cs typeface="Open Sans"/>
                <a:sym typeface="Open Sans"/>
              </a:rPr>
              <a:t>α επόμενα βήματα (εάν υπάρχουν):</a:t>
            </a:r>
          </a:p>
          <a:p>
            <a:pPr marL="0" lvl="0" indent="0" algn="l">
              <a:lnSpc>
                <a:spcPts val="1399"/>
              </a:lnSpc>
            </a:pPr>
            <a:r>
              <a:rPr lang="en-US" sz="999" dirty="0">
                <a:solidFill>
                  <a:srgbClr val="000001"/>
                </a:solidFill>
                <a:latin typeface="Open Sans"/>
                <a:ea typeface="Open Sans"/>
                <a:cs typeface="Open Sans"/>
                <a:sym typeface="Open Sans"/>
              </a:rPr>
              <a:t>___________________________________________________________________________________________________________________________________________________________________________________________________________________________________________</a:t>
            </a:r>
            <a:r>
              <a:rPr lang="en-CY" sz="999">
                <a:solidFill>
                  <a:srgbClr val="000001"/>
                </a:solidFill>
                <a:latin typeface="Open Sans"/>
                <a:ea typeface="Open Sans"/>
                <a:cs typeface="Open Sans"/>
                <a:sym typeface="Open Sans"/>
              </a:rPr>
              <a:t>_____</a:t>
            </a:r>
            <a:endParaRPr lang="en-US" sz="999" dirty="0">
              <a:solidFill>
                <a:srgbClr val="000001"/>
              </a:solidFill>
              <a:latin typeface="Open Sans"/>
              <a:ea typeface="Open Sans"/>
              <a:cs typeface="Open Sans"/>
              <a:sym typeface="Open Sans"/>
            </a:endParaRPr>
          </a:p>
        </p:txBody>
      </p:sp>
      <p:sp>
        <p:nvSpPr>
          <p:cNvPr id="40" name="Freeform 40"/>
          <p:cNvSpPr/>
          <p:nvPr/>
        </p:nvSpPr>
        <p:spPr>
          <a:xfrm>
            <a:off x="280527" y="207985"/>
            <a:ext cx="610899" cy="713365"/>
          </a:xfrm>
          <a:custGeom>
            <a:avLst/>
            <a:gdLst/>
            <a:ahLst/>
            <a:cxnLst/>
            <a:rect l="l" t="t" r="r" b="b"/>
            <a:pathLst>
              <a:path w="610899" h="713365">
                <a:moveTo>
                  <a:pt x="0" y="0"/>
                </a:moveTo>
                <a:lnTo>
                  <a:pt x="610899" y="0"/>
                </a:lnTo>
                <a:lnTo>
                  <a:pt x="610899" y="713365"/>
                </a:lnTo>
                <a:lnTo>
                  <a:pt x="0" y="713365"/>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CY"/>
          </a:p>
        </p:txBody>
      </p:sp>
      <p:sp>
        <p:nvSpPr>
          <p:cNvPr id="41" name="Freeform 4">
            <a:extLst>
              <a:ext uri="{FF2B5EF4-FFF2-40B4-BE49-F238E27FC236}">
                <a16:creationId xmlns:a16="http://schemas.microsoft.com/office/drawing/2014/main" id="{4D47AB63-9CDD-FA80-144B-D31879E1598A}"/>
              </a:ext>
            </a:extLst>
          </p:cNvPr>
          <p:cNvSpPr/>
          <p:nvPr/>
        </p:nvSpPr>
        <p:spPr>
          <a:xfrm>
            <a:off x="1699724" y="-10809"/>
            <a:ext cx="3024000" cy="580714"/>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8"/>
                </a:ext>
              </a:extLst>
            </a:blip>
            <a:stretch>
              <a:fillRect t="-176234"/>
            </a:stretch>
          </a:blipFill>
        </p:spPr>
        <p:txBody>
          <a:bodyPr/>
          <a:lstStyle/>
          <a:p>
            <a:endParaRPr lang="en-CY"/>
          </a:p>
        </p:txBody>
      </p:sp>
      <p:sp>
        <p:nvSpPr>
          <p:cNvPr id="42" name="Freeform 5">
            <a:extLst>
              <a:ext uri="{FF2B5EF4-FFF2-40B4-BE49-F238E27FC236}">
                <a16:creationId xmlns:a16="http://schemas.microsoft.com/office/drawing/2014/main" id="{88A66234-D8C3-AD50-2737-44303A45F717}"/>
              </a:ext>
            </a:extLst>
          </p:cNvPr>
          <p:cNvSpPr/>
          <p:nvPr/>
        </p:nvSpPr>
        <p:spPr>
          <a:xfrm>
            <a:off x="2902269" y="-26121"/>
            <a:ext cx="3024000" cy="724621"/>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9"/>
                </a:ext>
              </a:extLst>
            </a:blip>
            <a:stretch>
              <a:fillRect t="-121376"/>
            </a:stretch>
          </a:blipFill>
        </p:spPr>
        <p:txBody>
          <a:bodyPr/>
          <a:lstStyle/>
          <a:p>
            <a:endParaRPr lang="en-CY" dirty="0"/>
          </a:p>
        </p:txBody>
      </p:sp>
      <p:grpSp>
        <p:nvGrpSpPr>
          <p:cNvPr id="43" name="Group 6">
            <a:extLst>
              <a:ext uri="{FF2B5EF4-FFF2-40B4-BE49-F238E27FC236}">
                <a16:creationId xmlns:a16="http://schemas.microsoft.com/office/drawing/2014/main" id="{32857DEE-789A-5A63-232F-D6F70A06F2CA}"/>
              </a:ext>
            </a:extLst>
          </p:cNvPr>
          <p:cNvGrpSpPr/>
          <p:nvPr/>
        </p:nvGrpSpPr>
        <p:grpSpPr>
          <a:xfrm>
            <a:off x="43191" y="10425749"/>
            <a:ext cx="6935459" cy="92183"/>
            <a:chOff x="0" y="0"/>
            <a:chExt cx="2709333" cy="55566"/>
          </a:xfrm>
        </p:grpSpPr>
        <p:sp>
          <p:nvSpPr>
            <p:cNvPr id="44" name="Freeform 7">
              <a:extLst>
                <a:ext uri="{FF2B5EF4-FFF2-40B4-BE49-F238E27FC236}">
                  <a16:creationId xmlns:a16="http://schemas.microsoft.com/office/drawing/2014/main" id="{AF152340-4666-FB9A-4636-FC8CA724BC85}"/>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8D77AC">
                    <a:alpha val="40000"/>
                  </a:srgbClr>
                </a:gs>
                <a:gs pos="50000">
                  <a:srgbClr val="E6DBF0">
                    <a:alpha val="40000"/>
                  </a:srgbClr>
                </a:gs>
                <a:gs pos="100000">
                  <a:srgbClr val="FEC34D">
                    <a:alpha val="40000"/>
                  </a:srgbClr>
                </a:gs>
              </a:gsLst>
              <a:lin ang="0"/>
            </a:gradFill>
          </p:spPr>
          <p:txBody>
            <a:bodyPr/>
            <a:lstStyle/>
            <a:p>
              <a:endParaRPr lang="en-CY"/>
            </a:p>
          </p:txBody>
        </p:sp>
        <p:sp>
          <p:nvSpPr>
            <p:cNvPr id="45" name="TextBox 8">
              <a:extLst>
                <a:ext uri="{FF2B5EF4-FFF2-40B4-BE49-F238E27FC236}">
                  <a16:creationId xmlns:a16="http://schemas.microsoft.com/office/drawing/2014/main" id="{84F9C4AB-A65E-08C9-34CE-ABD587C5A645}"/>
                </a:ext>
              </a:extLst>
            </p:cNvPr>
            <p:cNvSpPr txBox="1"/>
            <p:nvPr/>
          </p:nvSpPr>
          <p:spPr>
            <a:xfrm>
              <a:off x="237548" y="36849"/>
              <a:ext cx="2471785" cy="18717"/>
            </a:xfrm>
            <a:prstGeom prst="rect">
              <a:avLst/>
            </a:prstGeom>
          </p:spPr>
          <p:txBody>
            <a:bodyPr lIns="50800" tIns="50800" rIns="50800" bIns="50800" rtlCol="0" anchor="ctr"/>
            <a:lstStyle/>
            <a:p>
              <a:pPr algn="ctr">
                <a:lnSpc>
                  <a:spcPts val="1515"/>
                </a:lnSpc>
              </a:pPr>
              <a:endParaRPr dirty="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5893E036-21BE-4883-05C2-252EDED4EAD0}"/>
              </a:ext>
            </a:extLst>
          </p:cNvPr>
          <p:cNvSpPr txBox="1"/>
          <p:nvPr/>
        </p:nvSpPr>
        <p:spPr>
          <a:xfrm>
            <a:off x="465047" y="2374900"/>
            <a:ext cx="6626406" cy="1113638"/>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F4A64E"/>
                </a:solidFill>
                <a:uFillTx/>
                <a:latin typeface="Open Sans Bold"/>
                <a:ea typeface="Open Sans Bold"/>
                <a:cs typeface="Open Sans Bold"/>
              </a:rPr>
              <a:t>Δραστηριότητα</a:t>
            </a:r>
            <a:r>
              <a:rPr lang="en-CY" sz="5400" b="1" i="0" u="none" strike="noStrike" kern="1200" cap="none" baseline="0" dirty="0">
                <a:solidFill>
                  <a:srgbClr val="F4A64E"/>
                </a:solidFill>
                <a:uFillTx/>
                <a:latin typeface="Open Sans Bold"/>
                <a:ea typeface="Open Sans Bold"/>
                <a:cs typeface="Open Sans Bold"/>
              </a:rPr>
              <a:t> 14</a:t>
            </a:r>
            <a:endParaRPr lang="en-US" sz="54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6BC1BA1F-F328-AE1B-B790-5FF83946B923}"/>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1CED3A2A-A4C9-DE38-C4D0-2B217679D6CD}"/>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flipV="1">
            <a:off x="-1" y="10438198"/>
            <a:ext cx="6897157" cy="45719"/>
            <a:chOff x="0" y="0"/>
            <a:chExt cx="2709333" cy="26991"/>
          </a:xfrm>
        </p:grpSpPr>
        <p:sp>
          <p:nvSpPr>
            <p:cNvPr id="4" name="Freeform 4"/>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5" name="TextBox 5"/>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6" name="Freeform 6"/>
          <p:cNvSpPr/>
          <p:nvPr/>
        </p:nvSpPr>
        <p:spPr>
          <a:xfrm>
            <a:off x="1699724" y="-9123"/>
            <a:ext cx="3024000" cy="57902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77038"/>
            </a:stretch>
          </a:blipFill>
        </p:spPr>
        <p:txBody>
          <a:bodyPr/>
          <a:lstStyle/>
          <a:p>
            <a:endParaRPr lang="en-CY" dirty="0"/>
          </a:p>
        </p:txBody>
      </p:sp>
      <p:sp>
        <p:nvSpPr>
          <p:cNvPr id="7" name="Freeform 7"/>
          <p:cNvSpPr/>
          <p:nvPr/>
        </p:nvSpPr>
        <p:spPr>
          <a:xfrm>
            <a:off x="2902269" y="-50353"/>
            <a:ext cx="3024000" cy="65625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44436"/>
            </a:stretch>
          </a:blipFill>
        </p:spPr>
        <p:txBody>
          <a:bodyPr/>
          <a:lstStyle/>
          <a:p>
            <a:endParaRPr lang="en-CY" dirty="0"/>
          </a:p>
        </p:txBody>
      </p:sp>
      <p:grpSp>
        <p:nvGrpSpPr>
          <p:cNvPr id="9" name="Group 9"/>
          <p:cNvGrpSpPr/>
          <p:nvPr/>
        </p:nvGrpSpPr>
        <p:grpSpPr>
          <a:xfrm>
            <a:off x="-539151" y="624242"/>
            <a:ext cx="9906840" cy="834749"/>
            <a:chOff x="0" y="-70875"/>
            <a:chExt cx="13209120" cy="1112998"/>
          </a:xfrm>
        </p:grpSpPr>
        <p:grpSp>
          <p:nvGrpSpPr>
            <p:cNvPr id="10" name="Group 10"/>
            <p:cNvGrpSpPr/>
            <p:nvPr/>
          </p:nvGrpSpPr>
          <p:grpSpPr>
            <a:xfrm>
              <a:off x="0" y="-70875"/>
              <a:ext cx="13209120" cy="1112998"/>
              <a:chOff x="0" y="-19050"/>
              <a:chExt cx="3550388" cy="299155"/>
            </a:xfrm>
          </p:grpSpPr>
          <p:sp>
            <p:nvSpPr>
              <p:cNvPr id="11" name="Freeform 11"/>
              <p:cNvSpPr/>
              <p:nvPr/>
            </p:nvSpPr>
            <p:spPr>
              <a:xfrm>
                <a:off x="193219" y="0"/>
                <a:ext cx="2708080" cy="280105"/>
              </a:xfrm>
              <a:custGeom>
                <a:avLst/>
                <a:gdLst/>
                <a:ahLst/>
                <a:cxnLst/>
                <a:rect l="l" t="t" r="r" b="b"/>
                <a:pathLst>
                  <a:path w="3550388" h="280105">
                    <a:moveTo>
                      <a:pt x="28914" y="0"/>
                    </a:moveTo>
                    <a:lnTo>
                      <a:pt x="3521473" y="0"/>
                    </a:lnTo>
                    <a:cubicBezTo>
                      <a:pt x="3537442" y="0"/>
                      <a:pt x="3550388" y="12945"/>
                      <a:pt x="3550388" y="28914"/>
                    </a:cubicBezTo>
                    <a:lnTo>
                      <a:pt x="3550388" y="251191"/>
                    </a:lnTo>
                    <a:cubicBezTo>
                      <a:pt x="3550388" y="267160"/>
                      <a:pt x="3537442" y="280105"/>
                      <a:pt x="3521473" y="280105"/>
                    </a:cubicBezTo>
                    <a:lnTo>
                      <a:pt x="28914" y="280105"/>
                    </a:lnTo>
                    <a:cubicBezTo>
                      <a:pt x="21246" y="280105"/>
                      <a:pt x="13891" y="277059"/>
                      <a:pt x="8469" y="271636"/>
                    </a:cubicBezTo>
                    <a:cubicBezTo>
                      <a:pt x="3046" y="266214"/>
                      <a:pt x="0" y="258859"/>
                      <a:pt x="0" y="251191"/>
                    </a:cubicBezTo>
                    <a:lnTo>
                      <a:pt x="0" y="28914"/>
                    </a:lnTo>
                    <a:cubicBezTo>
                      <a:pt x="0" y="12945"/>
                      <a:pt x="12945" y="0"/>
                      <a:pt x="28914" y="0"/>
                    </a:cubicBezTo>
                    <a:close/>
                  </a:path>
                </a:pathLst>
              </a:custGeom>
              <a:solidFill>
                <a:srgbClr val="FAC175"/>
              </a:solidFill>
              <a:ln w="38100" cap="rnd">
                <a:solidFill>
                  <a:srgbClr val="FFEBCD"/>
                </a:solidFill>
                <a:prstDash val="solid"/>
                <a:round/>
              </a:ln>
            </p:spPr>
            <p:txBody>
              <a:bodyPr/>
              <a:lstStyle/>
              <a:p>
                <a:endParaRPr lang="en-CY"/>
              </a:p>
            </p:txBody>
          </p:sp>
          <p:sp>
            <p:nvSpPr>
              <p:cNvPr id="12" name="TextBox 12"/>
              <p:cNvSpPr txBox="1"/>
              <p:nvPr/>
            </p:nvSpPr>
            <p:spPr>
              <a:xfrm>
                <a:off x="0" y="-19050"/>
                <a:ext cx="3550388" cy="299155"/>
              </a:xfrm>
              <a:prstGeom prst="rect">
                <a:avLst/>
              </a:prstGeom>
            </p:spPr>
            <p:txBody>
              <a:bodyPr lIns="50800" tIns="50800" rIns="50800" bIns="50800" rtlCol="0" anchor="ctr"/>
              <a:lstStyle/>
              <a:p>
                <a:pPr algn="ctr">
                  <a:lnSpc>
                    <a:spcPts val="1679"/>
                  </a:lnSpc>
                </a:pPr>
                <a:endParaRPr/>
              </a:p>
            </p:txBody>
          </p:sp>
        </p:grpSp>
        <p:sp>
          <p:nvSpPr>
            <p:cNvPr id="13" name="TextBox 13"/>
            <p:cNvSpPr txBox="1"/>
            <p:nvPr/>
          </p:nvSpPr>
          <p:spPr>
            <a:xfrm>
              <a:off x="910911" y="255116"/>
              <a:ext cx="6693291" cy="449792"/>
            </a:xfrm>
            <a:prstGeom prst="rect">
              <a:avLst/>
            </a:prstGeom>
          </p:spPr>
          <p:txBody>
            <a:bodyPr lIns="0" tIns="0" rIns="0" bIns="0" rtlCol="0" anchor="t">
              <a:spAutoFit/>
            </a:bodyPr>
            <a:lstStyle/>
            <a:p>
              <a:pPr marL="0" lvl="0" indent="0" algn="l">
                <a:lnSpc>
                  <a:spcPts val="2800"/>
                </a:lnSpc>
                <a:spcBef>
                  <a:spcPct val="0"/>
                </a:spcBef>
              </a:pPr>
              <a:r>
                <a:rPr lang="en-US" sz="2000" b="1">
                  <a:solidFill>
                    <a:srgbClr val="FFFFFE"/>
                  </a:solidFill>
                  <a:latin typeface="Open Sans Bold"/>
                  <a:ea typeface="Open Sans Bold"/>
                  <a:cs typeface="Open Sans Bold"/>
                  <a:sym typeface="Open Sans Bold"/>
                </a:rPr>
                <a:t>Οι Αξίες και οι Τρόποι Εργασίας μας</a:t>
              </a:r>
            </a:p>
          </p:txBody>
        </p:sp>
        <p:grpSp>
          <p:nvGrpSpPr>
            <p:cNvPr id="14" name="Group 14"/>
            <p:cNvGrpSpPr/>
            <p:nvPr/>
          </p:nvGrpSpPr>
          <p:grpSpPr>
            <a:xfrm>
              <a:off x="8918280" y="266941"/>
              <a:ext cx="1747075" cy="505941"/>
              <a:chOff x="0" y="0"/>
              <a:chExt cx="469584" cy="135988"/>
            </a:xfrm>
          </p:grpSpPr>
          <p:sp>
            <p:nvSpPr>
              <p:cNvPr id="15" name="Freeform 15"/>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FAC175"/>
              </a:solidFill>
            </p:spPr>
            <p:txBody>
              <a:bodyPr/>
              <a:lstStyle/>
              <a:p>
                <a:endParaRPr lang="en-CY"/>
              </a:p>
            </p:txBody>
          </p:sp>
          <p:sp>
            <p:nvSpPr>
              <p:cNvPr id="16" name="TextBox 16"/>
              <p:cNvSpPr txBox="1"/>
              <p:nvPr/>
            </p:nvSpPr>
            <p:spPr>
              <a:xfrm>
                <a:off x="0" y="-19050"/>
                <a:ext cx="469584" cy="155038"/>
              </a:xfrm>
              <a:prstGeom prst="rect">
                <a:avLst/>
              </a:prstGeom>
            </p:spPr>
            <p:txBody>
              <a:bodyPr lIns="50800" tIns="50800" rIns="50800" bIns="50800" rtlCol="0" anchor="ctr"/>
              <a:lstStyle/>
              <a:p>
                <a:pPr algn="ctr">
                  <a:lnSpc>
                    <a:spcPts val="2099"/>
                  </a:lnSpc>
                </a:pPr>
                <a:endParaRPr/>
              </a:p>
            </p:txBody>
          </p:sp>
        </p:grpSp>
      </p:grpSp>
      <p:sp>
        <p:nvSpPr>
          <p:cNvPr id="17" name="Freeform 17"/>
          <p:cNvSpPr/>
          <p:nvPr/>
        </p:nvSpPr>
        <p:spPr>
          <a:xfrm flipH="1">
            <a:off x="387787" y="1567576"/>
            <a:ext cx="3305774" cy="4184524"/>
          </a:xfrm>
          <a:custGeom>
            <a:avLst/>
            <a:gdLst/>
            <a:ahLst/>
            <a:cxnLst/>
            <a:rect l="l" t="t" r="r" b="b"/>
            <a:pathLst>
              <a:path w="3305774" h="4184524">
                <a:moveTo>
                  <a:pt x="3305774" y="0"/>
                </a:moveTo>
                <a:lnTo>
                  <a:pt x="0" y="0"/>
                </a:lnTo>
                <a:lnTo>
                  <a:pt x="0" y="4184523"/>
                </a:lnTo>
                <a:lnTo>
                  <a:pt x="3305774" y="4184523"/>
                </a:lnTo>
                <a:lnTo>
                  <a:pt x="3305774"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18" name="TextBox 18"/>
          <p:cNvSpPr txBox="1"/>
          <p:nvPr/>
        </p:nvSpPr>
        <p:spPr>
          <a:xfrm>
            <a:off x="607537" y="2507203"/>
            <a:ext cx="3039152" cy="2293620"/>
          </a:xfrm>
          <a:prstGeom prst="rect">
            <a:avLst/>
          </a:prstGeom>
        </p:spPr>
        <p:txBody>
          <a:bodyPr lIns="0" tIns="0" rIns="0" bIns="0" rtlCol="0" anchor="t">
            <a:spAutoFit/>
          </a:bodyPr>
          <a:lstStyle/>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1. Αξία: ______________________</a:t>
            </a:r>
          </a:p>
          <a:p>
            <a:pPr marL="0" lvl="0" indent="0" algn="l">
              <a:lnSpc>
                <a:spcPts val="1679"/>
              </a:lnSpc>
              <a:spcBef>
                <a:spcPct val="0"/>
              </a:spcBef>
            </a:pPr>
            <a:r>
              <a:rPr lang="en-US" sz="1199">
                <a:solidFill>
                  <a:srgbClr val="464646"/>
                </a:solidFill>
                <a:latin typeface="Open Sans"/>
                <a:ea typeface="Open Sans"/>
                <a:cs typeface="Open Sans"/>
                <a:sym typeface="Open Sans"/>
              </a:rPr>
              <a:t>(π.χ. Σεβασμός)</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Τι σημαίνει αυτή η αξία για εμάς:</a:t>
            </a:r>
          </a:p>
          <a:p>
            <a:pPr marL="0" lvl="0" indent="0" algn="l">
              <a:lnSpc>
                <a:spcPts val="1679"/>
              </a:lnSpc>
              <a:spcBef>
                <a:spcPct val="0"/>
              </a:spcBef>
            </a:pPr>
            <a:r>
              <a:rPr lang="en-US" sz="1199">
                <a:solidFill>
                  <a:srgbClr val="464646"/>
                </a:solidFill>
                <a:latin typeface="Open Sans"/>
                <a:ea typeface="Open Sans"/>
                <a:cs typeface="Open Sans"/>
                <a:sym typeface="Open Sans"/>
              </a:rPr>
              <a:t>[Σύντομη εξήγηση σε απλή γλώσσα]</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Πώς φαίνεται αυτό στην καθημερινή εργασία:</a:t>
            </a:r>
          </a:p>
          <a:p>
            <a:pPr marL="0" lvl="0" indent="0" algn="l">
              <a:lnSpc>
                <a:spcPts val="1679"/>
              </a:lnSpc>
              <a:spcBef>
                <a:spcPct val="0"/>
              </a:spcBef>
            </a:pPr>
            <a:r>
              <a:rPr lang="en-US" sz="1199">
                <a:solidFill>
                  <a:srgbClr val="464646"/>
                </a:solidFill>
                <a:latin typeface="Open Sans"/>
                <a:ea typeface="Open Sans"/>
                <a:cs typeface="Open Sans"/>
                <a:sym typeface="Open Sans"/>
              </a:rPr>
              <a:t>[Παράδειγμα συμπεριφοράς] </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Τι περιμένουμε από όλους:</a:t>
            </a:r>
          </a:p>
          <a:p>
            <a:pPr marL="0" lvl="0" indent="0" algn="l">
              <a:lnSpc>
                <a:spcPts val="1679"/>
              </a:lnSpc>
              <a:spcBef>
                <a:spcPct val="0"/>
              </a:spcBef>
            </a:pPr>
            <a:r>
              <a:rPr lang="en-US" sz="1199">
                <a:solidFill>
                  <a:srgbClr val="464646"/>
                </a:solidFill>
                <a:latin typeface="Open Sans"/>
                <a:ea typeface="Open Sans"/>
                <a:cs typeface="Open Sans"/>
                <a:sym typeface="Open Sans"/>
              </a:rPr>
              <a:t>[Σαφής προσδοκία]</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Τι δεν είναι αποδεκτό:</a:t>
            </a:r>
          </a:p>
          <a:p>
            <a:pPr marL="0" lvl="0" indent="0" algn="l">
              <a:lnSpc>
                <a:spcPts val="1679"/>
              </a:lnSpc>
              <a:spcBef>
                <a:spcPct val="0"/>
              </a:spcBef>
            </a:pPr>
            <a:r>
              <a:rPr lang="en-US" sz="1199">
                <a:solidFill>
                  <a:srgbClr val="464646"/>
                </a:solidFill>
                <a:latin typeface="Open Sans"/>
                <a:ea typeface="Open Sans"/>
                <a:cs typeface="Open Sans"/>
                <a:sym typeface="Open Sans"/>
              </a:rPr>
              <a:t>[Καθαρή οριακή ρύθμιση]</a:t>
            </a:r>
          </a:p>
        </p:txBody>
      </p:sp>
      <p:sp>
        <p:nvSpPr>
          <p:cNvPr id="19" name="Freeform 19"/>
          <p:cNvSpPr/>
          <p:nvPr/>
        </p:nvSpPr>
        <p:spPr>
          <a:xfrm flipH="1">
            <a:off x="3866439" y="1567576"/>
            <a:ext cx="3305774" cy="4184524"/>
          </a:xfrm>
          <a:custGeom>
            <a:avLst/>
            <a:gdLst/>
            <a:ahLst/>
            <a:cxnLst/>
            <a:rect l="l" t="t" r="r" b="b"/>
            <a:pathLst>
              <a:path w="3305774" h="4184524">
                <a:moveTo>
                  <a:pt x="3305774" y="0"/>
                </a:moveTo>
                <a:lnTo>
                  <a:pt x="0" y="0"/>
                </a:lnTo>
                <a:lnTo>
                  <a:pt x="0" y="4184523"/>
                </a:lnTo>
                <a:lnTo>
                  <a:pt x="3305774" y="4184523"/>
                </a:lnTo>
                <a:lnTo>
                  <a:pt x="3305774"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20" name="TextBox 20"/>
          <p:cNvSpPr txBox="1"/>
          <p:nvPr/>
        </p:nvSpPr>
        <p:spPr>
          <a:xfrm>
            <a:off x="4086189" y="2507203"/>
            <a:ext cx="3039152" cy="2293620"/>
          </a:xfrm>
          <a:prstGeom prst="rect">
            <a:avLst/>
          </a:prstGeom>
        </p:spPr>
        <p:txBody>
          <a:bodyPr lIns="0" tIns="0" rIns="0" bIns="0" rtlCol="0" anchor="t">
            <a:spAutoFit/>
          </a:bodyPr>
          <a:lstStyle/>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2: Αξία: ______________________</a:t>
            </a:r>
          </a:p>
          <a:p>
            <a:pPr marL="0" lvl="0" indent="0" algn="l">
              <a:lnSpc>
                <a:spcPts val="1679"/>
              </a:lnSpc>
              <a:spcBef>
                <a:spcPct val="0"/>
              </a:spcBef>
            </a:pPr>
            <a:r>
              <a:rPr lang="en-US" sz="1199">
                <a:solidFill>
                  <a:srgbClr val="464646"/>
                </a:solidFill>
                <a:latin typeface="Open Sans"/>
                <a:ea typeface="Open Sans"/>
                <a:cs typeface="Open Sans"/>
                <a:sym typeface="Open Sans"/>
              </a:rPr>
              <a:t>(π.χ. Ομαδική εργασία)</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Τι σημαίνει αυτή η αξία για εμάς:</a:t>
            </a:r>
          </a:p>
          <a:p>
            <a:pPr marL="0" lvl="0" indent="0" algn="l">
              <a:lnSpc>
                <a:spcPts val="1679"/>
              </a:lnSpc>
              <a:spcBef>
                <a:spcPct val="0"/>
              </a:spcBef>
            </a:pPr>
            <a:r>
              <a:rPr lang="en-US" sz="1199">
                <a:solidFill>
                  <a:srgbClr val="464646"/>
                </a:solidFill>
                <a:latin typeface="Open Sans"/>
                <a:ea typeface="Open Sans"/>
                <a:cs typeface="Open Sans"/>
                <a:sym typeface="Open Sans"/>
              </a:rPr>
              <a:t>[Σύντομη εξήγηση σε απλή γλώσσα]</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Πώς φαίνεται αυτό στην καθημερινή εργασία:</a:t>
            </a:r>
          </a:p>
          <a:p>
            <a:pPr marL="0" lvl="0" indent="0" algn="l">
              <a:lnSpc>
                <a:spcPts val="1679"/>
              </a:lnSpc>
              <a:spcBef>
                <a:spcPct val="0"/>
              </a:spcBef>
            </a:pPr>
            <a:r>
              <a:rPr lang="en-US" sz="1199">
                <a:solidFill>
                  <a:srgbClr val="464646"/>
                </a:solidFill>
                <a:latin typeface="Open Sans"/>
                <a:ea typeface="Open Sans"/>
                <a:cs typeface="Open Sans"/>
                <a:sym typeface="Open Sans"/>
              </a:rPr>
              <a:t>[Παράδειγμα συμπεριφοράς] </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Τι περιμένουμε από όλους:</a:t>
            </a:r>
          </a:p>
          <a:p>
            <a:pPr marL="0" lvl="0" indent="0" algn="l">
              <a:lnSpc>
                <a:spcPts val="1679"/>
              </a:lnSpc>
              <a:spcBef>
                <a:spcPct val="0"/>
              </a:spcBef>
            </a:pPr>
            <a:r>
              <a:rPr lang="en-US" sz="1199">
                <a:solidFill>
                  <a:srgbClr val="464646"/>
                </a:solidFill>
                <a:latin typeface="Open Sans"/>
                <a:ea typeface="Open Sans"/>
                <a:cs typeface="Open Sans"/>
                <a:sym typeface="Open Sans"/>
              </a:rPr>
              <a:t>[Σαφής προσδοκία]</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Τι δεν είναι αποδεκτό:</a:t>
            </a:r>
          </a:p>
          <a:p>
            <a:pPr marL="0" lvl="0" indent="0" algn="l">
              <a:lnSpc>
                <a:spcPts val="1679"/>
              </a:lnSpc>
              <a:spcBef>
                <a:spcPct val="0"/>
              </a:spcBef>
            </a:pPr>
            <a:r>
              <a:rPr lang="en-US" sz="1199">
                <a:solidFill>
                  <a:srgbClr val="464646"/>
                </a:solidFill>
                <a:latin typeface="Open Sans"/>
                <a:ea typeface="Open Sans"/>
                <a:cs typeface="Open Sans"/>
                <a:sym typeface="Open Sans"/>
              </a:rPr>
              <a:t>[Καθαρή οριακή ρύθμιση]</a:t>
            </a:r>
          </a:p>
        </p:txBody>
      </p:sp>
      <p:sp>
        <p:nvSpPr>
          <p:cNvPr id="21" name="Freeform 21"/>
          <p:cNvSpPr/>
          <p:nvPr/>
        </p:nvSpPr>
        <p:spPr>
          <a:xfrm flipH="1">
            <a:off x="474226" y="6385465"/>
            <a:ext cx="3305774" cy="3634221"/>
          </a:xfrm>
          <a:custGeom>
            <a:avLst/>
            <a:gdLst/>
            <a:ahLst/>
            <a:cxnLst/>
            <a:rect l="l" t="t" r="r" b="b"/>
            <a:pathLst>
              <a:path w="3305774" h="3634221">
                <a:moveTo>
                  <a:pt x="3305774" y="0"/>
                </a:moveTo>
                <a:lnTo>
                  <a:pt x="0" y="0"/>
                </a:lnTo>
                <a:lnTo>
                  <a:pt x="0" y="3634221"/>
                </a:lnTo>
                <a:lnTo>
                  <a:pt x="3305774" y="3634221"/>
                </a:lnTo>
                <a:lnTo>
                  <a:pt x="3305774" y="0"/>
                </a:lnTo>
                <a:close/>
              </a:path>
            </a:pathLst>
          </a:custGeom>
          <a:blipFill>
            <a:blip>
              <a:extLst>
                <a:ext uri="{96DAC541-7B7A-43D3-8B79-37D633B846F1}">
                  <asvg:svgBlip xmlns:asvg="http://schemas.microsoft.com/office/drawing/2016/SVG/main" r:embed="rId4"/>
                </a:ext>
              </a:extLst>
            </a:blip>
            <a:stretch>
              <a:fillRect b="-15142"/>
            </a:stretch>
          </a:blipFill>
        </p:spPr>
        <p:txBody>
          <a:bodyPr/>
          <a:lstStyle/>
          <a:p>
            <a:endParaRPr lang="en-CY"/>
          </a:p>
        </p:txBody>
      </p:sp>
      <p:sp>
        <p:nvSpPr>
          <p:cNvPr id="22" name="TextBox 22"/>
          <p:cNvSpPr txBox="1"/>
          <p:nvPr/>
        </p:nvSpPr>
        <p:spPr>
          <a:xfrm>
            <a:off x="654409" y="7389201"/>
            <a:ext cx="3039152" cy="2293620"/>
          </a:xfrm>
          <a:prstGeom prst="rect">
            <a:avLst/>
          </a:prstGeom>
        </p:spPr>
        <p:txBody>
          <a:bodyPr lIns="0" tIns="0" rIns="0" bIns="0" rtlCol="0" anchor="t">
            <a:spAutoFit/>
          </a:bodyPr>
          <a:lstStyle/>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3. Πώς Συνεργαζόμαστε </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Επικοινωνία</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Πώς μιλάμε ο ένας στον άλλον</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Πώς κάνουμε ερωτήσεις</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Πώς παρέχουμε σχόλια</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Δουλεύοντας με λάθη</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Πώς χειριζόμαστε τα σφάλματα</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Πώς υποστηρίζουμε τη μάθηση</a:t>
            </a:r>
          </a:p>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Εργασία σε ομάδα</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Πώς στηρίζουμε ο ένας τον άλλον</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Πώς λαμβάνονται οι αποφάσεις</a:t>
            </a:r>
          </a:p>
        </p:txBody>
      </p:sp>
      <p:sp>
        <p:nvSpPr>
          <p:cNvPr id="23" name="Freeform 23"/>
          <p:cNvSpPr/>
          <p:nvPr/>
        </p:nvSpPr>
        <p:spPr>
          <a:xfrm flipH="1">
            <a:off x="3952878" y="6357251"/>
            <a:ext cx="3305774" cy="3634221"/>
          </a:xfrm>
          <a:custGeom>
            <a:avLst/>
            <a:gdLst/>
            <a:ahLst/>
            <a:cxnLst/>
            <a:rect l="l" t="t" r="r" b="b"/>
            <a:pathLst>
              <a:path w="3305774" h="3634221">
                <a:moveTo>
                  <a:pt x="3305774" y="0"/>
                </a:moveTo>
                <a:lnTo>
                  <a:pt x="0" y="0"/>
                </a:lnTo>
                <a:lnTo>
                  <a:pt x="0" y="3634220"/>
                </a:lnTo>
                <a:lnTo>
                  <a:pt x="3305774" y="3634220"/>
                </a:lnTo>
                <a:lnTo>
                  <a:pt x="3305774" y="0"/>
                </a:lnTo>
                <a:close/>
              </a:path>
            </a:pathLst>
          </a:custGeom>
          <a:blipFill>
            <a:blip>
              <a:extLst>
                <a:ext uri="{96DAC541-7B7A-43D3-8B79-37D633B846F1}">
                  <asvg:svgBlip xmlns:asvg="http://schemas.microsoft.com/office/drawing/2016/SVG/main" r:embed="rId4"/>
                </a:ext>
              </a:extLst>
            </a:blip>
            <a:stretch>
              <a:fillRect b="-15142"/>
            </a:stretch>
          </a:blipFill>
        </p:spPr>
        <p:txBody>
          <a:bodyPr/>
          <a:lstStyle/>
          <a:p>
            <a:endParaRPr lang="en-CY"/>
          </a:p>
        </p:txBody>
      </p:sp>
      <p:sp>
        <p:nvSpPr>
          <p:cNvPr id="24" name="TextBox 24"/>
          <p:cNvSpPr txBox="1"/>
          <p:nvPr/>
        </p:nvSpPr>
        <p:spPr>
          <a:xfrm>
            <a:off x="4133061" y="7389201"/>
            <a:ext cx="3039152" cy="1874520"/>
          </a:xfrm>
          <a:prstGeom prst="rect">
            <a:avLst/>
          </a:prstGeom>
        </p:spPr>
        <p:txBody>
          <a:bodyPr lIns="0" tIns="0" rIns="0" bIns="0" rtlCol="0" anchor="t">
            <a:spAutoFit/>
          </a:bodyPr>
          <a:lstStyle/>
          <a:p>
            <a:pPr marL="0" lvl="0" indent="0" algn="l">
              <a:lnSpc>
                <a:spcPts val="1679"/>
              </a:lnSpc>
              <a:spcBef>
                <a:spcPct val="0"/>
              </a:spcBef>
            </a:pPr>
            <a:r>
              <a:rPr lang="en-US" sz="1199" b="1">
                <a:solidFill>
                  <a:srgbClr val="464646"/>
                </a:solidFill>
                <a:latin typeface="Open Sans Bold"/>
                <a:ea typeface="Open Sans Bold"/>
                <a:cs typeface="Open Sans Bold"/>
                <a:sym typeface="Open Sans Bold"/>
              </a:rPr>
              <a:t>4. Εάν κάτι είναι ασαφές ή δύσκολο</a:t>
            </a:r>
          </a:p>
          <a:p>
            <a:pPr algn="l">
              <a:lnSpc>
                <a:spcPts val="1679"/>
              </a:lnSpc>
              <a:spcBef>
                <a:spcPct val="0"/>
              </a:spcBef>
            </a:pPr>
            <a:r>
              <a:rPr lang="en-US" sz="1199" b="1">
                <a:solidFill>
                  <a:srgbClr val="464646"/>
                </a:solidFill>
                <a:latin typeface="Open Sans Bold"/>
                <a:ea typeface="Open Sans Bold"/>
                <a:cs typeface="Open Sans Bold"/>
                <a:sym typeface="Open Sans Bold"/>
              </a:rPr>
              <a:t>Εάν δεν είστε σίγουροι ή δεν αισθάνεστε άνετα:</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Μιλήστε με τον διευθυντή σας</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Μιλήστε με το τμήμα ανθρώπινου δυναμικού</a:t>
            </a:r>
          </a:p>
          <a:p>
            <a:pPr marL="259080" lvl="1" indent="-129540" algn="l">
              <a:lnSpc>
                <a:spcPts val="1679"/>
              </a:lnSpc>
              <a:buFont typeface="Arial"/>
              <a:buChar char="•"/>
            </a:pPr>
            <a:r>
              <a:rPr lang="en-US" sz="1199">
                <a:solidFill>
                  <a:srgbClr val="464646"/>
                </a:solidFill>
                <a:latin typeface="Open Sans"/>
                <a:ea typeface="Open Sans"/>
                <a:cs typeface="Open Sans"/>
                <a:sym typeface="Open Sans"/>
              </a:rPr>
              <a:t>Συζητήστε με τον μέντορά σας ή τον φίλο σας</a:t>
            </a:r>
          </a:p>
          <a:p>
            <a:pPr algn="l">
              <a:lnSpc>
                <a:spcPts val="1679"/>
              </a:lnSpc>
            </a:pPr>
            <a:r>
              <a:rPr lang="en-US" sz="1199" i="1">
                <a:solidFill>
                  <a:srgbClr val="464646"/>
                </a:solidFill>
                <a:latin typeface="Open Sans Italics"/>
                <a:ea typeface="Open Sans Italics"/>
                <a:cs typeface="Open Sans Italics"/>
                <a:sym typeface="Open Sans Italics"/>
              </a:rPr>
              <a:t>Ενθαρρύνεται η υποβολή ερωτήσεων.</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8E96A05F-EA06-10E8-A728-80A48C6E70F0}"/>
              </a:ext>
            </a:extLst>
          </p:cNvPr>
          <p:cNvSpPr txBox="1"/>
          <p:nvPr/>
        </p:nvSpPr>
        <p:spPr>
          <a:xfrm>
            <a:off x="533188" y="2374900"/>
            <a:ext cx="6490124" cy="8616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7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F4A64E"/>
                </a:solidFill>
                <a:uFillTx/>
                <a:latin typeface="Open Sans Bold"/>
                <a:ea typeface="Open Sans Bold"/>
                <a:cs typeface="Open Sans Bold"/>
              </a:rPr>
              <a:t>Δραστηριότητα</a:t>
            </a:r>
            <a:r>
              <a:rPr lang="en-CY" sz="5400" b="1" i="0" u="none" strike="noStrike" kern="1200" cap="none" baseline="0" dirty="0">
                <a:solidFill>
                  <a:srgbClr val="F4A64E"/>
                </a:solidFill>
                <a:uFillTx/>
                <a:latin typeface="Open Sans Bold"/>
                <a:ea typeface="Open Sans Bold"/>
                <a:cs typeface="Open Sans Bold"/>
              </a:rPr>
              <a:t> 15</a:t>
            </a:r>
            <a:endParaRPr lang="en-US" sz="54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8AA97597-32D1-D005-2715-4A89E20008B2}"/>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CD327054-5EE4-F7B9-B4FA-4BDEA4156335}"/>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11086" y="258520"/>
            <a:ext cx="1314593" cy="676086"/>
          </a:xfrm>
          <a:prstGeom prst="rect">
            <a:avLst/>
          </a:prstGeom>
        </p:spPr>
        <p:txBody>
          <a:bodyPr lIns="0" tIns="0" rIns="0" bIns="0" rtlCol="0" anchor="t">
            <a:spAutoFit/>
          </a:bodyPr>
          <a:lstStyle/>
          <a:p>
            <a:pPr marL="0" lvl="0" indent="0" algn="ctr">
              <a:lnSpc>
                <a:spcPts val="5158"/>
              </a:lnSpc>
            </a:pPr>
            <a:r>
              <a:rPr lang="en-US" sz="5158" b="1" spc="-361">
                <a:solidFill>
                  <a:srgbClr val="FFFFFF"/>
                </a:solidFill>
                <a:latin typeface="Open Sans Bold"/>
                <a:ea typeface="Open Sans Bold"/>
                <a:cs typeface="Open Sans Bold"/>
                <a:sym typeface="Open Sans Bold"/>
              </a:rPr>
              <a:t>15</a:t>
            </a:r>
          </a:p>
        </p:txBody>
      </p:sp>
      <p:grpSp>
        <p:nvGrpSpPr>
          <p:cNvPr id="10" name="Group 10"/>
          <p:cNvGrpSpPr/>
          <p:nvPr/>
        </p:nvGrpSpPr>
        <p:grpSpPr>
          <a:xfrm>
            <a:off x="1334258" y="1719881"/>
            <a:ext cx="5037817" cy="1897446"/>
            <a:chOff x="0" y="0"/>
            <a:chExt cx="6717089" cy="2529929"/>
          </a:xfrm>
        </p:grpSpPr>
        <p:grpSp>
          <p:nvGrpSpPr>
            <p:cNvPr id="11" name="Group 11"/>
            <p:cNvGrpSpPr/>
            <p:nvPr/>
          </p:nvGrpSpPr>
          <p:grpSpPr>
            <a:xfrm>
              <a:off x="0" y="0"/>
              <a:ext cx="6717089" cy="2529929"/>
              <a:chOff x="0" y="0"/>
              <a:chExt cx="1118908" cy="421426"/>
            </a:xfrm>
          </p:grpSpPr>
          <p:sp>
            <p:nvSpPr>
              <p:cNvPr id="12" name="Freeform 12"/>
              <p:cNvSpPr/>
              <p:nvPr/>
            </p:nvSpPr>
            <p:spPr>
              <a:xfrm>
                <a:off x="0" y="0"/>
                <a:ext cx="1118908" cy="421426"/>
              </a:xfrm>
              <a:custGeom>
                <a:avLst/>
                <a:gdLst/>
                <a:ahLst/>
                <a:cxnLst/>
                <a:rect l="l" t="t" r="r" b="b"/>
                <a:pathLst>
                  <a:path w="1118908" h="421426">
                    <a:moveTo>
                      <a:pt x="91748" y="0"/>
                    </a:moveTo>
                    <a:lnTo>
                      <a:pt x="1027160" y="0"/>
                    </a:lnTo>
                    <a:cubicBezTo>
                      <a:pt x="1077831" y="0"/>
                      <a:pt x="1118908" y="41077"/>
                      <a:pt x="1118908" y="91748"/>
                    </a:cubicBezTo>
                    <a:lnTo>
                      <a:pt x="1118908" y="329678"/>
                    </a:lnTo>
                    <a:cubicBezTo>
                      <a:pt x="1118908" y="354011"/>
                      <a:pt x="1109242" y="377348"/>
                      <a:pt x="1092036" y="394554"/>
                    </a:cubicBezTo>
                    <a:cubicBezTo>
                      <a:pt x="1074830" y="411760"/>
                      <a:pt x="1051493" y="421426"/>
                      <a:pt x="1027160" y="421426"/>
                    </a:cubicBezTo>
                    <a:lnTo>
                      <a:pt x="91748" y="421426"/>
                    </a:lnTo>
                    <a:cubicBezTo>
                      <a:pt x="41077" y="421426"/>
                      <a:pt x="0" y="380349"/>
                      <a:pt x="0" y="329678"/>
                    </a:cubicBezTo>
                    <a:lnTo>
                      <a:pt x="0" y="91748"/>
                    </a:lnTo>
                    <a:cubicBezTo>
                      <a:pt x="0" y="67415"/>
                      <a:pt x="9666" y="44078"/>
                      <a:pt x="26872" y="26872"/>
                    </a:cubicBezTo>
                    <a:cubicBezTo>
                      <a:pt x="44078" y="9666"/>
                      <a:pt x="67415" y="0"/>
                      <a:pt x="91748" y="0"/>
                    </a:cubicBezTo>
                    <a:close/>
                  </a:path>
                </a:pathLst>
              </a:custGeom>
              <a:solidFill>
                <a:srgbClr val="E1F2F2"/>
              </a:solidFill>
            </p:spPr>
            <p:txBody>
              <a:bodyPr/>
              <a:lstStyle/>
              <a:p>
                <a:endParaRPr lang="en-CY"/>
              </a:p>
            </p:txBody>
          </p:sp>
          <p:sp>
            <p:nvSpPr>
              <p:cNvPr id="13" name="TextBox 13"/>
              <p:cNvSpPr txBox="1"/>
              <p:nvPr/>
            </p:nvSpPr>
            <p:spPr>
              <a:xfrm>
                <a:off x="0" y="-19050"/>
                <a:ext cx="1118908" cy="440476"/>
              </a:xfrm>
              <a:prstGeom prst="rect">
                <a:avLst/>
              </a:prstGeom>
            </p:spPr>
            <p:txBody>
              <a:bodyPr lIns="50800" tIns="50800" rIns="50800" bIns="50800" rtlCol="0" anchor="ctr"/>
              <a:lstStyle/>
              <a:p>
                <a:pPr algn="ctr">
                  <a:lnSpc>
                    <a:spcPts val="1680"/>
                  </a:lnSpc>
                </a:pPr>
                <a:endParaRPr/>
              </a:p>
            </p:txBody>
          </p:sp>
        </p:grpSp>
        <p:sp>
          <p:nvSpPr>
            <p:cNvPr id="14" name="TextBox 14"/>
            <p:cNvSpPr txBox="1"/>
            <p:nvPr/>
          </p:nvSpPr>
          <p:spPr>
            <a:xfrm>
              <a:off x="168231" y="201216"/>
              <a:ext cx="6297275" cy="2084154"/>
            </a:xfrm>
            <a:prstGeom prst="rect">
              <a:avLst/>
            </a:prstGeom>
          </p:spPr>
          <p:txBody>
            <a:bodyPr lIns="0" tIns="0" rIns="0" bIns="0" rtlCol="0" anchor="t">
              <a:spAutoFit/>
            </a:bodyPr>
            <a:lstStyle/>
            <a:p>
              <a:pPr marL="0" lvl="0" indent="0" algn="ctr">
                <a:lnSpc>
                  <a:spcPts val="3140"/>
                </a:lnSpc>
              </a:pPr>
              <a:r>
                <a:rPr lang="en-US" sz="2000" b="1" spc="-76">
                  <a:solidFill>
                    <a:srgbClr val="464646"/>
                  </a:solidFill>
                  <a:latin typeface="Open Sans Bold"/>
                  <a:ea typeface="Open Sans Bold"/>
                  <a:cs typeface="Open Sans Bold"/>
                  <a:sym typeface="Open Sans Bold"/>
                </a:rPr>
                <a:t>Βήμα 1 – Ονομάστε την πρόκληση</a:t>
              </a:r>
            </a:p>
            <a:p>
              <a:pPr marL="0" lvl="0" indent="0" algn="ctr">
                <a:lnSpc>
                  <a:spcPts val="1884"/>
                </a:lnSpc>
              </a:pPr>
              <a:r>
                <a:rPr lang="en-US" sz="1200" i="1" spc="-45">
                  <a:solidFill>
                    <a:srgbClr val="464646"/>
                  </a:solidFill>
                  <a:latin typeface="Open Sans Italics"/>
                  <a:ea typeface="Open Sans Italics"/>
                  <a:cs typeface="Open Sans Italics"/>
                  <a:sym typeface="Open Sans Italics"/>
                </a:rPr>
                <a:t>Σκεφτείτε μια κατάσταση που σας φάνηκε δύσκολη στην εργασία με ποικιλόμορφες ομάδες ή νέους συναδέλφους.</a:t>
              </a:r>
            </a:p>
            <a:p>
              <a:pPr marL="0" lvl="0" indent="0" algn="ctr">
                <a:lnSpc>
                  <a:spcPts val="1884"/>
                </a:lnSpc>
                <a:spcBef>
                  <a:spcPct val="0"/>
                </a:spcBef>
              </a:pPr>
              <a:r>
                <a:rPr lang="en-US" sz="1200" spc="-45">
                  <a:solidFill>
                    <a:srgbClr val="464646"/>
                  </a:solidFill>
                  <a:latin typeface="Open Sans"/>
                  <a:ea typeface="Open Sans"/>
                  <a:cs typeface="Open Sans"/>
                  <a:sym typeface="Open Sans"/>
                </a:rPr>
                <a:t>Πρόκληση</a:t>
              </a:r>
              <a:r>
                <a:rPr lang="en-US" sz="1200" i="1" spc="-45">
                  <a:solidFill>
                    <a:srgbClr val="464646"/>
                  </a:solidFill>
                  <a:latin typeface="Open Sans Italics"/>
                  <a:ea typeface="Open Sans Italics"/>
                  <a:cs typeface="Open Sans Italics"/>
                  <a:sym typeface="Open Sans Italics"/>
                </a:rPr>
                <a:t>:__</a:t>
              </a:r>
              <a:r>
                <a:rPr lang="en-US" sz="1200" b="1" i="1" spc="-45">
                  <a:solidFill>
                    <a:srgbClr val="464646"/>
                  </a:solidFill>
                  <a:latin typeface="Open Sans Bold Italics"/>
                  <a:ea typeface="Open Sans Bold Italics"/>
                  <a:cs typeface="Open Sans Bold Italics"/>
                  <a:sym typeface="Open Sans Bold Italics"/>
                </a:rPr>
                <a:t>________________________________________________________________________________________________________________________________________________________________________________________________________________________________________________</a:t>
              </a:r>
            </a:p>
          </p:txBody>
        </p:sp>
      </p:grpSp>
      <p:grpSp>
        <p:nvGrpSpPr>
          <p:cNvPr id="15" name="Group 15"/>
          <p:cNvGrpSpPr/>
          <p:nvPr/>
        </p:nvGrpSpPr>
        <p:grpSpPr>
          <a:xfrm>
            <a:off x="1419509" y="3774579"/>
            <a:ext cx="4867315" cy="2284138"/>
            <a:chOff x="0" y="0"/>
            <a:chExt cx="6489753" cy="3045517"/>
          </a:xfrm>
        </p:grpSpPr>
        <p:grpSp>
          <p:nvGrpSpPr>
            <p:cNvPr id="16" name="Group 16"/>
            <p:cNvGrpSpPr/>
            <p:nvPr/>
          </p:nvGrpSpPr>
          <p:grpSpPr>
            <a:xfrm>
              <a:off x="0" y="0"/>
              <a:ext cx="6489753" cy="3045517"/>
              <a:chOff x="0" y="0"/>
              <a:chExt cx="865183" cy="406014"/>
            </a:xfrm>
          </p:grpSpPr>
          <p:sp>
            <p:nvSpPr>
              <p:cNvPr id="17" name="Freeform 17"/>
              <p:cNvSpPr/>
              <p:nvPr/>
            </p:nvSpPr>
            <p:spPr>
              <a:xfrm>
                <a:off x="0" y="0"/>
                <a:ext cx="865183" cy="406014"/>
              </a:xfrm>
              <a:custGeom>
                <a:avLst/>
                <a:gdLst/>
                <a:ahLst/>
                <a:cxnLst/>
                <a:rect l="l" t="t" r="r" b="b"/>
                <a:pathLst>
                  <a:path w="865183" h="406014">
                    <a:moveTo>
                      <a:pt x="118654" y="0"/>
                    </a:moveTo>
                    <a:lnTo>
                      <a:pt x="746529" y="0"/>
                    </a:lnTo>
                    <a:cubicBezTo>
                      <a:pt x="777998" y="0"/>
                      <a:pt x="808178" y="12501"/>
                      <a:pt x="830430" y="34753"/>
                    </a:cubicBezTo>
                    <a:cubicBezTo>
                      <a:pt x="852682" y="57005"/>
                      <a:pt x="865183" y="87185"/>
                      <a:pt x="865183" y="118654"/>
                    </a:cubicBezTo>
                    <a:lnTo>
                      <a:pt x="865183" y="287360"/>
                    </a:lnTo>
                    <a:cubicBezTo>
                      <a:pt x="865183" y="318829"/>
                      <a:pt x="852682" y="349009"/>
                      <a:pt x="830430" y="371261"/>
                    </a:cubicBezTo>
                    <a:cubicBezTo>
                      <a:pt x="808178" y="393513"/>
                      <a:pt x="777998" y="406014"/>
                      <a:pt x="746529" y="406014"/>
                    </a:cubicBezTo>
                    <a:lnTo>
                      <a:pt x="118654" y="406014"/>
                    </a:lnTo>
                    <a:cubicBezTo>
                      <a:pt x="53123" y="406014"/>
                      <a:pt x="0" y="352891"/>
                      <a:pt x="0" y="287360"/>
                    </a:cubicBezTo>
                    <a:lnTo>
                      <a:pt x="0" y="118654"/>
                    </a:lnTo>
                    <a:cubicBezTo>
                      <a:pt x="0" y="53123"/>
                      <a:pt x="53123" y="0"/>
                      <a:pt x="118654" y="0"/>
                    </a:cubicBezTo>
                    <a:close/>
                  </a:path>
                </a:pathLst>
              </a:custGeom>
              <a:solidFill>
                <a:srgbClr val="FDEDDC">
                  <a:alpha val="74902"/>
                </a:srgbClr>
              </a:solidFill>
            </p:spPr>
            <p:txBody>
              <a:bodyPr/>
              <a:lstStyle/>
              <a:p>
                <a:endParaRPr lang="en-CY"/>
              </a:p>
            </p:txBody>
          </p:sp>
          <p:sp>
            <p:nvSpPr>
              <p:cNvPr id="18" name="TextBox 18"/>
              <p:cNvSpPr txBox="1"/>
              <p:nvPr/>
            </p:nvSpPr>
            <p:spPr>
              <a:xfrm>
                <a:off x="0" y="-19050"/>
                <a:ext cx="865183" cy="425064"/>
              </a:xfrm>
              <a:prstGeom prst="rect">
                <a:avLst/>
              </a:prstGeom>
            </p:spPr>
            <p:txBody>
              <a:bodyPr lIns="50800" tIns="50800" rIns="50800" bIns="50800" rtlCol="0" anchor="ctr"/>
              <a:lstStyle/>
              <a:p>
                <a:pPr algn="ctr">
                  <a:lnSpc>
                    <a:spcPts val="1680"/>
                  </a:lnSpc>
                </a:pPr>
                <a:endParaRPr/>
              </a:p>
            </p:txBody>
          </p:sp>
        </p:grpSp>
        <p:sp>
          <p:nvSpPr>
            <p:cNvPr id="19" name="TextBox 19"/>
            <p:cNvSpPr txBox="1"/>
            <p:nvPr/>
          </p:nvSpPr>
          <p:spPr>
            <a:xfrm>
              <a:off x="305355" y="182273"/>
              <a:ext cx="5870800" cy="2604772"/>
            </a:xfrm>
            <a:prstGeom prst="rect">
              <a:avLst/>
            </a:prstGeom>
          </p:spPr>
          <p:txBody>
            <a:bodyPr lIns="0" tIns="0" rIns="0" bIns="0" rtlCol="0" anchor="t">
              <a:spAutoFit/>
            </a:bodyPr>
            <a:lstStyle/>
            <a:p>
              <a:pPr marL="0" lvl="0" indent="0" algn="ctr">
                <a:lnSpc>
                  <a:spcPts val="3144"/>
                </a:lnSpc>
              </a:pPr>
              <a:r>
                <a:rPr lang="en-US" sz="2002" b="1" spc="-76">
                  <a:solidFill>
                    <a:srgbClr val="464646">
                      <a:alpha val="74902"/>
                    </a:srgbClr>
                  </a:solidFill>
                  <a:latin typeface="Open Sans Bold"/>
                  <a:ea typeface="Open Sans Bold"/>
                  <a:cs typeface="Open Sans Bold"/>
                  <a:sym typeface="Open Sans Bold"/>
                </a:rPr>
                <a:t>Βήμα 2 – Επαναπροσδιορίστε την πρόκληση</a:t>
              </a:r>
            </a:p>
            <a:p>
              <a:pPr marL="0" lvl="0" indent="0" algn="ctr">
                <a:lnSpc>
                  <a:spcPts val="1883"/>
                </a:lnSpc>
              </a:pPr>
              <a:r>
                <a:rPr lang="en-US" sz="1199" i="1" spc="-45">
                  <a:solidFill>
                    <a:srgbClr val="464646">
                      <a:alpha val="74902"/>
                    </a:srgbClr>
                  </a:solidFill>
                  <a:latin typeface="Open Sans Italics"/>
                  <a:ea typeface="Open Sans Italics"/>
                  <a:cs typeface="Open Sans Italics"/>
                  <a:sym typeface="Open Sans Italics"/>
                </a:rPr>
                <a:t>Ποιες δεξιότητες, προοπτικές ή ευκαιρίες μάθησης θα μπορούσε να προσφέρει αυτή η κατάσταση;</a:t>
              </a:r>
            </a:p>
            <a:p>
              <a:pPr marL="0" lvl="0" indent="0" algn="l">
                <a:lnSpc>
                  <a:spcPts val="1883"/>
                </a:lnSpc>
              </a:pPr>
              <a:r>
                <a:rPr lang="en-US" sz="1199" spc="-45">
                  <a:solidFill>
                    <a:srgbClr val="464646">
                      <a:alpha val="74902"/>
                    </a:srgbClr>
                  </a:solidFill>
                  <a:latin typeface="Open Sans"/>
                  <a:ea typeface="Open Sans"/>
                  <a:cs typeface="Open Sans"/>
                  <a:sym typeface="Open Sans"/>
                </a:rPr>
                <a:t>Πιθανές ευκαιρίες:__________________________________________________</a:t>
              </a:r>
              <a:r>
                <a:rPr lang="en-US" sz="1199" b="1" i="1" spc="-45">
                  <a:solidFill>
                    <a:srgbClr val="464646">
                      <a:alpha val="74902"/>
                    </a:srgbClr>
                  </a:solidFill>
                  <a:latin typeface="Open Sans Bold Italics"/>
                  <a:ea typeface="Open Sans Bold Italics"/>
                  <a:cs typeface="Open Sans Bold Italics"/>
                  <a:sym typeface="Open Sans Bold Italics"/>
                </a:rPr>
                <a:t> ______________________________________________________________________________________________________________________________________________________________</a:t>
              </a:r>
            </a:p>
          </p:txBody>
        </p:sp>
      </p:grpSp>
      <p:grpSp>
        <p:nvGrpSpPr>
          <p:cNvPr id="20" name="Group 20"/>
          <p:cNvGrpSpPr/>
          <p:nvPr/>
        </p:nvGrpSpPr>
        <p:grpSpPr>
          <a:xfrm>
            <a:off x="1482969" y="6215968"/>
            <a:ext cx="4740394" cy="1920924"/>
            <a:chOff x="0" y="0"/>
            <a:chExt cx="6320525" cy="2561231"/>
          </a:xfrm>
        </p:grpSpPr>
        <p:grpSp>
          <p:nvGrpSpPr>
            <p:cNvPr id="21" name="Group 21"/>
            <p:cNvGrpSpPr/>
            <p:nvPr/>
          </p:nvGrpSpPr>
          <p:grpSpPr>
            <a:xfrm>
              <a:off x="0" y="0"/>
              <a:ext cx="6320525" cy="2561231"/>
              <a:chOff x="0" y="0"/>
              <a:chExt cx="910766" cy="369065"/>
            </a:xfrm>
          </p:grpSpPr>
          <p:sp>
            <p:nvSpPr>
              <p:cNvPr id="22" name="Freeform 22"/>
              <p:cNvSpPr/>
              <p:nvPr/>
            </p:nvSpPr>
            <p:spPr>
              <a:xfrm>
                <a:off x="0" y="0"/>
                <a:ext cx="910766" cy="369065"/>
              </a:xfrm>
              <a:custGeom>
                <a:avLst/>
                <a:gdLst/>
                <a:ahLst/>
                <a:cxnLst/>
                <a:rect l="l" t="t" r="r" b="b"/>
                <a:pathLst>
                  <a:path w="910766" h="369065">
                    <a:moveTo>
                      <a:pt x="112716" y="0"/>
                    </a:moveTo>
                    <a:lnTo>
                      <a:pt x="798050" y="0"/>
                    </a:lnTo>
                    <a:cubicBezTo>
                      <a:pt x="860301" y="0"/>
                      <a:pt x="910766" y="50465"/>
                      <a:pt x="910766" y="112716"/>
                    </a:cubicBezTo>
                    <a:lnTo>
                      <a:pt x="910766" y="256349"/>
                    </a:lnTo>
                    <a:cubicBezTo>
                      <a:pt x="910766" y="318600"/>
                      <a:pt x="860301" y="369065"/>
                      <a:pt x="798050" y="369065"/>
                    </a:cubicBezTo>
                    <a:lnTo>
                      <a:pt x="112716" y="369065"/>
                    </a:lnTo>
                    <a:cubicBezTo>
                      <a:pt x="50465" y="369065"/>
                      <a:pt x="0" y="318600"/>
                      <a:pt x="0" y="256349"/>
                    </a:cubicBezTo>
                    <a:lnTo>
                      <a:pt x="0" y="112716"/>
                    </a:lnTo>
                    <a:cubicBezTo>
                      <a:pt x="0" y="50465"/>
                      <a:pt x="50465" y="0"/>
                      <a:pt x="112716" y="0"/>
                    </a:cubicBezTo>
                    <a:close/>
                  </a:path>
                </a:pathLst>
              </a:custGeom>
              <a:solidFill>
                <a:srgbClr val="E1F2F2"/>
              </a:solidFill>
            </p:spPr>
            <p:txBody>
              <a:bodyPr/>
              <a:lstStyle/>
              <a:p>
                <a:endParaRPr lang="en-CY"/>
              </a:p>
            </p:txBody>
          </p:sp>
          <p:sp>
            <p:nvSpPr>
              <p:cNvPr id="23" name="TextBox 23"/>
              <p:cNvSpPr txBox="1"/>
              <p:nvPr/>
            </p:nvSpPr>
            <p:spPr>
              <a:xfrm>
                <a:off x="0" y="-19050"/>
                <a:ext cx="910766" cy="388115"/>
              </a:xfrm>
              <a:prstGeom prst="rect">
                <a:avLst/>
              </a:prstGeom>
            </p:spPr>
            <p:txBody>
              <a:bodyPr lIns="50800" tIns="50800" rIns="50800" bIns="50800" rtlCol="0" anchor="ctr"/>
              <a:lstStyle/>
              <a:p>
                <a:pPr algn="ctr">
                  <a:lnSpc>
                    <a:spcPts val="1680"/>
                  </a:lnSpc>
                </a:pPr>
                <a:endParaRPr/>
              </a:p>
            </p:txBody>
          </p:sp>
        </p:grpSp>
        <p:sp>
          <p:nvSpPr>
            <p:cNvPr id="24" name="TextBox 24"/>
            <p:cNvSpPr txBox="1"/>
            <p:nvPr/>
          </p:nvSpPr>
          <p:spPr>
            <a:xfrm>
              <a:off x="293123" y="162934"/>
              <a:ext cx="5734279" cy="2084154"/>
            </a:xfrm>
            <a:prstGeom prst="rect">
              <a:avLst/>
            </a:prstGeom>
          </p:spPr>
          <p:txBody>
            <a:bodyPr lIns="0" tIns="0" rIns="0" bIns="0" rtlCol="0" anchor="t">
              <a:spAutoFit/>
            </a:bodyPr>
            <a:lstStyle/>
            <a:p>
              <a:pPr marL="0" lvl="0" indent="0" algn="ctr">
                <a:lnSpc>
                  <a:spcPts val="3140"/>
                </a:lnSpc>
              </a:pPr>
              <a:r>
                <a:rPr lang="en-US" sz="2000" b="1" spc="-76">
                  <a:solidFill>
                    <a:srgbClr val="464646"/>
                  </a:solidFill>
                  <a:latin typeface="Open Sans Bold"/>
                  <a:ea typeface="Open Sans Bold"/>
                  <a:cs typeface="Open Sans Bold"/>
                  <a:sym typeface="Open Sans Bold"/>
                </a:rPr>
                <a:t>Βήμα 3 – Κοινή ευθύνη</a:t>
              </a:r>
            </a:p>
            <a:p>
              <a:pPr marL="0" lvl="0" indent="0" algn="ctr">
                <a:lnSpc>
                  <a:spcPts val="1884"/>
                </a:lnSpc>
              </a:pPr>
              <a:r>
                <a:rPr lang="en-US" sz="1200" i="1" spc="-45">
                  <a:solidFill>
                    <a:srgbClr val="464646"/>
                  </a:solidFill>
                  <a:latin typeface="Open Sans Italics"/>
                  <a:ea typeface="Open Sans Italics"/>
                  <a:cs typeface="Open Sans Italics"/>
                  <a:sym typeface="Open Sans Italics"/>
                </a:rPr>
                <a:t>Τι μπορεί να κάνει διαφορετικά η ομάδα ή ο οργανισμός για να μετατρέψει αυτό σε μια θετική εμπειρία;</a:t>
              </a:r>
            </a:p>
            <a:p>
              <a:pPr marL="0" lvl="0" indent="0" algn="l">
                <a:lnSpc>
                  <a:spcPts val="1884"/>
                </a:lnSpc>
              </a:pPr>
              <a:r>
                <a:rPr lang="en-US" sz="1200" spc="-45">
                  <a:solidFill>
                    <a:srgbClr val="464646"/>
                  </a:solidFill>
                  <a:latin typeface="Open Sans"/>
                  <a:ea typeface="Open Sans"/>
                  <a:cs typeface="Open Sans"/>
                  <a:sym typeface="Open Sans"/>
                </a:rPr>
                <a:t>Πράξεις ή ιδέες:_</a:t>
              </a:r>
              <a:r>
                <a:rPr lang="en-US" sz="1200" i="1" spc="-45">
                  <a:solidFill>
                    <a:srgbClr val="464646"/>
                  </a:solidFill>
                  <a:latin typeface="Open Sans Italics"/>
                  <a:ea typeface="Open Sans Italics"/>
                  <a:cs typeface="Open Sans Italics"/>
                  <a:sym typeface="Open Sans Italics"/>
                </a:rPr>
                <a:t>__________________________________________________________ _____________________________________</a:t>
              </a:r>
              <a:r>
                <a:rPr lang="en-US" sz="1200" b="1" i="1" spc="-45">
                  <a:solidFill>
                    <a:srgbClr val="464646"/>
                  </a:solidFill>
                  <a:latin typeface="Open Sans Bold Italics"/>
                  <a:ea typeface="Open Sans Bold Italics"/>
                  <a:cs typeface="Open Sans Bold Italics"/>
                  <a:sym typeface="Open Sans Bold Italics"/>
                </a:rPr>
                <a:t>______________________________________________________________________________________________________________________</a:t>
              </a:r>
            </a:p>
          </p:txBody>
        </p:sp>
      </p:grpSp>
      <p:grpSp>
        <p:nvGrpSpPr>
          <p:cNvPr id="25" name="Group 25"/>
          <p:cNvGrpSpPr/>
          <p:nvPr/>
        </p:nvGrpSpPr>
        <p:grpSpPr>
          <a:xfrm>
            <a:off x="1401615" y="8294143"/>
            <a:ext cx="4903102" cy="1915682"/>
            <a:chOff x="0" y="0"/>
            <a:chExt cx="6537469" cy="2554243"/>
          </a:xfrm>
        </p:grpSpPr>
        <p:grpSp>
          <p:nvGrpSpPr>
            <p:cNvPr id="26" name="Group 26"/>
            <p:cNvGrpSpPr/>
            <p:nvPr/>
          </p:nvGrpSpPr>
          <p:grpSpPr>
            <a:xfrm>
              <a:off x="0" y="0"/>
              <a:ext cx="6537469" cy="2554243"/>
              <a:chOff x="0" y="0"/>
              <a:chExt cx="911559" cy="356154"/>
            </a:xfrm>
          </p:grpSpPr>
          <p:sp>
            <p:nvSpPr>
              <p:cNvPr id="27" name="Freeform 27"/>
              <p:cNvSpPr/>
              <p:nvPr/>
            </p:nvSpPr>
            <p:spPr>
              <a:xfrm>
                <a:off x="0" y="0"/>
                <a:ext cx="911559" cy="356154"/>
              </a:xfrm>
              <a:custGeom>
                <a:avLst/>
                <a:gdLst/>
                <a:ahLst/>
                <a:cxnLst/>
                <a:rect l="l" t="t" r="r" b="b"/>
                <a:pathLst>
                  <a:path w="911559" h="356154">
                    <a:moveTo>
                      <a:pt x="112618" y="0"/>
                    </a:moveTo>
                    <a:lnTo>
                      <a:pt x="798942" y="0"/>
                    </a:lnTo>
                    <a:cubicBezTo>
                      <a:pt x="861139" y="0"/>
                      <a:pt x="911559" y="50421"/>
                      <a:pt x="911559" y="112618"/>
                    </a:cubicBezTo>
                    <a:lnTo>
                      <a:pt x="911559" y="243536"/>
                    </a:lnTo>
                    <a:cubicBezTo>
                      <a:pt x="911559" y="305733"/>
                      <a:pt x="861139" y="356154"/>
                      <a:pt x="798942" y="356154"/>
                    </a:cubicBezTo>
                    <a:lnTo>
                      <a:pt x="112618" y="356154"/>
                    </a:lnTo>
                    <a:cubicBezTo>
                      <a:pt x="50421" y="356154"/>
                      <a:pt x="0" y="305733"/>
                      <a:pt x="0" y="243536"/>
                    </a:cubicBezTo>
                    <a:lnTo>
                      <a:pt x="0" y="112618"/>
                    </a:lnTo>
                    <a:cubicBezTo>
                      <a:pt x="0" y="50421"/>
                      <a:pt x="50421" y="0"/>
                      <a:pt x="112618" y="0"/>
                    </a:cubicBezTo>
                    <a:close/>
                  </a:path>
                </a:pathLst>
              </a:custGeom>
              <a:solidFill>
                <a:srgbClr val="FDEDDC">
                  <a:alpha val="74902"/>
                </a:srgbClr>
              </a:solidFill>
            </p:spPr>
            <p:txBody>
              <a:bodyPr/>
              <a:lstStyle/>
              <a:p>
                <a:endParaRPr lang="en-CY"/>
              </a:p>
            </p:txBody>
          </p:sp>
          <p:sp>
            <p:nvSpPr>
              <p:cNvPr id="28" name="TextBox 28"/>
              <p:cNvSpPr txBox="1"/>
              <p:nvPr/>
            </p:nvSpPr>
            <p:spPr>
              <a:xfrm>
                <a:off x="0" y="-19050"/>
                <a:ext cx="911559" cy="375204"/>
              </a:xfrm>
              <a:prstGeom prst="rect">
                <a:avLst/>
              </a:prstGeom>
            </p:spPr>
            <p:txBody>
              <a:bodyPr lIns="50800" tIns="50800" rIns="50800" bIns="50800" rtlCol="0" anchor="ctr"/>
              <a:lstStyle/>
              <a:p>
                <a:pPr algn="ctr">
                  <a:lnSpc>
                    <a:spcPts val="1680"/>
                  </a:lnSpc>
                </a:pPr>
                <a:endParaRPr/>
              </a:p>
            </p:txBody>
          </p:sp>
        </p:grpSp>
        <p:sp>
          <p:nvSpPr>
            <p:cNvPr id="29" name="TextBox 29"/>
            <p:cNvSpPr txBox="1"/>
            <p:nvPr/>
          </p:nvSpPr>
          <p:spPr>
            <a:xfrm>
              <a:off x="212639" y="170926"/>
              <a:ext cx="6070490" cy="2084155"/>
            </a:xfrm>
            <a:prstGeom prst="rect">
              <a:avLst/>
            </a:prstGeom>
          </p:spPr>
          <p:txBody>
            <a:bodyPr lIns="0" tIns="0" rIns="0" bIns="0" rtlCol="0" anchor="t">
              <a:spAutoFit/>
            </a:bodyPr>
            <a:lstStyle/>
            <a:p>
              <a:pPr marL="0" lvl="0" indent="0" algn="ctr">
                <a:lnSpc>
                  <a:spcPts val="3140"/>
                </a:lnSpc>
              </a:pPr>
              <a:r>
                <a:rPr lang="en-US" sz="2000" b="1" spc="-76">
                  <a:solidFill>
                    <a:srgbClr val="464646">
                      <a:alpha val="74902"/>
                    </a:srgbClr>
                  </a:solidFill>
                  <a:latin typeface="Open Sans Bold"/>
                  <a:ea typeface="Open Sans Bold"/>
                  <a:cs typeface="Open Sans Bold"/>
                  <a:sym typeface="Open Sans Bold"/>
                </a:rPr>
                <a:t>Βήμα 4 – Μια μικρή αλλαγή</a:t>
              </a:r>
            </a:p>
            <a:p>
              <a:pPr marL="0" lvl="0" indent="0" algn="ctr">
                <a:lnSpc>
                  <a:spcPts val="1884"/>
                </a:lnSpc>
              </a:pPr>
              <a:r>
                <a:rPr lang="en-US" sz="1200" i="1" spc="-45">
                  <a:solidFill>
                    <a:srgbClr val="464646">
                      <a:alpha val="74902"/>
                    </a:srgbClr>
                  </a:solidFill>
                  <a:latin typeface="Open Sans Italics"/>
                  <a:ea typeface="Open Sans Italics"/>
                  <a:cs typeface="Open Sans Italics"/>
                  <a:sym typeface="Open Sans Italics"/>
                </a:rPr>
                <a:t>Ποια είναι μια μικρή δράση που μπορούμε να δοκιμάσουμε τις επόμενες εβδομάδες;</a:t>
              </a:r>
            </a:p>
            <a:p>
              <a:pPr marL="0" lvl="0" indent="0" algn="ctr">
                <a:lnSpc>
                  <a:spcPts val="1884"/>
                </a:lnSpc>
              </a:pPr>
              <a:r>
                <a:rPr lang="en-US" sz="1200" spc="-45">
                  <a:solidFill>
                    <a:srgbClr val="464646">
                      <a:alpha val="74902"/>
                    </a:srgbClr>
                  </a:solidFill>
                  <a:latin typeface="Open Sans"/>
                  <a:ea typeface="Open Sans"/>
                  <a:cs typeface="Open Sans"/>
                  <a:sym typeface="Open Sans"/>
                </a:rPr>
                <a:t>Δράση:_________________________________________________________________ ________________________________________________________________________________________________________________________________________________</a:t>
              </a:r>
            </a:p>
          </p:txBody>
        </p:sp>
      </p:grpSp>
      <p:sp>
        <p:nvSpPr>
          <p:cNvPr id="30" name="Freeform 30"/>
          <p:cNvSpPr/>
          <p:nvPr/>
        </p:nvSpPr>
        <p:spPr>
          <a:xfrm>
            <a:off x="564782" y="2668605"/>
            <a:ext cx="854727" cy="2248043"/>
          </a:xfrm>
          <a:custGeom>
            <a:avLst/>
            <a:gdLst/>
            <a:ahLst/>
            <a:cxnLst/>
            <a:rect l="l" t="t" r="r" b="b"/>
            <a:pathLst>
              <a:path w="854727" h="2248043">
                <a:moveTo>
                  <a:pt x="769476" y="0"/>
                </a:moveTo>
                <a:lnTo>
                  <a:pt x="323850" y="0"/>
                </a:lnTo>
                <a:cubicBezTo>
                  <a:pt x="144992" y="0"/>
                  <a:pt x="0" y="144992"/>
                  <a:pt x="0" y="323850"/>
                </a:cubicBezTo>
                <a:lnTo>
                  <a:pt x="0" y="1924193"/>
                </a:lnTo>
                <a:cubicBezTo>
                  <a:pt x="0" y="2010083"/>
                  <a:pt x="34120" y="2092456"/>
                  <a:pt x="94853" y="2153189"/>
                </a:cubicBezTo>
                <a:cubicBezTo>
                  <a:pt x="155587" y="2213923"/>
                  <a:pt x="237959" y="2248043"/>
                  <a:pt x="323850" y="2248043"/>
                </a:cubicBezTo>
                <a:lnTo>
                  <a:pt x="854727" y="2248043"/>
                </a:lnTo>
              </a:path>
            </a:pathLst>
          </a:custGeom>
          <a:ln w="28575" cap="flat">
            <a:solidFill>
              <a:srgbClr val="464646"/>
            </a:solidFill>
            <a:prstDash val="solid"/>
            <a:headEnd type="none" w="sm" len="sm"/>
            <a:tailEnd type="triangle" w="lg" len="med"/>
          </a:ln>
        </p:spPr>
        <p:txBody>
          <a:bodyPr/>
          <a:lstStyle/>
          <a:p>
            <a:endParaRPr lang="en-CY"/>
          </a:p>
        </p:txBody>
      </p:sp>
      <p:sp>
        <p:nvSpPr>
          <p:cNvPr id="31" name="Freeform 31"/>
          <p:cNvSpPr/>
          <p:nvPr/>
        </p:nvSpPr>
        <p:spPr>
          <a:xfrm>
            <a:off x="6223364" y="4916648"/>
            <a:ext cx="817376" cy="2259782"/>
          </a:xfrm>
          <a:custGeom>
            <a:avLst/>
            <a:gdLst/>
            <a:ahLst/>
            <a:cxnLst/>
            <a:rect l="l" t="t" r="r" b="b"/>
            <a:pathLst>
              <a:path w="817376" h="2259782">
                <a:moveTo>
                  <a:pt x="63460" y="0"/>
                </a:moveTo>
                <a:lnTo>
                  <a:pt x="493526" y="0"/>
                </a:lnTo>
                <a:cubicBezTo>
                  <a:pt x="579416" y="0"/>
                  <a:pt x="661789" y="34120"/>
                  <a:pt x="722523" y="94853"/>
                </a:cubicBezTo>
                <a:cubicBezTo>
                  <a:pt x="783256" y="155587"/>
                  <a:pt x="817376" y="237959"/>
                  <a:pt x="817376" y="323850"/>
                </a:cubicBezTo>
                <a:lnTo>
                  <a:pt x="817376" y="1935932"/>
                </a:lnTo>
                <a:cubicBezTo>
                  <a:pt x="817376" y="2021822"/>
                  <a:pt x="783256" y="2104195"/>
                  <a:pt x="722523" y="2164929"/>
                </a:cubicBezTo>
                <a:cubicBezTo>
                  <a:pt x="661789" y="2225663"/>
                  <a:pt x="579416" y="2259782"/>
                  <a:pt x="493526" y="2259782"/>
                </a:cubicBezTo>
                <a:lnTo>
                  <a:pt x="0" y="2259782"/>
                </a:lnTo>
              </a:path>
            </a:pathLst>
          </a:custGeom>
          <a:ln w="28575" cap="flat">
            <a:solidFill>
              <a:srgbClr val="464646"/>
            </a:solidFill>
            <a:prstDash val="solid"/>
            <a:headEnd type="none" w="sm" len="sm"/>
            <a:tailEnd type="triangle" w="lg" len="med"/>
          </a:ln>
        </p:spPr>
        <p:txBody>
          <a:bodyPr/>
          <a:lstStyle/>
          <a:p>
            <a:endParaRPr lang="en-CY"/>
          </a:p>
        </p:txBody>
      </p:sp>
      <p:sp>
        <p:nvSpPr>
          <p:cNvPr id="32" name="Freeform 32"/>
          <p:cNvSpPr/>
          <p:nvPr/>
        </p:nvSpPr>
        <p:spPr>
          <a:xfrm>
            <a:off x="564782" y="7176430"/>
            <a:ext cx="918188" cy="2075554"/>
          </a:xfrm>
          <a:custGeom>
            <a:avLst/>
            <a:gdLst/>
            <a:ahLst/>
            <a:cxnLst/>
            <a:rect l="l" t="t" r="r" b="b"/>
            <a:pathLst>
              <a:path w="918188" h="2075554">
                <a:moveTo>
                  <a:pt x="918187" y="0"/>
                </a:moveTo>
                <a:lnTo>
                  <a:pt x="323850" y="0"/>
                </a:lnTo>
                <a:cubicBezTo>
                  <a:pt x="144992" y="0"/>
                  <a:pt x="0" y="144993"/>
                  <a:pt x="0" y="323850"/>
                </a:cubicBezTo>
                <a:lnTo>
                  <a:pt x="0" y="1751704"/>
                </a:lnTo>
                <a:cubicBezTo>
                  <a:pt x="0" y="1837594"/>
                  <a:pt x="34120" y="1919967"/>
                  <a:pt x="94853" y="1980701"/>
                </a:cubicBezTo>
                <a:cubicBezTo>
                  <a:pt x="155587" y="2041434"/>
                  <a:pt x="237959" y="2075554"/>
                  <a:pt x="323850" y="2075554"/>
                </a:cubicBezTo>
                <a:lnTo>
                  <a:pt x="836833" y="2075554"/>
                </a:lnTo>
              </a:path>
            </a:pathLst>
          </a:custGeom>
          <a:ln w="28575" cap="flat">
            <a:solidFill>
              <a:srgbClr val="464646"/>
            </a:solidFill>
            <a:prstDash val="solid"/>
            <a:headEnd type="none" w="sm" len="sm"/>
            <a:tailEnd type="triangle" w="lg" len="med"/>
          </a:ln>
        </p:spPr>
        <p:txBody>
          <a:bodyPr/>
          <a:lstStyle/>
          <a:p>
            <a:endParaRPr lang="en-CY"/>
          </a:p>
        </p:txBody>
      </p:sp>
      <p:sp>
        <p:nvSpPr>
          <p:cNvPr id="33" name="TextBox 33"/>
          <p:cNvSpPr txBox="1"/>
          <p:nvPr/>
        </p:nvSpPr>
        <p:spPr>
          <a:xfrm>
            <a:off x="225750" y="622538"/>
            <a:ext cx="7108501" cy="843280"/>
          </a:xfrm>
          <a:prstGeom prst="rect">
            <a:avLst/>
          </a:prstGeom>
        </p:spPr>
        <p:txBody>
          <a:bodyPr lIns="0" tIns="0" rIns="0" bIns="0" rtlCol="0" anchor="t">
            <a:spAutoFit/>
          </a:bodyPr>
          <a:lstStyle/>
          <a:p>
            <a:pPr marL="0" lvl="0" indent="0" algn="ctr">
              <a:lnSpc>
                <a:spcPts val="4160"/>
              </a:lnSpc>
            </a:pPr>
            <a:r>
              <a:rPr lang="en-US" sz="3200" b="1" spc="-224">
                <a:solidFill>
                  <a:srgbClr val="464646"/>
                </a:solidFill>
                <a:latin typeface="Open Sans Bold"/>
                <a:ea typeface="Open Sans Bold"/>
                <a:cs typeface="Open Sans Bold"/>
                <a:sym typeface="Open Sans Bold"/>
              </a:rPr>
              <a:t>Άσκηση Αναστοχασμού (Πρότυπο)</a:t>
            </a:r>
          </a:p>
          <a:p>
            <a:pPr marL="0" lvl="0" indent="0" algn="ctr">
              <a:lnSpc>
                <a:spcPts val="2600"/>
              </a:lnSpc>
            </a:pPr>
            <a:r>
              <a:rPr lang="en-US" sz="2000" i="1" spc="-140">
                <a:solidFill>
                  <a:srgbClr val="464646"/>
                </a:solidFill>
                <a:latin typeface="Open Sans Italics"/>
                <a:ea typeface="Open Sans Italics"/>
                <a:cs typeface="Open Sans Italics"/>
                <a:sym typeface="Open Sans Italics"/>
              </a:rPr>
              <a:t>Οι συμμετέχοντες καλούνται να αναστοχαστούν ατομικά ή ως ομάδα.</a:t>
            </a:r>
          </a:p>
        </p:txBody>
      </p:sp>
      <p:grpSp>
        <p:nvGrpSpPr>
          <p:cNvPr id="34" name="Group 3">
            <a:extLst>
              <a:ext uri="{FF2B5EF4-FFF2-40B4-BE49-F238E27FC236}">
                <a16:creationId xmlns:a16="http://schemas.microsoft.com/office/drawing/2014/main" id="{3465A494-8E37-5C9D-2095-41BBB6CF7CC6}"/>
              </a:ext>
            </a:extLst>
          </p:cNvPr>
          <p:cNvGrpSpPr/>
          <p:nvPr/>
        </p:nvGrpSpPr>
        <p:grpSpPr>
          <a:xfrm flipV="1">
            <a:off x="-1" y="10438198"/>
            <a:ext cx="6897157" cy="45719"/>
            <a:chOff x="0" y="0"/>
            <a:chExt cx="2709333" cy="26991"/>
          </a:xfrm>
        </p:grpSpPr>
        <p:sp>
          <p:nvSpPr>
            <p:cNvPr id="35" name="Freeform 4">
              <a:extLst>
                <a:ext uri="{FF2B5EF4-FFF2-40B4-BE49-F238E27FC236}">
                  <a16:creationId xmlns:a16="http://schemas.microsoft.com/office/drawing/2014/main" id="{8907FDD8-826D-D877-1E16-D465352370AC}"/>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36" name="TextBox 5">
              <a:extLst>
                <a:ext uri="{FF2B5EF4-FFF2-40B4-BE49-F238E27FC236}">
                  <a16:creationId xmlns:a16="http://schemas.microsoft.com/office/drawing/2014/main" id="{99C4A533-015D-7904-9B3B-47FB7FCB8C1E}"/>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37" name="Freeform 6">
            <a:extLst>
              <a:ext uri="{FF2B5EF4-FFF2-40B4-BE49-F238E27FC236}">
                <a16:creationId xmlns:a16="http://schemas.microsoft.com/office/drawing/2014/main" id="{4D4D58DC-052D-0B3E-B58D-DBB4D946CA67}"/>
              </a:ext>
            </a:extLst>
          </p:cNvPr>
          <p:cNvSpPr/>
          <p:nvPr/>
        </p:nvSpPr>
        <p:spPr>
          <a:xfrm>
            <a:off x="1699724" y="-9123"/>
            <a:ext cx="3024000" cy="57902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77038"/>
            </a:stretch>
          </a:blipFill>
        </p:spPr>
        <p:txBody>
          <a:bodyPr/>
          <a:lstStyle/>
          <a:p>
            <a:endParaRPr lang="en-CY" dirty="0"/>
          </a:p>
        </p:txBody>
      </p:sp>
      <p:sp>
        <p:nvSpPr>
          <p:cNvPr id="38" name="Freeform 7">
            <a:extLst>
              <a:ext uri="{FF2B5EF4-FFF2-40B4-BE49-F238E27FC236}">
                <a16:creationId xmlns:a16="http://schemas.microsoft.com/office/drawing/2014/main" id="{1DF02950-EB3A-FA84-D1BB-4335336B4485}"/>
              </a:ext>
            </a:extLst>
          </p:cNvPr>
          <p:cNvSpPr/>
          <p:nvPr/>
        </p:nvSpPr>
        <p:spPr>
          <a:xfrm>
            <a:off x="2902269" y="-50353"/>
            <a:ext cx="3024000" cy="65625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44436"/>
            </a:stretch>
          </a:blipFill>
        </p:spPr>
        <p:txBody>
          <a:bodyPr/>
          <a:lstStyle/>
          <a:p>
            <a:endParaRPr lang="en-CY"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237E1FED-177F-308B-52E2-7B0CACFADC08}"/>
              </a:ext>
            </a:extLst>
          </p:cNvPr>
          <p:cNvSpPr txBox="1"/>
          <p:nvPr/>
        </p:nvSpPr>
        <p:spPr>
          <a:xfrm>
            <a:off x="0" y="2318068"/>
            <a:ext cx="7556500" cy="8616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7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F4A64E"/>
                </a:solidFill>
                <a:uFillTx/>
                <a:latin typeface="Open Sans Bold"/>
                <a:ea typeface="Open Sans Bold"/>
                <a:cs typeface="Open Sans Bold"/>
              </a:rPr>
              <a:t>Δραστηριότητα</a:t>
            </a:r>
            <a:r>
              <a:rPr lang="en-CY" sz="5400" b="1" i="0" u="none" strike="noStrike" kern="1200" cap="none" baseline="0" dirty="0">
                <a:solidFill>
                  <a:srgbClr val="F4A64E"/>
                </a:solidFill>
                <a:uFillTx/>
                <a:latin typeface="Open Sans Bold"/>
                <a:ea typeface="Open Sans Bold"/>
                <a:cs typeface="Open Sans Bold"/>
              </a:rPr>
              <a:t> 16</a:t>
            </a:r>
            <a:endParaRPr lang="en-US" sz="54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96D6BC5F-8EFE-4E4A-738E-5C3BD7849C22}"/>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A4004476-76A9-0565-9BDE-C271EDA16519}"/>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20990" y="2932773"/>
            <a:ext cx="7118020" cy="1730654"/>
            <a:chOff x="0" y="0"/>
            <a:chExt cx="9490693" cy="2307539"/>
          </a:xfrm>
        </p:grpSpPr>
        <p:grpSp>
          <p:nvGrpSpPr>
            <p:cNvPr id="5" name="Group 5"/>
            <p:cNvGrpSpPr/>
            <p:nvPr/>
          </p:nvGrpSpPr>
          <p:grpSpPr>
            <a:xfrm>
              <a:off x="227393" y="163080"/>
              <a:ext cx="9263300" cy="2144458"/>
              <a:chOff x="0" y="0"/>
              <a:chExt cx="2453028" cy="567877"/>
            </a:xfrm>
          </p:grpSpPr>
          <p:sp>
            <p:nvSpPr>
              <p:cNvPr id="6" name="Freeform 6"/>
              <p:cNvSpPr/>
              <p:nvPr/>
            </p:nvSpPr>
            <p:spPr>
              <a:xfrm>
                <a:off x="0" y="0"/>
                <a:ext cx="2453028" cy="567877"/>
              </a:xfrm>
              <a:custGeom>
                <a:avLst/>
                <a:gdLst/>
                <a:ahLst/>
                <a:cxnLst/>
                <a:rect l="l" t="t" r="r" b="b"/>
                <a:pathLst>
                  <a:path w="2453028" h="567877">
                    <a:moveTo>
                      <a:pt x="41849" y="0"/>
                    </a:moveTo>
                    <a:lnTo>
                      <a:pt x="2411178" y="0"/>
                    </a:lnTo>
                    <a:cubicBezTo>
                      <a:pt x="2434291" y="0"/>
                      <a:pt x="2453028" y="18737"/>
                      <a:pt x="2453028" y="41849"/>
                    </a:cubicBezTo>
                    <a:lnTo>
                      <a:pt x="2453028" y="526028"/>
                    </a:lnTo>
                    <a:cubicBezTo>
                      <a:pt x="2453028" y="537127"/>
                      <a:pt x="2448619" y="547771"/>
                      <a:pt x="2440770" y="555620"/>
                    </a:cubicBezTo>
                    <a:cubicBezTo>
                      <a:pt x="2432922" y="563468"/>
                      <a:pt x="2422277" y="567877"/>
                      <a:pt x="2411178" y="567877"/>
                    </a:cubicBezTo>
                    <a:lnTo>
                      <a:pt x="41849" y="567877"/>
                    </a:lnTo>
                    <a:cubicBezTo>
                      <a:pt x="30750" y="567877"/>
                      <a:pt x="20106" y="563468"/>
                      <a:pt x="12257" y="555620"/>
                    </a:cubicBezTo>
                    <a:cubicBezTo>
                      <a:pt x="4409" y="547771"/>
                      <a:pt x="0" y="537127"/>
                      <a:pt x="0" y="526028"/>
                    </a:cubicBezTo>
                    <a:lnTo>
                      <a:pt x="0" y="41849"/>
                    </a:lnTo>
                    <a:cubicBezTo>
                      <a:pt x="0" y="18737"/>
                      <a:pt x="18737" y="0"/>
                      <a:pt x="41849" y="0"/>
                    </a:cubicBezTo>
                    <a:close/>
                  </a:path>
                </a:pathLst>
              </a:custGeom>
              <a:solidFill>
                <a:srgbClr val="FFFFFE"/>
              </a:solidFill>
              <a:ln w="38100" cap="rnd">
                <a:solidFill>
                  <a:srgbClr val="7ED5D3"/>
                </a:solidFill>
                <a:prstDash val="solid"/>
                <a:round/>
              </a:ln>
            </p:spPr>
            <p:txBody>
              <a:bodyPr/>
              <a:lstStyle/>
              <a:p>
                <a:endParaRPr lang="en-CY"/>
              </a:p>
            </p:txBody>
          </p:sp>
          <p:sp>
            <p:nvSpPr>
              <p:cNvPr id="7" name="TextBox 7"/>
              <p:cNvSpPr txBox="1"/>
              <p:nvPr/>
            </p:nvSpPr>
            <p:spPr>
              <a:xfrm>
                <a:off x="0" y="-28575"/>
                <a:ext cx="2453028" cy="596452"/>
              </a:xfrm>
              <a:prstGeom prst="rect">
                <a:avLst/>
              </a:prstGeom>
            </p:spPr>
            <p:txBody>
              <a:bodyPr lIns="50800" tIns="50800" rIns="50800" bIns="50800" rtlCol="0" anchor="ctr"/>
              <a:lstStyle/>
              <a:p>
                <a:pPr algn="ctr">
                  <a:lnSpc>
                    <a:spcPts val="1679"/>
                  </a:lnSpc>
                </a:pPr>
                <a:endParaRPr/>
              </a:p>
            </p:txBody>
          </p:sp>
        </p:grpSp>
        <p:sp>
          <p:nvSpPr>
            <p:cNvPr id="8" name="TextBox 8"/>
            <p:cNvSpPr txBox="1"/>
            <p:nvPr/>
          </p:nvSpPr>
          <p:spPr>
            <a:xfrm>
              <a:off x="625741" y="570041"/>
              <a:ext cx="8501785" cy="1301962"/>
            </a:xfrm>
            <a:prstGeom prst="rect">
              <a:avLst/>
            </a:prstGeom>
          </p:spPr>
          <p:txBody>
            <a:bodyPr lIns="0" tIns="0" rIns="0" bIns="0" rtlCol="0" anchor="t">
              <a:spAutoFit/>
            </a:bodyPr>
            <a:lstStyle/>
            <a:p>
              <a:pPr marL="0" lvl="0" indent="0" algn="just">
                <a:lnSpc>
                  <a:spcPts val="1959"/>
                </a:lnSpc>
              </a:pPr>
              <a:r>
                <a:rPr lang="en-US" sz="1399" b="1">
                  <a:solidFill>
                    <a:srgbClr val="000000"/>
                  </a:solidFill>
                  <a:latin typeface="Open Sans Bold"/>
                  <a:ea typeface="Open Sans Bold"/>
                  <a:cs typeface="Open Sans Bold"/>
                  <a:sym typeface="Open Sans Bold"/>
                </a:rPr>
                <a:t>Τι λειτουργεί καλά;</a:t>
              </a:r>
            </a:p>
            <a:p>
              <a:pPr marL="0" lvl="0" indent="0" algn="just">
                <a:lnSpc>
                  <a:spcPts val="1959"/>
                </a:lnSpc>
              </a:pPr>
              <a:r>
                <a:rPr lang="en-US" sz="1399" i="1">
                  <a:solidFill>
                    <a:srgbClr val="464646"/>
                  </a:solidFill>
                  <a:latin typeface="Open Sans Italics"/>
                  <a:ea typeface="Open Sans Italics"/>
                  <a:cs typeface="Open Sans Italics"/>
                  <a:sym typeface="Open Sans Italics"/>
                </a:rPr>
                <a:t>Τι μας βοηθά να συνεργαζόμαστε και να νιώθουμε ότι συμπεριλαμβάνουμε;</a:t>
              </a:r>
            </a:p>
            <a:p>
              <a:pPr marL="0" lvl="0" indent="0" algn="just">
                <a:lnSpc>
                  <a:spcPts val="1959"/>
                </a:lnSpc>
              </a:pPr>
              <a:r>
                <a:rPr lang="en-US" sz="1399" b="1" i="1">
                  <a:solidFill>
                    <a:srgbClr val="464646"/>
                  </a:solidFill>
                  <a:latin typeface="Open Sans Bold Italics"/>
                  <a:ea typeface="Open Sans Bold Italics"/>
                  <a:cs typeface="Open Sans Bold Italics"/>
                  <a:sym typeface="Open Sans Bold Italics"/>
                </a:rPr>
                <a:t>__________________________________________________________________________________________________________________________________________________________________________________</a:t>
              </a:r>
            </a:p>
          </p:txBody>
        </p:sp>
        <p:grpSp>
          <p:nvGrpSpPr>
            <p:cNvPr id="9" name="Group 9"/>
            <p:cNvGrpSpPr/>
            <p:nvPr/>
          </p:nvGrpSpPr>
          <p:grpSpPr>
            <a:xfrm>
              <a:off x="0" y="0"/>
              <a:ext cx="677698" cy="676526"/>
              <a:chOff x="0" y="0"/>
              <a:chExt cx="814208" cy="812800"/>
            </a:xfrm>
          </p:grpSpPr>
          <p:sp>
            <p:nvSpPr>
              <p:cNvPr id="10" name="Freeform 10"/>
              <p:cNvSpPr/>
              <p:nvPr/>
            </p:nvSpPr>
            <p:spPr>
              <a:xfrm>
                <a:off x="0" y="0"/>
                <a:ext cx="814208" cy="812800"/>
              </a:xfrm>
              <a:custGeom>
                <a:avLst/>
                <a:gdLst/>
                <a:ahLst/>
                <a:cxnLst/>
                <a:rect l="l" t="t" r="r" b="b"/>
                <a:pathLst>
                  <a:path w="814208" h="812800">
                    <a:moveTo>
                      <a:pt x="407104" y="0"/>
                    </a:moveTo>
                    <a:cubicBezTo>
                      <a:pt x="182267" y="0"/>
                      <a:pt x="0" y="181951"/>
                      <a:pt x="0" y="406400"/>
                    </a:cubicBezTo>
                    <a:cubicBezTo>
                      <a:pt x="0" y="630849"/>
                      <a:pt x="182267" y="812800"/>
                      <a:pt x="407104" y="812800"/>
                    </a:cubicBezTo>
                    <a:cubicBezTo>
                      <a:pt x="631941" y="812800"/>
                      <a:pt x="814208" y="630849"/>
                      <a:pt x="814208" y="406400"/>
                    </a:cubicBezTo>
                    <a:cubicBezTo>
                      <a:pt x="814208" y="181951"/>
                      <a:pt x="631941" y="0"/>
                      <a:pt x="407104" y="0"/>
                    </a:cubicBezTo>
                    <a:close/>
                  </a:path>
                </a:pathLst>
              </a:custGeom>
              <a:solidFill>
                <a:srgbClr val="7ED5D3"/>
              </a:solidFill>
            </p:spPr>
            <p:txBody>
              <a:bodyPr/>
              <a:lstStyle/>
              <a:p>
                <a:endParaRPr lang="en-CY"/>
              </a:p>
            </p:txBody>
          </p:sp>
          <p:sp>
            <p:nvSpPr>
              <p:cNvPr id="11" name="TextBox 11"/>
              <p:cNvSpPr txBox="1"/>
              <p:nvPr/>
            </p:nvSpPr>
            <p:spPr>
              <a:xfrm>
                <a:off x="76332" y="47625"/>
                <a:ext cx="661544" cy="688975"/>
              </a:xfrm>
              <a:prstGeom prst="rect">
                <a:avLst/>
              </a:prstGeom>
            </p:spPr>
            <p:txBody>
              <a:bodyPr lIns="50800" tIns="50800" rIns="50800" bIns="50800" rtlCol="0" anchor="ctr"/>
              <a:lstStyle/>
              <a:p>
                <a:pPr algn="ctr">
                  <a:lnSpc>
                    <a:spcPts val="1679"/>
                  </a:lnSpc>
                </a:pPr>
                <a:endParaRPr/>
              </a:p>
            </p:txBody>
          </p:sp>
        </p:grpSp>
        <p:sp>
          <p:nvSpPr>
            <p:cNvPr id="12" name="TextBox 12"/>
            <p:cNvSpPr txBox="1"/>
            <p:nvPr/>
          </p:nvSpPr>
          <p:spPr>
            <a:xfrm>
              <a:off x="51957" y="206023"/>
              <a:ext cx="573784" cy="302580"/>
            </a:xfrm>
            <a:prstGeom prst="rect">
              <a:avLst/>
            </a:prstGeom>
          </p:spPr>
          <p:txBody>
            <a:bodyPr lIns="0" tIns="0" rIns="0" bIns="0" rtlCol="0" anchor="t">
              <a:spAutoFit/>
            </a:bodyPr>
            <a:lstStyle/>
            <a:p>
              <a:pPr marL="0" lvl="0" indent="0" algn="ctr">
                <a:lnSpc>
                  <a:spcPts val="1685"/>
                </a:lnSpc>
              </a:pPr>
              <a:r>
                <a:rPr lang="en-US" sz="1685" b="1" spc="-118">
                  <a:solidFill>
                    <a:srgbClr val="FFFFFF"/>
                  </a:solidFill>
                  <a:latin typeface="Open Sans Bold"/>
                  <a:ea typeface="Open Sans Bold"/>
                  <a:cs typeface="Open Sans Bold"/>
                  <a:sym typeface="Open Sans Bold"/>
                </a:rPr>
                <a:t>1</a:t>
              </a:r>
            </a:p>
          </p:txBody>
        </p:sp>
        <p:grpSp>
          <p:nvGrpSpPr>
            <p:cNvPr id="13" name="Group 13"/>
            <p:cNvGrpSpPr/>
            <p:nvPr/>
          </p:nvGrpSpPr>
          <p:grpSpPr>
            <a:xfrm>
              <a:off x="7723415" y="300644"/>
              <a:ext cx="1294518" cy="470228"/>
              <a:chOff x="0" y="0"/>
              <a:chExt cx="347944" cy="126389"/>
            </a:xfrm>
          </p:grpSpPr>
          <p:sp>
            <p:nvSpPr>
              <p:cNvPr id="14" name="Freeform 14"/>
              <p:cNvSpPr/>
              <p:nvPr/>
            </p:nvSpPr>
            <p:spPr>
              <a:xfrm>
                <a:off x="0" y="0"/>
                <a:ext cx="347945" cy="126389"/>
              </a:xfrm>
              <a:custGeom>
                <a:avLst/>
                <a:gdLst/>
                <a:ahLst/>
                <a:cxnLst/>
                <a:rect l="l" t="t" r="r" b="b"/>
                <a:pathLst>
                  <a:path w="347945" h="126389">
                    <a:moveTo>
                      <a:pt x="63195" y="0"/>
                    </a:moveTo>
                    <a:lnTo>
                      <a:pt x="284750" y="0"/>
                    </a:lnTo>
                    <a:cubicBezTo>
                      <a:pt x="319651" y="0"/>
                      <a:pt x="347945" y="28293"/>
                      <a:pt x="347945" y="63195"/>
                    </a:cubicBezTo>
                    <a:lnTo>
                      <a:pt x="347945" y="63195"/>
                    </a:lnTo>
                    <a:cubicBezTo>
                      <a:pt x="347945" y="79955"/>
                      <a:pt x="341287" y="96029"/>
                      <a:pt x="329435" y="107880"/>
                    </a:cubicBezTo>
                    <a:cubicBezTo>
                      <a:pt x="317584" y="119731"/>
                      <a:pt x="301510" y="126389"/>
                      <a:pt x="284750" y="126389"/>
                    </a:cubicBezTo>
                    <a:lnTo>
                      <a:pt x="63195" y="126389"/>
                    </a:lnTo>
                    <a:cubicBezTo>
                      <a:pt x="46434" y="126389"/>
                      <a:pt x="30361" y="119731"/>
                      <a:pt x="18509" y="107880"/>
                    </a:cubicBezTo>
                    <a:cubicBezTo>
                      <a:pt x="6658" y="96029"/>
                      <a:pt x="0" y="79955"/>
                      <a:pt x="0" y="63195"/>
                    </a:cubicBezTo>
                    <a:lnTo>
                      <a:pt x="0" y="63195"/>
                    </a:lnTo>
                    <a:cubicBezTo>
                      <a:pt x="0" y="46434"/>
                      <a:pt x="6658" y="30361"/>
                      <a:pt x="18509" y="18509"/>
                    </a:cubicBezTo>
                    <a:cubicBezTo>
                      <a:pt x="30361" y="6658"/>
                      <a:pt x="46434" y="0"/>
                      <a:pt x="63195" y="0"/>
                    </a:cubicBezTo>
                    <a:close/>
                  </a:path>
                </a:pathLst>
              </a:custGeom>
              <a:solidFill>
                <a:srgbClr val="E7F8F7"/>
              </a:solidFill>
            </p:spPr>
            <p:txBody>
              <a:bodyPr/>
              <a:lstStyle/>
              <a:p>
                <a:endParaRPr lang="en-CY"/>
              </a:p>
            </p:txBody>
          </p:sp>
          <p:sp>
            <p:nvSpPr>
              <p:cNvPr id="15" name="TextBox 15"/>
              <p:cNvSpPr txBox="1"/>
              <p:nvPr/>
            </p:nvSpPr>
            <p:spPr>
              <a:xfrm>
                <a:off x="0" y="-19050"/>
                <a:ext cx="347944" cy="145439"/>
              </a:xfrm>
              <a:prstGeom prst="rect">
                <a:avLst/>
              </a:prstGeom>
            </p:spPr>
            <p:txBody>
              <a:bodyPr lIns="50049" tIns="50049" rIns="50049" bIns="50049" rtlCol="0" anchor="ctr"/>
              <a:lstStyle/>
              <a:p>
                <a:pPr marL="0" lvl="0" indent="0" algn="ctr">
                  <a:lnSpc>
                    <a:spcPts val="1680"/>
                  </a:lnSpc>
                  <a:spcBef>
                    <a:spcPct val="0"/>
                  </a:spcBef>
                </a:pPr>
                <a:r>
                  <a:rPr lang="en-US" sz="1200" u="none" strike="noStrike">
                    <a:solidFill>
                      <a:srgbClr val="464646"/>
                    </a:solidFill>
                    <a:latin typeface="Open Sans"/>
                    <a:ea typeface="Open Sans"/>
                    <a:cs typeface="Open Sans"/>
                    <a:sym typeface="Open Sans"/>
                  </a:rPr>
                  <a:t>4-5 λεπτά</a:t>
                </a:r>
              </a:p>
            </p:txBody>
          </p:sp>
        </p:grpSp>
      </p:grpSp>
      <p:grpSp>
        <p:nvGrpSpPr>
          <p:cNvPr id="16" name="Group 16"/>
          <p:cNvGrpSpPr/>
          <p:nvPr/>
        </p:nvGrpSpPr>
        <p:grpSpPr>
          <a:xfrm>
            <a:off x="216012" y="4796456"/>
            <a:ext cx="7127976" cy="1704037"/>
            <a:chOff x="0" y="0"/>
            <a:chExt cx="9503968" cy="2272050"/>
          </a:xfrm>
        </p:grpSpPr>
        <p:grpSp>
          <p:nvGrpSpPr>
            <p:cNvPr id="17" name="Group 17"/>
            <p:cNvGrpSpPr/>
            <p:nvPr/>
          </p:nvGrpSpPr>
          <p:grpSpPr>
            <a:xfrm>
              <a:off x="226379" y="163080"/>
              <a:ext cx="9277589" cy="2108969"/>
              <a:chOff x="0" y="0"/>
              <a:chExt cx="2456812" cy="558479"/>
            </a:xfrm>
          </p:grpSpPr>
          <p:sp>
            <p:nvSpPr>
              <p:cNvPr id="18" name="Freeform 18"/>
              <p:cNvSpPr/>
              <p:nvPr/>
            </p:nvSpPr>
            <p:spPr>
              <a:xfrm>
                <a:off x="0" y="0"/>
                <a:ext cx="2456811" cy="558479"/>
              </a:xfrm>
              <a:custGeom>
                <a:avLst/>
                <a:gdLst/>
                <a:ahLst/>
                <a:cxnLst/>
                <a:rect l="l" t="t" r="r" b="b"/>
                <a:pathLst>
                  <a:path w="2456811" h="558479">
                    <a:moveTo>
                      <a:pt x="41785" y="0"/>
                    </a:moveTo>
                    <a:lnTo>
                      <a:pt x="2415027" y="0"/>
                    </a:lnTo>
                    <a:cubicBezTo>
                      <a:pt x="2426109" y="0"/>
                      <a:pt x="2436737" y="4402"/>
                      <a:pt x="2444573" y="12239"/>
                    </a:cubicBezTo>
                    <a:cubicBezTo>
                      <a:pt x="2452409" y="20075"/>
                      <a:pt x="2456811" y="30703"/>
                      <a:pt x="2456811" y="41785"/>
                    </a:cubicBezTo>
                    <a:lnTo>
                      <a:pt x="2456811" y="516694"/>
                    </a:lnTo>
                    <a:cubicBezTo>
                      <a:pt x="2456811" y="527776"/>
                      <a:pt x="2452409" y="538404"/>
                      <a:pt x="2444573" y="546241"/>
                    </a:cubicBezTo>
                    <a:cubicBezTo>
                      <a:pt x="2436737" y="554077"/>
                      <a:pt x="2426109" y="558479"/>
                      <a:pt x="2415027" y="558479"/>
                    </a:cubicBezTo>
                    <a:lnTo>
                      <a:pt x="41785" y="558479"/>
                    </a:lnTo>
                    <a:cubicBezTo>
                      <a:pt x="30703" y="558479"/>
                      <a:pt x="20075" y="554077"/>
                      <a:pt x="12239" y="546241"/>
                    </a:cubicBezTo>
                    <a:cubicBezTo>
                      <a:pt x="4402" y="538404"/>
                      <a:pt x="0" y="527776"/>
                      <a:pt x="0" y="516694"/>
                    </a:cubicBezTo>
                    <a:lnTo>
                      <a:pt x="0" y="41785"/>
                    </a:lnTo>
                    <a:cubicBezTo>
                      <a:pt x="0" y="30703"/>
                      <a:pt x="4402" y="20075"/>
                      <a:pt x="12239" y="12239"/>
                    </a:cubicBezTo>
                    <a:cubicBezTo>
                      <a:pt x="20075" y="4402"/>
                      <a:pt x="30703" y="0"/>
                      <a:pt x="41785" y="0"/>
                    </a:cubicBezTo>
                    <a:close/>
                  </a:path>
                </a:pathLst>
              </a:custGeom>
              <a:solidFill>
                <a:srgbClr val="E7F8F7"/>
              </a:solidFill>
              <a:ln cap="rnd">
                <a:noFill/>
                <a:prstDash val="solid"/>
                <a:round/>
              </a:ln>
            </p:spPr>
            <p:txBody>
              <a:bodyPr/>
              <a:lstStyle/>
              <a:p>
                <a:endParaRPr lang="en-CY"/>
              </a:p>
            </p:txBody>
          </p:sp>
          <p:sp>
            <p:nvSpPr>
              <p:cNvPr id="19" name="TextBox 19"/>
              <p:cNvSpPr txBox="1"/>
              <p:nvPr/>
            </p:nvSpPr>
            <p:spPr>
              <a:xfrm>
                <a:off x="0" y="-38100"/>
                <a:ext cx="2456812" cy="596579"/>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20" name="TextBox 20"/>
            <p:cNvSpPr txBox="1"/>
            <p:nvPr/>
          </p:nvSpPr>
          <p:spPr>
            <a:xfrm>
              <a:off x="622949" y="473161"/>
              <a:ext cx="8829294" cy="1301962"/>
            </a:xfrm>
            <a:prstGeom prst="rect">
              <a:avLst/>
            </a:prstGeom>
          </p:spPr>
          <p:txBody>
            <a:bodyPr lIns="0" tIns="0" rIns="0" bIns="0" rtlCol="0" anchor="t">
              <a:spAutoFit/>
            </a:bodyPr>
            <a:lstStyle/>
            <a:p>
              <a:pPr marL="0" lvl="0" indent="0" algn="just">
                <a:lnSpc>
                  <a:spcPts val="1960"/>
                </a:lnSpc>
              </a:pPr>
              <a:r>
                <a:rPr lang="en-US" sz="1400" b="1">
                  <a:solidFill>
                    <a:srgbClr val="464646"/>
                  </a:solidFill>
                  <a:latin typeface="Open Sans Bold"/>
                  <a:ea typeface="Open Sans Bold"/>
                  <a:cs typeface="Open Sans Bold"/>
                  <a:sym typeface="Open Sans Bold"/>
                </a:rPr>
                <a:t>Τι μπορεί να βελτιωθεί;</a:t>
              </a:r>
            </a:p>
            <a:p>
              <a:pPr marL="0" lvl="0" indent="0" algn="just">
                <a:lnSpc>
                  <a:spcPts val="1960"/>
                </a:lnSpc>
              </a:pPr>
              <a:r>
                <a:rPr lang="en-US" sz="1400" i="1">
                  <a:solidFill>
                    <a:srgbClr val="464646"/>
                  </a:solidFill>
                  <a:latin typeface="Open Sans Italics"/>
                  <a:ea typeface="Open Sans Italics"/>
                  <a:cs typeface="Open Sans Italics"/>
                  <a:sym typeface="Open Sans Italics"/>
                </a:rPr>
                <a:t>Πού προκύπτουν παρεξηγήσεις ή δυσκολίες όσον αφορά τα διαδικαστικά;</a:t>
              </a:r>
            </a:p>
            <a:p>
              <a:pPr marL="0" lvl="0" indent="0" algn="just">
                <a:lnSpc>
                  <a:spcPts val="1960"/>
                </a:lnSpc>
                <a:spcBef>
                  <a:spcPct val="0"/>
                </a:spcBef>
              </a:pPr>
              <a:r>
                <a:rPr lang="en-US" sz="1400" i="1">
                  <a:solidFill>
                    <a:srgbClr val="464646"/>
                  </a:solidFill>
                  <a:latin typeface="Open Sans Italics"/>
                  <a:ea typeface="Open Sans Italics"/>
                  <a:cs typeface="Open Sans Italics"/>
                  <a:sym typeface="Open Sans Italics"/>
                </a:rPr>
                <a:t>____________________________________________________________________________________________________________________________________________________________________</a:t>
              </a:r>
              <a:r>
                <a:rPr lang="en-US" sz="1400" b="1" i="1">
                  <a:solidFill>
                    <a:srgbClr val="464646"/>
                  </a:solidFill>
                  <a:latin typeface="Open Sans Bold Italics"/>
                  <a:ea typeface="Open Sans Bold Italics"/>
                  <a:cs typeface="Open Sans Bold Italics"/>
                  <a:sym typeface="Open Sans Bold Italics"/>
                </a:rPr>
                <a:t>________________________</a:t>
              </a:r>
            </a:p>
          </p:txBody>
        </p:sp>
        <p:grpSp>
          <p:nvGrpSpPr>
            <p:cNvPr id="21" name="Group 21"/>
            <p:cNvGrpSpPr/>
            <p:nvPr/>
          </p:nvGrpSpPr>
          <p:grpSpPr>
            <a:xfrm>
              <a:off x="0" y="0"/>
              <a:ext cx="674674" cy="676526"/>
              <a:chOff x="0" y="0"/>
              <a:chExt cx="810576" cy="812800"/>
            </a:xfrm>
          </p:grpSpPr>
          <p:sp>
            <p:nvSpPr>
              <p:cNvPr id="22" name="Freeform 22"/>
              <p:cNvSpPr/>
              <p:nvPr/>
            </p:nvSpPr>
            <p:spPr>
              <a:xfrm>
                <a:off x="0" y="0"/>
                <a:ext cx="810576" cy="812800"/>
              </a:xfrm>
              <a:custGeom>
                <a:avLst/>
                <a:gdLst/>
                <a:ahLst/>
                <a:cxnLst/>
                <a:rect l="l" t="t" r="r" b="b"/>
                <a:pathLst>
                  <a:path w="810576" h="812800">
                    <a:moveTo>
                      <a:pt x="405288" y="0"/>
                    </a:moveTo>
                    <a:cubicBezTo>
                      <a:pt x="181454" y="0"/>
                      <a:pt x="0" y="181951"/>
                      <a:pt x="0" y="406400"/>
                    </a:cubicBezTo>
                    <a:cubicBezTo>
                      <a:pt x="0" y="630849"/>
                      <a:pt x="181454" y="812800"/>
                      <a:pt x="405288" y="812800"/>
                    </a:cubicBezTo>
                    <a:cubicBezTo>
                      <a:pt x="629122" y="812800"/>
                      <a:pt x="810576" y="630849"/>
                      <a:pt x="810576" y="406400"/>
                    </a:cubicBezTo>
                    <a:cubicBezTo>
                      <a:pt x="810576" y="181951"/>
                      <a:pt x="629122" y="0"/>
                      <a:pt x="405288" y="0"/>
                    </a:cubicBezTo>
                    <a:close/>
                  </a:path>
                </a:pathLst>
              </a:custGeom>
              <a:solidFill>
                <a:srgbClr val="7ED5D3"/>
              </a:solidFill>
            </p:spPr>
            <p:txBody>
              <a:bodyPr/>
              <a:lstStyle/>
              <a:p>
                <a:endParaRPr lang="en-CY"/>
              </a:p>
            </p:txBody>
          </p:sp>
          <p:sp>
            <p:nvSpPr>
              <p:cNvPr id="23" name="TextBox 23"/>
              <p:cNvSpPr txBox="1"/>
              <p:nvPr/>
            </p:nvSpPr>
            <p:spPr>
              <a:xfrm>
                <a:off x="75991" y="38100"/>
                <a:ext cx="658593" cy="698500"/>
              </a:xfrm>
              <a:prstGeom prst="rect">
                <a:avLst/>
              </a:prstGeom>
            </p:spPr>
            <p:txBody>
              <a:bodyPr lIns="50800" tIns="50800" rIns="50800" bIns="50800" rtlCol="0" anchor="ctr"/>
              <a:lstStyle/>
              <a:p>
                <a:pPr marL="0" lvl="0" indent="0" algn="ctr">
                  <a:lnSpc>
                    <a:spcPts val="1705"/>
                  </a:lnSpc>
                  <a:spcBef>
                    <a:spcPct val="0"/>
                  </a:spcBef>
                </a:pPr>
                <a:endParaRPr/>
              </a:p>
            </p:txBody>
          </p:sp>
        </p:grpSp>
        <p:sp>
          <p:nvSpPr>
            <p:cNvPr id="24" name="TextBox 24"/>
            <p:cNvSpPr txBox="1"/>
            <p:nvPr/>
          </p:nvSpPr>
          <p:spPr>
            <a:xfrm>
              <a:off x="51725" y="203365"/>
              <a:ext cx="571224" cy="298371"/>
            </a:xfrm>
            <a:prstGeom prst="rect">
              <a:avLst/>
            </a:prstGeom>
          </p:spPr>
          <p:txBody>
            <a:bodyPr lIns="0" tIns="0" rIns="0" bIns="0" rtlCol="0" anchor="t">
              <a:spAutoFit/>
            </a:bodyPr>
            <a:lstStyle/>
            <a:p>
              <a:pPr marL="0" lvl="0" indent="0" algn="ctr">
                <a:lnSpc>
                  <a:spcPts val="1660"/>
                </a:lnSpc>
                <a:spcBef>
                  <a:spcPct val="0"/>
                </a:spcBef>
              </a:pPr>
              <a:r>
                <a:rPr lang="en-US" sz="1660" b="1" spc="-116">
                  <a:solidFill>
                    <a:srgbClr val="FFFFFF"/>
                  </a:solidFill>
                  <a:latin typeface="Open Sans Bold"/>
                  <a:ea typeface="Open Sans Bold"/>
                  <a:cs typeface="Open Sans Bold"/>
                  <a:sym typeface="Open Sans Bold"/>
                </a:rPr>
                <a:t>2</a:t>
              </a:r>
            </a:p>
          </p:txBody>
        </p:sp>
        <p:grpSp>
          <p:nvGrpSpPr>
            <p:cNvPr id="25" name="Group 25"/>
            <p:cNvGrpSpPr/>
            <p:nvPr/>
          </p:nvGrpSpPr>
          <p:grpSpPr>
            <a:xfrm>
              <a:off x="7985302" y="338263"/>
              <a:ext cx="1294518" cy="470228"/>
              <a:chOff x="0" y="0"/>
              <a:chExt cx="347944" cy="126389"/>
            </a:xfrm>
          </p:grpSpPr>
          <p:sp>
            <p:nvSpPr>
              <p:cNvPr id="26" name="Freeform 26"/>
              <p:cNvSpPr/>
              <p:nvPr/>
            </p:nvSpPr>
            <p:spPr>
              <a:xfrm>
                <a:off x="0" y="0"/>
                <a:ext cx="347945" cy="126389"/>
              </a:xfrm>
              <a:custGeom>
                <a:avLst/>
                <a:gdLst/>
                <a:ahLst/>
                <a:cxnLst/>
                <a:rect l="l" t="t" r="r" b="b"/>
                <a:pathLst>
                  <a:path w="347945" h="126389">
                    <a:moveTo>
                      <a:pt x="63195" y="0"/>
                    </a:moveTo>
                    <a:lnTo>
                      <a:pt x="284750" y="0"/>
                    </a:lnTo>
                    <a:cubicBezTo>
                      <a:pt x="319651" y="0"/>
                      <a:pt x="347945" y="28293"/>
                      <a:pt x="347945" y="63195"/>
                    </a:cubicBezTo>
                    <a:lnTo>
                      <a:pt x="347945" y="63195"/>
                    </a:lnTo>
                    <a:cubicBezTo>
                      <a:pt x="347945" y="79955"/>
                      <a:pt x="341287" y="96029"/>
                      <a:pt x="329435" y="107880"/>
                    </a:cubicBezTo>
                    <a:cubicBezTo>
                      <a:pt x="317584" y="119731"/>
                      <a:pt x="301510" y="126389"/>
                      <a:pt x="284750" y="126389"/>
                    </a:cubicBezTo>
                    <a:lnTo>
                      <a:pt x="63195" y="126389"/>
                    </a:lnTo>
                    <a:cubicBezTo>
                      <a:pt x="46434" y="126389"/>
                      <a:pt x="30361" y="119731"/>
                      <a:pt x="18509" y="107880"/>
                    </a:cubicBezTo>
                    <a:cubicBezTo>
                      <a:pt x="6658" y="96029"/>
                      <a:pt x="0" y="79955"/>
                      <a:pt x="0" y="63195"/>
                    </a:cubicBezTo>
                    <a:lnTo>
                      <a:pt x="0" y="63195"/>
                    </a:lnTo>
                    <a:cubicBezTo>
                      <a:pt x="0" y="46434"/>
                      <a:pt x="6658" y="30361"/>
                      <a:pt x="18509" y="18509"/>
                    </a:cubicBezTo>
                    <a:cubicBezTo>
                      <a:pt x="30361" y="6658"/>
                      <a:pt x="46434" y="0"/>
                      <a:pt x="63195" y="0"/>
                    </a:cubicBezTo>
                    <a:close/>
                  </a:path>
                </a:pathLst>
              </a:custGeom>
              <a:solidFill>
                <a:srgbClr val="FFFFFF"/>
              </a:solidFill>
            </p:spPr>
            <p:txBody>
              <a:bodyPr/>
              <a:lstStyle/>
              <a:p>
                <a:endParaRPr lang="en-CY"/>
              </a:p>
            </p:txBody>
          </p:sp>
          <p:sp>
            <p:nvSpPr>
              <p:cNvPr id="27" name="TextBox 27"/>
              <p:cNvSpPr txBox="1"/>
              <p:nvPr/>
            </p:nvSpPr>
            <p:spPr>
              <a:xfrm>
                <a:off x="0" y="-19050"/>
                <a:ext cx="347944" cy="145439"/>
              </a:xfrm>
              <a:prstGeom prst="rect">
                <a:avLst/>
              </a:prstGeom>
            </p:spPr>
            <p:txBody>
              <a:bodyPr lIns="50049" tIns="50049" rIns="50049" bIns="50049" rtlCol="0" anchor="ctr"/>
              <a:lstStyle/>
              <a:p>
                <a:pPr marL="0" lvl="0" indent="0" algn="ctr">
                  <a:lnSpc>
                    <a:spcPts val="1680"/>
                  </a:lnSpc>
                  <a:spcBef>
                    <a:spcPct val="0"/>
                  </a:spcBef>
                </a:pPr>
                <a:r>
                  <a:rPr lang="en-US" sz="1200" u="none" strike="noStrike">
                    <a:solidFill>
                      <a:srgbClr val="464646"/>
                    </a:solidFill>
                    <a:latin typeface="Open Sans"/>
                    <a:ea typeface="Open Sans"/>
                    <a:cs typeface="Open Sans"/>
                    <a:sym typeface="Open Sans"/>
                  </a:rPr>
                  <a:t>4-5 λεπτά</a:t>
                </a:r>
              </a:p>
            </p:txBody>
          </p:sp>
        </p:grpSp>
      </p:grpSp>
      <p:grpSp>
        <p:nvGrpSpPr>
          <p:cNvPr id="28" name="Group 28"/>
          <p:cNvGrpSpPr/>
          <p:nvPr/>
        </p:nvGrpSpPr>
        <p:grpSpPr>
          <a:xfrm>
            <a:off x="233301" y="6633522"/>
            <a:ext cx="7093399" cy="1749979"/>
            <a:chOff x="0" y="0"/>
            <a:chExt cx="9457865" cy="2333306"/>
          </a:xfrm>
        </p:grpSpPr>
        <p:grpSp>
          <p:nvGrpSpPr>
            <p:cNvPr id="29" name="Group 29"/>
            <p:cNvGrpSpPr/>
            <p:nvPr/>
          </p:nvGrpSpPr>
          <p:grpSpPr>
            <a:xfrm>
              <a:off x="231536" y="163080"/>
              <a:ext cx="9226329" cy="2170225"/>
              <a:chOff x="0" y="0"/>
              <a:chExt cx="2443237" cy="574700"/>
            </a:xfrm>
          </p:grpSpPr>
          <p:sp>
            <p:nvSpPr>
              <p:cNvPr id="30" name="Freeform 30"/>
              <p:cNvSpPr/>
              <p:nvPr/>
            </p:nvSpPr>
            <p:spPr>
              <a:xfrm>
                <a:off x="0" y="0"/>
                <a:ext cx="2443237" cy="574700"/>
              </a:xfrm>
              <a:custGeom>
                <a:avLst/>
                <a:gdLst/>
                <a:ahLst/>
                <a:cxnLst/>
                <a:rect l="l" t="t" r="r" b="b"/>
                <a:pathLst>
                  <a:path w="2443237" h="574700">
                    <a:moveTo>
                      <a:pt x="42017" y="0"/>
                    </a:moveTo>
                    <a:lnTo>
                      <a:pt x="2401220" y="0"/>
                    </a:lnTo>
                    <a:cubicBezTo>
                      <a:pt x="2412364" y="0"/>
                      <a:pt x="2423051" y="4427"/>
                      <a:pt x="2430931" y="12307"/>
                    </a:cubicBezTo>
                    <a:cubicBezTo>
                      <a:pt x="2438810" y="20186"/>
                      <a:pt x="2443237" y="30873"/>
                      <a:pt x="2443237" y="42017"/>
                    </a:cubicBezTo>
                    <a:lnTo>
                      <a:pt x="2443237" y="532683"/>
                    </a:lnTo>
                    <a:cubicBezTo>
                      <a:pt x="2443237" y="543827"/>
                      <a:pt x="2438810" y="554514"/>
                      <a:pt x="2430931" y="562394"/>
                    </a:cubicBezTo>
                    <a:cubicBezTo>
                      <a:pt x="2423051" y="570274"/>
                      <a:pt x="2412364" y="574700"/>
                      <a:pt x="2401220" y="574700"/>
                    </a:cubicBezTo>
                    <a:lnTo>
                      <a:pt x="42017" y="574700"/>
                    </a:lnTo>
                    <a:cubicBezTo>
                      <a:pt x="30873" y="574700"/>
                      <a:pt x="20186" y="570274"/>
                      <a:pt x="12307" y="562394"/>
                    </a:cubicBezTo>
                    <a:cubicBezTo>
                      <a:pt x="4427" y="554514"/>
                      <a:pt x="0" y="543827"/>
                      <a:pt x="0" y="532683"/>
                    </a:cubicBezTo>
                    <a:lnTo>
                      <a:pt x="0" y="42017"/>
                    </a:lnTo>
                    <a:cubicBezTo>
                      <a:pt x="0" y="30873"/>
                      <a:pt x="4427" y="20186"/>
                      <a:pt x="12307" y="12307"/>
                    </a:cubicBezTo>
                    <a:cubicBezTo>
                      <a:pt x="20186" y="4427"/>
                      <a:pt x="30873" y="0"/>
                      <a:pt x="42017" y="0"/>
                    </a:cubicBezTo>
                    <a:close/>
                  </a:path>
                </a:pathLst>
              </a:custGeom>
              <a:solidFill>
                <a:srgbClr val="FFFFFE"/>
              </a:solidFill>
              <a:ln w="38100" cap="rnd">
                <a:solidFill>
                  <a:srgbClr val="7ED5D3"/>
                </a:solidFill>
                <a:prstDash val="solid"/>
                <a:round/>
              </a:ln>
            </p:spPr>
            <p:txBody>
              <a:bodyPr/>
              <a:lstStyle/>
              <a:p>
                <a:endParaRPr lang="en-CY"/>
              </a:p>
            </p:txBody>
          </p:sp>
          <p:sp>
            <p:nvSpPr>
              <p:cNvPr id="31" name="TextBox 31"/>
              <p:cNvSpPr txBox="1"/>
              <p:nvPr/>
            </p:nvSpPr>
            <p:spPr>
              <a:xfrm>
                <a:off x="0" y="-28575"/>
                <a:ext cx="2443237" cy="6032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32" name="TextBox 32"/>
            <p:cNvSpPr txBox="1"/>
            <p:nvPr/>
          </p:nvSpPr>
          <p:spPr>
            <a:xfrm>
              <a:off x="587454" y="632687"/>
              <a:ext cx="8514493" cy="1301962"/>
            </a:xfrm>
            <a:prstGeom prst="rect">
              <a:avLst/>
            </a:prstGeom>
          </p:spPr>
          <p:txBody>
            <a:bodyPr lIns="0" tIns="0" rIns="0" bIns="0" rtlCol="0" anchor="t">
              <a:spAutoFit/>
            </a:bodyPr>
            <a:lstStyle/>
            <a:p>
              <a:pPr marL="0" lvl="0" indent="0" algn="just">
                <a:lnSpc>
                  <a:spcPts val="1960"/>
                </a:lnSpc>
                <a:spcBef>
                  <a:spcPct val="0"/>
                </a:spcBef>
              </a:pPr>
              <a:r>
                <a:rPr lang="en-US" sz="1400" b="1">
                  <a:solidFill>
                    <a:srgbClr val="464646"/>
                  </a:solidFill>
                  <a:latin typeface="Open Sans Bold"/>
                  <a:ea typeface="Open Sans Bold"/>
                  <a:cs typeface="Open Sans Bold"/>
                  <a:sym typeface="Open Sans Bold"/>
                </a:rPr>
                <a:t>Μία μικρή δράση</a:t>
              </a:r>
            </a:p>
            <a:p>
              <a:pPr marL="0" lvl="0" indent="0" algn="just">
                <a:lnSpc>
                  <a:spcPts val="1960"/>
                </a:lnSpc>
                <a:spcBef>
                  <a:spcPct val="0"/>
                </a:spcBef>
              </a:pPr>
              <a:r>
                <a:rPr lang="en-US" sz="1400" i="1" u="none" strike="noStrike">
                  <a:solidFill>
                    <a:srgbClr val="464646"/>
                  </a:solidFill>
                  <a:latin typeface="Open Sans Italics"/>
                  <a:ea typeface="Open Sans Italics"/>
                  <a:cs typeface="Open Sans Italics"/>
                  <a:sym typeface="Open Sans Italics"/>
                </a:rPr>
                <a:t>Ποιο είναι ένα απλό πράγμα που μπορούμε να δοκιμάσουμε διαφορετικά;</a:t>
              </a:r>
            </a:p>
            <a:p>
              <a:pPr marL="0" lvl="0" indent="0" algn="just">
                <a:lnSpc>
                  <a:spcPts val="1960"/>
                </a:lnSpc>
                <a:spcBef>
                  <a:spcPct val="0"/>
                </a:spcBef>
              </a:pPr>
              <a:r>
                <a:rPr lang="en-US" sz="1400" u="none" strike="noStrike">
                  <a:solidFill>
                    <a:srgbClr val="464646"/>
                  </a:solidFill>
                  <a:latin typeface="Open Sans"/>
                  <a:ea typeface="Open Sans"/>
                  <a:cs typeface="Open Sans"/>
                  <a:sym typeface="Open Sans"/>
                </a:rPr>
                <a:t>________________________________________________________________________________________________________________________________________________________________</a:t>
              </a:r>
            </a:p>
          </p:txBody>
        </p:sp>
        <p:grpSp>
          <p:nvGrpSpPr>
            <p:cNvPr id="33" name="Group 33"/>
            <p:cNvGrpSpPr/>
            <p:nvPr/>
          </p:nvGrpSpPr>
          <p:grpSpPr>
            <a:xfrm>
              <a:off x="0" y="0"/>
              <a:ext cx="690045" cy="676526"/>
              <a:chOff x="0" y="0"/>
              <a:chExt cx="829043" cy="812800"/>
            </a:xfrm>
          </p:grpSpPr>
          <p:sp>
            <p:nvSpPr>
              <p:cNvPr id="34" name="Freeform 34"/>
              <p:cNvSpPr/>
              <p:nvPr/>
            </p:nvSpPr>
            <p:spPr>
              <a:xfrm>
                <a:off x="0" y="0"/>
                <a:ext cx="829043" cy="812800"/>
              </a:xfrm>
              <a:custGeom>
                <a:avLst/>
                <a:gdLst/>
                <a:ahLst/>
                <a:cxnLst/>
                <a:rect l="l" t="t" r="r" b="b"/>
                <a:pathLst>
                  <a:path w="829043" h="812800">
                    <a:moveTo>
                      <a:pt x="414521" y="0"/>
                    </a:moveTo>
                    <a:cubicBezTo>
                      <a:pt x="185587" y="0"/>
                      <a:pt x="0" y="181951"/>
                      <a:pt x="0" y="406400"/>
                    </a:cubicBezTo>
                    <a:cubicBezTo>
                      <a:pt x="0" y="630849"/>
                      <a:pt x="185587" y="812800"/>
                      <a:pt x="414521" y="812800"/>
                    </a:cubicBezTo>
                    <a:cubicBezTo>
                      <a:pt x="643455" y="812800"/>
                      <a:pt x="829043" y="630849"/>
                      <a:pt x="829043" y="406400"/>
                    </a:cubicBezTo>
                    <a:cubicBezTo>
                      <a:pt x="829043" y="181951"/>
                      <a:pt x="643455" y="0"/>
                      <a:pt x="414521" y="0"/>
                    </a:cubicBezTo>
                    <a:close/>
                  </a:path>
                </a:pathLst>
              </a:custGeom>
              <a:solidFill>
                <a:srgbClr val="7ED5D3"/>
              </a:solidFill>
            </p:spPr>
            <p:txBody>
              <a:bodyPr/>
              <a:lstStyle/>
              <a:p>
                <a:endParaRPr lang="en-CY"/>
              </a:p>
            </p:txBody>
          </p:sp>
          <p:sp>
            <p:nvSpPr>
              <p:cNvPr id="35" name="TextBox 35"/>
              <p:cNvSpPr txBox="1"/>
              <p:nvPr/>
            </p:nvSpPr>
            <p:spPr>
              <a:xfrm>
                <a:off x="77723" y="47625"/>
                <a:ext cx="673597" cy="6889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36" name="TextBox 36"/>
            <p:cNvSpPr txBox="1"/>
            <p:nvPr/>
          </p:nvSpPr>
          <p:spPr>
            <a:xfrm>
              <a:off x="52903" y="206023"/>
              <a:ext cx="584238" cy="302580"/>
            </a:xfrm>
            <a:prstGeom prst="rect">
              <a:avLst/>
            </a:prstGeom>
          </p:spPr>
          <p:txBody>
            <a:bodyPr lIns="0" tIns="0" rIns="0" bIns="0" rtlCol="0" anchor="t">
              <a:spAutoFit/>
            </a:bodyPr>
            <a:lstStyle/>
            <a:p>
              <a:pPr marL="0" lvl="0" indent="0" algn="ctr">
                <a:lnSpc>
                  <a:spcPts val="1685"/>
                </a:lnSpc>
                <a:spcBef>
                  <a:spcPct val="0"/>
                </a:spcBef>
              </a:pPr>
              <a:r>
                <a:rPr lang="en-US" sz="1685" b="1" spc="-118">
                  <a:solidFill>
                    <a:srgbClr val="FFFFFF"/>
                  </a:solidFill>
                  <a:latin typeface="Open Sans Bold"/>
                  <a:ea typeface="Open Sans Bold"/>
                  <a:cs typeface="Open Sans Bold"/>
                  <a:sym typeface="Open Sans Bold"/>
                </a:rPr>
                <a:t>3</a:t>
              </a:r>
            </a:p>
          </p:txBody>
        </p:sp>
        <p:grpSp>
          <p:nvGrpSpPr>
            <p:cNvPr id="37" name="Group 37"/>
            <p:cNvGrpSpPr/>
            <p:nvPr/>
          </p:nvGrpSpPr>
          <p:grpSpPr>
            <a:xfrm>
              <a:off x="7889304" y="331115"/>
              <a:ext cx="1294518" cy="470228"/>
              <a:chOff x="0" y="0"/>
              <a:chExt cx="347944" cy="126389"/>
            </a:xfrm>
          </p:grpSpPr>
          <p:sp>
            <p:nvSpPr>
              <p:cNvPr id="38" name="Freeform 38"/>
              <p:cNvSpPr/>
              <p:nvPr/>
            </p:nvSpPr>
            <p:spPr>
              <a:xfrm>
                <a:off x="0" y="0"/>
                <a:ext cx="347945" cy="126389"/>
              </a:xfrm>
              <a:custGeom>
                <a:avLst/>
                <a:gdLst/>
                <a:ahLst/>
                <a:cxnLst/>
                <a:rect l="l" t="t" r="r" b="b"/>
                <a:pathLst>
                  <a:path w="347945" h="126389">
                    <a:moveTo>
                      <a:pt x="63195" y="0"/>
                    </a:moveTo>
                    <a:lnTo>
                      <a:pt x="284750" y="0"/>
                    </a:lnTo>
                    <a:cubicBezTo>
                      <a:pt x="319651" y="0"/>
                      <a:pt x="347945" y="28293"/>
                      <a:pt x="347945" y="63195"/>
                    </a:cubicBezTo>
                    <a:lnTo>
                      <a:pt x="347945" y="63195"/>
                    </a:lnTo>
                    <a:cubicBezTo>
                      <a:pt x="347945" y="79955"/>
                      <a:pt x="341287" y="96029"/>
                      <a:pt x="329435" y="107880"/>
                    </a:cubicBezTo>
                    <a:cubicBezTo>
                      <a:pt x="317584" y="119731"/>
                      <a:pt x="301510" y="126389"/>
                      <a:pt x="284750" y="126389"/>
                    </a:cubicBezTo>
                    <a:lnTo>
                      <a:pt x="63195" y="126389"/>
                    </a:lnTo>
                    <a:cubicBezTo>
                      <a:pt x="46434" y="126389"/>
                      <a:pt x="30361" y="119731"/>
                      <a:pt x="18509" y="107880"/>
                    </a:cubicBezTo>
                    <a:cubicBezTo>
                      <a:pt x="6658" y="96029"/>
                      <a:pt x="0" y="79955"/>
                      <a:pt x="0" y="63195"/>
                    </a:cubicBezTo>
                    <a:lnTo>
                      <a:pt x="0" y="63195"/>
                    </a:lnTo>
                    <a:cubicBezTo>
                      <a:pt x="0" y="46434"/>
                      <a:pt x="6658" y="30361"/>
                      <a:pt x="18509" y="18509"/>
                    </a:cubicBezTo>
                    <a:cubicBezTo>
                      <a:pt x="30361" y="6658"/>
                      <a:pt x="46434" y="0"/>
                      <a:pt x="63195" y="0"/>
                    </a:cubicBezTo>
                    <a:close/>
                  </a:path>
                </a:pathLst>
              </a:custGeom>
              <a:solidFill>
                <a:srgbClr val="E7F8F7"/>
              </a:solidFill>
            </p:spPr>
            <p:txBody>
              <a:bodyPr/>
              <a:lstStyle/>
              <a:p>
                <a:endParaRPr lang="en-CY"/>
              </a:p>
            </p:txBody>
          </p:sp>
          <p:sp>
            <p:nvSpPr>
              <p:cNvPr id="39" name="TextBox 39"/>
              <p:cNvSpPr txBox="1"/>
              <p:nvPr/>
            </p:nvSpPr>
            <p:spPr>
              <a:xfrm>
                <a:off x="0" y="-19050"/>
                <a:ext cx="347944" cy="145439"/>
              </a:xfrm>
              <a:prstGeom prst="rect">
                <a:avLst/>
              </a:prstGeom>
            </p:spPr>
            <p:txBody>
              <a:bodyPr lIns="50049" tIns="50049" rIns="50049" bIns="50049" rtlCol="0" anchor="ctr"/>
              <a:lstStyle/>
              <a:p>
                <a:pPr marL="0" lvl="0" indent="0" algn="ctr">
                  <a:lnSpc>
                    <a:spcPts val="1680"/>
                  </a:lnSpc>
                  <a:spcBef>
                    <a:spcPct val="0"/>
                  </a:spcBef>
                </a:pPr>
                <a:r>
                  <a:rPr lang="en-US" sz="1200" u="none" strike="noStrike">
                    <a:solidFill>
                      <a:srgbClr val="464646"/>
                    </a:solidFill>
                    <a:latin typeface="Open Sans"/>
                    <a:ea typeface="Open Sans"/>
                    <a:cs typeface="Open Sans"/>
                    <a:sym typeface="Open Sans"/>
                  </a:rPr>
                  <a:t>4-5 λεπτά</a:t>
                </a:r>
              </a:p>
            </p:txBody>
          </p:sp>
        </p:grpSp>
      </p:grpSp>
      <p:sp>
        <p:nvSpPr>
          <p:cNvPr id="40" name="TextBox 40"/>
          <p:cNvSpPr txBox="1"/>
          <p:nvPr/>
        </p:nvSpPr>
        <p:spPr>
          <a:xfrm>
            <a:off x="987091" y="949195"/>
            <a:ext cx="5585817" cy="424180"/>
          </a:xfrm>
          <a:prstGeom prst="rect">
            <a:avLst/>
          </a:prstGeom>
        </p:spPr>
        <p:txBody>
          <a:bodyPr lIns="0" tIns="0" rIns="0" bIns="0" rtlCol="0" anchor="t">
            <a:spAutoFit/>
          </a:bodyPr>
          <a:lstStyle/>
          <a:p>
            <a:pPr marL="0" lvl="0" indent="0" algn="ctr">
              <a:lnSpc>
                <a:spcPts val="3200"/>
              </a:lnSpc>
              <a:spcBef>
                <a:spcPct val="0"/>
              </a:spcBef>
            </a:pPr>
            <a:r>
              <a:rPr lang="en-US" sz="3200" b="1" u="none" strike="noStrike" spc="-224" dirty="0" err="1">
                <a:solidFill>
                  <a:srgbClr val="7ED5D3"/>
                </a:solidFill>
                <a:latin typeface="Open Sans Bold"/>
                <a:ea typeface="Open Sans Bold"/>
                <a:cs typeface="Open Sans Bold"/>
                <a:sym typeface="Open Sans Bold"/>
              </a:rPr>
              <a:t>Δι</a:t>
            </a:r>
            <a:r>
              <a:rPr lang="el-GR" sz="3200" b="1" u="none" strike="noStrike" spc="-224" dirty="0">
                <a:solidFill>
                  <a:srgbClr val="7ED5D3"/>
                </a:solidFill>
                <a:latin typeface="Open Sans Bold"/>
                <a:ea typeface="Open Sans Bold"/>
                <a:cs typeface="Open Sans Bold"/>
                <a:sym typeface="Open Sans Bold"/>
              </a:rPr>
              <a:t>άλογος</a:t>
            </a:r>
            <a:r>
              <a:rPr lang="en-US" sz="3200" b="1" u="none" strike="noStrike" spc="-224" dirty="0">
                <a:solidFill>
                  <a:srgbClr val="7ED5D3"/>
                </a:solidFill>
                <a:latin typeface="Open Sans Bold"/>
                <a:ea typeface="Open Sans Bold"/>
                <a:cs typeface="Open Sans Bold"/>
                <a:sym typeface="Open Sans Bold"/>
              </a:rPr>
              <a:t> </a:t>
            </a:r>
            <a:r>
              <a:rPr lang="en-US" sz="3200" b="1" u="none" strike="noStrike" spc="-224" dirty="0" err="1">
                <a:solidFill>
                  <a:srgbClr val="7ED5D3"/>
                </a:solidFill>
                <a:latin typeface="Open Sans Bold"/>
                <a:ea typeface="Open Sans Bold"/>
                <a:cs typeface="Open Sans Bold"/>
                <a:sym typeface="Open Sans Bold"/>
              </a:rPr>
              <a:t>Έντ</a:t>
            </a:r>
            <a:r>
              <a:rPr lang="en-US" sz="3200" b="1" u="none" strike="noStrike" spc="-224" dirty="0">
                <a:solidFill>
                  <a:srgbClr val="7ED5D3"/>
                </a:solidFill>
                <a:latin typeface="Open Sans Bold"/>
                <a:ea typeface="Open Sans Bold"/>
                <a:cs typeface="Open Sans Bold"/>
                <a:sym typeface="Open Sans Bold"/>
              </a:rPr>
              <a:t>αξης</a:t>
            </a:r>
          </a:p>
        </p:txBody>
      </p:sp>
      <p:sp>
        <p:nvSpPr>
          <p:cNvPr id="41" name="TextBox 41"/>
          <p:cNvSpPr txBox="1"/>
          <p:nvPr/>
        </p:nvSpPr>
        <p:spPr>
          <a:xfrm>
            <a:off x="2565042" y="1533712"/>
            <a:ext cx="2429917" cy="269876"/>
          </a:xfrm>
          <a:prstGeom prst="rect">
            <a:avLst/>
          </a:prstGeom>
        </p:spPr>
        <p:txBody>
          <a:bodyPr lIns="0" tIns="0" rIns="0" bIns="0" rtlCol="0" anchor="t">
            <a:spAutoFit/>
          </a:bodyPr>
          <a:lstStyle/>
          <a:p>
            <a:pPr marL="0" lvl="0" indent="0" algn="ctr">
              <a:lnSpc>
                <a:spcPts val="2000"/>
              </a:lnSpc>
              <a:spcBef>
                <a:spcPct val="0"/>
              </a:spcBef>
            </a:pPr>
            <a:r>
              <a:rPr lang="en-US" sz="2000" i="1" spc="-140">
                <a:solidFill>
                  <a:srgbClr val="369694"/>
                </a:solidFill>
                <a:latin typeface="Open Sans Italics"/>
                <a:ea typeface="Open Sans Italics"/>
                <a:cs typeface="Open Sans Italics"/>
                <a:sym typeface="Open Sans Italics"/>
              </a:rPr>
              <a:t>15 λεπτά</a:t>
            </a:r>
          </a:p>
        </p:txBody>
      </p:sp>
      <p:sp>
        <p:nvSpPr>
          <p:cNvPr id="42" name="TextBox 42"/>
          <p:cNvSpPr txBox="1"/>
          <p:nvPr/>
        </p:nvSpPr>
        <p:spPr>
          <a:xfrm>
            <a:off x="302441" y="2050045"/>
            <a:ext cx="6955118" cy="617220"/>
          </a:xfrm>
          <a:prstGeom prst="rect">
            <a:avLst/>
          </a:prstGeom>
        </p:spPr>
        <p:txBody>
          <a:bodyPr lIns="0" tIns="0" rIns="0" bIns="0" rtlCol="0" anchor="t">
            <a:spAutoFit/>
          </a:bodyPr>
          <a:lstStyle/>
          <a:p>
            <a:pPr marL="0" lvl="0" indent="0" algn="l">
              <a:lnSpc>
                <a:spcPts val="1679"/>
              </a:lnSpc>
              <a:spcBef>
                <a:spcPct val="0"/>
              </a:spcBef>
            </a:pPr>
            <a:r>
              <a:rPr lang="en-US" sz="1200" b="1">
                <a:solidFill>
                  <a:srgbClr val="464646"/>
                </a:solidFill>
                <a:latin typeface="Open Sans Bold"/>
                <a:ea typeface="Open Sans Bold"/>
                <a:cs typeface="Open Sans Bold"/>
                <a:sym typeface="Open Sans Bold"/>
              </a:rPr>
              <a:t>Σκοπός</a:t>
            </a:r>
          </a:p>
          <a:p>
            <a:pPr marL="0" lvl="0" indent="0" algn="l">
              <a:lnSpc>
                <a:spcPts val="1679"/>
              </a:lnSpc>
              <a:spcBef>
                <a:spcPct val="0"/>
              </a:spcBef>
            </a:pPr>
            <a:r>
              <a:rPr lang="en-US" sz="1200">
                <a:solidFill>
                  <a:srgbClr val="464646"/>
                </a:solidFill>
                <a:latin typeface="Open Sans"/>
                <a:ea typeface="Open Sans"/>
                <a:cs typeface="Open Sans"/>
                <a:sym typeface="Open Sans"/>
              </a:rPr>
              <a:t>Ένας σύντομος ομαδικός αναστοχασμός για την ενίσχυση της συνεργασίας, της ανοιχτότητας και της κοινής ευθύνης. Για όλους - δεν συνδέεται με ένα μόνο άτομο.</a:t>
            </a:r>
          </a:p>
        </p:txBody>
      </p:sp>
      <p:grpSp>
        <p:nvGrpSpPr>
          <p:cNvPr id="43" name="Group 43"/>
          <p:cNvGrpSpPr/>
          <p:nvPr/>
        </p:nvGrpSpPr>
        <p:grpSpPr>
          <a:xfrm>
            <a:off x="-395894" y="8538251"/>
            <a:ext cx="6322162" cy="1685514"/>
            <a:chOff x="0" y="0"/>
            <a:chExt cx="8429550" cy="2247352"/>
          </a:xfrm>
        </p:grpSpPr>
        <p:grpSp>
          <p:nvGrpSpPr>
            <p:cNvPr id="44" name="Group 44"/>
            <p:cNvGrpSpPr/>
            <p:nvPr/>
          </p:nvGrpSpPr>
          <p:grpSpPr>
            <a:xfrm>
              <a:off x="0" y="147767"/>
              <a:ext cx="8308187" cy="2078745"/>
              <a:chOff x="0" y="-19050"/>
              <a:chExt cx="2113756" cy="528871"/>
            </a:xfrm>
          </p:grpSpPr>
          <p:sp>
            <p:nvSpPr>
              <p:cNvPr id="45" name="Freeform 45"/>
              <p:cNvSpPr/>
              <p:nvPr/>
            </p:nvSpPr>
            <p:spPr>
              <a:xfrm>
                <a:off x="134297" y="0"/>
                <a:ext cx="1979459" cy="509821"/>
              </a:xfrm>
              <a:custGeom>
                <a:avLst/>
                <a:gdLst/>
                <a:ahLst/>
                <a:cxnLst/>
                <a:rect l="l" t="t" r="r" b="b"/>
                <a:pathLst>
                  <a:path w="2113756" h="509821">
                    <a:moveTo>
                      <a:pt x="45971" y="0"/>
                    </a:moveTo>
                    <a:lnTo>
                      <a:pt x="2067785" y="0"/>
                    </a:lnTo>
                    <a:cubicBezTo>
                      <a:pt x="2093174" y="0"/>
                      <a:pt x="2113756" y="20582"/>
                      <a:pt x="2113756" y="45971"/>
                    </a:cubicBezTo>
                    <a:lnTo>
                      <a:pt x="2113756" y="463850"/>
                    </a:lnTo>
                    <a:cubicBezTo>
                      <a:pt x="2113756" y="489239"/>
                      <a:pt x="2093174" y="509821"/>
                      <a:pt x="2067785" y="509821"/>
                    </a:cubicBezTo>
                    <a:lnTo>
                      <a:pt x="45971" y="509821"/>
                    </a:lnTo>
                    <a:cubicBezTo>
                      <a:pt x="20582" y="509821"/>
                      <a:pt x="0" y="489239"/>
                      <a:pt x="0" y="463850"/>
                    </a:cubicBezTo>
                    <a:lnTo>
                      <a:pt x="0" y="45971"/>
                    </a:lnTo>
                    <a:cubicBezTo>
                      <a:pt x="0" y="20582"/>
                      <a:pt x="20582" y="0"/>
                      <a:pt x="45971" y="0"/>
                    </a:cubicBezTo>
                    <a:close/>
                  </a:path>
                </a:pathLst>
              </a:custGeom>
              <a:solidFill>
                <a:srgbClr val="E7F8F7"/>
              </a:solidFill>
            </p:spPr>
            <p:txBody>
              <a:bodyPr/>
              <a:lstStyle/>
              <a:p>
                <a:endParaRPr lang="en-CY"/>
              </a:p>
            </p:txBody>
          </p:sp>
          <p:sp>
            <p:nvSpPr>
              <p:cNvPr id="46" name="TextBox 46"/>
              <p:cNvSpPr txBox="1"/>
              <p:nvPr/>
            </p:nvSpPr>
            <p:spPr>
              <a:xfrm>
                <a:off x="0" y="-19050"/>
                <a:ext cx="2113756" cy="528871"/>
              </a:xfrm>
              <a:prstGeom prst="rect">
                <a:avLst/>
              </a:prstGeom>
            </p:spPr>
            <p:txBody>
              <a:bodyPr lIns="53668" tIns="53668" rIns="53668" bIns="53668" rtlCol="0" anchor="ctr"/>
              <a:lstStyle/>
              <a:p>
                <a:pPr algn="ctr">
                  <a:lnSpc>
                    <a:spcPts val="1679"/>
                  </a:lnSpc>
                </a:pPr>
                <a:endParaRPr/>
              </a:p>
            </p:txBody>
          </p:sp>
        </p:grpSp>
        <p:sp>
          <p:nvSpPr>
            <p:cNvPr id="47" name="Freeform 47"/>
            <p:cNvSpPr/>
            <p:nvPr/>
          </p:nvSpPr>
          <p:spPr>
            <a:xfrm>
              <a:off x="573639" y="0"/>
              <a:ext cx="1691660" cy="2226512"/>
            </a:xfrm>
            <a:custGeom>
              <a:avLst/>
              <a:gdLst/>
              <a:ahLst/>
              <a:cxnLst/>
              <a:rect l="l" t="t" r="r" b="b"/>
              <a:pathLst>
                <a:path w="1691660" h="2226512">
                  <a:moveTo>
                    <a:pt x="0" y="0"/>
                  </a:moveTo>
                  <a:lnTo>
                    <a:pt x="1691660" y="0"/>
                  </a:lnTo>
                  <a:lnTo>
                    <a:pt x="1691660" y="2226512"/>
                  </a:lnTo>
                  <a:lnTo>
                    <a:pt x="0" y="2226512"/>
                  </a:lnTo>
                  <a:lnTo>
                    <a:pt x="0" y="0"/>
                  </a:lnTo>
                  <a:close/>
                </a:path>
              </a:pathLst>
            </a:custGeom>
            <a:blipFill>
              <a:blip r:embed="rId2"/>
              <a:stretch>
                <a:fillRect b="-131111"/>
              </a:stretch>
            </a:blipFill>
          </p:spPr>
          <p:txBody>
            <a:bodyPr/>
            <a:lstStyle/>
            <a:p>
              <a:endParaRPr lang="en-CY" dirty="0"/>
            </a:p>
          </p:txBody>
        </p:sp>
        <p:sp>
          <p:nvSpPr>
            <p:cNvPr id="48" name="TextBox 48"/>
            <p:cNvSpPr txBox="1"/>
            <p:nvPr/>
          </p:nvSpPr>
          <p:spPr>
            <a:xfrm>
              <a:off x="2265299" y="313142"/>
              <a:ext cx="6164251" cy="1934210"/>
            </a:xfrm>
            <a:prstGeom prst="rect">
              <a:avLst/>
            </a:prstGeom>
          </p:spPr>
          <p:txBody>
            <a:bodyPr lIns="0" tIns="0" rIns="0" bIns="0" rtlCol="0" anchor="t">
              <a:spAutoFit/>
            </a:bodyPr>
            <a:lstStyle/>
            <a:p>
              <a:pPr algn="l">
                <a:lnSpc>
                  <a:spcPts val="1679"/>
                </a:lnSpc>
              </a:pPr>
              <a:r>
                <a:rPr lang="en-US" sz="1200" b="1">
                  <a:solidFill>
                    <a:srgbClr val="464646"/>
                  </a:solidFill>
                  <a:latin typeface="Open Sans Bold"/>
                  <a:ea typeface="Open Sans Bold"/>
                  <a:cs typeface="Open Sans Bold"/>
                  <a:sym typeface="Open Sans Bold"/>
                </a:rPr>
                <a:t>Υπενθυμίσεις</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Εθελοντική συμμετοχή</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Εποικοδομητικός και σεβαστικός τόνος</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Καμία αξιολόγηση ή κριτική</a:t>
              </a:r>
            </a:p>
            <a:p>
              <a:pPr marL="259080" lvl="1" indent="-129540" algn="l">
                <a:lnSpc>
                  <a:spcPts val="1679"/>
                </a:lnSpc>
                <a:buFont typeface="Arial"/>
                <a:buChar char="•"/>
              </a:pPr>
              <a:r>
                <a:rPr lang="en-US" sz="1200">
                  <a:solidFill>
                    <a:srgbClr val="464646"/>
                  </a:solidFill>
                  <a:latin typeface="Open Sans"/>
                  <a:ea typeface="Open Sans"/>
                  <a:cs typeface="Open Sans"/>
                  <a:sym typeface="Open Sans"/>
                </a:rPr>
                <a:t>Οι διευθυντές συμμετέχουν ως ισότιμοι</a:t>
              </a:r>
            </a:p>
            <a:p>
              <a:pPr marL="259080" lvl="1" indent="-129540" algn="l">
                <a:lnSpc>
                  <a:spcPts val="1679"/>
                </a:lnSpc>
                <a:buFont typeface="Arial"/>
                <a:buChar char="•"/>
              </a:pPr>
              <a:r>
                <a:rPr lang="en-US" sz="1200" i="1">
                  <a:solidFill>
                    <a:srgbClr val="464646"/>
                  </a:solidFill>
                  <a:latin typeface="Open Sans Italics"/>
                  <a:ea typeface="Open Sans Italics"/>
                  <a:cs typeface="Open Sans Italics"/>
                  <a:sym typeface="Open Sans Italics"/>
                </a:rPr>
                <a:t>Προαιρετικά: Επανεξετάστε τη συμφωνημένη ενέργεια στην επόμενη συνάντηση.</a:t>
              </a:r>
            </a:p>
          </p:txBody>
        </p:sp>
      </p:grpSp>
      <p:grpSp>
        <p:nvGrpSpPr>
          <p:cNvPr id="54" name="Group 3">
            <a:extLst>
              <a:ext uri="{FF2B5EF4-FFF2-40B4-BE49-F238E27FC236}">
                <a16:creationId xmlns:a16="http://schemas.microsoft.com/office/drawing/2014/main" id="{DF7ADD3E-6507-D39E-9064-8A04B8401DB9}"/>
              </a:ext>
            </a:extLst>
          </p:cNvPr>
          <p:cNvGrpSpPr/>
          <p:nvPr/>
        </p:nvGrpSpPr>
        <p:grpSpPr>
          <a:xfrm flipV="1">
            <a:off x="-1" y="10438198"/>
            <a:ext cx="6897157" cy="45719"/>
            <a:chOff x="0" y="0"/>
            <a:chExt cx="2709333" cy="26991"/>
          </a:xfrm>
        </p:grpSpPr>
        <p:sp>
          <p:nvSpPr>
            <p:cNvPr id="55" name="Freeform 4">
              <a:extLst>
                <a:ext uri="{FF2B5EF4-FFF2-40B4-BE49-F238E27FC236}">
                  <a16:creationId xmlns:a16="http://schemas.microsoft.com/office/drawing/2014/main" id="{8FC51777-6A09-8E9C-F53C-6102E7E955A4}"/>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56" name="TextBox 5">
              <a:extLst>
                <a:ext uri="{FF2B5EF4-FFF2-40B4-BE49-F238E27FC236}">
                  <a16:creationId xmlns:a16="http://schemas.microsoft.com/office/drawing/2014/main" id="{B68ECEBD-1FD1-3ABE-65AF-76590C1DD642}"/>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57" name="Freeform 6">
            <a:extLst>
              <a:ext uri="{FF2B5EF4-FFF2-40B4-BE49-F238E27FC236}">
                <a16:creationId xmlns:a16="http://schemas.microsoft.com/office/drawing/2014/main" id="{61C11EDF-BE8E-87AC-AF84-3E64D3D78897}"/>
              </a:ext>
            </a:extLst>
          </p:cNvPr>
          <p:cNvSpPr/>
          <p:nvPr/>
        </p:nvSpPr>
        <p:spPr>
          <a:xfrm>
            <a:off x="1699724" y="-9123"/>
            <a:ext cx="3024000" cy="57902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77038"/>
            </a:stretch>
          </a:blipFill>
        </p:spPr>
        <p:txBody>
          <a:bodyPr/>
          <a:lstStyle/>
          <a:p>
            <a:endParaRPr lang="en-CY" dirty="0"/>
          </a:p>
        </p:txBody>
      </p:sp>
      <p:sp>
        <p:nvSpPr>
          <p:cNvPr id="58" name="Freeform 7">
            <a:extLst>
              <a:ext uri="{FF2B5EF4-FFF2-40B4-BE49-F238E27FC236}">
                <a16:creationId xmlns:a16="http://schemas.microsoft.com/office/drawing/2014/main" id="{16DD07E9-1CAB-3803-A3EA-DB45A3587C30}"/>
              </a:ext>
            </a:extLst>
          </p:cNvPr>
          <p:cNvSpPr/>
          <p:nvPr/>
        </p:nvSpPr>
        <p:spPr>
          <a:xfrm>
            <a:off x="2902269" y="-50353"/>
            <a:ext cx="3024000" cy="65625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44436"/>
            </a:stretch>
          </a:blipFill>
        </p:spPr>
        <p:txBody>
          <a:bodyPr/>
          <a:lstStyle/>
          <a:p>
            <a:endParaRPr lang="en-CY"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278B4-F677-D72D-0A24-DC9236603CEF}"/>
            </a:ext>
          </a:extLst>
        </p:cNvPr>
        <p:cNvGrpSpPr/>
        <p:nvPr/>
      </p:nvGrpSpPr>
      <p:grpSpPr>
        <a:xfrm>
          <a:off x="0" y="0"/>
          <a:ext cx="0" cy="0"/>
          <a:chOff x="0" y="0"/>
          <a:chExt cx="0" cy="0"/>
        </a:xfrm>
      </p:grpSpPr>
      <p:sp>
        <p:nvSpPr>
          <p:cNvPr id="3" name="TextBox 5">
            <a:extLst>
              <a:ext uri="{FF2B5EF4-FFF2-40B4-BE49-F238E27FC236}">
                <a16:creationId xmlns:a16="http://schemas.microsoft.com/office/drawing/2014/main" id="{4EC9DF0B-FEE3-6D51-21F5-4507C15205A3}"/>
              </a:ext>
            </a:extLst>
          </p:cNvPr>
          <p:cNvSpPr txBox="1"/>
          <p:nvPr/>
        </p:nvSpPr>
        <p:spPr>
          <a:xfrm>
            <a:off x="0" y="2318068"/>
            <a:ext cx="7556500" cy="8616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7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F4A64E"/>
                </a:solidFill>
                <a:uFillTx/>
                <a:latin typeface="Open Sans Bold"/>
                <a:ea typeface="Open Sans Bold"/>
                <a:cs typeface="Open Sans Bold"/>
              </a:rPr>
              <a:t>Δραστηριότητα</a:t>
            </a:r>
            <a:r>
              <a:rPr lang="en-CY" sz="5400" b="1" i="0" u="none" strike="noStrike" kern="1200" cap="none" baseline="0" dirty="0">
                <a:solidFill>
                  <a:srgbClr val="F4A64E"/>
                </a:solidFill>
                <a:uFillTx/>
                <a:latin typeface="Open Sans Bold"/>
                <a:ea typeface="Open Sans Bold"/>
                <a:cs typeface="Open Sans Bold"/>
              </a:rPr>
              <a:t> 1</a:t>
            </a:r>
            <a:r>
              <a:rPr lang="el-GR" sz="5400" b="1" i="0" u="none" strike="noStrike" kern="1200" cap="none" baseline="0" dirty="0">
                <a:solidFill>
                  <a:srgbClr val="F4A64E"/>
                </a:solidFill>
                <a:uFillTx/>
                <a:latin typeface="Open Sans Bold"/>
                <a:ea typeface="Open Sans Bold"/>
                <a:cs typeface="Open Sans Bold"/>
              </a:rPr>
              <a:t>7</a:t>
            </a:r>
            <a:endParaRPr lang="en-US" sz="54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64319953-678D-3586-3AD9-63B99578E628}"/>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6DB49903-851C-A129-90DE-0ECFCDD10597}"/>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052822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522238" y="650305"/>
            <a:ext cx="6515524" cy="650875"/>
          </a:xfrm>
          <a:prstGeom prst="rect">
            <a:avLst/>
          </a:prstGeom>
        </p:spPr>
        <p:txBody>
          <a:bodyPr lIns="0" tIns="0" rIns="0" bIns="0" rtlCol="0" anchor="t">
            <a:spAutoFit/>
          </a:bodyPr>
          <a:lstStyle/>
          <a:p>
            <a:pPr marL="0" lvl="0" indent="0" algn="ctr">
              <a:lnSpc>
                <a:spcPts val="2600"/>
              </a:lnSpc>
              <a:spcBef>
                <a:spcPct val="0"/>
              </a:spcBef>
            </a:pPr>
            <a:r>
              <a:rPr lang="en-US" sz="2000" b="1" u="none" strike="noStrike" spc="-140">
                <a:solidFill>
                  <a:srgbClr val="464646"/>
                </a:solidFill>
                <a:latin typeface="Open Sans Bold"/>
                <a:ea typeface="Open Sans Bold"/>
                <a:cs typeface="Open Sans Bold"/>
                <a:sym typeface="Open Sans Bold"/>
              </a:rPr>
              <a:t>Παραδείγματα δραστηριοτήτων ομαδικής ανάπτυξης χωρίς αποκλεισμούς</a:t>
            </a:r>
          </a:p>
        </p:txBody>
      </p:sp>
      <p:sp>
        <p:nvSpPr>
          <p:cNvPr id="10" name="TextBox 10"/>
          <p:cNvSpPr txBox="1"/>
          <p:nvPr/>
        </p:nvSpPr>
        <p:spPr>
          <a:xfrm>
            <a:off x="1077499" y="1480487"/>
            <a:ext cx="5405002" cy="198120"/>
          </a:xfrm>
          <a:prstGeom prst="rect">
            <a:avLst/>
          </a:prstGeom>
        </p:spPr>
        <p:txBody>
          <a:bodyPr lIns="0" tIns="0" rIns="0" bIns="0" rtlCol="0" anchor="t">
            <a:spAutoFit/>
          </a:bodyPr>
          <a:lstStyle/>
          <a:p>
            <a:pPr marL="0" lvl="0" indent="0" algn="ctr">
              <a:lnSpc>
                <a:spcPts val="1679"/>
              </a:lnSpc>
              <a:spcBef>
                <a:spcPct val="0"/>
              </a:spcBef>
            </a:pPr>
            <a:r>
              <a:rPr lang="en-US" sz="1200" i="1">
                <a:solidFill>
                  <a:srgbClr val="464646"/>
                </a:solidFill>
                <a:latin typeface="Open Sans Italics"/>
                <a:ea typeface="Open Sans Italics"/>
                <a:cs typeface="Open Sans Italics"/>
                <a:sym typeface="Open Sans Italics"/>
              </a:rPr>
              <a:t>Οι οργανισμοί μπορούν να επιλέξουν ένα ή περισσότερα από τα ακόλουθα:</a:t>
            </a:r>
          </a:p>
        </p:txBody>
      </p:sp>
      <p:sp>
        <p:nvSpPr>
          <p:cNvPr id="11" name="Freeform 11"/>
          <p:cNvSpPr/>
          <p:nvPr/>
        </p:nvSpPr>
        <p:spPr>
          <a:xfrm>
            <a:off x="3575107" y="3034235"/>
            <a:ext cx="409787" cy="378028"/>
          </a:xfrm>
          <a:custGeom>
            <a:avLst/>
            <a:gdLst/>
            <a:ahLst/>
            <a:cxnLst/>
            <a:rect l="l" t="t" r="r" b="b"/>
            <a:pathLst>
              <a:path w="409787" h="378028">
                <a:moveTo>
                  <a:pt x="0" y="0"/>
                </a:moveTo>
                <a:lnTo>
                  <a:pt x="409786" y="0"/>
                </a:lnTo>
                <a:lnTo>
                  <a:pt x="409786" y="378028"/>
                </a:lnTo>
                <a:lnTo>
                  <a:pt x="0" y="37802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12" name="TextBox 12"/>
          <p:cNvSpPr txBox="1"/>
          <p:nvPr/>
        </p:nvSpPr>
        <p:spPr>
          <a:xfrm>
            <a:off x="44062" y="3480445"/>
            <a:ext cx="7471877" cy="258064"/>
          </a:xfrm>
          <a:prstGeom prst="rect">
            <a:avLst/>
          </a:prstGeom>
        </p:spPr>
        <p:txBody>
          <a:bodyPr lIns="0" tIns="0" rIns="0" bIns="0" rtlCol="0" anchor="t">
            <a:spAutoFit/>
          </a:bodyPr>
          <a:lstStyle/>
          <a:p>
            <a:pPr marL="0" lvl="0" indent="0" algn="ctr">
              <a:lnSpc>
                <a:spcPts val="2198"/>
              </a:lnSpc>
              <a:spcBef>
                <a:spcPct val="0"/>
              </a:spcBef>
            </a:pPr>
            <a:r>
              <a:rPr lang="en-US" sz="1400" i="1" spc="-53">
                <a:solidFill>
                  <a:srgbClr val="464646"/>
                </a:solidFill>
                <a:latin typeface="Open Sans Italics"/>
                <a:ea typeface="Open Sans Italics"/>
                <a:cs typeface="Open Sans Italics"/>
                <a:sym typeface="Open Sans Italics"/>
              </a:rPr>
              <a:t>Μπορείτε να εκτυπώσετε και να χρησιμοποιήσετε αυτές τις οδηγίες ή να δημιουργήσετε τις δικές σας!</a:t>
            </a:r>
          </a:p>
        </p:txBody>
      </p:sp>
      <p:grpSp>
        <p:nvGrpSpPr>
          <p:cNvPr id="13" name="Group 13"/>
          <p:cNvGrpSpPr/>
          <p:nvPr/>
        </p:nvGrpSpPr>
        <p:grpSpPr>
          <a:xfrm>
            <a:off x="756000" y="1794413"/>
            <a:ext cx="6048000" cy="366859"/>
            <a:chOff x="0" y="0"/>
            <a:chExt cx="2167467" cy="131474"/>
          </a:xfrm>
        </p:grpSpPr>
        <p:sp>
          <p:nvSpPr>
            <p:cNvPr id="14" name="Freeform 14"/>
            <p:cNvSpPr/>
            <p:nvPr/>
          </p:nvSpPr>
          <p:spPr>
            <a:xfrm>
              <a:off x="0" y="0"/>
              <a:ext cx="2167467" cy="131474"/>
            </a:xfrm>
            <a:custGeom>
              <a:avLst/>
              <a:gdLst/>
              <a:ahLst/>
              <a:cxnLst/>
              <a:rect l="l" t="t" r="r" b="b"/>
              <a:pathLst>
                <a:path w="2167467" h="131474">
                  <a:moveTo>
                    <a:pt x="0" y="0"/>
                  </a:moveTo>
                  <a:lnTo>
                    <a:pt x="2167467" y="0"/>
                  </a:lnTo>
                  <a:lnTo>
                    <a:pt x="2167467" y="131474"/>
                  </a:lnTo>
                  <a:lnTo>
                    <a:pt x="0" y="131474"/>
                  </a:lnTo>
                  <a:close/>
                </a:path>
              </a:pathLst>
            </a:custGeom>
            <a:solidFill>
              <a:srgbClr val="FFDAB3"/>
            </a:solidFill>
          </p:spPr>
          <p:txBody>
            <a:bodyPr/>
            <a:lstStyle/>
            <a:p>
              <a:endParaRPr lang="en-CY"/>
            </a:p>
          </p:txBody>
        </p:sp>
        <p:sp>
          <p:nvSpPr>
            <p:cNvPr id="15" name="TextBox 15"/>
            <p:cNvSpPr txBox="1"/>
            <p:nvPr/>
          </p:nvSpPr>
          <p:spPr>
            <a:xfrm>
              <a:off x="0" y="-28575"/>
              <a:ext cx="2167467" cy="160049"/>
            </a:xfrm>
            <a:prstGeom prst="rect">
              <a:avLst/>
            </a:prstGeom>
          </p:spPr>
          <p:txBody>
            <a:bodyPr lIns="50800" tIns="50800" rIns="50800" bIns="50800" rtlCol="0" anchor="ctr"/>
            <a:lstStyle/>
            <a:p>
              <a:pPr marL="0" lvl="0" indent="0" algn="ctr">
                <a:lnSpc>
                  <a:spcPts val="1959"/>
                </a:lnSpc>
              </a:pPr>
              <a:r>
                <a:rPr lang="en-US" sz="1399" b="1">
                  <a:solidFill>
                    <a:srgbClr val="464646"/>
                  </a:solidFill>
                  <a:latin typeface="Open Sans Bold"/>
                  <a:ea typeface="Open Sans Bold"/>
                  <a:cs typeface="Open Sans Bold"/>
                  <a:sym typeface="Open Sans Bold"/>
                </a:rPr>
                <a:t>Συνδυασμένες συνομιλίες</a:t>
              </a:r>
            </a:p>
          </p:txBody>
        </p:sp>
      </p:grpSp>
      <p:grpSp>
        <p:nvGrpSpPr>
          <p:cNvPr id="16" name="Group 16"/>
          <p:cNvGrpSpPr/>
          <p:nvPr/>
        </p:nvGrpSpPr>
        <p:grpSpPr>
          <a:xfrm>
            <a:off x="756000" y="2277078"/>
            <a:ext cx="6048000" cy="641350"/>
            <a:chOff x="0" y="0"/>
            <a:chExt cx="2167467" cy="229845"/>
          </a:xfrm>
        </p:grpSpPr>
        <p:sp>
          <p:nvSpPr>
            <p:cNvPr id="17" name="Freeform 17"/>
            <p:cNvSpPr/>
            <p:nvPr/>
          </p:nvSpPr>
          <p:spPr>
            <a:xfrm>
              <a:off x="0" y="0"/>
              <a:ext cx="2167467" cy="229845"/>
            </a:xfrm>
            <a:custGeom>
              <a:avLst/>
              <a:gdLst/>
              <a:ahLst/>
              <a:cxnLst/>
              <a:rect l="l" t="t" r="r" b="b"/>
              <a:pathLst>
                <a:path w="2167467" h="229845">
                  <a:moveTo>
                    <a:pt x="0" y="0"/>
                  </a:moveTo>
                  <a:lnTo>
                    <a:pt x="2167467" y="0"/>
                  </a:lnTo>
                  <a:lnTo>
                    <a:pt x="2167467" y="229845"/>
                  </a:lnTo>
                  <a:lnTo>
                    <a:pt x="0" y="229845"/>
                  </a:lnTo>
                  <a:close/>
                </a:path>
              </a:pathLst>
            </a:custGeom>
            <a:solidFill>
              <a:srgbClr val="E7F8F7"/>
            </a:solidFill>
          </p:spPr>
          <p:txBody>
            <a:bodyPr/>
            <a:lstStyle/>
            <a:p>
              <a:endParaRPr lang="en-CY"/>
            </a:p>
          </p:txBody>
        </p:sp>
        <p:sp>
          <p:nvSpPr>
            <p:cNvPr id="18" name="TextBox 18"/>
            <p:cNvSpPr txBox="1"/>
            <p:nvPr/>
          </p:nvSpPr>
          <p:spPr>
            <a:xfrm>
              <a:off x="0" y="-19050"/>
              <a:ext cx="2167467" cy="248895"/>
            </a:xfrm>
            <a:prstGeom prst="rect">
              <a:avLst/>
            </a:prstGeom>
          </p:spPr>
          <p:txBody>
            <a:bodyPr lIns="50800" tIns="50800" rIns="50800" bIns="50800" rtlCol="0" anchor="ctr"/>
            <a:lstStyle/>
            <a:p>
              <a:pPr marL="0" lvl="0" indent="0" algn="l">
                <a:lnSpc>
                  <a:spcPts val="1679"/>
                </a:lnSpc>
              </a:pPr>
              <a:r>
                <a:rPr lang="en-US" sz="1200">
                  <a:solidFill>
                    <a:srgbClr val="464646"/>
                  </a:solidFill>
                  <a:latin typeface="Open Sans"/>
                  <a:ea typeface="Open Sans"/>
                  <a:cs typeface="Open Sans"/>
                  <a:sym typeface="Open Sans"/>
                </a:rPr>
                <a:t>Δύο συνάδελφοι συνομιλούν για 5-10 λεπτά χρησιμοποιώντας μια απλή προτροπή.</a:t>
              </a:r>
            </a:p>
          </p:txBody>
        </p:sp>
      </p:grpSp>
      <p:grpSp>
        <p:nvGrpSpPr>
          <p:cNvPr id="19" name="Group 19"/>
          <p:cNvGrpSpPr/>
          <p:nvPr/>
        </p:nvGrpSpPr>
        <p:grpSpPr>
          <a:xfrm>
            <a:off x="7533487" y="7342674"/>
            <a:ext cx="122887" cy="12288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1" name="TextBox 21"/>
            <p:cNvSpPr txBox="1"/>
            <p:nvPr/>
          </p:nvSpPr>
          <p:spPr>
            <a:xfrm>
              <a:off x="76200" y="57150"/>
              <a:ext cx="660400" cy="679450"/>
            </a:xfrm>
            <a:prstGeom prst="rect">
              <a:avLst/>
            </a:prstGeom>
          </p:spPr>
          <p:txBody>
            <a:bodyPr lIns="37646" tIns="37646" rIns="37646" bIns="37646" rtlCol="0" anchor="ctr"/>
            <a:lstStyle/>
            <a:p>
              <a:pPr algn="ctr">
                <a:lnSpc>
                  <a:spcPts val="1679"/>
                </a:lnSpc>
              </a:pPr>
              <a:endParaRPr/>
            </a:p>
          </p:txBody>
        </p:sp>
      </p:grpSp>
      <p:grpSp>
        <p:nvGrpSpPr>
          <p:cNvPr id="22" name="Group 22"/>
          <p:cNvGrpSpPr/>
          <p:nvPr/>
        </p:nvGrpSpPr>
        <p:grpSpPr>
          <a:xfrm>
            <a:off x="7533487" y="4246917"/>
            <a:ext cx="122887" cy="12288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4" name="TextBox 24"/>
            <p:cNvSpPr txBox="1"/>
            <p:nvPr/>
          </p:nvSpPr>
          <p:spPr>
            <a:xfrm>
              <a:off x="76200" y="57150"/>
              <a:ext cx="660400" cy="679450"/>
            </a:xfrm>
            <a:prstGeom prst="rect">
              <a:avLst/>
            </a:prstGeom>
          </p:spPr>
          <p:txBody>
            <a:bodyPr lIns="37646" tIns="37646" rIns="37646" bIns="37646" rtlCol="0" anchor="ctr"/>
            <a:lstStyle/>
            <a:p>
              <a:pPr algn="ctr">
                <a:lnSpc>
                  <a:spcPts val="1679"/>
                </a:lnSpc>
              </a:pPr>
              <a:endParaRPr/>
            </a:p>
          </p:txBody>
        </p:sp>
      </p:grpSp>
      <p:grpSp>
        <p:nvGrpSpPr>
          <p:cNvPr id="25" name="Group 25"/>
          <p:cNvGrpSpPr/>
          <p:nvPr/>
        </p:nvGrpSpPr>
        <p:grpSpPr>
          <a:xfrm>
            <a:off x="7533487" y="5794796"/>
            <a:ext cx="122887" cy="122887"/>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7" name="TextBox 27"/>
            <p:cNvSpPr txBox="1"/>
            <p:nvPr/>
          </p:nvSpPr>
          <p:spPr>
            <a:xfrm>
              <a:off x="76200" y="57150"/>
              <a:ext cx="660400" cy="679450"/>
            </a:xfrm>
            <a:prstGeom prst="rect">
              <a:avLst/>
            </a:prstGeom>
          </p:spPr>
          <p:txBody>
            <a:bodyPr lIns="37646" tIns="37646" rIns="37646" bIns="37646" rtlCol="0" anchor="ctr"/>
            <a:lstStyle/>
            <a:p>
              <a:pPr algn="ctr">
                <a:lnSpc>
                  <a:spcPts val="1679"/>
                </a:lnSpc>
              </a:pPr>
              <a:endParaRPr/>
            </a:p>
          </p:txBody>
        </p:sp>
      </p:grpSp>
      <p:grpSp>
        <p:nvGrpSpPr>
          <p:cNvPr id="28" name="Group 28"/>
          <p:cNvGrpSpPr/>
          <p:nvPr/>
        </p:nvGrpSpPr>
        <p:grpSpPr>
          <a:xfrm>
            <a:off x="299801" y="7108594"/>
            <a:ext cx="2168591" cy="1368567"/>
            <a:chOff x="0" y="0"/>
            <a:chExt cx="2891455" cy="1824756"/>
          </a:xfrm>
        </p:grpSpPr>
        <p:grpSp>
          <p:nvGrpSpPr>
            <p:cNvPr id="29" name="Group 29"/>
            <p:cNvGrpSpPr/>
            <p:nvPr/>
          </p:nvGrpSpPr>
          <p:grpSpPr>
            <a:xfrm>
              <a:off x="0" y="69500"/>
              <a:ext cx="2891455" cy="1755255"/>
              <a:chOff x="0" y="0"/>
              <a:chExt cx="1048728" cy="636630"/>
            </a:xfrm>
          </p:grpSpPr>
          <p:sp>
            <p:nvSpPr>
              <p:cNvPr id="30" name="Freeform 30"/>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31" name="TextBox 31"/>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Θα προτιμούσατε να εργάζεστε από το σπίτι ή στο γραφείο;</a:t>
                </a:r>
              </a:p>
            </p:txBody>
          </p:sp>
        </p:grpSp>
        <p:grpSp>
          <p:nvGrpSpPr>
            <p:cNvPr id="32" name="Group 32"/>
            <p:cNvGrpSpPr/>
            <p:nvPr/>
          </p:nvGrpSpPr>
          <p:grpSpPr>
            <a:xfrm>
              <a:off x="2672657" y="156352"/>
              <a:ext cx="163849" cy="163849"/>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34" name="TextBox 34"/>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35" name="Freeform 35"/>
            <p:cNvSpPr/>
            <p:nvPr/>
          </p:nvSpPr>
          <p:spPr>
            <a:xfrm>
              <a:off x="0"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36" name="Group 36"/>
          <p:cNvGrpSpPr/>
          <p:nvPr/>
        </p:nvGrpSpPr>
        <p:grpSpPr>
          <a:xfrm>
            <a:off x="2665825" y="7108594"/>
            <a:ext cx="2168591" cy="1368567"/>
            <a:chOff x="0" y="0"/>
            <a:chExt cx="2891455" cy="1824756"/>
          </a:xfrm>
        </p:grpSpPr>
        <p:grpSp>
          <p:nvGrpSpPr>
            <p:cNvPr id="37" name="Group 37"/>
            <p:cNvGrpSpPr/>
            <p:nvPr/>
          </p:nvGrpSpPr>
          <p:grpSpPr>
            <a:xfrm>
              <a:off x="0" y="69500"/>
              <a:ext cx="2891455" cy="1755255"/>
              <a:chOff x="0" y="0"/>
              <a:chExt cx="1048728" cy="636630"/>
            </a:xfrm>
          </p:grpSpPr>
          <p:sp>
            <p:nvSpPr>
              <p:cNvPr id="38" name="Freeform 38"/>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39" name="TextBox 39"/>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Θα προτιμούσατε να μην έχετε email ή συναντήσεις για μια μέρα;</a:t>
                </a:r>
              </a:p>
            </p:txBody>
          </p:sp>
        </p:grpSp>
        <p:grpSp>
          <p:nvGrpSpPr>
            <p:cNvPr id="40" name="Group 40"/>
            <p:cNvGrpSpPr/>
            <p:nvPr/>
          </p:nvGrpSpPr>
          <p:grpSpPr>
            <a:xfrm>
              <a:off x="2683667" y="156352"/>
              <a:ext cx="163849" cy="163849"/>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42" name="TextBox 42"/>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43" name="Freeform 43"/>
            <p:cNvSpPr/>
            <p:nvPr/>
          </p:nvSpPr>
          <p:spPr>
            <a:xfrm>
              <a:off x="5667"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44" name="Group 44"/>
          <p:cNvGrpSpPr/>
          <p:nvPr/>
        </p:nvGrpSpPr>
        <p:grpSpPr>
          <a:xfrm>
            <a:off x="2665825" y="3976760"/>
            <a:ext cx="2168591" cy="1368567"/>
            <a:chOff x="0" y="0"/>
            <a:chExt cx="2891455" cy="1824756"/>
          </a:xfrm>
        </p:grpSpPr>
        <p:grpSp>
          <p:nvGrpSpPr>
            <p:cNvPr id="45" name="Group 45"/>
            <p:cNvGrpSpPr/>
            <p:nvPr/>
          </p:nvGrpSpPr>
          <p:grpSpPr>
            <a:xfrm>
              <a:off x="0" y="69500"/>
              <a:ext cx="2891455" cy="1755255"/>
              <a:chOff x="0" y="0"/>
              <a:chExt cx="1048728" cy="636630"/>
            </a:xfrm>
          </p:grpSpPr>
          <p:sp>
            <p:nvSpPr>
              <p:cNvPr id="46" name="Freeform 46"/>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47" name="TextBox 47"/>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Μουσική ή σιωπή εν ώρα εργασίας;</a:t>
                </a:r>
              </a:p>
            </p:txBody>
          </p:sp>
        </p:grpSp>
        <p:grpSp>
          <p:nvGrpSpPr>
            <p:cNvPr id="48" name="Group 48"/>
            <p:cNvGrpSpPr/>
            <p:nvPr/>
          </p:nvGrpSpPr>
          <p:grpSpPr>
            <a:xfrm>
              <a:off x="2683667" y="116558"/>
              <a:ext cx="163849" cy="163849"/>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50" name="TextBox 50"/>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51" name="Freeform 51"/>
            <p:cNvSpPr/>
            <p:nvPr/>
          </p:nvSpPr>
          <p:spPr>
            <a:xfrm>
              <a:off x="5667"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52" name="Group 52"/>
          <p:cNvGrpSpPr/>
          <p:nvPr/>
        </p:nvGrpSpPr>
        <p:grpSpPr>
          <a:xfrm>
            <a:off x="2665825" y="5546255"/>
            <a:ext cx="2168591" cy="1361412"/>
            <a:chOff x="0" y="0"/>
            <a:chExt cx="2891455" cy="1815215"/>
          </a:xfrm>
        </p:grpSpPr>
        <p:grpSp>
          <p:nvGrpSpPr>
            <p:cNvPr id="53" name="Group 53"/>
            <p:cNvGrpSpPr/>
            <p:nvPr/>
          </p:nvGrpSpPr>
          <p:grpSpPr>
            <a:xfrm>
              <a:off x="0" y="61363"/>
              <a:ext cx="2891455" cy="1753852"/>
              <a:chOff x="0" y="0"/>
              <a:chExt cx="1048728" cy="636121"/>
            </a:xfrm>
          </p:grpSpPr>
          <p:sp>
            <p:nvSpPr>
              <p:cNvPr id="54" name="Freeform 54"/>
              <p:cNvSpPr/>
              <p:nvPr/>
            </p:nvSpPr>
            <p:spPr>
              <a:xfrm>
                <a:off x="0" y="0"/>
                <a:ext cx="1048728" cy="636121"/>
              </a:xfrm>
              <a:custGeom>
                <a:avLst/>
                <a:gdLst/>
                <a:ahLst/>
                <a:cxnLst/>
                <a:rect l="l" t="t" r="r" b="b"/>
                <a:pathLst>
                  <a:path w="1048728" h="636121">
                    <a:moveTo>
                      <a:pt x="0" y="0"/>
                    </a:moveTo>
                    <a:lnTo>
                      <a:pt x="1048728" y="0"/>
                    </a:lnTo>
                    <a:lnTo>
                      <a:pt x="1048728" y="636121"/>
                    </a:lnTo>
                    <a:lnTo>
                      <a:pt x="0" y="636121"/>
                    </a:lnTo>
                    <a:close/>
                  </a:path>
                </a:pathLst>
              </a:custGeom>
              <a:solidFill>
                <a:srgbClr val="FDC770"/>
              </a:solidFill>
            </p:spPr>
            <p:txBody>
              <a:bodyPr/>
              <a:lstStyle/>
              <a:p>
                <a:endParaRPr lang="en-CY"/>
              </a:p>
            </p:txBody>
          </p:sp>
          <p:sp>
            <p:nvSpPr>
              <p:cNvPr id="55" name="TextBox 55"/>
              <p:cNvSpPr txBox="1"/>
              <p:nvPr/>
            </p:nvSpPr>
            <p:spPr>
              <a:xfrm>
                <a:off x="0" y="-28575"/>
                <a:ext cx="1048728" cy="664696"/>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Θα προτιμούσατε να ξεκινήσετε νωρίς ή να τελειώσετε αργά;</a:t>
                </a:r>
              </a:p>
            </p:txBody>
          </p:sp>
        </p:grpSp>
        <p:grpSp>
          <p:nvGrpSpPr>
            <p:cNvPr id="56" name="Group 56"/>
            <p:cNvGrpSpPr/>
            <p:nvPr/>
          </p:nvGrpSpPr>
          <p:grpSpPr>
            <a:xfrm>
              <a:off x="2683667" y="130516"/>
              <a:ext cx="163849" cy="163849"/>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58" name="TextBox 58"/>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59" name="Freeform 59"/>
            <p:cNvSpPr/>
            <p:nvPr/>
          </p:nvSpPr>
          <p:spPr>
            <a:xfrm>
              <a:off x="0"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60" name="Group 60"/>
          <p:cNvGrpSpPr/>
          <p:nvPr/>
        </p:nvGrpSpPr>
        <p:grpSpPr>
          <a:xfrm>
            <a:off x="299801" y="5546255"/>
            <a:ext cx="2168591" cy="1361412"/>
            <a:chOff x="0" y="0"/>
            <a:chExt cx="2891455" cy="1815215"/>
          </a:xfrm>
        </p:grpSpPr>
        <p:grpSp>
          <p:nvGrpSpPr>
            <p:cNvPr id="61" name="Group 61"/>
            <p:cNvGrpSpPr/>
            <p:nvPr/>
          </p:nvGrpSpPr>
          <p:grpSpPr>
            <a:xfrm>
              <a:off x="0" y="61363"/>
              <a:ext cx="2891455" cy="1753852"/>
              <a:chOff x="0" y="0"/>
              <a:chExt cx="1048728" cy="636121"/>
            </a:xfrm>
          </p:grpSpPr>
          <p:sp>
            <p:nvSpPr>
              <p:cNvPr id="62" name="Freeform 62"/>
              <p:cNvSpPr/>
              <p:nvPr/>
            </p:nvSpPr>
            <p:spPr>
              <a:xfrm>
                <a:off x="0" y="0"/>
                <a:ext cx="1048728" cy="636121"/>
              </a:xfrm>
              <a:custGeom>
                <a:avLst/>
                <a:gdLst/>
                <a:ahLst/>
                <a:cxnLst/>
                <a:rect l="l" t="t" r="r" b="b"/>
                <a:pathLst>
                  <a:path w="1048728" h="636121">
                    <a:moveTo>
                      <a:pt x="0" y="0"/>
                    </a:moveTo>
                    <a:lnTo>
                      <a:pt x="1048728" y="0"/>
                    </a:lnTo>
                    <a:lnTo>
                      <a:pt x="1048728" y="636121"/>
                    </a:lnTo>
                    <a:lnTo>
                      <a:pt x="0" y="636121"/>
                    </a:lnTo>
                    <a:close/>
                  </a:path>
                </a:pathLst>
              </a:custGeom>
              <a:solidFill>
                <a:srgbClr val="FDC770"/>
              </a:solidFill>
            </p:spPr>
            <p:txBody>
              <a:bodyPr/>
              <a:lstStyle/>
              <a:p>
                <a:endParaRPr lang="en-CY"/>
              </a:p>
            </p:txBody>
          </p:sp>
          <p:sp>
            <p:nvSpPr>
              <p:cNvPr id="63" name="TextBox 63"/>
              <p:cNvSpPr txBox="1"/>
              <p:nvPr/>
            </p:nvSpPr>
            <p:spPr>
              <a:xfrm>
                <a:off x="0" y="-28575"/>
                <a:ext cx="1048728" cy="664696"/>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Πόλη ή φύση;</a:t>
                </a:r>
              </a:p>
            </p:txBody>
          </p:sp>
        </p:grpSp>
        <p:grpSp>
          <p:nvGrpSpPr>
            <p:cNvPr id="64" name="Group 64"/>
            <p:cNvGrpSpPr/>
            <p:nvPr/>
          </p:nvGrpSpPr>
          <p:grpSpPr>
            <a:xfrm>
              <a:off x="2672657" y="130516"/>
              <a:ext cx="163849" cy="163849"/>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66" name="TextBox 66"/>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67" name="Freeform 67"/>
            <p:cNvSpPr/>
            <p:nvPr/>
          </p:nvSpPr>
          <p:spPr>
            <a:xfrm>
              <a:off x="0"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68" name="Group 68"/>
          <p:cNvGrpSpPr/>
          <p:nvPr/>
        </p:nvGrpSpPr>
        <p:grpSpPr>
          <a:xfrm>
            <a:off x="299801" y="3976760"/>
            <a:ext cx="2168591" cy="1368567"/>
            <a:chOff x="0" y="0"/>
            <a:chExt cx="2891455" cy="1824756"/>
          </a:xfrm>
        </p:grpSpPr>
        <p:grpSp>
          <p:nvGrpSpPr>
            <p:cNvPr id="69" name="Group 69"/>
            <p:cNvGrpSpPr/>
            <p:nvPr/>
          </p:nvGrpSpPr>
          <p:grpSpPr>
            <a:xfrm>
              <a:off x="0" y="69500"/>
              <a:ext cx="2891455" cy="1755255"/>
              <a:chOff x="0" y="0"/>
              <a:chExt cx="1048728" cy="636630"/>
            </a:xfrm>
          </p:grpSpPr>
          <p:sp>
            <p:nvSpPr>
              <p:cNvPr id="70" name="Freeform 70"/>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71" name="TextBox 71"/>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Πρωινός τύπος ή νυχτοπούλι;</a:t>
                </a:r>
              </a:p>
            </p:txBody>
          </p:sp>
        </p:grpSp>
        <p:grpSp>
          <p:nvGrpSpPr>
            <p:cNvPr id="72" name="Group 72"/>
            <p:cNvGrpSpPr/>
            <p:nvPr/>
          </p:nvGrpSpPr>
          <p:grpSpPr>
            <a:xfrm>
              <a:off x="2672657" y="116558"/>
              <a:ext cx="163849" cy="163849"/>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74" name="TextBox 74"/>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75" name="Freeform 75"/>
            <p:cNvSpPr/>
            <p:nvPr/>
          </p:nvSpPr>
          <p:spPr>
            <a:xfrm>
              <a:off x="10761"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76" name="Group 76"/>
          <p:cNvGrpSpPr/>
          <p:nvPr/>
        </p:nvGrpSpPr>
        <p:grpSpPr>
          <a:xfrm>
            <a:off x="5031850" y="7108594"/>
            <a:ext cx="2168591" cy="1368567"/>
            <a:chOff x="0" y="0"/>
            <a:chExt cx="2891455" cy="1824756"/>
          </a:xfrm>
        </p:grpSpPr>
        <p:grpSp>
          <p:nvGrpSpPr>
            <p:cNvPr id="77" name="Group 77"/>
            <p:cNvGrpSpPr/>
            <p:nvPr/>
          </p:nvGrpSpPr>
          <p:grpSpPr>
            <a:xfrm>
              <a:off x="0" y="69500"/>
              <a:ext cx="2891455" cy="1755255"/>
              <a:chOff x="0" y="0"/>
              <a:chExt cx="1048728" cy="636630"/>
            </a:xfrm>
          </p:grpSpPr>
          <p:sp>
            <p:nvSpPr>
              <p:cNvPr id="78" name="Freeform 78"/>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79" name="TextBox 79"/>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Τι είναι κάτι που μαθαίνεις αυτή τη στιγμή;</a:t>
                </a:r>
              </a:p>
            </p:txBody>
          </p:sp>
        </p:grpSp>
        <p:sp>
          <p:nvSpPr>
            <p:cNvPr id="80" name="Freeform 80"/>
            <p:cNvSpPr/>
            <p:nvPr/>
          </p:nvSpPr>
          <p:spPr>
            <a:xfrm>
              <a:off x="5667"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81" name="Group 81"/>
            <p:cNvGrpSpPr/>
            <p:nvPr/>
          </p:nvGrpSpPr>
          <p:grpSpPr>
            <a:xfrm>
              <a:off x="2614037" y="156352"/>
              <a:ext cx="163849" cy="163849"/>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83" name="TextBox 83"/>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grpSp>
      <p:grpSp>
        <p:nvGrpSpPr>
          <p:cNvPr id="84" name="Group 84"/>
          <p:cNvGrpSpPr/>
          <p:nvPr/>
        </p:nvGrpSpPr>
        <p:grpSpPr>
          <a:xfrm>
            <a:off x="5031850" y="3976760"/>
            <a:ext cx="2168591" cy="1368567"/>
            <a:chOff x="0" y="0"/>
            <a:chExt cx="2891455" cy="1824756"/>
          </a:xfrm>
        </p:grpSpPr>
        <p:grpSp>
          <p:nvGrpSpPr>
            <p:cNvPr id="85" name="Group 85"/>
            <p:cNvGrpSpPr/>
            <p:nvPr/>
          </p:nvGrpSpPr>
          <p:grpSpPr>
            <a:xfrm>
              <a:off x="0" y="69500"/>
              <a:ext cx="2891455" cy="1755255"/>
              <a:chOff x="0" y="0"/>
              <a:chExt cx="1048728" cy="636630"/>
            </a:xfrm>
          </p:grpSpPr>
          <p:sp>
            <p:nvSpPr>
              <p:cNvPr id="86" name="Freeform 86"/>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87" name="TextBox 87"/>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Ποιο χόμπι απολαμβάνεις εκτός εργασίας;</a:t>
                </a:r>
              </a:p>
            </p:txBody>
          </p:sp>
        </p:grpSp>
        <p:sp>
          <p:nvSpPr>
            <p:cNvPr id="88" name="Freeform 88"/>
            <p:cNvSpPr/>
            <p:nvPr/>
          </p:nvSpPr>
          <p:spPr>
            <a:xfrm>
              <a:off x="5667"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89" name="Group 89"/>
            <p:cNvGrpSpPr/>
            <p:nvPr/>
          </p:nvGrpSpPr>
          <p:grpSpPr>
            <a:xfrm>
              <a:off x="2566393" y="198482"/>
              <a:ext cx="163849" cy="163849"/>
              <a:chOff x="0" y="0"/>
              <a:chExt cx="812800" cy="812800"/>
            </a:xfrm>
          </p:grpSpPr>
          <p:sp>
            <p:nvSpPr>
              <p:cNvPr id="90" name="Freeform 9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91" name="TextBox 91"/>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grpSp>
      <p:grpSp>
        <p:nvGrpSpPr>
          <p:cNvPr id="92" name="Group 92"/>
          <p:cNvGrpSpPr/>
          <p:nvPr/>
        </p:nvGrpSpPr>
        <p:grpSpPr>
          <a:xfrm>
            <a:off x="5031850" y="5546255"/>
            <a:ext cx="2168591" cy="1190053"/>
            <a:chOff x="0" y="0"/>
            <a:chExt cx="2891455" cy="1586738"/>
          </a:xfrm>
        </p:grpSpPr>
        <p:grpSp>
          <p:nvGrpSpPr>
            <p:cNvPr id="93" name="Group 93"/>
            <p:cNvGrpSpPr/>
            <p:nvPr/>
          </p:nvGrpSpPr>
          <p:grpSpPr>
            <a:xfrm>
              <a:off x="0" y="61363"/>
              <a:ext cx="2891455" cy="1753852"/>
              <a:chOff x="0" y="0"/>
              <a:chExt cx="1048728" cy="636121"/>
            </a:xfrm>
          </p:grpSpPr>
          <p:sp>
            <p:nvSpPr>
              <p:cNvPr id="94" name="Freeform 94"/>
              <p:cNvSpPr/>
              <p:nvPr/>
            </p:nvSpPr>
            <p:spPr>
              <a:xfrm>
                <a:off x="0" y="0"/>
                <a:ext cx="1048728" cy="636121"/>
              </a:xfrm>
              <a:custGeom>
                <a:avLst/>
                <a:gdLst/>
                <a:ahLst/>
                <a:cxnLst/>
                <a:rect l="l" t="t" r="r" b="b"/>
                <a:pathLst>
                  <a:path w="1048728" h="636121">
                    <a:moveTo>
                      <a:pt x="0" y="0"/>
                    </a:moveTo>
                    <a:lnTo>
                      <a:pt x="1048728" y="0"/>
                    </a:lnTo>
                    <a:lnTo>
                      <a:pt x="1048728" y="636121"/>
                    </a:lnTo>
                    <a:lnTo>
                      <a:pt x="0" y="636121"/>
                    </a:lnTo>
                    <a:close/>
                  </a:path>
                </a:pathLst>
              </a:custGeom>
              <a:solidFill>
                <a:srgbClr val="FDC770"/>
              </a:solidFill>
            </p:spPr>
            <p:txBody>
              <a:bodyPr/>
              <a:lstStyle/>
              <a:p>
                <a:endParaRPr lang="en-CY"/>
              </a:p>
            </p:txBody>
          </p:sp>
          <p:sp>
            <p:nvSpPr>
              <p:cNvPr id="95" name="TextBox 95"/>
              <p:cNvSpPr txBox="1"/>
              <p:nvPr/>
            </p:nvSpPr>
            <p:spPr>
              <a:xfrm>
                <a:off x="0" y="-28575"/>
                <a:ext cx="1048728" cy="664696"/>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Τι είναι κάτι που σε κάνει να χαμογελάς κατά τη διάρκεια της ημέρας;</a:t>
                </a:r>
              </a:p>
            </p:txBody>
          </p:sp>
        </p:grpSp>
        <p:sp>
          <p:nvSpPr>
            <p:cNvPr id="96" name="Freeform 96"/>
            <p:cNvSpPr/>
            <p:nvPr/>
          </p:nvSpPr>
          <p:spPr>
            <a:xfrm>
              <a:off x="0"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97" name="Group 97"/>
            <p:cNvGrpSpPr/>
            <p:nvPr/>
          </p:nvGrpSpPr>
          <p:grpSpPr>
            <a:xfrm>
              <a:off x="2648317" y="130516"/>
              <a:ext cx="163849" cy="163849"/>
              <a:chOff x="0" y="0"/>
              <a:chExt cx="812800" cy="812800"/>
            </a:xfrm>
          </p:grpSpPr>
          <p:sp>
            <p:nvSpPr>
              <p:cNvPr id="98" name="Freeform 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99" name="TextBox 99"/>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grpSp>
      <p:grpSp>
        <p:nvGrpSpPr>
          <p:cNvPr id="100" name="Group 100"/>
          <p:cNvGrpSpPr/>
          <p:nvPr/>
        </p:nvGrpSpPr>
        <p:grpSpPr>
          <a:xfrm>
            <a:off x="299801" y="8678089"/>
            <a:ext cx="2168591" cy="1198261"/>
            <a:chOff x="0" y="0"/>
            <a:chExt cx="2891455" cy="1597681"/>
          </a:xfrm>
        </p:grpSpPr>
        <p:grpSp>
          <p:nvGrpSpPr>
            <p:cNvPr id="101" name="Group 101"/>
            <p:cNvGrpSpPr/>
            <p:nvPr/>
          </p:nvGrpSpPr>
          <p:grpSpPr>
            <a:xfrm>
              <a:off x="0" y="69500"/>
              <a:ext cx="2891455" cy="1755255"/>
              <a:chOff x="0" y="0"/>
              <a:chExt cx="1048728" cy="636630"/>
            </a:xfrm>
          </p:grpSpPr>
          <p:sp>
            <p:nvSpPr>
              <p:cNvPr id="102" name="Freeform 102"/>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103" name="TextBox 103"/>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Τι είδους εργασιακό περιβάλλον σας βοηθά να αποδίδετε  καλύτερα;</a:t>
                </a:r>
              </a:p>
            </p:txBody>
          </p:sp>
        </p:grpSp>
        <p:grpSp>
          <p:nvGrpSpPr>
            <p:cNvPr id="104" name="Group 104"/>
            <p:cNvGrpSpPr/>
            <p:nvPr/>
          </p:nvGrpSpPr>
          <p:grpSpPr>
            <a:xfrm>
              <a:off x="2672657" y="156352"/>
              <a:ext cx="163849" cy="163849"/>
              <a:chOff x="0" y="0"/>
              <a:chExt cx="812800" cy="812800"/>
            </a:xfrm>
          </p:grpSpPr>
          <p:sp>
            <p:nvSpPr>
              <p:cNvPr id="105" name="Freeform 10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06" name="TextBox 106"/>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107" name="Freeform 107"/>
            <p:cNvSpPr/>
            <p:nvPr/>
          </p:nvSpPr>
          <p:spPr>
            <a:xfrm>
              <a:off x="0"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108" name="Group 108"/>
          <p:cNvGrpSpPr/>
          <p:nvPr/>
        </p:nvGrpSpPr>
        <p:grpSpPr>
          <a:xfrm>
            <a:off x="2665825" y="8678089"/>
            <a:ext cx="2168591" cy="1368567"/>
            <a:chOff x="0" y="0"/>
            <a:chExt cx="2891455" cy="1824756"/>
          </a:xfrm>
        </p:grpSpPr>
        <p:grpSp>
          <p:nvGrpSpPr>
            <p:cNvPr id="109" name="Group 109"/>
            <p:cNvGrpSpPr/>
            <p:nvPr/>
          </p:nvGrpSpPr>
          <p:grpSpPr>
            <a:xfrm>
              <a:off x="0" y="69500"/>
              <a:ext cx="2891455" cy="1755255"/>
              <a:chOff x="0" y="0"/>
              <a:chExt cx="1048728" cy="636630"/>
            </a:xfrm>
          </p:grpSpPr>
          <p:sp>
            <p:nvSpPr>
              <p:cNvPr id="110" name="Freeform 110"/>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111" name="TextBox 111"/>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Τι σου αρέσει να κάνεις στα διαλείμματά σου;</a:t>
                </a:r>
              </a:p>
            </p:txBody>
          </p:sp>
        </p:grpSp>
        <p:grpSp>
          <p:nvGrpSpPr>
            <p:cNvPr id="112" name="Group 112"/>
            <p:cNvGrpSpPr/>
            <p:nvPr/>
          </p:nvGrpSpPr>
          <p:grpSpPr>
            <a:xfrm>
              <a:off x="2683667" y="156352"/>
              <a:ext cx="163849" cy="163849"/>
              <a:chOff x="0" y="0"/>
              <a:chExt cx="812800" cy="812800"/>
            </a:xfrm>
          </p:grpSpPr>
          <p:sp>
            <p:nvSpPr>
              <p:cNvPr id="113" name="Freeform 1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14" name="TextBox 114"/>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sp>
          <p:nvSpPr>
            <p:cNvPr id="115" name="Freeform 115"/>
            <p:cNvSpPr/>
            <p:nvPr/>
          </p:nvSpPr>
          <p:spPr>
            <a:xfrm>
              <a:off x="5667"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116" name="Group 116"/>
          <p:cNvGrpSpPr/>
          <p:nvPr/>
        </p:nvGrpSpPr>
        <p:grpSpPr>
          <a:xfrm>
            <a:off x="5031850" y="8678089"/>
            <a:ext cx="2168591" cy="1368567"/>
            <a:chOff x="0" y="0"/>
            <a:chExt cx="2891455" cy="1824756"/>
          </a:xfrm>
        </p:grpSpPr>
        <p:grpSp>
          <p:nvGrpSpPr>
            <p:cNvPr id="117" name="Group 117"/>
            <p:cNvGrpSpPr/>
            <p:nvPr/>
          </p:nvGrpSpPr>
          <p:grpSpPr>
            <a:xfrm>
              <a:off x="0" y="69500"/>
              <a:ext cx="2891455" cy="1755255"/>
              <a:chOff x="0" y="0"/>
              <a:chExt cx="1048728" cy="636630"/>
            </a:xfrm>
          </p:grpSpPr>
          <p:sp>
            <p:nvSpPr>
              <p:cNvPr id="118" name="Freeform 118"/>
              <p:cNvSpPr/>
              <p:nvPr/>
            </p:nvSpPr>
            <p:spPr>
              <a:xfrm>
                <a:off x="0" y="0"/>
                <a:ext cx="1048728" cy="636630"/>
              </a:xfrm>
              <a:custGeom>
                <a:avLst/>
                <a:gdLst/>
                <a:ahLst/>
                <a:cxnLst/>
                <a:rect l="l" t="t" r="r" b="b"/>
                <a:pathLst>
                  <a:path w="1048728" h="636630">
                    <a:moveTo>
                      <a:pt x="0" y="0"/>
                    </a:moveTo>
                    <a:lnTo>
                      <a:pt x="1048728" y="0"/>
                    </a:lnTo>
                    <a:lnTo>
                      <a:pt x="1048728" y="636630"/>
                    </a:lnTo>
                    <a:lnTo>
                      <a:pt x="0" y="636630"/>
                    </a:lnTo>
                    <a:close/>
                  </a:path>
                </a:pathLst>
              </a:custGeom>
              <a:solidFill>
                <a:srgbClr val="FDC770"/>
              </a:solidFill>
            </p:spPr>
            <p:txBody>
              <a:bodyPr/>
              <a:lstStyle/>
              <a:p>
                <a:endParaRPr lang="en-CY"/>
              </a:p>
            </p:txBody>
          </p:sp>
          <p:sp>
            <p:nvSpPr>
              <p:cNvPr id="119" name="TextBox 119"/>
              <p:cNvSpPr txBox="1"/>
              <p:nvPr/>
            </p:nvSpPr>
            <p:spPr>
              <a:xfrm>
                <a:off x="0" y="-28575"/>
                <a:ext cx="1048728" cy="665205"/>
              </a:xfrm>
              <a:prstGeom prst="rect">
                <a:avLst/>
              </a:prstGeom>
            </p:spPr>
            <p:txBody>
              <a:bodyPr lIns="37646" tIns="37646" rIns="37646" bIns="37646" rtlCol="0" anchor="ctr"/>
              <a:lstStyle/>
              <a:p>
                <a:pPr marL="0" lvl="0" indent="0" algn="ctr">
                  <a:lnSpc>
                    <a:spcPts val="2240"/>
                  </a:lnSpc>
                </a:pPr>
                <a:r>
                  <a:rPr lang="en-US" sz="1600" b="1">
                    <a:solidFill>
                      <a:srgbClr val="FFFEFE"/>
                    </a:solidFill>
                    <a:latin typeface="Open Sans Bold"/>
                    <a:ea typeface="Open Sans Bold"/>
                    <a:cs typeface="Open Sans Bold"/>
                    <a:sym typeface="Open Sans Bold"/>
                  </a:rPr>
                  <a:t>Παραδοσιακή μαγειρική ή μοντέρνα;</a:t>
                </a:r>
              </a:p>
            </p:txBody>
          </p:sp>
        </p:grpSp>
        <p:sp>
          <p:nvSpPr>
            <p:cNvPr id="120" name="Freeform 120"/>
            <p:cNvSpPr/>
            <p:nvPr/>
          </p:nvSpPr>
          <p:spPr>
            <a:xfrm>
              <a:off x="5667" y="0"/>
              <a:ext cx="1049063" cy="139001"/>
            </a:xfrm>
            <a:custGeom>
              <a:avLst/>
              <a:gdLst/>
              <a:ahLst/>
              <a:cxnLst/>
              <a:rect l="l" t="t" r="r" b="b"/>
              <a:pathLst>
                <a:path w="1049063" h="139001">
                  <a:moveTo>
                    <a:pt x="0" y="0"/>
                  </a:moveTo>
                  <a:lnTo>
                    <a:pt x="1049063" y="0"/>
                  </a:lnTo>
                  <a:lnTo>
                    <a:pt x="1049063" y="139001"/>
                  </a:lnTo>
                  <a:lnTo>
                    <a:pt x="0" y="139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121" name="Group 121"/>
            <p:cNvGrpSpPr/>
            <p:nvPr/>
          </p:nvGrpSpPr>
          <p:grpSpPr>
            <a:xfrm>
              <a:off x="2578925" y="133622"/>
              <a:ext cx="163849" cy="163849"/>
              <a:chOff x="0" y="0"/>
              <a:chExt cx="812800" cy="812800"/>
            </a:xfrm>
          </p:grpSpPr>
          <p:sp>
            <p:nvSpPr>
              <p:cNvPr id="122" name="Freeform 1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23" name="TextBox 123"/>
              <p:cNvSpPr txBox="1"/>
              <p:nvPr/>
            </p:nvSpPr>
            <p:spPr>
              <a:xfrm>
                <a:off x="76200" y="47625"/>
                <a:ext cx="660400" cy="688975"/>
              </a:xfrm>
              <a:prstGeom prst="rect">
                <a:avLst/>
              </a:prstGeom>
            </p:spPr>
            <p:txBody>
              <a:bodyPr lIns="37646" tIns="37646" rIns="37646" bIns="37646" rtlCol="0" anchor="ctr"/>
              <a:lstStyle/>
              <a:p>
                <a:pPr algn="ctr">
                  <a:lnSpc>
                    <a:spcPts val="2240"/>
                  </a:lnSpc>
                </a:pPr>
                <a:endParaRPr/>
              </a:p>
            </p:txBody>
          </p:sp>
        </p:grpSp>
      </p:grpSp>
      <p:grpSp>
        <p:nvGrpSpPr>
          <p:cNvPr id="124" name="Group 3">
            <a:extLst>
              <a:ext uri="{FF2B5EF4-FFF2-40B4-BE49-F238E27FC236}">
                <a16:creationId xmlns:a16="http://schemas.microsoft.com/office/drawing/2014/main" id="{C054D744-10B9-8AE4-26D3-6A28227A05D4}"/>
              </a:ext>
            </a:extLst>
          </p:cNvPr>
          <p:cNvGrpSpPr/>
          <p:nvPr/>
        </p:nvGrpSpPr>
        <p:grpSpPr>
          <a:xfrm flipV="1">
            <a:off x="-1" y="10438198"/>
            <a:ext cx="6897157" cy="45719"/>
            <a:chOff x="0" y="0"/>
            <a:chExt cx="2709333" cy="26991"/>
          </a:xfrm>
        </p:grpSpPr>
        <p:sp>
          <p:nvSpPr>
            <p:cNvPr id="125" name="Freeform 4">
              <a:extLst>
                <a:ext uri="{FF2B5EF4-FFF2-40B4-BE49-F238E27FC236}">
                  <a16:creationId xmlns:a16="http://schemas.microsoft.com/office/drawing/2014/main" id="{3D478485-B1B9-AA39-6F73-17EC3E115CA5}"/>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126" name="TextBox 5">
              <a:extLst>
                <a:ext uri="{FF2B5EF4-FFF2-40B4-BE49-F238E27FC236}">
                  <a16:creationId xmlns:a16="http://schemas.microsoft.com/office/drawing/2014/main" id="{E4F6F453-F0FC-A5B2-9393-98C4E7B2D8C4}"/>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127" name="Freeform 6">
            <a:extLst>
              <a:ext uri="{FF2B5EF4-FFF2-40B4-BE49-F238E27FC236}">
                <a16:creationId xmlns:a16="http://schemas.microsoft.com/office/drawing/2014/main" id="{6AF76A4D-92FC-6193-AC19-DDC3B3602A35}"/>
              </a:ext>
            </a:extLst>
          </p:cNvPr>
          <p:cNvSpPr/>
          <p:nvPr/>
        </p:nvSpPr>
        <p:spPr>
          <a:xfrm>
            <a:off x="1699724" y="-9123"/>
            <a:ext cx="3024000" cy="57902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77038"/>
            </a:stretch>
          </a:blipFill>
        </p:spPr>
        <p:txBody>
          <a:bodyPr/>
          <a:lstStyle/>
          <a:p>
            <a:endParaRPr lang="en-CY" dirty="0"/>
          </a:p>
        </p:txBody>
      </p:sp>
      <p:sp>
        <p:nvSpPr>
          <p:cNvPr id="128" name="Freeform 7">
            <a:extLst>
              <a:ext uri="{FF2B5EF4-FFF2-40B4-BE49-F238E27FC236}">
                <a16:creationId xmlns:a16="http://schemas.microsoft.com/office/drawing/2014/main" id="{B7EB5004-7D23-1787-3047-4E2DA406F34F}"/>
              </a:ext>
            </a:extLst>
          </p:cNvPr>
          <p:cNvSpPr/>
          <p:nvPr/>
        </p:nvSpPr>
        <p:spPr>
          <a:xfrm>
            <a:off x="2902269" y="-50353"/>
            <a:ext cx="3024000" cy="65625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44436"/>
            </a:stretch>
          </a:blipFill>
        </p:spPr>
        <p:txBody>
          <a:bodyPr/>
          <a:lstStyle/>
          <a:p>
            <a:endParaRPr lang="en-CY"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724" y="-32683"/>
            <a:ext cx="3024000" cy="60258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66207"/>
            </a:stretch>
          </a:blipFill>
        </p:spPr>
        <p:txBody>
          <a:bodyPr/>
          <a:lstStyle/>
          <a:p>
            <a:endParaRPr lang="en-CY"/>
          </a:p>
        </p:txBody>
      </p:sp>
      <p:sp>
        <p:nvSpPr>
          <p:cNvPr id="3" name="Freeform 3"/>
          <p:cNvSpPr/>
          <p:nvPr/>
        </p:nvSpPr>
        <p:spPr>
          <a:xfrm>
            <a:off x="2902269" y="-28263"/>
            <a:ext cx="3024000" cy="63416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52950"/>
            </a:stretch>
          </a:blipFill>
        </p:spPr>
        <p:txBody>
          <a:bodyPr/>
          <a:lstStyle/>
          <a:p>
            <a:endParaRPr lang="en-CY"/>
          </a:p>
        </p:txBody>
      </p:sp>
      <p:grpSp>
        <p:nvGrpSpPr>
          <p:cNvPr id="7" name="Group 7"/>
          <p:cNvGrpSpPr/>
          <p:nvPr/>
        </p:nvGrpSpPr>
        <p:grpSpPr>
          <a:xfrm>
            <a:off x="143320" y="1834677"/>
            <a:ext cx="7194770" cy="2816591"/>
            <a:chOff x="0" y="0"/>
            <a:chExt cx="9593027" cy="3755455"/>
          </a:xfrm>
        </p:grpSpPr>
        <p:grpSp>
          <p:nvGrpSpPr>
            <p:cNvPr id="8" name="Group 8"/>
            <p:cNvGrpSpPr/>
            <p:nvPr/>
          </p:nvGrpSpPr>
          <p:grpSpPr>
            <a:xfrm>
              <a:off x="223646" y="160671"/>
              <a:ext cx="9369381" cy="3594785"/>
              <a:chOff x="0" y="0"/>
              <a:chExt cx="2518331" cy="966217"/>
            </a:xfrm>
          </p:grpSpPr>
          <p:sp>
            <p:nvSpPr>
              <p:cNvPr id="9" name="Freeform 9"/>
              <p:cNvSpPr/>
              <p:nvPr/>
            </p:nvSpPr>
            <p:spPr>
              <a:xfrm>
                <a:off x="0" y="0"/>
                <a:ext cx="2518331" cy="966217"/>
              </a:xfrm>
              <a:custGeom>
                <a:avLst/>
                <a:gdLst/>
                <a:ahLst/>
                <a:cxnLst/>
                <a:rect l="l" t="t" r="r" b="b"/>
                <a:pathLst>
                  <a:path w="2518331" h="966217">
                    <a:moveTo>
                      <a:pt x="0" y="0"/>
                    </a:moveTo>
                    <a:lnTo>
                      <a:pt x="2518331" y="0"/>
                    </a:lnTo>
                    <a:lnTo>
                      <a:pt x="2518331" y="966217"/>
                    </a:lnTo>
                    <a:lnTo>
                      <a:pt x="0" y="966217"/>
                    </a:lnTo>
                    <a:close/>
                  </a:path>
                </a:pathLst>
              </a:custGeom>
              <a:solidFill>
                <a:srgbClr val="FFF3E3"/>
              </a:solidFill>
              <a:ln cap="sq">
                <a:noFill/>
                <a:prstDash val="solid"/>
                <a:miter/>
              </a:ln>
            </p:spPr>
            <p:txBody>
              <a:bodyPr/>
              <a:lstStyle/>
              <a:p>
                <a:endParaRPr lang="en-CY"/>
              </a:p>
            </p:txBody>
          </p:sp>
          <p:sp>
            <p:nvSpPr>
              <p:cNvPr id="10" name="TextBox 10"/>
              <p:cNvSpPr txBox="1"/>
              <p:nvPr/>
            </p:nvSpPr>
            <p:spPr>
              <a:xfrm>
                <a:off x="0" y="-28575"/>
                <a:ext cx="2518331" cy="994792"/>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666529" y="472293"/>
              <a:ext cx="8239796" cy="22925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Πώς σας αρέσει να εργάζεστε</a:t>
              </a:r>
            </a:p>
            <a:p>
              <a:pPr marL="0" lvl="0" indent="0" algn="just">
                <a:lnSpc>
                  <a:spcPts val="1959"/>
                </a:lnSpc>
                <a:spcBef>
                  <a:spcPct val="0"/>
                </a:spcBef>
              </a:pPr>
              <a:r>
                <a:rPr lang="en-US" sz="1399">
                  <a:solidFill>
                    <a:srgbClr val="464646"/>
                  </a:solidFill>
                  <a:latin typeface="Open Sans"/>
                  <a:ea typeface="Open Sans"/>
                  <a:cs typeface="Open Sans"/>
                  <a:sym typeface="Open Sans"/>
                </a:rPr>
                <a:t>Πώς προτιμάτε συνήθως να μαθαίνετε νέες εργασίες;</a:t>
              </a: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Συνήθως προτιμάτε να κάνετε ερωτήσεις:</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a:ln cap="sq">
                <a:noFill/>
                <a:prstDash val="solid"/>
                <a:miter/>
              </a:ln>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5</a:t>
              </a:r>
            </a:p>
          </p:txBody>
        </p:sp>
      </p:grpSp>
      <p:grpSp>
        <p:nvGrpSpPr>
          <p:cNvPr id="16" name="Group 16"/>
          <p:cNvGrpSpPr/>
          <p:nvPr/>
        </p:nvGrpSpPr>
        <p:grpSpPr>
          <a:xfrm>
            <a:off x="143320" y="4773440"/>
            <a:ext cx="7194770" cy="2166151"/>
            <a:chOff x="0" y="0"/>
            <a:chExt cx="9593027" cy="2888202"/>
          </a:xfrm>
        </p:grpSpPr>
        <p:grpSp>
          <p:nvGrpSpPr>
            <p:cNvPr id="17" name="Group 17"/>
            <p:cNvGrpSpPr/>
            <p:nvPr/>
          </p:nvGrpSpPr>
          <p:grpSpPr>
            <a:xfrm>
              <a:off x="223646" y="160671"/>
              <a:ext cx="9369381" cy="2727531"/>
              <a:chOff x="0" y="0"/>
              <a:chExt cx="2518331" cy="733114"/>
            </a:xfrm>
          </p:grpSpPr>
          <p:sp>
            <p:nvSpPr>
              <p:cNvPr id="18" name="Freeform 18"/>
              <p:cNvSpPr/>
              <p:nvPr/>
            </p:nvSpPr>
            <p:spPr>
              <a:xfrm>
                <a:off x="0" y="0"/>
                <a:ext cx="2518331" cy="733114"/>
              </a:xfrm>
              <a:custGeom>
                <a:avLst/>
                <a:gdLst/>
                <a:ahLst/>
                <a:cxnLst/>
                <a:rect l="l" t="t" r="r" b="b"/>
                <a:pathLst>
                  <a:path w="2518331" h="733114">
                    <a:moveTo>
                      <a:pt x="40764" y="0"/>
                    </a:moveTo>
                    <a:lnTo>
                      <a:pt x="2477567" y="0"/>
                    </a:lnTo>
                    <a:cubicBezTo>
                      <a:pt x="2488378" y="0"/>
                      <a:pt x="2498747" y="4295"/>
                      <a:pt x="2506391" y="11940"/>
                    </a:cubicBezTo>
                    <a:cubicBezTo>
                      <a:pt x="2514036" y="19584"/>
                      <a:pt x="2518331" y="29953"/>
                      <a:pt x="2518331" y="40764"/>
                    </a:cubicBezTo>
                    <a:lnTo>
                      <a:pt x="2518331" y="692350"/>
                    </a:lnTo>
                    <a:cubicBezTo>
                      <a:pt x="2518331" y="714863"/>
                      <a:pt x="2500080" y="733114"/>
                      <a:pt x="2477567" y="733114"/>
                    </a:cubicBezTo>
                    <a:lnTo>
                      <a:pt x="40764" y="733114"/>
                    </a:lnTo>
                    <a:cubicBezTo>
                      <a:pt x="18251" y="733114"/>
                      <a:pt x="0" y="714863"/>
                      <a:pt x="0" y="692350"/>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19" name="TextBox 19"/>
              <p:cNvSpPr txBox="1"/>
              <p:nvPr/>
            </p:nvSpPr>
            <p:spPr>
              <a:xfrm>
                <a:off x="0" y="-28575"/>
                <a:ext cx="2518331" cy="761689"/>
              </a:xfrm>
              <a:prstGeom prst="rect">
                <a:avLst/>
              </a:prstGeom>
            </p:spPr>
            <p:txBody>
              <a:bodyPr lIns="50800" tIns="50800" rIns="50800" bIns="50800" rtlCol="0" anchor="ctr"/>
              <a:lstStyle/>
              <a:p>
                <a:pPr algn="ctr">
                  <a:lnSpc>
                    <a:spcPts val="1679"/>
                  </a:lnSpc>
                </a:pPr>
                <a:endParaRPr/>
              </a:p>
            </p:txBody>
          </p:sp>
        </p:grpSp>
        <p:sp>
          <p:nvSpPr>
            <p:cNvPr id="20" name="TextBox 20"/>
            <p:cNvSpPr txBox="1"/>
            <p:nvPr/>
          </p:nvSpPr>
          <p:spPr>
            <a:xfrm>
              <a:off x="615428" y="362590"/>
              <a:ext cx="8712909" cy="2317453"/>
            </a:xfrm>
            <a:prstGeom prst="rect">
              <a:avLst/>
            </a:prstGeom>
          </p:spPr>
          <p:txBody>
            <a:bodyPr lIns="0" tIns="0" rIns="0" bIns="0" rtlCol="0" anchor="t">
              <a:spAutoFit/>
            </a:bodyPr>
            <a:lstStyle/>
            <a:p>
              <a:pPr marL="0" lvl="0" indent="0" algn="just">
                <a:lnSpc>
                  <a:spcPts val="2338"/>
                </a:lnSpc>
              </a:pPr>
              <a:r>
                <a:rPr lang="en-US" sz="1400" b="1">
                  <a:solidFill>
                    <a:srgbClr val="464646"/>
                  </a:solidFill>
                  <a:latin typeface="Open Sans Bold"/>
                  <a:ea typeface="Open Sans Bold"/>
                  <a:cs typeface="Open Sans Bold"/>
                  <a:sym typeface="Open Sans Bold"/>
                </a:rPr>
                <a:t>Παγοθραύστης</a:t>
              </a:r>
            </a:p>
            <a:p>
              <a:pPr marL="0" lvl="0" indent="0" algn="just">
                <a:lnSpc>
                  <a:spcPts val="2338"/>
                </a:lnSpc>
              </a:pPr>
              <a:r>
                <a:rPr lang="en-US" sz="1400">
                  <a:solidFill>
                    <a:srgbClr val="464646"/>
                  </a:solidFill>
                  <a:latin typeface="Open Sans"/>
                  <a:ea typeface="Open Sans"/>
                  <a:cs typeface="Open Sans"/>
                  <a:sym typeface="Open Sans"/>
                </a:rPr>
                <a:t>Συμπληρώστε μία ή περισσότερες προτάσεις:</a:t>
              </a:r>
            </a:p>
            <a:p>
              <a:pPr marL="302261" lvl="1" indent="-151130" algn="l">
                <a:lnSpc>
                  <a:spcPts val="2338"/>
                </a:lnSpc>
                <a:buFont typeface="Arial"/>
                <a:buChar char="•"/>
              </a:pPr>
              <a:r>
                <a:rPr lang="en-US" sz="1400">
                  <a:solidFill>
                    <a:srgbClr val="464646"/>
                  </a:solidFill>
                  <a:latin typeface="Open Sans"/>
                  <a:ea typeface="Open Sans"/>
                  <a:cs typeface="Open Sans"/>
                  <a:sym typeface="Open Sans"/>
                </a:rPr>
                <a:t>Ένα μέρος που μου αρέσει ή μου λείπει είναι: __________________________</a:t>
              </a:r>
            </a:p>
            <a:p>
              <a:pPr marL="302261" lvl="1" indent="-151130" algn="l">
                <a:lnSpc>
                  <a:spcPts val="2338"/>
                </a:lnSpc>
                <a:buFont typeface="Arial"/>
                <a:buChar char="•"/>
              </a:pPr>
              <a:r>
                <a:rPr lang="en-US" sz="1400">
                  <a:solidFill>
                    <a:srgbClr val="464646"/>
                  </a:solidFill>
                  <a:latin typeface="Open Sans"/>
                  <a:ea typeface="Open Sans"/>
                  <a:cs typeface="Open Sans"/>
                  <a:sym typeface="Open Sans"/>
                </a:rPr>
                <a:t>Ένα φαγητό που μου αρέσει πολύ είναι: __________________________</a:t>
              </a:r>
            </a:p>
            <a:p>
              <a:pPr marL="302261" lvl="1" indent="-151130" algn="l">
                <a:lnSpc>
                  <a:spcPts val="2338"/>
                </a:lnSpc>
                <a:buFont typeface="Arial"/>
                <a:buChar char="•"/>
              </a:pPr>
              <a:r>
                <a:rPr lang="en-US" sz="1400">
                  <a:solidFill>
                    <a:srgbClr val="464646"/>
                  </a:solidFill>
                  <a:latin typeface="Open Sans"/>
                  <a:ea typeface="Open Sans"/>
                  <a:cs typeface="Open Sans"/>
                  <a:sym typeface="Open Sans"/>
                </a:rPr>
                <a:t>Ένα πράγμα που μπορεί να μην γνωρίζουν οι άνθρωποι για μένα:</a:t>
              </a:r>
              <a:r>
                <a:rPr lang="en-US" sz="1400" b="1">
                  <a:solidFill>
                    <a:srgbClr val="464646"/>
                  </a:solidFill>
                  <a:latin typeface="Open Sans Bold"/>
                  <a:ea typeface="Open Sans Bold"/>
                  <a:cs typeface="Open Sans Bold"/>
                  <a:sym typeface="Open Sans Bold"/>
                </a:rPr>
                <a:t> ___________________________________________________________________________________</a:t>
              </a:r>
            </a:p>
          </p:txBody>
        </p:sp>
        <p:grpSp>
          <p:nvGrpSpPr>
            <p:cNvPr id="21" name="Group 21"/>
            <p:cNvGrpSpPr/>
            <p:nvPr/>
          </p:nvGrpSpPr>
          <p:grpSpPr>
            <a:xfrm>
              <a:off x="0" y="0"/>
              <a:ext cx="666529" cy="66652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4" name="TextBox 24"/>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6</a:t>
              </a:r>
            </a:p>
          </p:txBody>
        </p:sp>
      </p:grpSp>
      <p:sp>
        <p:nvSpPr>
          <p:cNvPr id="25" name="TextBox 25"/>
          <p:cNvSpPr txBox="1"/>
          <p:nvPr/>
        </p:nvSpPr>
        <p:spPr>
          <a:xfrm>
            <a:off x="4114217" y="2772164"/>
            <a:ext cx="2689783" cy="659383"/>
          </a:xfrm>
          <a:prstGeom prst="rect">
            <a:avLst/>
          </a:prstGeom>
        </p:spPr>
        <p:txBody>
          <a:bodyPr lIns="0" tIns="0" rIns="0" bIns="0" rtlCol="0" anchor="t">
            <a:spAutoFit/>
          </a:bodyPr>
          <a:lstStyle/>
          <a:p>
            <a:pPr marL="0" lvl="0" indent="0" algn="l">
              <a:lnSpc>
                <a:spcPts val="2743"/>
              </a:lnSpc>
            </a:pPr>
            <a:r>
              <a:rPr lang="en-US" sz="1300" b="1" u="none" strike="noStrike" spc="74">
                <a:solidFill>
                  <a:srgbClr val="464646"/>
                </a:solidFill>
                <a:latin typeface="Open Sans Bold"/>
                <a:ea typeface="Open Sans Bold"/>
                <a:cs typeface="Open Sans Bold"/>
                <a:sym typeface="Open Sans Bold"/>
              </a:rPr>
              <a:t>Γραπτές οδηγίες </a:t>
            </a:r>
          </a:p>
          <a:p>
            <a:pPr marL="0" lvl="0" indent="0" algn="l">
              <a:lnSpc>
                <a:spcPts val="2743"/>
              </a:lnSpc>
            </a:pPr>
            <a:r>
              <a:rPr lang="en-US" sz="1300" b="1" u="none" strike="noStrike" spc="74">
                <a:solidFill>
                  <a:srgbClr val="464646"/>
                </a:solidFill>
                <a:latin typeface="Open Sans Bold"/>
                <a:ea typeface="Open Sans Bold"/>
                <a:cs typeface="Open Sans Bold"/>
                <a:sym typeface="Open Sans Bold"/>
              </a:rPr>
              <a:t>Οπτικά παραδείγματα</a:t>
            </a:r>
          </a:p>
        </p:txBody>
      </p:sp>
      <p:sp>
        <p:nvSpPr>
          <p:cNvPr id="26" name="TextBox 26"/>
          <p:cNvSpPr txBox="1"/>
          <p:nvPr/>
        </p:nvSpPr>
        <p:spPr>
          <a:xfrm>
            <a:off x="825423" y="2772164"/>
            <a:ext cx="2681626" cy="659383"/>
          </a:xfrm>
          <a:prstGeom prst="rect">
            <a:avLst/>
          </a:prstGeom>
        </p:spPr>
        <p:txBody>
          <a:bodyPr lIns="0" tIns="0" rIns="0" bIns="0" rtlCol="0" anchor="t">
            <a:spAutoFit/>
          </a:bodyPr>
          <a:lstStyle/>
          <a:p>
            <a:pPr marL="0" lvl="0" indent="0" algn="l">
              <a:lnSpc>
                <a:spcPts val="2743"/>
              </a:lnSpc>
              <a:spcBef>
                <a:spcPct val="0"/>
              </a:spcBef>
            </a:pPr>
            <a:r>
              <a:rPr lang="en-US" sz="1300" b="1" u="none" strike="noStrike" spc="74">
                <a:solidFill>
                  <a:srgbClr val="464646"/>
                </a:solidFill>
                <a:latin typeface="Open Sans Bold"/>
                <a:ea typeface="Open Sans Bold"/>
                <a:cs typeface="Open Sans Bold"/>
                <a:sym typeface="Open Sans Bold"/>
              </a:rPr>
              <a:t>Παρακολουθώντας κάποιον </a:t>
            </a:r>
          </a:p>
          <a:p>
            <a:pPr marL="0" lvl="0" indent="0" algn="l">
              <a:lnSpc>
                <a:spcPts val="2743"/>
              </a:lnSpc>
              <a:spcBef>
                <a:spcPct val="0"/>
              </a:spcBef>
            </a:pPr>
            <a:r>
              <a:rPr lang="en-US" sz="1300" b="1" u="none" strike="noStrike" spc="74">
                <a:solidFill>
                  <a:srgbClr val="464646"/>
                </a:solidFill>
                <a:latin typeface="Open Sans Bold"/>
                <a:ea typeface="Open Sans Bold"/>
                <a:cs typeface="Open Sans Bold"/>
                <a:sym typeface="Open Sans Bold"/>
              </a:rPr>
              <a:t>Δοκιμάζοντας</a:t>
            </a:r>
          </a:p>
        </p:txBody>
      </p:sp>
      <p:sp>
        <p:nvSpPr>
          <p:cNvPr id="27" name="Freeform 27"/>
          <p:cNvSpPr/>
          <p:nvPr/>
        </p:nvSpPr>
        <p:spPr>
          <a:xfrm>
            <a:off x="524856" y="3229456"/>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28" name="Freeform 28"/>
          <p:cNvSpPr/>
          <p:nvPr/>
        </p:nvSpPr>
        <p:spPr>
          <a:xfrm>
            <a:off x="3801397" y="2895989"/>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29" name="Freeform 29"/>
          <p:cNvSpPr/>
          <p:nvPr/>
        </p:nvSpPr>
        <p:spPr>
          <a:xfrm>
            <a:off x="3801397" y="3229456"/>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30" name="Freeform 30"/>
          <p:cNvSpPr/>
          <p:nvPr/>
        </p:nvSpPr>
        <p:spPr>
          <a:xfrm>
            <a:off x="954611" y="4235208"/>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31" name="TextBox 31"/>
          <p:cNvSpPr txBox="1"/>
          <p:nvPr/>
        </p:nvSpPr>
        <p:spPr>
          <a:xfrm>
            <a:off x="3303681" y="4196427"/>
            <a:ext cx="1855738" cy="276987"/>
          </a:xfrm>
          <a:prstGeom prst="rect">
            <a:avLst/>
          </a:prstGeom>
        </p:spPr>
        <p:txBody>
          <a:bodyPr lIns="0" tIns="0" rIns="0" bIns="0" rtlCol="0" anchor="t">
            <a:spAutoFit/>
          </a:bodyPr>
          <a:lstStyle/>
          <a:p>
            <a:pPr marL="0" lvl="0" indent="0" algn="just">
              <a:lnSpc>
                <a:spcPts val="2378"/>
              </a:lnSpc>
              <a:spcBef>
                <a:spcPct val="0"/>
              </a:spcBef>
            </a:pPr>
            <a:r>
              <a:rPr lang="en-US" sz="1299" u="none" strike="noStrike" spc="74">
                <a:solidFill>
                  <a:srgbClr val="464646"/>
                </a:solidFill>
                <a:latin typeface="Open Sans"/>
                <a:ea typeface="Open Sans"/>
                <a:cs typeface="Open Sans"/>
                <a:sym typeface="Open Sans"/>
              </a:rPr>
              <a:t>Αφού δοκίμασω</a:t>
            </a:r>
          </a:p>
        </p:txBody>
      </p:sp>
      <p:sp>
        <p:nvSpPr>
          <p:cNvPr id="32" name="TextBox 32"/>
          <p:cNvSpPr txBox="1"/>
          <p:nvPr/>
        </p:nvSpPr>
        <p:spPr>
          <a:xfrm>
            <a:off x="5795385" y="4196416"/>
            <a:ext cx="1008615" cy="277009"/>
          </a:xfrm>
          <a:prstGeom prst="rect">
            <a:avLst/>
          </a:prstGeom>
        </p:spPr>
        <p:txBody>
          <a:bodyPr lIns="0" tIns="0" rIns="0" bIns="0" rtlCol="0" anchor="t">
            <a:spAutoFit/>
          </a:bodyPr>
          <a:lstStyle/>
          <a:p>
            <a:pPr marL="0" lvl="0" indent="0" algn="just">
              <a:lnSpc>
                <a:spcPts val="2378"/>
              </a:lnSpc>
              <a:spcBef>
                <a:spcPct val="0"/>
              </a:spcBef>
            </a:pPr>
            <a:r>
              <a:rPr lang="en-US" sz="1299" u="none" strike="noStrike" spc="74">
                <a:solidFill>
                  <a:srgbClr val="464646"/>
                </a:solidFill>
                <a:latin typeface="Open Sans"/>
                <a:ea typeface="Open Sans"/>
                <a:cs typeface="Open Sans"/>
                <a:sym typeface="Open Sans"/>
              </a:rPr>
              <a:t>Και τα δύο</a:t>
            </a:r>
          </a:p>
        </p:txBody>
      </p:sp>
      <p:sp>
        <p:nvSpPr>
          <p:cNvPr id="33" name="TextBox 33"/>
          <p:cNvSpPr txBox="1"/>
          <p:nvPr/>
        </p:nvSpPr>
        <p:spPr>
          <a:xfrm>
            <a:off x="1259503" y="4196427"/>
            <a:ext cx="1408212" cy="276987"/>
          </a:xfrm>
          <a:prstGeom prst="rect">
            <a:avLst/>
          </a:prstGeom>
        </p:spPr>
        <p:txBody>
          <a:bodyPr lIns="0" tIns="0" rIns="0" bIns="0" rtlCol="0" anchor="t">
            <a:spAutoFit/>
          </a:bodyPr>
          <a:lstStyle/>
          <a:p>
            <a:pPr marL="0" lvl="0" indent="0" algn="just">
              <a:lnSpc>
                <a:spcPts val="2378"/>
              </a:lnSpc>
              <a:spcBef>
                <a:spcPct val="0"/>
              </a:spcBef>
            </a:pPr>
            <a:r>
              <a:rPr lang="en-US" sz="1299" u="none" strike="noStrike" spc="74">
                <a:solidFill>
                  <a:srgbClr val="464646"/>
                </a:solidFill>
                <a:latin typeface="Open Sans"/>
                <a:ea typeface="Open Sans"/>
                <a:cs typeface="Open Sans"/>
                <a:sym typeface="Open Sans"/>
              </a:rPr>
              <a:t>Αμέσως</a:t>
            </a:r>
          </a:p>
        </p:txBody>
      </p:sp>
      <p:sp>
        <p:nvSpPr>
          <p:cNvPr id="34" name="Freeform 34"/>
          <p:cNvSpPr/>
          <p:nvPr/>
        </p:nvSpPr>
        <p:spPr>
          <a:xfrm>
            <a:off x="2998049" y="4235208"/>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35" name="Freeform 35"/>
          <p:cNvSpPr/>
          <p:nvPr/>
        </p:nvSpPr>
        <p:spPr>
          <a:xfrm>
            <a:off x="5486781" y="4235208"/>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sp>
        <p:nvSpPr>
          <p:cNvPr id="36" name="Freeform 36"/>
          <p:cNvSpPr/>
          <p:nvPr/>
        </p:nvSpPr>
        <p:spPr>
          <a:xfrm>
            <a:off x="524856" y="2901362"/>
            <a:ext cx="238217" cy="238217"/>
          </a:xfrm>
          <a:custGeom>
            <a:avLst/>
            <a:gdLst/>
            <a:ahLst/>
            <a:cxnLst/>
            <a:rect l="l" t="t" r="r" b="b"/>
            <a:pathLst>
              <a:path w="238217" h="238217">
                <a:moveTo>
                  <a:pt x="0" y="0"/>
                </a:moveTo>
                <a:lnTo>
                  <a:pt x="238217" y="0"/>
                </a:lnTo>
                <a:lnTo>
                  <a:pt x="238217" y="238217"/>
                </a:lnTo>
                <a:lnTo>
                  <a:pt x="0" y="2382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CY"/>
          </a:p>
        </p:txBody>
      </p:sp>
      <p:grpSp>
        <p:nvGrpSpPr>
          <p:cNvPr id="37" name="Group 37"/>
          <p:cNvGrpSpPr/>
          <p:nvPr/>
        </p:nvGrpSpPr>
        <p:grpSpPr>
          <a:xfrm>
            <a:off x="5785776" y="5405509"/>
            <a:ext cx="1310306" cy="366859"/>
            <a:chOff x="0" y="0"/>
            <a:chExt cx="469584" cy="131474"/>
          </a:xfrm>
        </p:grpSpPr>
        <p:sp>
          <p:nvSpPr>
            <p:cNvPr id="38" name="Freeform 38"/>
            <p:cNvSpPr/>
            <p:nvPr/>
          </p:nvSpPr>
          <p:spPr>
            <a:xfrm>
              <a:off x="0" y="0"/>
              <a:ext cx="469584" cy="131474"/>
            </a:xfrm>
            <a:custGeom>
              <a:avLst/>
              <a:gdLst/>
              <a:ahLst/>
              <a:cxnLst/>
              <a:rect l="l" t="t" r="r" b="b"/>
              <a:pathLst>
                <a:path w="469584" h="131474">
                  <a:moveTo>
                    <a:pt x="65737" y="0"/>
                  </a:moveTo>
                  <a:lnTo>
                    <a:pt x="403847" y="0"/>
                  </a:lnTo>
                  <a:cubicBezTo>
                    <a:pt x="440153" y="0"/>
                    <a:pt x="469584" y="29431"/>
                    <a:pt x="469584" y="65737"/>
                  </a:cubicBezTo>
                  <a:lnTo>
                    <a:pt x="469584" y="65737"/>
                  </a:lnTo>
                  <a:cubicBezTo>
                    <a:pt x="469584" y="83172"/>
                    <a:pt x="462658" y="99892"/>
                    <a:pt x="450330" y="112220"/>
                  </a:cubicBezTo>
                  <a:cubicBezTo>
                    <a:pt x="438002" y="124548"/>
                    <a:pt x="421282" y="131474"/>
                    <a:pt x="403847" y="131474"/>
                  </a:cubicBezTo>
                  <a:lnTo>
                    <a:pt x="65737" y="131474"/>
                  </a:lnTo>
                  <a:cubicBezTo>
                    <a:pt x="48302" y="131474"/>
                    <a:pt x="31582" y="124548"/>
                    <a:pt x="19254" y="112220"/>
                  </a:cubicBezTo>
                  <a:cubicBezTo>
                    <a:pt x="6926" y="99892"/>
                    <a:pt x="0" y="83172"/>
                    <a:pt x="0" y="65737"/>
                  </a:cubicBezTo>
                  <a:lnTo>
                    <a:pt x="0" y="65737"/>
                  </a:lnTo>
                  <a:cubicBezTo>
                    <a:pt x="0" y="48302"/>
                    <a:pt x="6926" y="31582"/>
                    <a:pt x="19254" y="19254"/>
                  </a:cubicBezTo>
                  <a:cubicBezTo>
                    <a:pt x="31582" y="6926"/>
                    <a:pt x="48302" y="0"/>
                    <a:pt x="65737" y="0"/>
                  </a:cubicBezTo>
                  <a:close/>
                </a:path>
              </a:pathLst>
            </a:custGeom>
            <a:solidFill>
              <a:srgbClr val="EFAB80"/>
            </a:solidFill>
          </p:spPr>
          <p:txBody>
            <a:bodyPr/>
            <a:lstStyle/>
            <a:p>
              <a:endParaRPr lang="en-CY"/>
            </a:p>
          </p:txBody>
        </p:sp>
        <p:sp>
          <p:nvSpPr>
            <p:cNvPr id="39" name="TextBox 39"/>
            <p:cNvSpPr txBox="1"/>
            <p:nvPr/>
          </p:nvSpPr>
          <p:spPr>
            <a:xfrm>
              <a:off x="0" y="-28575"/>
              <a:ext cx="469584" cy="160049"/>
            </a:xfrm>
            <a:prstGeom prst="rect">
              <a:avLst/>
            </a:prstGeom>
          </p:spPr>
          <p:txBody>
            <a:bodyPr lIns="50800" tIns="50800" rIns="50800" bIns="50800" rtlCol="0" anchor="ctr"/>
            <a:lstStyle/>
            <a:p>
              <a:pPr marL="0" lvl="0" indent="0" algn="ctr">
                <a:lnSpc>
                  <a:spcPts val="1960"/>
                </a:lnSpc>
              </a:pPr>
              <a:r>
                <a:rPr lang="en-US" sz="1400">
                  <a:solidFill>
                    <a:srgbClr val="FFFFFF"/>
                  </a:solidFill>
                  <a:latin typeface="Open Sans"/>
                  <a:ea typeface="Open Sans"/>
                  <a:cs typeface="Open Sans"/>
                  <a:sym typeface="Open Sans"/>
                </a:rPr>
                <a:t>Προαιρετικό</a:t>
              </a:r>
            </a:p>
          </p:txBody>
        </p:sp>
      </p:grpSp>
      <p:grpSp>
        <p:nvGrpSpPr>
          <p:cNvPr id="40" name="Group 40"/>
          <p:cNvGrpSpPr/>
          <p:nvPr/>
        </p:nvGrpSpPr>
        <p:grpSpPr>
          <a:xfrm>
            <a:off x="143320" y="7063416"/>
            <a:ext cx="7194770" cy="1578341"/>
            <a:chOff x="0" y="0"/>
            <a:chExt cx="9593027" cy="2104455"/>
          </a:xfrm>
        </p:grpSpPr>
        <p:grpSp>
          <p:nvGrpSpPr>
            <p:cNvPr id="41" name="Group 41"/>
            <p:cNvGrpSpPr/>
            <p:nvPr/>
          </p:nvGrpSpPr>
          <p:grpSpPr>
            <a:xfrm>
              <a:off x="223646" y="160671"/>
              <a:ext cx="9369381" cy="1943785"/>
              <a:chOff x="0" y="0"/>
              <a:chExt cx="2518331" cy="522456"/>
            </a:xfrm>
          </p:grpSpPr>
          <p:sp>
            <p:nvSpPr>
              <p:cNvPr id="42" name="Freeform 42"/>
              <p:cNvSpPr/>
              <p:nvPr/>
            </p:nvSpPr>
            <p:spPr>
              <a:xfrm>
                <a:off x="0" y="0"/>
                <a:ext cx="2518331" cy="522456"/>
              </a:xfrm>
              <a:custGeom>
                <a:avLst/>
                <a:gdLst/>
                <a:ahLst/>
                <a:cxnLst/>
                <a:rect l="l" t="t" r="r" b="b"/>
                <a:pathLst>
                  <a:path w="2518331" h="522456">
                    <a:moveTo>
                      <a:pt x="0" y="0"/>
                    </a:moveTo>
                    <a:lnTo>
                      <a:pt x="2518331" y="0"/>
                    </a:lnTo>
                    <a:lnTo>
                      <a:pt x="2518331" y="522456"/>
                    </a:lnTo>
                    <a:lnTo>
                      <a:pt x="0" y="522456"/>
                    </a:lnTo>
                    <a:close/>
                  </a:path>
                </a:pathLst>
              </a:custGeom>
              <a:solidFill>
                <a:srgbClr val="FFF3E3"/>
              </a:solidFill>
              <a:ln cap="sq">
                <a:noFill/>
                <a:prstDash val="solid"/>
                <a:miter/>
              </a:ln>
            </p:spPr>
            <p:txBody>
              <a:bodyPr/>
              <a:lstStyle/>
              <a:p>
                <a:endParaRPr lang="en-CY"/>
              </a:p>
            </p:txBody>
          </p:sp>
          <p:sp>
            <p:nvSpPr>
              <p:cNvPr id="43" name="TextBox 43"/>
              <p:cNvSpPr txBox="1"/>
              <p:nvPr/>
            </p:nvSpPr>
            <p:spPr>
              <a:xfrm>
                <a:off x="0" y="-28575"/>
                <a:ext cx="2518331" cy="551031"/>
              </a:xfrm>
              <a:prstGeom prst="rect">
                <a:avLst/>
              </a:prstGeom>
            </p:spPr>
            <p:txBody>
              <a:bodyPr lIns="50800" tIns="50800" rIns="50800" bIns="50800" rtlCol="0" anchor="ctr"/>
              <a:lstStyle/>
              <a:p>
                <a:pPr algn="ctr">
                  <a:lnSpc>
                    <a:spcPts val="1679"/>
                  </a:lnSpc>
                </a:pPr>
                <a:endParaRPr/>
              </a:p>
            </p:txBody>
          </p:sp>
        </p:grpSp>
        <p:sp>
          <p:nvSpPr>
            <p:cNvPr id="44" name="TextBox 44"/>
            <p:cNvSpPr txBox="1"/>
            <p:nvPr/>
          </p:nvSpPr>
          <p:spPr>
            <a:xfrm>
              <a:off x="666529" y="472293"/>
              <a:ext cx="8239796" cy="13019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Γλώσσες</a:t>
              </a:r>
            </a:p>
            <a:p>
              <a:pPr marL="0" lvl="0" indent="0" algn="just">
                <a:lnSpc>
                  <a:spcPts val="1959"/>
                </a:lnSpc>
                <a:spcBef>
                  <a:spcPct val="0"/>
                </a:spcBef>
              </a:pPr>
              <a:r>
                <a:rPr lang="en-US" sz="1399">
                  <a:solidFill>
                    <a:srgbClr val="464646"/>
                  </a:solidFill>
                  <a:latin typeface="Open Sans"/>
                  <a:ea typeface="Open Sans"/>
                  <a:cs typeface="Open Sans"/>
                  <a:sym typeface="Open Sans"/>
                </a:rPr>
                <a:t>Γλώσσες που μιλάτε ή κατανοείτε:</a:t>
              </a:r>
            </a:p>
            <a:p>
              <a:pPr marL="0" lvl="0" indent="0" algn="just">
                <a:lnSpc>
                  <a:spcPts val="1959"/>
                </a:lnSpc>
                <a:spcBef>
                  <a:spcPct val="0"/>
                </a:spcBef>
              </a:pPr>
              <a:r>
                <a:rPr lang="en-US" sz="1399">
                  <a:solidFill>
                    <a:srgbClr val="464646"/>
                  </a:solidFill>
                  <a:latin typeface="Open Sans"/>
                  <a:ea typeface="Open Sans"/>
                  <a:cs typeface="Open Sans"/>
                  <a:sym typeface="Open Sans"/>
                </a:rPr>
                <a:t>__________________________________________________________________________________________________________________________________________________________</a:t>
              </a:r>
            </a:p>
          </p:txBody>
        </p:sp>
        <p:grpSp>
          <p:nvGrpSpPr>
            <p:cNvPr id="45" name="Group 45"/>
            <p:cNvGrpSpPr/>
            <p:nvPr/>
          </p:nvGrpSpPr>
          <p:grpSpPr>
            <a:xfrm>
              <a:off x="0" y="0"/>
              <a:ext cx="666529" cy="666529"/>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a:ln cap="sq">
                <a:noFill/>
                <a:prstDash val="solid"/>
                <a:miter/>
              </a:ln>
            </p:spPr>
            <p:txBody>
              <a:bodyPr/>
              <a:lstStyle/>
              <a:p>
                <a:endParaRPr lang="en-CY"/>
              </a:p>
            </p:txBody>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48" name="TextBox 48"/>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7</a:t>
              </a:r>
            </a:p>
          </p:txBody>
        </p:sp>
      </p:grpSp>
      <p:grpSp>
        <p:nvGrpSpPr>
          <p:cNvPr id="49" name="Group 49"/>
          <p:cNvGrpSpPr/>
          <p:nvPr/>
        </p:nvGrpSpPr>
        <p:grpSpPr>
          <a:xfrm>
            <a:off x="5785776" y="7363054"/>
            <a:ext cx="1310306" cy="366859"/>
            <a:chOff x="0" y="0"/>
            <a:chExt cx="469584" cy="131474"/>
          </a:xfrm>
        </p:grpSpPr>
        <p:sp>
          <p:nvSpPr>
            <p:cNvPr id="50" name="Freeform 50"/>
            <p:cNvSpPr/>
            <p:nvPr/>
          </p:nvSpPr>
          <p:spPr>
            <a:xfrm>
              <a:off x="0" y="0"/>
              <a:ext cx="469584" cy="131474"/>
            </a:xfrm>
            <a:custGeom>
              <a:avLst/>
              <a:gdLst/>
              <a:ahLst/>
              <a:cxnLst/>
              <a:rect l="l" t="t" r="r" b="b"/>
              <a:pathLst>
                <a:path w="469584" h="131474">
                  <a:moveTo>
                    <a:pt x="65737" y="0"/>
                  </a:moveTo>
                  <a:lnTo>
                    <a:pt x="403847" y="0"/>
                  </a:lnTo>
                  <a:cubicBezTo>
                    <a:pt x="440153" y="0"/>
                    <a:pt x="469584" y="29431"/>
                    <a:pt x="469584" y="65737"/>
                  </a:cubicBezTo>
                  <a:lnTo>
                    <a:pt x="469584" y="65737"/>
                  </a:lnTo>
                  <a:cubicBezTo>
                    <a:pt x="469584" y="83172"/>
                    <a:pt x="462658" y="99892"/>
                    <a:pt x="450330" y="112220"/>
                  </a:cubicBezTo>
                  <a:cubicBezTo>
                    <a:pt x="438002" y="124548"/>
                    <a:pt x="421282" y="131474"/>
                    <a:pt x="403847" y="131474"/>
                  </a:cubicBezTo>
                  <a:lnTo>
                    <a:pt x="65737" y="131474"/>
                  </a:lnTo>
                  <a:cubicBezTo>
                    <a:pt x="48302" y="131474"/>
                    <a:pt x="31582" y="124548"/>
                    <a:pt x="19254" y="112220"/>
                  </a:cubicBezTo>
                  <a:cubicBezTo>
                    <a:pt x="6926" y="99892"/>
                    <a:pt x="0" y="83172"/>
                    <a:pt x="0" y="65737"/>
                  </a:cubicBezTo>
                  <a:lnTo>
                    <a:pt x="0" y="65737"/>
                  </a:lnTo>
                  <a:cubicBezTo>
                    <a:pt x="0" y="48302"/>
                    <a:pt x="6926" y="31582"/>
                    <a:pt x="19254" y="19254"/>
                  </a:cubicBezTo>
                  <a:cubicBezTo>
                    <a:pt x="31582" y="6926"/>
                    <a:pt x="48302" y="0"/>
                    <a:pt x="65737" y="0"/>
                  </a:cubicBezTo>
                  <a:close/>
                </a:path>
              </a:pathLst>
            </a:custGeom>
            <a:solidFill>
              <a:srgbClr val="EFAB80"/>
            </a:solidFill>
          </p:spPr>
          <p:txBody>
            <a:bodyPr/>
            <a:lstStyle/>
            <a:p>
              <a:endParaRPr lang="en-CY"/>
            </a:p>
          </p:txBody>
        </p:sp>
        <p:sp>
          <p:nvSpPr>
            <p:cNvPr id="51" name="TextBox 51"/>
            <p:cNvSpPr txBox="1"/>
            <p:nvPr/>
          </p:nvSpPr>
          <p:spPr>
            <a:xfrm>
              <a:off x="0" y="-28575"/>
              <a:ext cx="469584" cy="160049"/>
            </a:xfrm>
            <a:prstGeom prst="rect">
              <a:avLst/>
            </a:prstGeom>
          </p:spPr>
          <p:txBody>
            <a:bodyPr lIns="50800" tIns="50800" rIns="50800" bIns="50800" rtlCol="0" anchor="ctr"/>
            <a:lstStyle/>
            <a:p>
              <a:pPr marL="0" lvl="0" indent="0" algn="ctr">
                <a:lnSpc>
                  <a:spcPts val="1960"/>
                </a:lnSpc>
              </a:pPr>
              <a:r>
                <a:rPr lang="en-US" sz="1400">
                  <a:solidFill>
                    <a:srgbClr val="FFFFFF"/>
                  </a:solidFill>
                  <a:latin typeface="Open Sans"/>
                  <a:ea typeface="Open Sans"/>
                  <a:cs typeface="Open Sans"/>
                  <a:sym typeface="Open Sans"/>
                </a:rPr>
                <a:t>Προαιρετικό</a:t>
              </a:r>
            </a:p>
          </p:txBody>
        </p:sp>
      </p:grpSp>
      <p:grpSp>
        <p:nvGrpSpPr>
          <p:cNvPr id="52" name="Group 52"/>
          <p:cNvGrpSpPr/>
          <p:nvPr/>
        </p:nvGrpSpPr>
        <p:grpSpPr>
          <a:xfrm>
            <a:off x="503507" y="8857881"/>
            <a:ext cx="6552985" cy="948429"/>
            <a:chOff x="0" y="0"/>
            <a:chExt cx="8737314" cy="1264572"/>
          </a:xfrm>
        </p:grpSpPr>
        <p:grpSp>
          <p:nvGrpSpPr>
            <p:cNvPr id="53" name="Group 53"/>
            <p:cNvGrpSpPr/>
            <p:nvPr/>
          </p:nvGrpSpPr>
          <p:grpSpPr>
            <a:xfrm>
              <a:off x="0" y="0"/>
              <a:ext cx="427039" cy="1264572"/>
              <a:chOff x="0" y="0"/>
              <a:chExt cx="274478" cy="812800"/>
            </a:xfrm>
          </p:grpSpPr>
          <p:sp>
            <p:nvSpPr>
              <p:cNvPr id="54" name="Freeform 54"/>
              <p:cNvSpPr/>
              <p:nvPr/>
            </p:nvSpPr>
            <p:spPr>
              <a:xfrm>
                <a:off x="0" y="0"/>
                <a:ext cx="274478" cy="812800"/>
              </a:xfrm>
              <a:custGeom>
                <a:avLst/>
                <a:gdLst/>
                <a:ahLst/>
                <a:cxnLst/>
                <a:rect l="l" t="t" r="r" b="b"/>
                <a:pathLst>
                  <a:path w="274478" h="812800">
                    <a:moveTo>
                      <a:pt x="0" y="0"/>
                    </a:moveTo>
                    <a:lnTo>
                      <a:pt x="274478" y="0"/>
                    </a:lnTo>
                    <a:lnTo>
                      <a:pt x="274478" y="812800"/>
                    </a:lnTo>
                    <a:lnTo>
                      <a:pt x="0" y="812800"/>
                    </a:lnTo>
                    <a:close/>
                  </a:path>
                </a:pathLst>
              </a:custGeom>
              <a:gradFill rotWithShape="1">
                <a:gsLst>
                  <a:gs pos="0">
                    <a:srgbClr val="FA3DE1">
                      <a:alpha val="31000"/>
                    </a:srgbClr>
                  </a:gs>
                  <a:gs pos="100000">
                    <a:srgbClr val="FE8F28">
                      <a:alpha val="31000"/>
                    </a:srgbClr>
                  </a:gs>
                </a:gsLst>
                <a:lin ang="0"/>
              </a:gradFill>
            </p:spPr>
            <p:txBody>
              <a:bodyPr/>
              <a:lstStyle/>
              <a:p>
                <a:endParaRPr lang="en-CY"/>
              </a:p>
            </p:txBody>
          </p:sp>
          <p:sp>
            <p:nvSpPr>
              <p:cNvPr id="55" name="TextBox 55"/>
              <p:cNvSpPr txBox="1"/>
              <p:nvPr/>
            </p:nvSpPr>
            <p:spPr>
              <a:xfrm>
                <a:off x="0" y="19050"/>
                <a:ext cx="274478" cy="793750"/>
              </a:xfrm>
              <a:prstGeom prst="rect">
                <a:avLst/>
              </a:prstGeom>
            </p:spPr>
            <p:txBody>
              <a:bodyPr lIns="50800" tIns="50800" rIns="50800" bIns="50800" rtlCol="0" anchor="ctr"/>
              <a:lstStyle/>
              <a:p>
                <a:pPr algn="ctr">
                  <a:lnSpc>
                    <a:spcPts val="1515"/>
                  </a:lnSpc>
                </a:pPr>
                <a:endParaRPr/>
              </a:p>
            </p:txBody>
          </p:sp>
        </p:grpSp>
        <p:grpSp>
          <p:nvGrpSpPr>
            <p:cNvPr id="56" name="Group 56"/>
            <p:cNvGrpSpPr/>
            <p:nvPr/>
          </p:nvGrpSpPr>
          <p:grpSpPr>
            <a:xfrm>
              <a:off x="275669" y="0"/>
              <a:ext cx="8461645" cy="1264572"/>
              <a:chOff x="0" y="0"/>
              <a:chExt cx="5438696" cy="812800"/>
            </a:xfrm>
          </p:grpSpPr>
          <p:sp>
            <p:nvSpPr>
              <p:cNvPr id="57" name="Freeform 57"/>
              <p:cNvSpPr/>
              <p:nvPr/>
            </p:nvSpPr>
            <p:spPr>
              <a:xfrm>
                <a:off x="0" y="0"/>
                <a:ext cx="5438696" cy="812800"/>
              </a:xfrm>
              <a:custGeom>
                <a:avLst/>
                <a:gdLst/>
                <a:ahLst/>
                <a:cxnLst/>
                <a:rect l="l" t="t" r="r" b="b"/>
                <a:pathLst>
                  <a:path w="5438696" h="812800">
                    <a:moveTo>
                      <a:pt x="0" y="0"/>
                    </a:moveTo>
                    <a:lnTo>
                      <a:pt x="5438696" y="0"/>
                    </a:lnTo>
                    <a:lnTo>
                      <a:pt x="5438696" y="812800"/>
                    </a:lnTo>
                    <a:lnTo>
                      <a:pt x="0" y="812800"/>
                    </a:lnTo>
                    <a:close/>
                  </a:path>
                </a:pathLst>
              </a:custGeom>
              <a:solidFill>
                <a:srgbClr val="FFFFFF"/>
              </a:solidFill>
              <a:ln w="38100" cap="sq">
                <a:solidFill>
                  <a:srgbClr val="EFAB80"/>
                </a:solidFill>
                <a:prstDash val="solid"/>
                <a:miter/>
              </a:ln>
            </p:spPr>
            <p:txBody>
              <a:bodyPr/>
              <a:lstStyle/>
              <a:p>
                <a:endParaRPr lang="en-CY"/>
              </a:p>
            </p:txBody>
          </p:sp>
          <p:sp>
            <p:nvSpPr>
              <p:cNvPr id="58" name="TextBox 58"/>
              <p:cNvSpPr txBox="1"/>
              <p:nvPr/>
            </p:nvSpPr>
            <p:spPr>
              <a:xfrm>
                <a:off x="0" y="19050"/>
                <a:ext cx="5438696" cy="793750"/>
              </a:xfrm>
              <a:prstGeom prst="rect">
                <a:avLst/>
              </a:prstGeom>
            </p:spPr>
            <p:txBody>
              <a:bodyPr lIns="50800" tIns="50800" rIns="50800" bIns="50800" rtlCol="0" anchor="ctr"/>
              <a:lstStyle/>
              <a:p>
                <a:pPr algn="ctr">
                  <a:lnSpc>
                    <a:spcPts val="1515"/>
                  </a:lnSpc>
                </a:pPr>
                <a:endParaRPr/>
              </a:p>
            </p:txBody>
          </p:sp>
        </p:grpSp>
        <p:sp>
          <p:nvSpPr>
            <p:cNvPr id="59" name="TextBox 59"/>
            <p:cNvSpPr txBox="1"/>
            <p:nvPr/>
          </p:nvSpPr>
          <p:spPr>
            <a:xfrm>
              <a:off x="590135" y="148689"/>
              <a:ext cx="7768600" cy="830834"/>
            </a:xfrm>
            <a:prstGeom prst="rect">
              <a:avLst/>
            </a:prstGeom>
          </p:spPr>
          <p:txBody>
            <a:bodyPr lIns="0" tIns="0" rIns="0" bIns="0" rtlCol="0" anchor="t">
              <a:spAutoFit/>
            </a:bodyPr>
            <a:lstStyle/>
            <a:p>
              <a:pPr marL="0" lvl="0" indent="0" algn="just">
                <a:lnSpc>
                  <a:spcPts val="1847"/>
                </a:lnSpc>
              </a:pPr>
              <a:r>
                <a:rPr lang="en-US" sz="1399" b="1">
                  <a:solidFill>
                    <a:srgbClr val="464646"/>
                  </a:solidFill>
                  <a:latin typeface="Open Sans Bold"/>
                  <a:ea typeface="Open Sans Bold"/>
                  <a:cs typeface="Open Sans Bold"/>
                  <a:sym typeface="Open Sans Bold"/>
                </a:rPr>
                <a:t>Σας ευχαριστούμε που συμπληρώσατε την Ενότητα Α! </a:t>
              </a:r>
            </a:p>
            <a:p>
              <a:pPr algn="just">
                <a:lnSpc>
                  <a:spcPts val="1584"/>
                </a:lnSpc>
              </a:pPr>
              <a:r>
                <a:rPr lang="en-US" sz="1200">
                  <a:solidFill>
                    <a:srgbClr val="464646"/>
                  </a:solidFill>
                  <a:latin typeface="Open Sans"/>
                  <a:ea typeface="Open Sans"/>
                  <a:cs typeface="Open Sans"/>
                  <a:sym typeface="Open Sans"/>
                </a:rPr>
                <a:t>Οι παραπάνω πληροφορίες ενδέχεται να κοινοποιηθούν στην ομάδα σας - με την άδειά σας - για να τους βοηθήσουν να σας καλωσορίσουν.</a:t>
              </a:r>
            </a:p>
          </p:txBody>
        </p:sp>
      </p:grpSp>
      <p:sp>
        <p:nvSpPr>
          <p:cNvPr id="60" name="TextBox 60"/>
          <p:cNvSpPr txBox="1"/>
          <p:nvPr/>
        </p:nvSpPr>
        <p:spPr>
          <a:xfrm>
            <a:off x="396733" y="10023259"/>
            <a:ext cx="6766535" cy="174625"/>
          </a:xfrm>
          <a:prstGeom prst="rect">
            <a:avLst/>
          </a:prstGeom>
        </p:spPr>
        <p:txBody>
          <a:bodyPr lIns="0" tIns="0" rIns="0" bIns="0" rtlCol="0" anchor="t">
            <a:spAutoFit/>
          </a:bodyPr>
          <a:lstStyle/>
          <a:p>
            <a:pPr marL="0" lvl="0" indent="0" algn="ctr">
              <a:lnSpc>
                <a:spcPts val="1400"/>
              </a:lnSpc>
              <a:spcBef>
                <a:spcPct val="0"/>
              </a:spcBef>
            </a:pPr>
            <a:r>
              <a:rPr lang="en-US" sz="1000" b="1">
                <a:solidFill>
                  <a:srgbClr val="422C4F"/>
                </a:solidFill>
                <a:latin typeface="Open Sans Bold"/>
                <a:ea typeface="Open Sans Bold"/>
                <a:cs typeface="Open Sans Bold"/>
                <a:sym typeface="Open Sans Bold"/>
              </a:rPr>
              <a:t>Ενότητα Α – Κοινοποίηση με την ομάδα · Σελίδα 2 από 2</a:t>
            </a:r>
          </a:p>
        </p:txBody>
      </p:sp>
      <p:grpSp>
        <p:nvGrpSpPr>
          <p:cNvPr id="61" name="Group 61"/>
          <p:cNvGrpSpPr/>
          <p:nvPr/>
        </p:nvGrpSpPr>
        <p:grpSpPr>
          <a:xfrm>
            <a:off x="-539863" y="603370"/>
            <a:ext cx="9906840" cy="842066"/>
            <a:chOff x="0" y="-70875"/>
            <a:chExt cx="13209120" cy="1122755"/>
          </a:xfrm>
        </p:grpSpPr>
        <p:grpSp>
          <p:nvGrpSpPr>
            <p:cNvPr id="62" name="Group 62"/>
            <p:cNvGrpSpPr/>
            <p:nvPr/>
          </p:nvGrpSpPr>
          <p:grpSpPr>
            <a:xfrm>
              <a:off x="0" y="-70875"/>
              <a:ext cx="13209120" cy="1122755"/>
              <a:chOff x="0" y="-19050"/>
              <a:chExt cx="3550388" cy="301778"/>
            </a:xfrm>
          </p:grpSpPr>
          <p:sp>
            <p:nvSpPr>
              <p:cNvPr id="63" name="Freeform 63"/>
              <p:cNvSpPr/>
              <p:nvPr/>
            </p:nvSpPr>
            <p:spPr>
              <a:xfrm>
                <a:off x="193474" y="0"/>
                <a:ext cx="2708080" cy="282728"/>
              </a:xfrm>
              <a:custGeom>
                <a:avLst/>
                <a:gdLst/>
                <a:ahLst/>
                <a:cxnLst/>
                <a:rect l="l" t="t" r="r" b="b"/>
                <a:pathLst>
                  <a:path w="3550388" h="282728">
                    <a:moveTo>
                      <a:pt x="28914" y="0"/>
                    </a:moveTo>
                    <a:lnTo>
                      <a:pt x="3521473" y="0"/>
                    </a:lnTo>
                    <a:cubicBezTo>
                      <a:pt x="3537442" y="0"/>
                      <a:pt x="3550388" y="12945"/>
                      <a:pt x="3550388" y="28914"/>
                    </a:cubicBezTo>
                    <a:lnTo>
                      <a:pt x="3550388" y="253813"/>
                    </a:lnTo>
                    <a:cubicBezTo>
                      <a:pt x="3550388" y="269782"/>
                      <a:pt x="3537442" y="282728"/>
                      <a:pt x="3521473" y="282728"/>
                    </a:cubicBezTo>
                    <a:lnTo>
                      <a:pt x="28914" y="282728"/>
                    </a:lnTo>
                    <a:cubicBezTo>
                      <a:pt x="21246" y="282728"/>
                      <a:pt x="13891" y="279681"/>
                      <a:pt x="8469" y="274259"/>
                    </a:cubicBezTo>
                    <a:cubicBezTo>
                      <a:pt x="3046" y="268836"/>
                      <a:pt x="0" y="261482"/>
                      <a:pt x="0" y="253813"/>
                    </a:cubicBezTo>
                    <a:lnTo>
                      <a:pt x="0" y="28914"/>
                    </a:lnTo>
                    <a:cubicBezTo>
                      <a:pt x="0" y="12945"/>
                      <a:pt x="12945" y="0"/>
                      <a:pt x="28914" y="0"/>
                    </a:cubicBezTo>
                    <a:close/>
                  </a:path>
                </a:pathLst>
              </a:custGeom>
              <a:solidFill>
                <a:srgbClr val="FAC175"/>
              </a:solidFill>
              <a:ln w="38100" cap="rnd">
                <a:solidFill>
                  <a:srgbClr val="EFAB80"/>
                </a:solidFill>
                <a:prstDash val="solid"/>
                <a:round/>
              </a:ln>
            </p:spPr>
            <p:txBody>
              <a:bodyPr/>
              <a:lstStyle/>
              <a:p>
                <a:endParaRPr lang="en-CY"/>
              </a:p>
            </p:txBody>
          </p:sp>
          <p:sp>
            <p:nvSpPr>
              <p:cNvPr id="64" name="TextBox 64"/>
              <p:cNvSpPr txBox="1"/>
              <p:nvPr/>
            </p:nvSpPr>
            <p:spPr>
              <a:xfrm>
                <a:off x="0" y="-19050"/>
                <a:ext cx="3550388" cy="301778"/>
              </a:xfrm>
              <a:prstGeom prst="rect">
                <a:avLst/>
              </a:prstGeom>
            </p:spPr>
            <p:txBody>
              <a:bodyPr lIns="50800" tIns="50800" rIns="50800" bIns="50800" rtlCol="0" anchor="ctr"/>
              <a:lstStyle/>
              <a:p>
                <a:pPr algn="ctr">
                  <a:lnSpc>
                    <a:spcPts val="1679"/>
                  </a:lnSpc>
                </a:pPr>
                <a:endParaRPr/>
              </a:p>
            </p:txBody>
          </p:sp>
        </p:grpSp>
        <p:sp>
          <p:nvSpPr>
            <p:cNvPr id="65" name="TextBox 65"/>
            <p:cNvSpPr txBox="1"/>
            <p:nvPr/>
          </p:nvSpPr>
          <p:spPr>
            <a:xfrm>
              <a:off x="910911" y="302741"/>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ΕΝΟΤΗΤΑ Α - ΓΝΩΡΙΜΙΑ</a:t>
              </a:r>
            </a:p>
          </p:txBody>
        </p:sp>
        <p:grpSp>
          <p:nvGrpSpPr>
            <p:cNvPr id="66" name="Group 66"/>
            <p:cNvGrpSpPr/>
            <p:nvPr/>
          </p:nvGrpSpPr>
          <p:grpSpPr>
            <a:xfrm>
              <a:off x="8918280" y="266941"/>
              <a:ext cx="1747075" cy="430153"/>
              <a:chOff x="0" y="0"/>
              <a:chExt cx="469584" cy="115618"/>
            </a:xfrm>
          </p:grpSpPr>
          <p:sp>
            <p:nvSpPr>
              <p:cNvPr id="67" name="Freeform 67"/>
              <p:cNvSpPr/>
              <p:nvPr/>
            </p:nvSpPr>
            <p:spPr>
              <a:xfrm>
                <a:off x="0" y="0"/>
                <a:ext cx="469584" cy="115618"/>
              </a:xfrm>
              <a:custGeom>
                <a:avLst/>
                <a:gdLst/>
                <a:ahLst/>
                <a:cxnLst/>
                <a:rect l="l" t="t" r="r" b="b"/>
                <a:pathLst>
                  <a:path w="469584" h="115618">
                    <a:moveTo>
                      <a:pt x="57809" y="0"/>
                    </a:moveTo>
                    <a:lnTo>
                      <a:pt x="411775" y="0"/>
                    </a:lnTo>
                    <a:cubicBezTo>
                      <a:pt x="443702" y="0"/>
                      <a:pt x="469584" y="25882"/>
                      <a:pt x="469584" y="57809"/>
                    </a:cubicBezTo>
                    <a:lnTo>
                      <a:pt x="469584" y="57809"/>
                    </a:lnTo>
                    <a:cubicBezTo>
                      <a:pt x="469584" y="73141"/>
                      <a:pt x="463494" y="87845"/>
                      <a:pt x="452652" y="98686"/>
                    </a:cubicBezTo>
                    <a:cubicBezTo>
                      <a:pt x="441811" y="109527"/>
                      <a:pt x="427107" y="115618"/>
                      <a:pt x="411775" y="115618"/>
                    </a:cubicBezTo>
                    <a:lnTo>
                      <a:pt x="57809" y="115618"/>
                    </a:lnTo>
                    <a:cubicBezTo>
                      <a:pt x="42477" y="115618"/>
                      <a:pt x="27773" y="109527"/>
                      <a:pt x="16932" y="98686"/>
                    </a:cubicBezTo>
                    <a:cubicBezTo>
                      <a:pt x="6091" y="87845"/>
                      <a:pt x="0" y="73141"/>
                      <a:pt x="0" y="57809"/>
                    </a:cubicBezTo>
                    <a:lnTo>
                      <a:pt x="0" y="57809"/>
                    </a:lnTo>
                    <a:cubicBezTo>
                      <a:pt x="0" y="42477"/>
                      <a:pt x="6091" y="27773"/>
                      <a:pt x="16932" y="16932"/>
                    </a:cubicBezTo>
                    <a:cubicBezTo>
                      <a:pt x="27773" y="6091"/>
                      <a:pt x="42477" y="0"/>
                      <a:pt x="57809" y="0"/>
                    </a:cubicBezTo>
                    <a:close/>
                  </a:path>
                </a:pathLst>
              </a:custGeom>
              <a:solidFill>
                <a:srgbClr val="FFFFFF"/>
              </a:solidFill>
            </p:spPr>
            <p:txBody>
              <a:bodyPr/>
              <a:lstStyle/>
              <a:p>
                <a:endParaRPr lang="en-CY"/>
              </a:p>
            </p:txBody>
          </p:sp>
          <p:sp>
            <p:nvSpPr>
              <p:cNvPr id="68" name="TextBox 68"/>
              <p:cNvSpPr txBox="1"/>
              <p:nvPr/>
            </p:nvSpPr>
            <p:spPr>
              <a:xfrm>
                <a:off x="0" y="-19050"/>
                <a:ext cx="469584" cy="134668"/>
              </a:xfrm>
              <a:prstGeom prst="rect">
                <a:avLst/>
              </a:prstGeom>
            </p:spPr>
            <p:txBody>
              <a:bodyPr lIns="50800" tIns="50800" rIns="50800" bIns="50800" rtlCol="0" anchor="ctr"/>
              <a:lstStyle/>
              <a:p>
                <a:pPr marL="0" lvl="0" indent="0" algn="ctr">
                  <a:lnSpc>
                    <a:spcPts val="1679"/>
                  </a:lnSpc>
                </a:pPr>
                <a:r>
                  <a:rPr lang="en-US" sz="1200">
                    <a:solidFill>
                      <a:srgbClr val="EFAB80"/>
                    </a:solidFill>
                    <a:latin typeface="Open Sans"/>
                    <a:ea typeface="Open Sans"/>
                    <a:cs typeface="Open Sans"/>
                    <a:sym typeface="Open Sans"/>
                  </a:rPr>
                  <a:t>Κοινόχρηστο</a:t>
                </a:r>
              </a:p>
            </p:txBody>
          </p:sp>
        </p:grpSp>
      </p:grpSp>
      <p:grpSp>
        <p:nvGrpSpPr>
          <p:cNvPr id="69" name="Group 4">
            <a:extLst>
              <a:ext uri="{FF2B5EF4-FFF2-40B4-BE49-F238E27FC236}">
                <a16:creationId xmlns:a16="http://schemas.microsoft.com/office/drawing/2014/main" id="{0C3C5C41-6C09-57D5-F80B-92E2461151C3}"/>
              </a:ext>
            </a:extLst>
          </p:cNvPr>
          <p:cNvGrpSpPr/>
          <p:nvPr/>
        </p:nvGrpSpPr>
        <p:grpSpPr>
          <a:xfrm>
            <a:off x="-3" y="10350807"/>
            <a:ext cx="6897159" cy="87392"/>
            <a:chOff x="0" y="0"/>
            <a:chExt cx="2709333" cy="26991"/>
          </a:xfrm>
        </p:grpSpPr>
        <p:sp>
          <p:nvSpPr>
            <p:cNvPr id="70" name="Freeform 5">
              <a:extLst>
                <a:ext uri="{FF2B5EF4-FFF2-40B4-BE49-F238E27FC236}">
                  <a16:creationId xmlns:a16="http://schemas.microsoft.com/office/drawing/2014/main" id="{09DF79D0-F0EC-4349-37BD-3A35E7A75C87}"/>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71" name="TextBox 6">
              <a:extLst>
                <a:ext uri="{FF2B5EF4-FFF2-40B4-BE49-F238E27FC236}">
                  <a16:creationId xmlns:a16="http://schemas.microsoft.com/office/drawing/2014/main" id="{C0620C27-50E4-4ADA-C252-1B8153F4552A}"/>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53CE3-1AC0-F6DC-595B-BFA85C618E12}"/>
            </a:ext>
          </a:extLst>
        </p:cNvPr>
        <p:cNvGrpSpPr/>
        <p:nvPr/>
      </p:nvGrpSpPr>
      <p:grpSpPr>
        <a:xfrm>
          <a:off x="0" y="0"/>
          <a:ext cx="0" cy="0"/>
          <a:chOff x="0" y="0"/>
          <a:chExt cx="0" cy="0"/>
        </a:xfrm>
      </p:grpSpPr>
      <p:sp>
        <p:nvSpPr>
          <p:cNvPr id="3" name="TextBox 5">
            <a:extLst>
              <a:ext uri="{FF2B5EF4-FFF2-40B4-BE49-F238E27FC236}">
                <a16:creationId xmlns:a16="http://schemas.microsoft.com/office/drawing/2014/main" id="{B40C02B7-08C3-B3F8-D83B-367E78C8BA55}"/>
              </a:ext>
            </a:extLst>
          </p:cNvPr>
          <p:cNvSpPr txBox="1"/>
          <p:nvPr/>
        </p:nvSpPr>
        <p:spPr>
          <a:xfrm>
            <a:off x="0" y="2318068"/>
            <a:ext cx="7556500" cy="8616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7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F4A64E"/>
                </a:solidFill>
                <a:uFillTx/>
                <a:latin typeface="Open Sans Bold"/>
                <a:ea typeface="Open Sans Bold"/>
                <a:cs typeface="Open Sans Bold"/>
              </a:rPr>
              <a:t>Δραστηριότητα</a:t>
            </a:r>
            <a:r>
              <a:rPr lang="en-CY" sz="5400" b="1" i="0" u="none" strike="noStrike" kern="1200" cap="none" baseline="0" dirty="0">
                <a:solidFill>
                  <a:srgbClr val="F4A64E"/>
                </a:solidFill>
                <a:uFillTx/>
                <a:latin typeface="Open Sans Bold"/>
                <a:ea typeface="Open Sans Bold"/>
                <a:cs typeface="Open Sans Bold"/>
              </a:rPr>
              <a:t> 1</a:t>
            </a:r>
            <a:r>
              <a:rPr lang="el-GR" sz="5400" b="1" i="0" u="none" strike="noStrike" kern="1200" cap="none" baseline="0" dirty="0">
                <a:solidFill>
                  <a:srgbClr val="F4A64E"/>
                </a:solidFill>
                <a:uFillTx/>
                <a:latin typeface="Open Sans Bold"/>
                <a:ea typeface="Open Sans Bold"/>
                <a:cs typeface="Open Sans Bold"/>
              </a:rPr>
              <a:t>9</a:t>
            </a:r>
            <a:endParaRPr lang="en-US" sz="54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7ADDC9E5-0BFF-9A32-D844-E832A5A3C6A0}"/>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7C1CCFFE-12F8-1069-BB65-D8804B858669}"/>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93544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400287" y="706283"/>
            <a:ext cx="6759425" cy="733425"/>
          </a:xfrm>
          <a:prstGeom prst="rect">
            <a:avLst/>
          </a:prstGeom>
        </p:spPr>
        <p:txBody>
          <a:bodyPr lIns="0" tIns="0" rIns="0" bIns="0" rtlCol="0" anchor="t">
            <a:spAutoFit/>
          </a:bodyPr>
          <a:lstStyle/>
          <a:p>
            <a:pPr marL="0" lvl="0" indent="0" algn="just">
              <a:lnSpc>
                <a:spcPts val="1950"/>
              </a:lnSpc>
              <a:spcBef>
                <a:spcPct val="0"/>
              </a:spcBef>
            </a:pPr>
            <a:r>
              <a:rPr lang="en-US" sz="1500" b="1" u="none" strike="noStrike" spc="-105">
                <a:solidFill>
                  <a:srgbClr val="464646"/>
                </a:solidFill>
                <a:latin typeface="Open Sans Bold"/>
                <a:ea typeface="Open Sans Bold"/>
                <a:cs typeface="Open Sans Bold"/>
                <a:sym typeface="Open Sans Bold"/>
              </a:rPr>
              <a:t>Κοινοποιήστε αυτό το πρότυπο μέσω email, πίνακα ανακοινώσεων, Teams/Slack ή κατά τη διάρκεια μιας ομαδικής συνάντησης. Συμπληρώστε το και μοιραστείτε το!</a:t>
            </a:r>
          </a:p>
        </p:txBody>
      </p:sp>
      <p:sp>
        <p:nvSpPr>
          <p:cNvPr id="8" name="TextBox 8"/>
          <p:cNvSpPr txBox="1"/>
          <p:nvPr/>
        </p:nvSpPr>
        <p:spPr>
          <a:xfrm>
            <a:off x="256732" y="2281578"/>
            <a:ext cx="464983" cy="224964"/>
          </a:xfrm>
          <a:prstGeom prst="rect">
            <a:avLst/>
          </a:prstGeom>
        </p:spPr>
        <p:txBody>
          <a:bodyPr lIns="0" tIns="0" rIns="0" bIns="0" rtlCol="0" anchor="t">
            <a:spAutoFit/>
          </a:bodyPr>
          <a:lstStyle/>
          <a:p>
            <a:pPr marL="0" lvl="0" indent="0" algn="ctr">
              <a:lnSpc>
                <a:spcPts val="1672"/>
              </a:lnSpc>
            </a:pPr>
            <a:r>
              <a:rPr lang="en-US" sz="1672" b="1" spc="-117">
                <a:solidFill>
                  <a:srgbClr val="FFFFFF"/>
                </a:solidFill>
                <a:latin typeface="Open Sans Bold"/>
                <a:ea typeface="Open Sans Bold"/>
                <a:cs typeface="Open Sans Bold"/>
                <a:sym typeface="Open Sans Bold"/>
              </a:rPr>
              <a:t>1</a:t>
            </a:r>
          </a:p>
        </p:txBody>
      </p:sp>
      <p:grpSp>
        <p:nvGrpSpPr>
          <p:cNvPr id="9" name="Group 9"/>
          <p:cNvGrpSpPr/>
          <p:nvPr/>
        </p:nvGrpSpPr>
        <p:grpSpPr>
          <a:xfrm>
            <a:off x="306009" y="2253003"/>
            <a:ext cx="6997259" cy="4485038"/>
            <a:chOff x="0" y="0"/>
            <a:chExt cx="2453028" cy="1572319"/>
          </a:xfrm>
        </p:grpSpPr>
        <p:sp>
          <p:nvSpPr>
            <p:cNvPr id="10" name="Freeform 10"/>
            <p:cNvSpPr/>
            <p:nvPr/>
          </p:nvSpPr>
          <p:spPr>
            <a:xfrm>
              <a:off x="0" y="0"/>
              <a:ext cx="2453028" cy="1572319"/>
            </a:xfrm>
            <a:custGeom>
              <a:avLst/>
              <a:gdLst/>
              <a:ahLst/>
              <a:cxnLst/>
              <a:rect l="l" t="t" r="r" b="b"/>
              <a:pathLst>
                <a:path w="2453028" h="1572319">
                  <a:moveTo>
                    <a:pt x="40938" y="0"/>
                  </a:moveTo>
                  <a:lnTo>
                    <a:pt x="2412090" y="0"/>
                  </a:lnTo>
                  <a:cubicBezTo>
                    <a:pt x="2434699" y="0"/>
                    <a:pt x="2453028" y="18328"/>
                    <a:pt x="2453028" y="40938"/>
                  </a:cubicBezTo>
                  <a:lnTo>
                    <a:pt x="2453028" y="1531381"/>
                  </a:lnTo>
                  <a:cubicBezTo>
                    <a:pt x="2453028" y="1553990"/>
                    <a:pt x="2434699" y="1572319"/>
                    <a:pt x="2412090" y="1572319"/>
                  </a:cubicBezTo>
                  <a:lnTo>
                    <a:pt x="40938" y="1572319"/>
                  </a:lnTo>
                  <a:cubicBezTo>
                    <a:pt x="18328" y="1572319"/>
                    <a:pt x="0" y="1553990"/>
                    <a:pt x="0" y="1531381"/>
                  </a:cubicBezTo>
                  <a:lnTo>
                    <a:pt x="0" y="40938"/>
                  </a:lnTo>
                  <a:cubicBezTo>
                    <a:pt x="0" y="18328"/>
                    <a:pt x="18328" y="0"/>
                    <a:pt x="40938" y="0"/>
                  </a:cubicBezTo>
                  <a:close/>
                </a:path>
              </a:pathLst>
            </a:custGeom>
            <a:solidFill>
              <a:srgbClr val="FFFEFE"/>
            </a:solidFill>
            <a:ln w="38100" cap="rnd">
              <a:solidFill>
                <a:srgbClr val="4CA6A3"/>
              </a:solidFill>
              <a:prstDash val="solid"/>
              <a:round/>
            </a:ln>
          </p:spPr>
          <p:txBody>
            <a:bodyPr/>
            <a:lstStyle/>
            <a:p>
              <a:endParaRPr lang="en-CY"/>
            </a:p>
          </p:txBody>
        </p:sp>
        <p:sp>
          <p:nvSpPr>
            <p:cNvPr id="11" name="TextBox 11"/>
            <p:cNvSpPr txBox="1"/>
            <p:nvPr/>
          </p:nvSpPr>
          <p:spPr>
            <a:xfrm>
              <a:off x="0" y="-28575"/>
              <a:ext cx="2453028" cy="1600894"/>
            </a:xfrm>
            <a:prstGeom prst="rect">
              <a:avLst/>
            </a:prstGeom>
          </p:spPr>
          <p:txBody>
            <a:bodyPr lIns="50382" tIns="50382" rIns="50382" bIns="50382" rtlCol="0" anchor="ctr"/>
            <a:lstStyle/>
            <a:p>
              <a:pPr algn="ctr">
                <a:lnSpc>
                  <a:spcPts val="1679"/>
                </a:lnSpc>
              </a:pPr>
              <a:endParaRPr/>
            </a:p>
          </p:txBody>
        </p:sp>
      </p:grpSp>
      <p:grpSp>
        <p:nvGrpSpPr>
          <p:cNvPr id="12" name="Group 12"/>
          <p:cNvGrpSpPr/>
          <p:nvPr/>
        </p:nvGrpSpPr>
        <p:grpSpPr>
          <a:xfrm>
            <a:off x="306009" y="1639733"/>
            <a:ext cx="6997259" cy="866809"/>
            <a:chOff x="0" y="0"/>
            <a:chExt cx="2453028" cy="303877"/>
          </a:xfrm>
        </p:grpSpPr>
        <p:sp>
          <p:nvSpPr>
            <p:cNvPr id="13" name="Freeform 13"/>
            <p:cNvSpPr/>
            <p:nvPr/>
          </p:nvSpPr>
          <p:spPr>
            <a:xfrm>
              <a:off x="0" y="0"/>
              <a:ext cx="2453028" cy="303877"/>
            </a:xfrm>
            <a:custGeom>
              <a:avLst/>
              <a:gdLst/>
              <a:ahLst/>
              <a:cxnLst/>
              <a:rect l="l" t="t" r="r" b="b"/>
              <a:pathLst>
                <a:path w="2453028" h="303877">
                  <a:moveTo>
                    <a:pt x="40938" y="0"/>
                  </a:moveTo>
                  <a:lnTo>
                    <a:pt x="2412090" y="0"/>
                  </a:lnTo>
                  <a:cubicBezTo>
                    <a:pt x="2434699" y="0"/>
                    <a:pt x="2453028" y="18328"/>
                    <a:pt x="2453028" y="40938"/>
                  </a:cubicBezTo>
                  <a:lnTo>
                    <a:pt x="2453028" y="262939"/>
                  </a:lnTo>
                  <a:cubicBezTo>
                    <a:pt x="2453028" y="285549"/>
                    <a:pt x="2434699" y="303877"/>
                    <a:pt x="2412090" y="303877"/>
                  </a:cubicBezTo>
                  <a:lnTo>
                    <a:pt x="40938" y="303877"/>
                  </a:lnTo>
                  <a:cubicBezTo>
                    <a:pt x="18328" y="303877"/>
                    <a:pt x="0" y="285549"/>
                    <a:pt x="0" y="262939"/>
                  </a:cubicBezTo>
                  <a:lnTo>
                    <a:pt x="0" y="40938"/>
                  </a:lnTo>
                  <a:cubicBezTo>
                    <a:pt x="0" y="18328"/>
                    <a:pt x="18328" y="0"/>
                    <a:pt x="40938" y="0"/>
                  </a:cubicBezTo>
                  <a:close/>
                </a:path>
              </a:pathLst>
            </a:custGeom>
            <a:solidFill>
              <a:srgbClr val="B6DEDE"/>
            </a:solidFill>
            <a:ln w="38100" cap="rnd">
              <a:solidFill>
                <a:srgbClr val="4CA6A3"/>
              </a:solidFill>
              <a:prstDash val="solid"/>
              <a:round/>
            </a:ln>
          </p:spPr>
          <p:txBody>
            <a:bodyPr/>
            <a:lstStyle/>
            <a:p>
              <a:endParaRPr lang="en-CY"/>
            </a:p>
          </p:txBody>
        </p:sp>
        <p:sp>
          <p:nvSpPr>
            <p:cNvPr id="14" name="TextBox 14"/>
            <p:cNvSpPr txBox="1"/>
            <p:nvPr/>
          </p:nvSpPr>
          <p:spPr>
            <a:xfrm>
              <a:off x="0" y="-28575"/>
              <a:ext cx="2453028" cy="332452"/>
            </a:xfrm>
            <a:prstGeom prst="rect">
              <a:avLst/>
            </a:prstGeom>
          </p:spPr>
          <p:txBody>
            <a:bodyPr lIns="50382" tIns="50382" rIns="50382" bIns="50382" rtlCol="0" anchor="ctr"/>
            <a:lstStyle/>
            <a:p>
              <a:pPr algn="ctr">
                <a:lnSpc>
                  <a:spcPts val="1679"/>
                </a:lnSpc>
              </a:pPr>
              <a:endParaRPr/>
            </a:p>
          </p:txBody>
        </p:sp>
      </p:grpSp>
      <p:sp>
        <p:nvSpPr>
          <p:cNvPr id="15" name="TextBox 15"/>
          <p:cNvSpPr txBox="1"/>
          <p:nvPr/>
        </p:nvSpPr>
        <p:spPr>
          <a:xfrm>
            <a:off x="770550" y="1905708"/>
            <a:ext cx="6147973" cy="297180"/>
          </a:xfrm>
          <a:prstGeom prst="rect">
            <a:avLst/>
          </a:prstGeom>
        </p:spPr>
        <p:txBody>
          <a:bodyPr lIns="0" tIns="0" rIns="0" bIns="0" rtlCol="0" anchor="t">
            <a:spAutoFit/>
          </a:bodyPr>
          <a:lstStyle/>
          <a:p>
            <a:pPr marL="0" lvl="0" indent="0" algn="just">
              <a:lnSpc>
                <a:spcPts val="2520"/>
              </a:lnSpc>
            </a:pPr>
            <a:r>
              <a:rPr lang="en-US" sz="1800" b="1">
                <a:solidFill>
                  <a:srgbClr val="464646"/>
                </a:solidFill>
                <a:latin typeface="Open Sans Bold"/>
                <a:ea typeface="Open Sans Bold"/>
                <a:cs typeface="Open Sans Bold"/>
                <a:sym typeface="Open Sans Bold"/>
              </a:rPr>
              <a:t>Ανακοίνωση ενδιαφέροντος</a:t>
            </a:r>
          </a:p>
        </p:txBody>
      </p:sp>
      <p:grpSp>
        <p:nvGrpSpPr>
          <p:cNvPr id="16" name="Group 16"/>
          <p:cNvGrpSpPr/>
          <p:nvPr/>
        </p:nvGrpSpPr>
        <p:grpSpPr>
          <a:xfrm>
            <a:off x="421690" y="2663629"/>
            <a:ext cx="6760241" cy="771506"/>
            <a:chOff x="0" y="0"/>
            <a:chExt cx="2369936" cy="270467"/>
          </a:xfrm>
        </p:grpSpPr>
        <p:sp>
          <p:nvSpPr>
            <p:cNvPr id="17" name="Freeform 17"/>
            <p:cNvSpPr/>
            <p:nvPr/>
          </p:nvSpPr>
          <p:spPr>
            <a:xfrm>
              <a:off x="0" y="0"/>
              <a:ext cx="2369936" cy="270467"/>
            </a:xfrm>
            <a:custGeom>
              <a:avLst/>
              <a:gdLst/>
              <a:ahLst/>
              <a:cxnLst/>
              <a:rect l="l" t="t" r="r" b="b"/>
              <a:pathLst>
                <a:path w="2369936" h="270467">
                  <a:moveTo>
                    <a:pt x="42373" y="0"/>
                  </a:moveTo>
                  <a:lnTo>
                    <a:pt x="2327564" y="0"/>
                  </a:lnTo>
                  <a:cubicBezTo>
                    <a:pt x="2338801" y="0"/>
                    <a:pt x="2349579" y="4464"/>
                    <a:pt x="2357526" y="12411"/>
                  </a:cubicBezTo>
                  <a:cubicBezTo>
                    <a:pt x="2365472" y="20357"/>
                    <a:pt x="2369936" y="31135"/>
                    <a:pt x="2369936" y="42373"/>
                  </a:cubicBezTo>
                  <a:lnTo>
                    <a:pt x="2369936" y="228094"/>
                  </a:lnTo>
                  <a:cubicBezTo>
                    <a:pt x="2369936" y="251496"/>
                    <a:pt x="2350965" y="270467"/>
                    <a:pt x="2327564" y="270467"/>
                  </a:cubicBezTo>
                  <a:lnTo>
                    <a:pt x="42373" y="270467"/>
                  </a:lnTo>
                  <a:cubicBezTo>
                    <a:pt x="18971" y="270467"/>
                    <a:pt x="0" y="251496"/>
                    <a:pt x="0" y="228094"/>
                  </a:cubicBezTo>
                  <a:lnTo>
                    <a:pt x="0" y="42373"/>
                  </a:lnTo>
                  <a:cubicBezTo>
                    <a:pt x="0" y="18971"/>
                    <a:pt x="18971" y="0"/>
                    <a:pt x="42373" y="0"/>
                  </a:cubicBezTo>
                  <a:close/>
                </a:path>
              </a:pathLst>
            </a:custGeom>
            <a:solidFill>
              <a:srgbClr val="FDEDDC"/>
            </a:solidFill>
            <a:ln w="38100" cap="rnd">
              <a:solidFill>
                <a:srgbClr val="FDC770"/>
              </a:solidFill>
              <a:prstDash val="solid"/>
              <a:round/>
            </a:ln>
          </p:spPr>
          <p:txBody>
            <a:bodyPr/>
            <a:lstStyle/>
            <a:p>
              <a:endParaRPr lang="en-CY"/>
            </a:p>
          </p:txBody>
        </p:sp>
        <p:sp>
          <p:nvSpPr>
            <p:cNvPr id="18" name="TextBox 18"/>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Θα ήθελα να:</a:t>
              </a:r>
            </a:p>
          </p:txBody>
        </p:sp>
      </p:grpSp>
      <p:grpSp>
        <p:nvGrpSpPr>
          <p:cNvPr id="19" name="Group 19"/>
          <p:cNvGrpSpPr/>
          <p:nvPr/>
        </p:nvGrpSpPr>
        <p:grpSpPr>
          <a:xfrm>
            <a:off x="421690" y="3639660"/>
            <a:ext cx="6760241" cy="771506"/>
            <a:chOff x="0" y="0"/>
            <a:chExt cx="2369936" cy="270467"/>
          </a:xfrm>
        </p:grpSpPr>
        <p:sp>
          <p:nvSpPr>
            <p:cNvPr id="20" name="Freeform 20"/>
            <p:cNvSpPr/>
            <p:nvPr/>
          </p:nvSpPr>
          <p:spPr>
            <a:xfrm>
              <a:off x="0" y="0"/>
              <a:ext cx="2369936" cy="270467"/>
            </a:xfrm>
            <a:custGeom>
              <a:avLst/>
              <a:gdLst/>
              <a:ahLst/>
              <a:cxnLst/>
              <a:rect l="l" t="t" r="r" b="b"/>
              <a:pathLst>
                <a:path w="2369936" h="270467">
                  <a:moveTo>
                    <a:pt x="42373" y="0"/>
                  </a:moveTo>
                  <a:lnTo>
                    <a:pt x="2327564" y="0"/>
                  </a:lnTo>
                  <a:cubicBezTo>
                    <a:pt x="2338801" y="0"/>
                    <a:pt x="2349579" y="4464"/>
                    <a:pt x="2357526" y="12411"/>
                  </a:cubicBezTo>
                  <a:cubicBezTo>
                    <a:pt x="2365472" y="20357"/>
                    <a:pt x="2369936" y="31135"/>
                    <a:pt x="2369936" y="42373"/>
                  </a:cubicBezTo>
                  <a:lnTo>
                    <a:pt x="2369936" y="228094"/>
                  </a:lnTo>
                  <a:cubicBezTo>
                    <a:pt x="2369936" y="251496"/>
                    <a:pt x="2350965" y="270467"/>
                    <a:pt x="2327564" y="270467"/>
                  </a:cubicBezTo>
                  <a:lnTo>
                    <a:pt x="42373" y="270467"/>
                  </a:lnTo>
                  <a:cubicBezTo>
                    <a:pt x="18971" y="270467"/>
                    <a:pt x="0" y="251496"/>
                    <a:pt x="0" y="228094"/>
                  </a:cubicBezTo>
                  <a:lnTo>
                    <a:pt x="0" y="42373"/>
                  </a:lnTo>
                  <a:cubicBezTo>
                    <a:pt x="0" y="18971"/>
                    <a:pt x="18971" y="0"/>
                    <a:pt x="42373" y="0"/>
                  </a:cubicBezTo>
                  <a:close/>
                </a:path>
              </a:pathLst>
            </a:custGeom>
            <a:solidFill>
              <a:srgbClr val="FDEDDC"/>
            </a:solidFill>
            <a:ln w="38100" cap="rnd">
              <a:solidFill>
                <a:srgbClr val="FDC770"/>
              </a:solidFill>
              <a:prstDash val="solid"/>
              <a:round/>
            </a:ln>
          </p:spPr>
          <p:txBody>
            <a:bodyPr/>
            <a:lstStyle/>
            <a:p>
              <a:endParaRPr lang="en-CY"/>
            </a:p>
          </p:txBody>
        </p:sp>
        <p:sp>
          <p:nvSpPr>
            <p:cNvPr id="21" name="TextBox 21"/>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Αναζητώ συναδέλφους που:</a:t>
              </a:r>
            </a:p>
          </p:txBody>
        </p:sp>
      </p:grpSp>
      <p:grpSp>
        <p:nvGrpSpPr>
          <p:cNvPr id="22" name="Group 22"/>
          <p:cNvGrpSpPr/>
          <p:nvPr/>
        </p:nvGrpSpPr>
        <p:grpSpPr>
          <a:xfrm>
            <a:off x="421690" y="4615691"/>
            <a:ext cx="6760241" cy="782105"/>
            <a:chOff x="0" y="0"/>
            <a:chExt cx="2369936" cy="274182"/>
          </a:xfrm>
        </p:grpSpPr>
        <p:sp>
          <p:nvSpPr>
            <p:cNvPr id="23" name="Freeform 23"/>
            <p:cNvSpPr/>
            <p:nvPr/>
          </p:nvSpPr>
          <p:spPr>
            <a:xfrm>
              <a:off x="0" y="0"/>
              <a:ext cx="2369936" cy="274182"/>
            </a:xfrm>
            <a:custGeom>
              <a:avLst/>
              <a:gdLst/>
              <a:ahLst/>
              <a:cxnLst/>
              <a:rect l="l" t="t" r="r" b="b"/>
              <a:pathLst>
                <a:path w="2369936" h="274182">
                  <a:moveTo>
                    <a:pt x="42373" y="0"/>
                  </a:moveTo>
                  <a:lnTo>
                    <a:pt x="2327564" y="0"/>
                  </a:lnTo>
                  <a:cubicBezTo>
                    <a:pt x="2338801" y="0"/>
                    <a:pt x="2349579" y="4464"/>
                    <a:pt x="2357526" y="12411"/>
                  </a:cubicBezTo>
                  <a:cubicBezTo>
                    <a:pt x="2365472" y="20357"/>
                    <a:pt x="2369936" y="31135"/>
                    <a:pt x="2369936" y="42373"/>
                  </a:cubicBezTo>
                  <a:lnTo>
                    <a:pt x="2369936" y="231810"/>
                  </a:lnTo>
                  <a:cubicBezTo>
                    <a:pt x="2369936" y="255212"/>
                    <a:pt x="2350965" y="274182"/>
                    <a:pt x="2327564" y="274182"/>
                  </a:cubicBezTo>
                  <a:lnTo>
                    <a:pt x="42373" y="274182"/>
                  </a:lnTo>
                  <a:cubicBezTo>
                    <a:pt x="18971" y="274182"/>
                    <a:pt x="0" y="255212"/>
                    <a:pt x="0" y="231810"/>
                  </a:cubicBezTo>
                  <a:lnTo>
                    <a:pt x="0" y="42373"/>
                  </a:lnTo>
                  <a:cubicBezTo>
                    <a:pt x="0" y="18971"/>
                    <a:pt x="18971" y="0"/>
                    <a:pt x="42373" y="0"/>
                  </a:cubicBezTo>
                  <a:close/>
                </a:path>
              </a:pathLst>
            </a:custGeom>
            <a:solidFill>
              <a:srgbClr val="FDEDDC"/>
            </a:solidFill>
            <a:ln w="38100" cap="rnd">
              <a:solidFill>
                <a:srgbClr val="FDC770"/>
              </a:solidFill>
              <a:prstDash val="solid"/>
              <a:round/>
            </a:ln>
          </p:spPr>
          <p:txBody>
            <a:bodyPr/>
            <a:lstStyle/>
            <a:p>
              <a:endParaRPr lang="en-CY"/>
            </a:p>
          </p:txBody>
        </p:sp>
        <p:sp>
          <p:nvSpPr>
            <p:cNvPr id="24" name="TextBox 24"/>
            <p:cNvSpPr txBox="1"/>
            <p:nvPr/>
          </p:nvSpPr>
          <p:spPr>
            <a:xfrm>
              <a:off x="0" y="-28575"/>
              <a:ext cx="2369936" cy="302757"/>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Προτεινόμενος χρόνος και τόπος (προαιρετικά):</a:t>
              </a:r>
            </a:p>
          </p:txBody>
        </p:sp>
      </p:grpSp>
      <p:grpSp>
        <p:nvGrpSpPr>
          <p:cNvPr id="25" name="Group 25"/>
          <p:cNvGrpSpPr/>
          <p:nvPr/>
        </p:nvGrpSpPr>
        <p:grpSpPr>
          <a:xfrm>
            <a:off x="421690" y="5602321"/>
            <a:ext cx="6760241" cy="782352"/>
            <a:chOff x="0" y="0"/>
            <a:chExt cx="2369936" cy="274269"/>
          </a:xfrm>
        </p:grpSpPr>
        <p:sp>
          <p:nvSpPr>
            <p:cNvPr id="26" name="Freeform 26"/>
            <p:cNvSpPr/>
            <p:nvPr/>
          </p:nvSpPr>
          <p:spPr>
            <a:xfrm>
              <a:off x="0" y="0"/>
              <a:ext cx="2369936" cy="274269"/>
            </a:xfrm>
            <a:custGeom>
              <a:avLst/>
              <a:gdLst/>
              <a:ahLst/>
              <a:cxnLst/>
              <a:rect l="l" t="t" r="r" b="b"/>
              <a:pathLst>
                <a:path w="2369936" h="274269">
                  <a:moveTo>
                    <a:pt x="42373" y="0"/>
                  </a:moveTo>
                  <a:lnTo>
                    <a:pt x="2327564" y="0"/>
                  </a:lnTo>
                  <a:cubicBezTo>
                    <a:pt x="2338801" y="0"/>
                    <a:pt x="2349579" y="4464"/>
                    <a:pt x="2357526" y="12411"/>
                  </a:cubicBezTo>
                  <a:cubicBezTo>
                    <a:pt x="2365472" y="20357"/>
                    <a:pt x="2369936" y="31135"/>
                    <a:pt x="2369936" y="42373"/>
                  </a:cubicBezTo>
                  <a:lnTo>
                    <a:pt x="2369936" y="231896"/>
                  </a:lnTo>
                  <a:cubicBezTo>
                    <a:pt x="2369936" y="255298"/>
                    <a:pt x="2350965" y="274269"/>
                    <a:pt x="2327564" y="274269"/>
                  </a:cubicBezTo>
                  <a:lnTo>
                    <a:pt x="42373" y="274269"/>
                  </a:lnTo>
                  <a:cubicBezTo>
                    <a:pt x="18971" y="274269"/>
                    <a:pt x="0" y="255298"/>
                    <a:pt x="0" y="231896"/>
                  </a:cubicBezTo>
                  <a:lnTo>
                    <a:pt x="0" y="42373"/>
                  </a:lnTo>
                  <a:cubicBezTo>
                    <a:pt x="0" y="18971"/>
                    <a:pt x="18971" y="0"/>
                    <a:pt x="42373" y="0"/>
                  </a:cubicBezTo>
                  <a:close/>
                </a:path>
              </a:pathLst>
            </a:custGeom>
            <a:solidFill>
              <a:srgbClr val="FDEDDC"/>
            </a:solidFill>
            <a:ln w="38100" cap="rnd">
              <a:solidFill>
                <a:srgbClr val="FDC770"/>
              </a:solidFill>
              <a:prstDash val="solid"/>
              <a:round/>
            </a:ln>
          </p:spPr>
          <p:txBody>
            <a:bodyPr/>
            <a:lstStyle/>
            <a:p>
              <a:endParaRPr lang="en-CY"/>
            </a:p>
          </p:txBody>
        </p:sp>
        <p:sp>
          <p:nvSpPr>
            <p:cNvPr id="27" name="TextBox 27"/>
            <p:cNvSpPr txBox="1"/>
            <p:nvPr/>
          </p:nvSpPr>
          <p:spPr>
            <a:xfrm>
              <a:off x="0" y="-28575"/>
              <a:ext cx="2369936" cy="302844"/>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Εάν ενδιαφέρεστε, επικοινωνήστε με:</a:t>
              </a:r>
            </a:p>
          </p:txBody>
        </p:sp>
      </p:grpSp>
      <p:grpSp>
        <p:nvGrpSpPr>
          <p:cNvPr id="28" name="Group 3">
            <a:extLst>
              <a:ext uri="{FF2B5EF4-FFF2-40B4-BE49-F238E27FC236}">
                <a16:creationId xmlns:a16="http://schemas.microsoft.com/office/drawing/2014/main" id="{5780F6FA-F181-5A01-18A0-BDA513337EE6}"/>
              </a:ext>
            </a:extLst>
          </p:cNvPr>
          <p:cNvGrpSpPr/>
          <p:nvPr/>
        </p:nvGrpSpPr>
        <p:grpSpPr>
          <a:xfrm flipV="1">
            <a:off x="-1" y="10438198"/>
            <a:ext cx="6897157" cy="45719"/>
            <a:chOff x="0" y="0"/>
            <a:chExt cx="2709333" cy="26991"/>
          </a:xfrm>
        </p:grpSpPr>
        <p:sp>
          <p:nvSpPr>
            <p:cNvPr id="29" name="Freeform 4">
              <a:extLst>
                <a:ext uri="{FF2B5EF4-FFF2-40B4-BE49-F238E27FC236}">
                  <a16:creationId xmlns:a16="http://schemas.microsoft.com/office/drawing/2014/main" id="{D5E9633F-9DD8-BF8A-5328-BB91E3F75C5B}"/>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30" name="TextBox 5">
              <a:extLst>
                <a:ext uri="{FF2B5EF4-FFF2-40B4-BE49-F238E27FC236}">
                  <a16:creationId xmlns:a16="http://schemas.microsoft.com/office/drawing/2014/main" id="{ADF7A2E7-C4F0-B054-9550-1CF3C2F5FF71}"/>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31" name="Freeform 6">
            <a:extLst>
              <a:ext uri="{FF2B5EF4-FFF2-40B4-BE49-F238E27FC236}">
                <a16:creationId xmlns:a16="http://schemas.microsoft.com/office/drawing/2014/main" id="{22B8DD6B-8E8B-9749-AFAF-CEF37566D056}"/>
              </a:ext>
            </a:extLst>
          </p:cNvPr>
          <p:cNvSpPr/>
          <p:nvPr/>
        </p:nvSpPr>
        <p:spPr>
          <a:xfrm>
            <a:off x="1699724" y="-9123"/>
            <a:ext cx="3024000" cy="57902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77038"/>
            </a:stretch>
          </a:blipFill>
        </p:spPr>
        <p:txBody>
          <a:bodyPr/>
          <a:lstStyle/>
          <a:p>
            <a:endParaRPr lang="en-CY" dirty="0"/>
          </a:p>
        </p:txBody>
      </p:sp>
      <p:sp>
        <p:nvSpPr>
          <p:cNvPr id="32" name="Freeform 7">
            <a:extLst>
              <a:ext uri="{FF2B5EF4-FFF2-40B4-BE49-F238E27FC236}">
                <a16:creationId xmlns:a16="http://schemas.microsoft.com/office/drawing/2014/main" id="{BF128C88-8DE5-F29C-351C-2A79CF73529A}"/>
              </a:ext>
            </a:extLst>
          </p:cNvPr>
          <p:cNvSpPr/>
          <p:nvPr/>
        </p:nvSpPr>
        <p:spPr>
          <a:xfrm>
            <a:off x="2902269" y="-50353"/>
            <a:ext cx="3024000" cy="65625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44436"/>
            </a:stretch>
          </a:blipFill>
        </p:spPr>
        <p:txBody>
          <a:bodyPr/>
          <a:lstStyle/>
          <a:p>
            <a:endParaRPr lang="en-CY"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400287" y="578200"/>
            <a:ext cx="6759425" cy="327024"/>
          </a:xfrm>
          <a:prstGeom prst="rect">
            <a:avLst/>
          </a:prstGeom>
        </p:spPr>
        <p:txBody>
          <a:bodyPr lIns="0" tIns="0" rIns="0" bIns="0" rtlCol="0" anchor="t">
            <a:spAutoFit/>
          </a:bodyPr>
          <a:lstStyle/>
          <a:p>
            <a:pPr marL="0" lvl="0" indent="0" algn="ctr">
              <a:lnSpc>
                <a:spcPts val="2600"/>
              </a:lnSpc>
              <a:spcBef>
                <a:spcPct val="0"/>
              </a:spcBef>
            </a:pPr>
            <a:r>
              <a:rPr lang="en-US" sz="2000" b="1" spc="-140">
                <a:solidFill>
                  <a:srgbClr val="464646"/>
                </a:solidFill>
                <a:latin typeface="Open Sans Bold"/>
                <a:ea typeface="Open Sans Bold"/>
                <a:cs typeface="Open Sans Bold"/>
                <a:sym typeface="Open Sans Bold"/>
              </a:rPr>
              <a:t>Εκτυπώσιμα πρότυπα</a:t>
            </a:r>
          </a:p>
        </p:txBody>
      </p:sp>
      <p:grpSp>
        <p:nvGrpSpPr>
          <p:cNvPr id="8" name="Group 8"/>
          <p:cNvGrpSpPr/>
          <p:nvPr/>
        </p:nvGrpSpPr>
        <p:grpSpPr>
          <a:xfrm>
            <a:off x="643191" y="1065000"/>
            <a:ext cx="6273618" cy="4539086"/>
            <a:chOff x="0" y="0"/>
            <a:chExt cx="8364824" cy="6052115"/>
          </a:xfrm>
        </p:grpSpPr>
        <p:sp>
          <p:nvSpPr>
            <p:cNvPr id="9" name="TextBox 9"/>
            <p:cNvSpPr txBox="1"/>
            <p:nvPr/>
          </p:nvSpPr>
          <p:spPr>
            <a:xfrm>
              <a:off x="0" y="756577"/>
              <a:ext cx="551974" cy="272396"/>
            </a:xfrm>
            <a:prstGeom prst="rect">
              <a:avLst/>
            </a:prstGeom>
          </p:spPr>
          <p:txBody>
            <a:bodyPr lIns="0" tIns="0" rIns="0" bIns="0" rtlCol="0" anchor="t">
              <a:spAutoFit/>
            </a:bodyPr>
            <a:lstStyle/>
            <a:p>
              <a:pPr marL="0" lvl="0" indent="0" algn="ctr">
                <a:lnSpc>
                  <a:spcPts val="1489"/>
                </a:lnSpc>
              </a:pPr>
              <a:r>
                <a:rPr lang="en-US" sz="1489" b="1" spc="-104">
                  <a:solidFill>
                    <a:srgbClr val="FFFFFF"/>
                  </a:solidFill>
                  <a:latin typeface="Open Sans Bold"/>
                  <a:ea typeface="Open Sans Bold"/>
                  <a:cs typeface="Open Sans Bold"/>
                  <a:sym typeface="Open Sans Bold"/>
                </a:rPr>
                <a:t>1</a:t>
              </a:r>
            </a:p>
          </p:txBody>
        </p:sp>
        <p:grpSp>
          <p:nvGrpSpPr>
            <p:cNvPr id="10" name="Group 10"/>
            <p:cNvGrpSpPr/>
            <p:nvPr/>
          </p:nvGrpSpPr>
          <p:grpSpPr>
            <a:xfrm>
              <a:off x="58497" y="728002"/>
              <a:ext cx="8306327" cy="5324112"/>
              <a:chOff x="0" y="0"/>
              <a:chExt cx="2453028" cy="1572319"/>
            </a:xfrm>
          </p:grpSpPr>
          <p:sp>
            <p:nvSpPr>
              <p:cNvPr id="11" name="Freeform 11"/>
              <p:cNvSpPr/>
              <p:nvPr/>
            </p:nvSpPr>
            <p:spPr>
              <a:xfrm>
                <a:off x="0" y="0"/>
                <a:ext cx="2453028" cy="1572319"/>
              </a:xfrm>
              <a:custGeom>
                <a:avLst/>
                <a:gdLst/>
                <a:ahLst/>
                <a:cxnLst/>
                <a:rect l="l" t="t" r="r" b="b"/>
                <a:pathLst>
                  <a:path w="2453028" h="1572319">
                    <a:moveTo>
                      <a:pt x="42197" y="0"/>
                    </a:moveTo>
                    <a:lnTo>
                      <a:pt x="2410831" y="0"/>
                    </a:lnTo>
                    <a:cubicBezTo>
                      <a:pt x="2434135" y="0"/>
                      <a:pt x="2453028" y="18892"/>
                      <a:pt x="2453028" y="42197"/>
                    </a:cubicBezTo>
                    <a:lnTo>
                      <a:pt x="2453028" y="1530122"/>
                    </a:lnTo>
                    <a:cubicBezTo>
                      <a:pt x="2453028" y="1553427"/>
                      <a:pt x="2434135" y="1572319"/>
                      <a:pt x="2410831" y="1572319"/>
                    </a:cubicBezTo>
                    <a:lnTo>
                      <a:pt x="42197" y="1572319"/>
                    </a:lnTo>
                    <a:cubicBezTo>
                      <a:pt x="18892" y="1572319"/>
                      <a:pt x="0" y="1553427"/>
                      <a:pt x="0" y="1530122"/>
                    </a:cubicBezTo>
                    <a:lnTo>
                      <a:pt x="0" y="42197"/>
                    </a:lnTo>
                    <a:cubicBezTo>
                      <a:pt x="0" y="18892"/>
                      <a:pt x="18892" y="0"/>
                      <a:pt x="42197" y="0"/>
                    </a:cubicBezTo>
                    <a:close/>
                  </a:path>
                </a:pathLst>
              </a:custGeom>
              <a:solidFill>
                <a:srgbClr val="FFFEFE"/>
              </a:solidFill>
              <a:ln w="38100" cap="rnd">
                <a:solidFill>
                  <a:srgbClr val="4CA6A3"/>
                </a:solidFill>
                <a:prstDash val="solid"/>
                <a:round/>
              </a:ln>
            </p:spPr>
            <p:txBody>
              <a:bodyPr/>
              <a:lstStyle/>
              <a:p>
                <a:endParaRPr lang="en-CY"/>
              </a:p>
            </p:txBody>
          </p:sp>
          <p:sp>
            <p:nvSpPr>
              <p:cNvPr id="12" name="TextBox 12"/>
              <p:cNvSpPr txBox="1"/>
              <p:nvPr/>
            </p:nvSpPr>
            <p:spPr>
              <a:xfrm>
                <a:off x="0" y="-28575"/>
                <a:ext cx="2453028" cy="1600894"/>
              </a:xfrm>
              <a:prstGeom prst="rect">
                <a:avLst/>
              </a:prstGeom>
            </p:spPr>
            <p:txBody>
              <a:bodyPr lIns="50382" tIns="50382" rIns="50382" bIns="50382" rtlCol="0" anchor="ctr"/>
              <a:lstStyle/>
              <a:p>
                <a:pPr algn="ctr">
                  <a:lnSpc>
                    <a:spcPts val="1680"/>
                  </a:lnSpc>
                </a:pPr>
                <a:endParaRPr/>
              </a:p>
            </p:txBody>
          </p:sp>
        </p:grpSp>
        <p:grpSp>
          <p:nvGrpSpPr>
            <p:cNvPr id="13" name="Group 13"/>
            <p:cNvGrpSpPr/>
            <p:nvPr/>
          </p:nvGrpSpPr>
          <p:grpSpPr>
            <a:xfrm>
              <a:off x="58497" y="0"/>
              <a:ext cx="8306327" cy="1028974"/>
              <a:chOff x="0" y="0"/>
              <a:chExt cx="2453028" cy="303877"/>
            </a:xfrm>
          </p:grpSpPr>
          <p:sp>
            <p:nvSpPr>
              <p:cNvPr id="14" name="Freeform 14"/>
              <p:cNvSpPr/>
              <p:nvPr/>
            </p:nvSpPr>
            <p:spPr>
              <a:xfrm>
                <a:off x="0" y="0"/>
                <a:ext cx="2453028" cy="303877"/>
              </a:xfrm>
              <a:custGeom>
                <a:avLst/>
                <a:gdLst/>
                <a:ahLst/>
                <a:cxnLst/>
                <a:rect l="l" t="t" r="r" b="b"/>
                <a:pathLst>
                  <a:path w="2453028" h="303877">
                    <a:moveTo>
                      <a:pt x="42197" y="0"/>
                    </a:moveTo>
                    <a:lnTo>
                      <a:pt x="2410831" y="0"/>
                    </a:lnTo>
                    <a:cubicBezTo>
                      <a:pt x="2434135" y="0"/>
                      <a:pt x="2453028" y="18892"/>
                      <a:pt x="2453028" y="42197"/>
                    </a:cubicBezTo>
                    <a:lnTo>
                      <a:pt x="2453028" y="261680"/>
                    </a:lnTo>
                    <a:cubicBezTo>
                      <a:pt x="2453028" y="284985"/>
                      <a:pt x="2434135" y="303877"/>
                      <a:pt x="2410831" y="303877"/>
                    </a:cubicBezTo>
                    <a:lnTo>
                      <a:pt x="42197" y="303877"/>
                    </a:lnTo>
                    <a:cubicBezTo>
                      <a:pt x="18892" y="303877"/>
                      <a:pt x="0" y="284985"/>
                      <a:pt x="0" y="261680"/>
                    </a:cubicBezTo>
                    <a:lnTo>
                      <a:pt x="0" y="42197"/>
                    </a:lnTo>
                    <a:cubicBezTo>
                      <a:pt x="0" y="18892"/>
                      <a:pt x="18892" y="0"/>
                      <a:pt x="42197" y="0"/>
                    </a:cubicBezTo>
                    <a:close/>
                  </a:path>
                </a:pathLst>
              </a:custGeom>
              <a:solidFill>
                <a:srgbClr val="B6DEDE"/>
              </a:solidFill>
              <a:ln w="38100" cap="rnd">
                <a:solidFill>
                  <a:srgbClr val="4CA6A3"/>
                </a:solidFill>
                <a:prstDash val="solid"/>
                <a:round/>
              </a:ln>
            </p:spPr>
            <p:txBody>
              <a:bodyPr/>
              <a:lstStyle/>
              <a:p>
                <a:endParaRPr lang="en-CY"/>
              </a:p>
            </p:txBody>
          </p:sp>
          <p:sp>
            <p:nvSpPr>
              <p:cNvPr id="15" name="TextBox 15"/>
              <p:cNvSpPr txBox="1"/>
              <p:nvPr/>
            </p:nvSpPr>
            <p:spPr>
              <a:xfrm>
                <a:off x="0" y="-28575"/>
                <a:ext cx="2453028" cy="332452"/>
              </a:xfrm>
              <a:prstGeom prst="rect">
                <a:avLst/>
              </a:prstGeom>
            </p:spPr>
            <p:txBody>
              <a:bodyPr lIns="50382" tIns="50382" rIns="50382" bIns="50382" rtlCol="0" anchor="ctr"/>
              <a:lstStyle/>
              <a:p>
                <a:pPr algn="ctr">
                  <a:lnSpc>
                    <a:spcPts val="1680"/>
                  </a:lnSpc>
                </a:pPr>
                <a:endParaRPr/>
              </a:p>
            </p:txBody>
          </p:sp>
        </p:grpSp>
        <p:sp>
          <p:nvSpPr>
            <p:cNvPr id="16" name="TextBox 16"/>
            <p:cNvSpPr txBox="1"/>
            <p:nvPr/>
          </p:nvSpPr>
          <p:spPr>
            <a:xfrm>
              <a:off x="609944" y="321081"/>
              <a:ext cx="7298154" cy="342688"/>
            </a:xfrm>
            <a:prstGeom prst="rect">
              <a:avLst/>
            </a:prstGeom>
          </p:spPr>
          <p:txBody>
            <a:bodyPr lIns="0" tIns="0" rIns="0" bIns="0" rtlCol="0" anchor="t">
              <a:spAutoFit/>
            </a:bodyPr>
            <a:lstStyle/>
            <a:p>
              <a:pPr marL="0" lvl="0" indent="0" algn="just">
                <a:lnSpc>
                  <a:spcPts val="2239"/>
                </a:lnSpc>
              </a:pPr>
              <a:r>
                <a:rPr lang="en-US" sz="1599" b="1">
                  <a:solidFill>
                    <a:srgbClr val="464646"/>
                  </a:solidFill>
                  <a:latin typeface="Open Sans Bold"/>
                  <a:ea typeface="Open Sans Bold"/>
                  <a:cs typeface="Open Sans Bold"/>
                  <a:sym typeface="Open Sans Bold"/>
                </a:rPr>
                <a:t>Ανακοίνωση Ενδιαφέροντος - __________________________</a:t>
              </a:r>
            </a:p>
          </p:txBody>
        </p:sp>
        <p:grpSp>
          <p:nvGrpSpPr>
            <p:cNvPr id="17" name="Group 17"/>
            <p:cNvGrpSpPr/>
            <p:nvPr/>
          </p:nvGrpSpPr>
          <p:grpSpPr>
            <a:xfrm>
              <a:off x="195819" y="1215450"/>
              <a:ext cx="8024968" cy="915842"/>
              <a:chOff x="0" y="0"/>
              <a:chExt cx="2369936" cy="270467"/>
            </a:xfrm>
          </p:grpSpPr>
          <p:sp>
            <p:nvSpPr>
              <p:cNvPr id="18" name="Freeform 18"/>
              <p:cNvSpPr/>
              <p:nvPr/>
            </p:nvSpPr>
            <p:spPr>
              <a:xfrm>
                <a:off x="0" y="0"/>
                <a:ext cx="2369936" cy="270467"/>
              </a:xfrm>
              <a:custGeom>
                <a:avLst/>
                <a:gdLst/>
                <a:ahLst/>
                <a:cxnLst/>
                <a:rect l="l" t="t" r="r" b="b"/>
                <a:pathLst>
                  <a:path w="2369936" h="270467">
                    <a:moveTo>
                      <a:pt x="43676" y="0"/>
                    </a:moveTo>
                    <a:lnTo>
                      <a:pt x="2326260" y="0"/>
                    </a:lnTo>
                    <a:cubicBezTo>
                      <a:pt x="2337844" y="0"/>
                      <a:pt x="2348953" y="4602"/>
                      <a:pt x="2357144" y="12793"/>
                    </a:cubicBezTo>
                    <a:cubicBezTo>
                      <a:pt x="2365335" y="20983"/>
                      <a:pt x="2369936" y="32093"/>
                      <a:pt x="2369936" y="43676"/>
                    </a:cubicBezTo>
                    <a:lnTo>
                      <a:pt x="2369936" y="226790"/>
                    </a:lnTo>
                    <a:cubicBezTo>
                      <a:pt x="2369936" y="250912"/>
                      <a:pt x="2350382" y="270467"/>
                      <a:pt x="2326260" y="270467"/>
                    </a:cubicBezTo>
                    <a:lnTo>
                      <a:pt x="43676" y="270467"/>
                    </a:lnTo>
                    <a:cubicBezTo>
                      <a:pt x="19555" y="270467"/>
                      <a:pt x="0" y="250912"/>
                      <a:pt x="0" y="226790"/>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19" name="TextBox 19"/>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Θα ήθελα να: ____________________________________________</a:t>
                </a:r>
              </a:p>
            </p:txBody>
          </p:sp>
        </p:grpSp>
        <p:grpSp>
          <p:nvGrpSpPr>
            <p:cNvPr id="20" name="Group 20"/>
            <p:cNvGrpSpPr/>
            <p:nvPr/>
          </p:nvGrpSpPr>
          <p:grpSpPr>
            <a:xfrm>
              <a:off x="195819" y="2374080"/>
              <a:ext cx="8024968" cy="915842"/>
              <a:chOff x="0" y="0"/>
              <a:chExt cx="2369936" cy="270467"/>
            </a:xfrm>
          </p:grpSpPr>
          <p:sp>
            <p:nvSpPr>
              <p:cNvPr id="21" name="Freeform 21"/>
              <p:cNvSpPr/>
              <p:nvPr/>
            </p:nvSpPr>
            <p:spPr>
              <a:xfrm>
                <a:off x="0" y="0"/>
                <a:ext cx="2369936" cy="270467"/>
              </a:xfrm>
              <a:custGeom>
                <a:avLst/>
                <a:gdLst/>
                <a:ahLst/>
                <a:cxnLst/>
                <a:rect l="l" t="t" r="r" b="b"/>
                <a:pathLst>
                  <a:path w="2369936" h="270467">
                    <a:moveTo>
                      <a:pt x="43676" y="0"/>
                    </a:moveTo>
                    <a:lnTo>
                      <a:pt x="2326260" y="0"/>
                    </a:lnTo>
                    <a:cubicBezTo>
                      <a:pt x="2337844" y="0"/>
                      <a:pt x="2348953" y="4602"/>
                      <a:pt x="2357144" y="12793"/>
                    </a:cubicBezTo>
                    <a:cubicBezTo>
                      <a:pt x="2365335" y="20983"/>
                      <a:pt x="2369936" y="32093"/>
                      <a:pt x="2369936" y="43676"/>
                    </a:cubicBezTo>
                    <a:lnTo>
                      <a:pt x="2369936" y="226790"/>
                    </a:lnTo>
                    <a:cubicBezTo>
                      <a:pt x="2369936" y="250912"/>
                      <a:pt x="2350382" y="270467"/>
                      <a:pt x="2326260" y="270467"/>
                    </a:cubicBezTo>
                    <a:lnTo>
                      <a:pt x="43676" y="270467"/>
                    </a:lnTo>
                    <a:cubicBezTo>
                      <a:pt x="19555" y="270467"/>
                      <a:pt x="0" y="250912"/>
                      <a:pt x="0" y="226790"/>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22" name="TextBox 22"/>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 Αναζητώ συναδέλφους που: ______________________________</a:t>
                </a:r>
              </a:p>
              <a:p>
                <a:pPr marL="0" lvl="0" indent="0" algn="l">
                  <a:lnSpc>
                    <a:spcPts val="1959"/>
                  </a:lnSpc>
                </a:pPr>
                <a:r>
                  <a:rPr lang="en-US" sz="1399" i="1">
                    <a:solidFill>
                      <a:srgbClr val="464646"/>
                    </a:solidFill>
                    <a:latin typeface="Public Sans Italics"/>
                    <a:ea typeface="Public Sans Italics"/>
                    <a:cs typeface="Public Sans Italics"/>
                    <a:sym typeface="Public Sans Italics"/>
                  </a:rPr>
                  <a:t>  ___________________________________________________________</a:t>
                </a:r>
              </a:p>
            </p:txBody>
          </p:sp>
        </p:grpSp>
        <p:grpSp>
          <p:nvGrpSpPr>
            <p:cNvPr id="23" name="Group 23"/>
            <p:cNvGrpSpPr/>
            <p:nvPr/>
          </p:nvGrpSpPr>
          <p:grpSpPr>
            <a:xfrm>
              <a:off x="195819" y="4703921"/>
              <a:ext cx="8024968" cy="928717"/>
              <a:chOff x="0" y="0"/>
              <a:chExt cx="2369936" cy="274269"/>
            </a:xfrm>
          </p:grpSpPr>
          <p:sp>
            <p:nvSpPr>
              <p:cNvPr id="24" name="Freeform 24"/>
              <p:cNvSpPr/>
              <p:nvPr/>
            </p:nvSpPr>
            <p:spPr>
              <a:xfrm>
                <a:off x="0" y="0"/>
                <a:ext cx="2369936" cy="274269"/>
              </a:xfrm>
              <a:custGeom>
                <a:avLst/>
                <a:gdLst/>
                <a:ahLst/>
                <a:cxnLst/>
                <a:rect l="l" t="t" r="r" b="b"/>
                <a:pathLst>
                  <a:path w="2369936" h="274269">
                    <a:moveTo>
                      <a:pt x="43676" y="0"/>
                    </a:moveTo>
                    <a:lnTo>
                      <a:pt x="2326260" y="0"/>
                    </a:lnTo>
                    <a:cubicBezTo>
                      <a:pt x="2337844" y="0"/>
                      <a:pt x="2348953" y="4602"/>
                      <a:pt x="2357144" y="12793"/>
                    </a:cubicBezTo>
                    <a:cubicBezTo>
                      <a:pt x="2365335" y="20983"/>
                      <a:pt x="2369936" y="32093"/>
                      <a:pt x="2369936" y="43676"/>
                    </a:cubicBezTo>
                    <a:lnTo>
                      <a:pt x="2369936" y="230593"/>
                    </a:lnTo>
                    <a:cubicBezTo>
                      <a:pt x="2369936" y="254715"/>
                      <a:pt x="2350382" y="274269"/>
                      <a:pt x="2326260" y="274269"/>
                    </a:cubicBezTo>
                    <a:lnTo>
                      <a:pt x="43676" y="274269"/>
                    </a:lnTo>
                    <a:cubicBezTo>
                      <a:pt x="19555" y="274269"/>
                      <a:pt x="0" y="254715"/>
                      <a:pt x="0" y="230593"/>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25" name="TextBox 25"/>
              <p:cNvSpPr txBox="1"/>
              <p:nvPr/>
            </p:nvSpPr>
            <p:spPr>
              <a:xfrm>
                <a:off x="0" y="-28575"/>
                <a:ext cx="2369936" cy="302844"/>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Εάν ενδιαφέρεστε, επικοινωνήστε με: __________________________</a:t>
                </a:r>
              </a:p>
            </p:txBody>
          </p:sp>
        </p:grpSp>
      </p:grpSp>
      <p:grpSp>
        <p:nvGrpSpPr>
          <p:cNvPr id="26" name="Group 26"/>
          <p:cNvGrpSpPr/>
          <p:nvPr/>
        </p:nvGrpSpPr>
        <p:grpSpPr>
          <a:xfrm>
            <a:off x="790056" y="3714532"/>
            <a:ext cx="6018726" cy="696318"/>
            <a:chOff x="0" y="0"/>
            <a:chExt cx="2369936" cy="274182"/>
          </a:xfrm>
        </p:grpSpPr>
        <p:sp>
          <p:nvSpPr>
            <p:cNvPr id="27" name="Freeform 27"/>
            <p:cNvSpPr/>
            <p:nvPr/>
          </p:nvSpPr>
          <p:spPr>
            <a:xfrm>
              <a:off x="0" y="0"/>
              <a:ext cx="2369936" cy="274182"/>
            </a:xfrm>
            <a:custGeom>
              <a:avLst/>
              <a:gdLst/>
              <a:ahLst/>
              <a:cxnLst/>
              <a:rect l="l" t="t" r="r" b="b"/>
              <a:pathLst>
                <a:path w="2369936" h="274182">
                  <a:moveTo>
                    <a:pt x="47593" y="0"/>
                  </a:moveTo>
                  <a:lnTo>
                    <a:pt x="2322343" y="0"/>
                  </a:lnTo>
                  <a:cubicBezTo>
                    <a:pt x="2334966" y="0"/>
                    <a:pt x="2347071" y="5014"/>
                    <a:pt x="2355997" y="13940"/>
                  </a:cubicBezTo>
                  <a:cubicBezTo>
                    <a:pt x="2364922" y="22865"/>
                    <a:pt x="2369936" y="34971"/>
                    <a:pt x="2369936" y="47593"/>
                  </a:cubicBezTo>
                  <a:lnTo>
                    <a:pt x="2369936" y="226589"/>
                  </a:lnTo>
                  <a:cubicBezTo>
                    <a:pt x="2369936" y="239212"/>
                    <a:pt x="2364922" y="251317"/>
                    <a:pt x="2355997" y="260243"/>
                  </a:cubicBezTo>
                  <a:cubicBezTo>
                    <a:pt x="2347071" y="269168"/>
                    <a:pt x="2334966" y="274182"/>
                    <a:pt x="2322343" y="274182"/>
                  </a:cubicBezTo>
                  <a:lnTo>
                    <a:pt x="47593" y="274182"/>
                  </a:lnTo>
                  <a:cubicBezTo>
                    <a:pt x="34971" y="274182"/>
                    <a:pt x="22865" y="269168"/>
                    <a:pt x="13940" y="260243"/>
                  </a:cubicBezTo>
                  <a:cubicBezTo>
                    <a:pt x="5014" y="251317"/>
                    <a:pt x="0" y="239212"/>
                    <a:pt x="0" y="226589"/>
                  </a:cubicBezTo>
                  <a:lnTo>
                    <a:pt x="0" y="47593"/>
                  </a:lnTo>
                  <a:cubicBezTo>
                    <a:pt x="0" y="34971"/>
                    <a:pt x="5014" y="22865"/>
                    <a:pt x="13940" y="13940"/>
                  </a:cubicBezTo>
                  <a:cubicBezTo>
                    <a:pt x="22865" y="5014"/>
                    <a:pt x="34971" y="0"/>
                    <a:pt x="47593" y="0"/>
                  </a:cubicBezTo>
                  <a:close/>
                </a:path>
              </a:pathLst>
            </a:custGeom>
            <a:solidFill>
              <a:srgbClr val="FDEDDC"/>
            </a:solidFill>
            <a:ln w="38100" cap="rnd">
              <a:solidFill>
                <a:srgbClr val="FDC770"/>
              </a:solidFill>
              <a:prstDash val="solid"/>
              <a:round/>
            </a:ln>
          </p:spPr>
          <p:txBody>
            <a:bodyPr/>
            <a:lstStyle/>
            <a:p>
              <a:endParaRPr lang="en-CY"/>
            </a:p>
          </p:txBody>
        </p:sp>
        <p:sp>
          <p:nvSpPr>
            <p:cNvPr id="28" name="TextBox 28"/>
            <p:cNvSpPr txBox="1"/>
            <p:nvPr/>
          </p:nvSpPr>
          <p:spPr>
            <a:xfrm>
              <a:off x="0" y="-28575"/>
              <a:ext cx="2369936" cy="302757"/>
            </a:xfrm>
            <a:prstGeom prst="rect">
              <a:avLst/>
            </a:prstGeom>
          </p:spPr>
          <p:txBody>
            <a:bodyPr lIns="46235" tIns="46235" rIns="46235" bIns="46235" rtlCol="0" anchor="ctr"/>
            <a:lstStyle/>
            <a:p>
              <a:pPr marL="0" lvl="0" indent="0" algn="l">
                <a:lnSpc>
                  <a:spcPts val="1960"/>
                </a:lnSpc>
              </a:pPr>
              <a:r>
                <a:rPr lang="en-US" sz="1400">
                  <a:solidFill>
                    <a:srgbClr val="464646"/>
                  </a:solidFill>
                  <a:latin typeface="Public Sans"/>
                  <a:ea typeface="Public Sans"/>
                  <a:cs typeface="Public Sans"/>
                  <a:sym typeface="Public Sans"/>
                </a:rPr>
                <a:t> Προτεινόμενη ώρα και τόπος (προαιρετικά): ____________________</a:t>
              </a:r>
            </a:p>
          </p:txBody>
        </p:sp>
      </p:grpSp>
      <p:grpSp>
        <p:nvGrpSpPr>
          <p:cNvPr id="29" name="Group 29"/>
          <p:cNvGrpSpPr/>
          <p:nvPr/>
        </p:nvGrpSpPr>
        <p:grpSpPr>
          <a:xfrm>
            <a:off x="643191" y="5688622"/>
            <a:ext cx="6273618" cy="4539086"/>
            <a:chOff x="0" y="0"/>
            <a:chExt cx="8364824" cy="6052115"/>
          </a:xfrm>
        </p:grpSpPr>
        <p:sp>
          <p:nvSpPr>
            <p:cNvPr id="30" name="TextBox 30"/>
            <p:cNvSpPr txBox="1"/>
            <p:nvPr/>
          </p:nvSpPr>
          <p:spPr>
            <a:xfrm>
              <a:off x="0" y="756577"/>
              <a:ext cx="551974" cy="272396"/>
            </a:xfrm>
            <a:prstGeom prst="rect">
              <a:avLst/>
            </a:prstGeom>
          </p:spPr>
          <p:txBody>
            <a:bodyPr lIns="0" tIns="0" rIns="0" bIns="0" rtlCol="0" anchor="t">
              <a:spAutoFit/>
            </a:bodyPr>
            <a:lstStyle/>
            <a:p>
              <a:pPr marL="0" lvl="0" indent="0" algn="ctr">
                <a:lnSpc>
                  <a:spcPts val="1489"/>
                </a:lnSpc>
              </a:pPr>
              <a:r>
                <a:rPr lang="en-US" sz="1489" b="1" spc="-104">
                  <a:solidFill>
                    <a:srgbClr val="FFFFFF"/>
                  </a:solidFill>
                  <a:latin typeface="Open Sans Bold"/>
                  <a:ea typeface="Open Sans Bold"/>
                  <a:cs typeface="Open Sans Bold"/>
                  <a:sym typeface="Open Sans Bold"/>
                </a:rPr>
                <a:t>1</a:t>
              </a:r>
            </a:p>
          </p:txBody>
        </p:sp>
        <p:grpSp>
          <p:nvGrpSpPr>
            <p:cNvPr id="31" name="Group 31"/>
            <p:cNvGrpSpPr/>
            <p:nvPr/>
          </p:nvGrpSpPr>
          <p:grpSpPr>
            <a:xfrm>
              <a:off x="58497" y="728002"/>
              <a:ext cx="8306327" cy="5324112"/>
              <a:chOff x="0" y="0"/>
              <a:chExt cx="2453028" cy="1572319"/>
            </a:xfrm>
          </p:grpSpPr>
          <p:sp>
            <p:nvSpPr>
              <p:cNvPr id="32" name="Freeform 32"/>
              <p:cNvSpPr/>
              <p:nvPr/>
            </p:nvSpPr>
            <p:spPr>
              <a:xfrm>
                <a:off x="0" y="0"/>
                <a:ext cx="2453028" cy="1572319"/>
              </a:xfrm>
              <a:custGeom>
                <a:avLst/>
                <a:gdLst/>
                <a:ahLst/>
                <a:cxnLst/>
                <a:rect l="l" t="t" r="r" b="b"/>
                <a:pathLst>
                  <a:path w="2453028" h="1572319">
                    <a:moveTo>
                      <a:pt x="42197" y="0"/>
                    </a:moveTo>
                    <a:lnTo>
                      <a:pt x="2410831" y="0"/>
                    </a:lnTo>
                    <a:cubicBezTo>
                      <a:pt x="2434135" y="0"/>
                      <a:pt x="2453028" y="18892"/>
                      <a:pt x="2453028" y="42197"/>
                    </a:cubicBezTo>
                    <a:lnTo>
                      <a:pt x="2453028" y="1530122"/>
                    </a:lnTo>
                    <a:cubicBezTo>
                      <a:pt x="2453028" y="1553427"/>
                      <a:pt x="2434135" y="1572319"/>
                      <a:pt x="2410831" y="1572319"/>
                    </a:cubicBezTo>
                    <a:lnTo>
                      <a:pt x="42197" y="1572319"/>
                    </a:lnTo>
                    <a:cubicBezTo>
                      <a:pt x="18892" y="1572319"/>
                      <a:pt x="0" y="1553427"/>
                      <a:pt x="0" y="1530122"/>
                    </a:cubicBezTo>
                    <a:lnTo>
                      <a:pt x="0" y="42197"/>
                    </a:lnTo>
                    <a:cubicBezTo>
                      <a:pt x="0" y="18892"/>
                      <a:pt x="18892" y="0"/>
                      <a:pt x="42197" y="0"/>
                    </a:cubicBezTo>
                    <a:close/>
                  </a:path>
                </a:pathLst>
              </a:custGeom>
              <a:solidFill>
                <a:srgbClr val="FFFEFE"/>
              </a:solidFill>
              <a:ln w="38100" cap="rnd">
                <a:solidFill>
                  <a:srgbClr val="4CA6A3"/>
                </a:solidFill>
                <a:prstDash val="solid"/>
                <a:round/>
              </a:ln>
            </p:spPr>
            <p:txBody>
              <a:bodyPr/>
              <a:lstStyle/>
              <a:p>
                <a:endParaRPr lang="en-CY"/>
              </a:p>
            </p:txBody>
          </p:sp>
          <p:sp>
            <p:nvSpPr>
              <p:cNvPr id="33" name="TextBox 33"/>
              <p:cNvSpPr txBox="1"/>
              <p:nvPr/>
            </p:nvSpPr>
            <p:spPr>
              <a:xfrm>
                <a:off x="0" y="-28575"/>
                <a:ext cx="2453028" cy="1600894"/>
              </a:xfrm>
              <a:prstGeom prst="rect">
                <a:avLst/>
              </a:prstGeom>
            </p:spPr>
            <p:txBody>
              <a:bodyPr lIns="50382" tIns="50382" rIns="50382" bIns="50382" rtlCol="0" anchor="ctr"/>
              <a:lstStyle/>
              <a:p>
                <a:pPr algn="ctr">
                  <a:lnSpc>
                    <a:spcPts val="1680"/>
                  </a:lnSpc>
                </a:pPr>
                <a:endParaRPr/>
              </a:p>
            </p:txBody>
          </p:sp>
        </p:grpSp>
        <p:grpSp>
          <p:nvGrpSpPr>
            <p:cNvPr id="34" name="Group 34"/>
            <p:cNvGrpSpPr/>
            <p:nvPr/>
          </p:nvGrpSpPr>
          <p:grpSpPr>
            <a:xfrm>
              <a:off x="58497" y="0"/>
              <a:ext cx="8306327" cy="1028974"/>
              <a:chOff x="0" y="0"/>
              <a:chExt cx="2453028" cy="303877"/>
            </a:xfrm>
          </p:grpSpPr>
          <p:sp>
            <p:nvSpPr>
              <p:cNvPr id="35" name="Freeform 35"/>
              <p:cNvSpPr/>
              <p:nvPr/>
            </p:nvSpPr>
            <p:spPr>
              <a:xfrm>
                <a:off x="0" y="0"/>
                <a:ext cx="2453028" cy="303877"/>
              </a:xfrm>
              <a:custGeom>
                <a:avLst/>
                <a:gdLst/>
                <a:ahLst/>
                <a:cxnLst/>
                <a:rect l="l" t="t" r="r" b="b"/>
                <a:pathLst>
                  <a:path w="2453028" h="303877">
                    <a:moveTo>
                      <a:pt x="42197" y="0"/>
                    </a:moveTo>
                    <a:lnTo>
                      <a:pt x="2410831" y="0"/>
                    </a:lnTo>
                    <a:cubicBezTo>
                      <a:pt x="2434135" y="0"/>
                      <a:pt x="2453028" y="18892"/>
                      <a:pt x="2453028" y="42197"/>
                    </a:cubicBezTo>
                    <a:lnTo>
                      <a:pt x="2453028" y="261680"/>
                    </a:lnTo>
                    <a:cubicBezTo>
                      <a:pt x="2453028" y="284985"/>
                      <a:pt x="2434135" y="303877"/>
                      <a:pt x="2410831" y="303877"/>
                    </a:cubicBezTo>
                    <a:lnTo>
                      <a:pt x="42197" y="303877"/>
                    </a:lnTo>
                    <a:cubicBezTo>
                      <a:pt x="18892" y="303877"/>
                      <a:pt x="0" y="284985"/>
                      <a:pt x="0" y="261680"/>
                    </a:cubicBezTo>
                    <a:lnTo>
                      <a:pt x="0" y="42197"/>
                    </a:lnTo>
                    <a:cubicBezTo>
                      <a:pt x="0" y="18892"/>
                      <a:pt x="18892" y="0"/>
                      <a:pt x="42197" y="0"/>
                    </a:cubicBezTo>
                    <a:close/>
                  </a:path>
                </a:pathLst>
              </a:custGeom>
              <a:solidFill>
                <a:srgbClr val="B6DEDE"/>
              </a:solidFill>
              <a:ln w="38100" cap="rnd">
                <a:solidFill>
                  <a:srgbClr val="4CA6A3"/>
                </a:solidFill>
                <a:prstDash val="solid"/>
                <a:round/>
              </a:ln>
            </p:spPr>
            <p:txBody>
              <a:bodyPr/>
              <a:lstStyle/>
              <a:p>
                <a:endParaRPr lang="en-CY"/>
              </a:p>
            </p:txBody>
          </p:sp>
          <p:sp>
            <p:nvSpPr>
              <p:cNvPr id="36" name="TextBox 36"/>
              <p:cNvSpPr txBox="1"/>
              <p:nvPr/>
            </p:nvSpPr>
            <p:spPr>
              <a:xfrm>
                <a:off x="0" y="-28575"/>
                <a:ext cx="2453028" cy="332452"/>
              </a:xfrm>
              <a:prstGeom prst="rect">
                <a:avLst/>
              </a:prstGeom>
            </p:spPr>
            <p:txBody>
              <a:bodyPr lIns="50382" tIns="50382" rIns="50382" bIns="50382" rtlCol="0" anchor="ctr"/>
              <a:lstStyle/>
              <a:p>
                <a:pPr algn="ctr">
                  <a:lnSpc>
                    <a:spcPts val="1680"/>
                  </a:lnSpc>
                </a:pPr>
                <a:endParaRPr/>
              </a:p>
            </p:txBody>
          </p:sp>
        </p:grpSp>
        <p:sp>
          <p:nvSpPr>
            <p:cNvPr id="37" name="TextBox 37"/>
            <p:cNvSpPr txBox="1"/>
            <p:nvPr/>
          </p:nvSpPr>
          <p:spPr>
            <a:xfrm>
              <a:off x="609944" y="321081"/>
              <a:ext cx="7298154" cy="342688"/>
            </a:xfrm>
            <a:prstGeom prst="rect">
              <a:avLst/>
            </a:prstGeom>
          </p:spPr>
          <p:txBody>
            <a:bodyPr lIns="0" tIns="0" rIns="0" bIns="0" rtlCol="0" anchor="t">
              <a:spAutoFit/>
            </a:bodyPr>
            <a:lstStyle/>
            <a:p>
              <a:pPr marL="0" lvl="0" indent="0" algn="just">
                <a:lnSpc>
                  <a:spcPts val="2239"/>
                </a:lnSpc>
              </a:pPr>
              <a:r>
                <a:rPr lang="en-US" sz="1599" b="1">
                  <a:solidFill>
                    <a:srgbClr val="464646"/>
                  </a:solidFill>
                  <a:latin typeface="Open Sans Bold"/>
                  <a:ea typeface="Open Sans Bold"/>
                  <a:cs typeface="Open Sans Bold"/>
                  <a:sym typeface="Open Sans Bold"/>
                </a:rPr>
                <a:t>Ανακοίνωση Ενδιαφέροντος - ___________________________</a:t>
              </a:r>
            </a:p>
          </p:txBody>
        </p:sp>
        <p:grpSp>
          <p:nvGrpSpPr>
            <p:cNvPr id="38" name="Group 38"/>
            <p:cNvGrpSpPr/>
            <p:nvPr/>
          </p:nvGrpSpPr>
          <p:grpSpPr>
            <a:xfrm>
              <a:off x="195819" y="1215450"/>
              <a:ext cx="8024968" cy="915842"/>
              <a:chOff x="0" y="0"/>
              <a:chExt cx="2369936" cy="270467"/>
            </a:xfrm>
          </p:grpSpPr>
          <p:sp>
            <p:nvSpPr>
              <p:cNvPr id="39" name="Freeform 39"/>
              <p:cNvSpPr/>
              <p:nvPr/>
            </p:nvSpPr>
            <p:spPr>
              <a:xfrm>
                <a:off x="0" y="0"/>
                <a:ext cx="2369936" cy="270467"/>
              </a:xfrm>
              <a:custGeom>
                <a:avLst/>
                <a:gdLst/>
                <a:ahLst/>
                <a:cxnLst/>
                <a:rect l="l" t="t" r="r" b="b"/>
                <a:pathLst>
                  <a:path w="2369936" h="270467">
                    <a:moveTo>
                      <a:pt x="43676" y="0"/>
                    </a:moveTo>
                    <a:lnTo>
                      <a:pt x="2326260" y="0"/>
                    </a:lnTo>
                    <a:cubicBezTo>
                      <a:pt x="2337844" y="0"/>
                      <a:pt x="2348953" y="4602"/>
                      <a:pt x="2357144" y="12793"/>
                    </a:cubicBezTo>
                    <a:cubicBezTo>
                      <a:pt x="2365335" y="20983"/>
                      <a:pt x="2369936" y="32093"/>
                      <a:pt x="2369936" y="43676"/>
                    </a:cubicBezTo>
                    <a:lnTo>
                      <a:pt x="2369936" y="226790"/>
                    </a:lnTo>
                    <a:cubicBezTo>
                      <a:pt x="2369936" y="250912"/>
                      <a:pt x="2350382" y="270467"/>
                      <a:pt x="2326260" y="270467"/>
                    </a:cubicBezTo>
                    <a:lnTo>
                      <a:pt x="43676" y="270467"/>
                    </a:lnTo>
                    <a:cubicBezTo>
                      <a:pt x="19555" y="270467"/>
                      <a:pt x="0" y="250912"/>
                      <a:pt x="0" y="226790"/>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40" name="TextBox 40"/>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Θα ήθελα να: ____________________________________________</a:t>
                </a:r>
              </a:p>
            </p:txBody>
          </p:sp>
        </p:grpSp>
        <p:grpSp>
          <p:nvGrpSpPr>
            <p:cNvPr id="41" name="Group 41"/>
            <p:cNvGrpSpPr/>
            <p:nvPr/>
          </p:nvGrpSpPr>
          <p:grpSpPr>
            <a:xfrm>
              <a:off x="195819" y="2374080"/>
              <a:ext cx="8024968" cy="915842"/>
              <a:chOff x="0" y="0"/>
              <a:chExt cx="2369936" cy="270467"/>
            </a:xfrm>
          </p:grpSpPr>
          <p:sp>
            <p:nvSpPr>
              <p:cNvPr id="42" name="Freeform 42"/>
              <p:cNvSpPr/>
              <p:nvPr/>
            </p:nvSpPr>
            <p:spPr>
              <a:xfrm>
                <a:off x="0" y="0"/>
                <a:ext cx="2369936" cy="270467"/>
              </a:xfrm>
              <a:custGeom>
                <a:avLst/>
                <a:gdLst/>
                <a:ahLst/>
                <a:cxnLst/>
                <a:rect l="l" t="t" r="r" b="b"/>
                <a:pathLst>
                  <a:path w="2369936" h="270467">
                    <a:moveTo>
                      <a:pt x="43676" y="0"/>
                    </a:moveTo>
                    <a:lnTo>
                      <a:pt x="2326260" y="0"/>
                    </a:lnTo>
                    <a:cubicBezTo>
                      <a:pt x="2337844" y="0"/>
                      <a:pt x="2348953" y="4602"/>
                      <a:pt x="2357144" y="12793"/>
                    </a:cubicBezTo>
                    <a:cubicBezTo>
                      <a:pt x="2365335" y="20983"/>
                      <a:pt x="2369936" y="32093"/>
                      <a:pt x="2369936" y="43676"/>
                    </a:cubicBezTo>
                    <a:lnTo>
                      <a:pt x="2369936" y="226790"/>
                    </a:lnTo>
                    <a:cubicBezTo>
                      <a:pt x="2369936" y="250912"/>
                      <a:pt x="2350382" y="270467"/>
                      <a:pt x="2326260" y="270467"/>
                    </a:cubicBezTo>
                    <a:lnTo>
                      <a:pt x="43676" y="270467"/>
                    </a:lnTo>
                    <a:cubicBezTo>
                      <a:pt x="19555" y="270467"/>
                      <a:pt x="0" y="250912"/>
                      <a:pt x="0" y="226790"/>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43" name="TextBox 43"/>
              <p:cNvSpPr txBox="1"/>
              <p:nvPr/>
            </p:nvSpPr>
            <p:spPr>
              <a:xfrm>
                <a:off x="0" y="-28575"/>
                <a:ext cx="2369936" cy="299042"/>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 Αναζητώ συναδέλφους που: _______________________________</a:t>
                </a:r>
              </a:p>
              <a:p>
                <a:pPr marL="0" lvl="0" indent="0" algn="l">
                  <a:lnSpc>
                    <a:spcPts val="1959"/>
                  </a:lnSpc>
                </a:pPr>
                <a:r>
                  <a:rPr lang="en-US" sz="1399" i="1">
                    <a:solidFill>
                      <a:srgbClr val="464646"/>
                    </a:solidFill>
                    <a:latin typeface="Public Sans Italics"/>
                    <a:ea typeface="Public Sans Italics"/>
                    <a:cs typeface="Public Sans Italics"/>
                    <a:sym typeface="Public Sans Italics"/>
                  </a:rPr>
                  <a:t>  ___________________________________________________________</a:t>
                </a:r>
              </a:p>
            </p:txBody>
          </p:sp>
        </p:grpSp>
        <p:grpSp>
          <p:nvGrpSpPr>
            <p:cNvPr id="44" name="Group 44"/>
            <p:cNvGrpSpPr/>
            <p:nvPr/>
          </p:nvGrpSpPr>
          <p:grpSpPr>
            <a:xfrm>
              <a:off x="195819" y="3532709"/>
              <a:ext cx="8024968" cy="928424"/>
              <a:chOff x="0" y="0"/>
              <a:chExt cx="2369936" cy="274182"/>
            </a:xfrm>
          </p:grpSpPr>
          <p:sp>
            <p:nvSpPr>
              <p:cNvPr id="45" name="Freeform 45"/>
              <p:cNvSpPr/>
              <p:nvPr/>
            </p:nvSpPr>
            <p:spPr>
              <a:xfrm>
                <a:off x="0" y="0"/>
                <a:ext cx="2369936" cy="274182"/>
              </a:xfrm>
              <a:custGeom>
                <a:avLst/>
                <a:gdLst/>
                <a:ahLst/>
                <a:cxnLst/>
                <a:rect l="l" t="t" r="r" b="b"/>
                <a:pathLst>
                  <a:path w="2369936" h="274182">
                    <a:moveTo>
                      <a:pt x="43676" y="0"/>
                    </a:moveTo>
                    <a:lnTo>
                      <a:pt x="2326260" y="0"/>
                    </a:lnTo>
                    <a:cubicBezTo>
                      <a:pt x="2337844" y="0"/>
                      <a:pt x="2348953" y="4602"/>
                      <a:pt x="2357144" y="12793"/>
                    </a:cubicBezTo>
                    <a:cubicBezTo>
                      <a:pt x="2365335" y="20983"/>
                      <a:pt x="2369936" y="32093"/>
                      <a:pt x="2369936" y="43676"/>
                    </a:cubicBezTo>
                    <a:lnTo>
                      <a:pt x="2369936" y="230506"/>
                    </a:lnTo>
                    <a:cubicBezTo>
                      <a:pt x="2369936" y="254628"/>
                      <a:pt x="2350382" y="274182"/>
                      <a:pt x="2326260" y="274182"/>
                    </a:cubicBezTo>
                    <a:lnTo>
                      <a:pt x="43676" y="274182"/>
                    </a:lnTo>
                    <a:cubicBezTo>
                      <a:pt x="19555" y="274182"/>
                      <a:pt x="0" y="254628"/>
                      <a:pt x="0" y="230506"/>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46" name="TextBox 46"/>
              <p:cNvSpPr txBox="1"/>
              <p:nvPr/>
            </p:nvSpPr>
            <p:spPr>
              <a:xfrm>
                <a:off x="0" y="-28575"/>
                <a:ext cx="2369936" cy="302757"/>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 Προτεινόμενη ώρα και τόπος (προαιρετικά):_____________________</a:t>
                </a:r>
              </a:p>
            </p:txBody>
          </p:sp>
        </p:grpSp>
        <p:grpSp>
          <p:nvGrpSpPr>
            <p:cNvPr id="47" name="Group 47"/>
            <p:cNvGrpSpPr/>
            <p:nvPr/>
          </p:nvGrpSpPr>
          <p:grpSpPr>
            <a:xfrm>
              <a:off x="195819" y="4703921"/>
              <a:ext cx="8024968" cy="928717"/>
              <a:chOff x="0" y="0"/>
              <a:chExt cx="2369936" cy="274269"/>
            </a:xfrm>
          </p:grpSpPr>
          <p:sp>
            <p:nvSpPr>
              <p:cNvPr id="48" name="Freeform 48"/>
              <p:cNvSpPr/>
              <p:nvPr/>
            </p:nvSpPr>
            <p:spPr>
              <a:xfrm>
                <a:off x="0" y="0"/>
                <a:ext cx="2369936" cy="274269"/>
              </a:xfrm>
              <a:custGeom>
                <a:avLst/>
                <a:gdLst/>
                <a:ahLst/>
                <a:cxnLst/>
                <a:rect l="l" t="t" r="r" b="b"/>
                <a:pathLst>
                  <a:path w="2369936" h="274269">
                    <a:moveTo>
                      <a:pt x="43676" y="0"/>
                    </a:moveTo>
                    <a:lnTo>
                      <a:pt x="2326260" y="0"/>
                    </a:lnTo>
                    <a:cubicBezTo>
                      <a:pt x="2337844" y="0"/>
                      <a:pt x="2348953" y="4602"/>
                      <a:pt x="2357144" y="12793"/>
                    </a:cubicBezTo>
                    <a:cubicBezTo>
                      <a:pt x="2365335" y="20983"/>
                      <a:pt x="2369936" y="32093"/>
                      <a:pt x="2369936" y="43676"/>
                    </a:cubicBezTo>
                    <a:lnTo>
                      <a:pt x="2369936" y="230593"/>
                    </a:lnTo>
                    <a:cubicBezTo>
                      <a:pt x="2369936" y="254715"/>
                      <a:pt x="2350382" y="274269"/>
                      <a:pt x="2326260" y="274269"/>
                    </a:cubicBezTo>
                    <a:lnTo>
                      <a:pt x="43676" y="274269"/>
                    </a:lnTo>
                    <a:cubicBezTo>
                      <a:pt x="19555" y="274269"/>
                      <a:pt x="0" y="254715"/>
                      <a:pt x="0" y="230593"/>
                    </a:cubicBezTo>
                    <a:lnTo>
                      <a:pt x="0" y="43676"/>
                    </a:lnTo>
                    <a:cubicBezTo>
                      <a:pt x="0" y="19555"/>
                      <a:pt x="19555" y="0"/>
                      <a:pt x="43676" y="0"/>
                    </a:cubicBezTo>
                    <a:close/>
                  </a:path>
                </a:pathLst>
              </a:custGeom>
              <a:solidFill>
                <a:srgbClr val="FDEDDC"/>
              </a:solidFill>
              <a:ln w="38100" cap="rnd">
                <a:solidFill>
                  <a:srgbClr val="FDC770"/>
                </a:solidFill>
                <a:prstDash val="solid"/>
                <a:round/>
              </a:ln>
            </p:spPr>
            <p:txBody>
              <a:bodyPr/>
              <a:lstStyle/>
              <a:p>
                <a:endParaRPr lang="en-CY"/>
              </a:p>
            </p:txBody>
          </p:sp>
          <p:sp>
            <p:nvSpPr>
              <p:cNvPr id="49" name="TextBox 49"/>
              <p:cNvSpPr txBox="1"/>
              <p:nvPr/>
            </p:nvSpPr>
            <p:spPr>
              <a:xfrm>
                <a:off x="0" y="-28575"/>
                <a:ext cx="2369936" cy="302844"/>
              </a:xfrm>
              <a:prstGeom prst="rect">
                <a:avLst/>
              </a:prstGeom>
            </p:spPr>
            <p:txBody>
              <a:bodyPr lIns="50382" tIns="50382" rIns="50382" bIns="50382" rtlCol="0" anchor="ctr"/>
              <a:lstStyle/>
              <a:p>
                <a:pPr marL="0" lvl="0" indent="0" algn="l">
                  <a:lnSpc>
                    <a:spcPts val="1959"/>
                  </a:lnSpc>
                </a:pPr>
                <a:r>
                  <a:rPr lang="en-US" sz="1399">
                    <a:solidFill>
                      <a:srgbClr val="464646"/>
                    </a:solidFill>
                    <a:latin typeface="Public Sans"/>
                    <a:ea typeface="Public Sans"/>
                    <a:cs typeface="Public Sans"/>
                    <a:sym typeface="Public Sans"/>
                  </a:rPr>
                  <a:t>Εάν ενδιαφέρεστε, επικοινωνήστε με:__________________________</a:t>
                </a:r>
              </a:p>
            </p:txBody>
          </p:sp>
        </p:grpSp>
      </p:grpSp>
      <p:sp>
        <p:nvSpPr>
          <p:cNvPr id="50" name="Freeform 50"/>
          <p:cNvSpPr/>
          <p:nvPr/>
        </p:nvSpPr>
        <p:spPr>
          <a:xfrm>
            <a:off x="6728263" y="191877"/>
            <a:ext cx="611515" cy="564123"/>
          </a:xfrm>
          <a:custGeom>
            <a:avLst/>
            <a:gdLst/>
            <a:ahLst/>
            <a:cxnLst/>
            <a:rect l="l" t="t" r="r" b="b"/>
            <a:pathLst>
              <a:path w="611515" h="564123">
                <a:moveTo>
                  <a:pt x="0" y="0"/>
                </a:moveTo>
                <a:lnTo>
                  <a:pt x="611515" y="0"/>
                </a:lnTo>
                <a:lnTo>
                  <a:pt x="611515" y="564123"/>
                </a:lnTo>
                <a:lnTo>
                  <a:pt x="0" y="564123"/>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51" name="Freeform 51"/>
          <p:cNvSpPr/>
          <p:nvPr/>
        </p:nvSpPr>
        <p:spPr>
          <a:xfrm rot="5400000">
            <a:off x="-83539" y="1609866"/>
            <a:ext cx="1482629" cy="196448"/>
          </a:xfrm>
          <a:custGeom>
            <a:avLst/>
            <a:gdLst/>
            <a:ahLst/>
            <a:cxnLst/>
            <a:rect l="l" t="t" r="r" b="b"/>
            <a:pathLst>
              <a:path w="1482629" h="196448">
                <a:moveTo>
                  <a:pt x="0" y="0"/>
                </a:moveTo>
                <a:lnTo>
                  <a:pt x="1482629" y="0"/>
                </a:lnTo>
                <a:lnTo>
                  <a:pt x="1482629" y="196449"/>
                </a:lnTo>
                <a:lnTo>
                  <a:pt x="0" y="1964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sp>
        <p:nvSpPr>
          <p:cNvPr id="52" name="Freeform 52"/>
          <p:cNvSpPr/>
          <p:nvPr/>
        </p:nvSpPr>
        <p:spPr>
          <a:xfrm rot="5400000">
            <a:off x="-98123" y="6304327"/>
            <a:ext cx="1482629" cy="196448"/>
          </a:xfrm>
          <a:custGeom>
            <a:avLst/>
            <a:gdLst/>
            <a:ahLst/>
            <a:cxnLst/>
            <a:rect l="l" t="t" r="r" b="b"/>
            <a:pathLst>
              <a:path w="1482629" h="196448">
                <a:moveTo>
                  <a:pt x="0" y="0"/>
                </a:moveTo>
                <a:lnTo>
                  <a:pt x="1482628" y="0"/>
                </a:lnTo>
                <a:lnTo>
                  <a:pt x="1482628" y="196448"/>
                </a:lnTo>
                <a:lnTo>
                  <a:pt x="0" y="19644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53" name="Group 3">
            <a:extLst>
              <a:ext uri="{FF2B5EF4-FFF2-40B4-BE49-F238E27FC236}">
                <a16:creationId xmlns:a16="http://schemas.microsoft.com/office/drawing/2014/main" id="{598CA71F-A37A-565D-C762-1656288BEF09}"/>
              </a:ext>
            </a:extLst>
          </p:cNvPr>
          <p:cNvGrpSpPr/>
          <p:nvPr/>
        </p:nvGrpSpPr>
        <p:grpSpPr>
          <a:xfrm flipV="1">
            <a:off x="-1" y="10438198"/>
            <a:ext cx="6897157" cy="45719"/>
            <a:chOff x="0" y="0"/>
            <a:chExt cx="2709333" cy="26991"/>
          </a:xfrm>
        </p:grpSpPr>
        <p:sp>
          <p:nvSpPr>
            <p:cNvPr id="54" name="Freeform 4">
              <a:extLst>
                <a:ext uri="{FF2B5EF4-FFF2-40B4-BE49-F238E27FC236}">
                  <a16:creationId xmlns:a16="http://schemas.microsoft.com/office/drawing/2014/main" id="{F1A8F39F-F1B4-602B-D457-E560F3746A77}"/>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55" name="TextBox 5">
              <a:extLst>
                <a:ext uri="{FF2B5EF4-FFF2-40B4-BE49-F238E27FC236}">
                  <a16:creationId xmlns:a16="http://schemas.microsoft.com/office/drawing/2014/main" id="{44B7EDBD-2B81-1E3C-D3F3-2858834D29B6}"/>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56" name="Freeform 6">
            <a:extLst>
              <a:ext uri="{FF2B5EF4-FFF2-40B4-BE49-F238E27FC236}">
                <a16:creationId xmlns:a16="http://schemas.microsoft.com/office/drawing/2014/main" id="{398B4494-819F-CBC7-0D03-66B9A89D70C3}"/>
              </a:ext>
            </a:extLst>
          </p:cNvPr>
          <p:cNvSpPr/>
          <p:nvPr/>
        </p:nvSpPr>
        <p:spPr>
          <a:xfrm>
            <a:off x="1699724" y="-9123"/>
            <a:ext cx="3024000" cy="57902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77038"/>
            </a:stretch>
          </a:blipFill>
        </p:spPr>
        <p:txBody>
          <a:bodyPr/>
          <a:lstStyle/>
          <a:p>
            <a:endParaRPr lang="en-CY" dirty="0"/>
          </a:p>
        </p:txBody>
      </p:sp>
      <p:sp>
        <p:nvSpPr>
          <p:cNvPr id="57" name="Freeform 7">
            <a:extLst>
              <a:ext uri="{FF2B5EF4-FFF2-40B4-BE49-F238E27FC236}">
                <a16:creationId xmlns:a16="http://schemas.microsoft.com/office/drawing/2014/main" id="{D10B84E2-3AF2-FBE6-F802-EEA1FD81A1C7}"/>
              </a:ext>
            </a:extLst>
          </p:cNvPr>
          <p:cNvSpPr/>
          <p:nvPr/>
        </p:nvSpPr>
        <p:spPr>
          <a:xfrm>
            <a:off x="2902269" y="-50353"/>
            <a:ext cx="3024000" cy="65625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44436"/>
            </a:stretch>
          </a:blipFill>
        </p:spPr>
        <p:txBody>
          <a:bodyPr/>
          <a:lstStyle/>
          <a:p>
            <a:endParaRPr lang="en-CY"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F101C-DA5D-94CE-DE2E-2C604A6122B6}"/>
            </a:ext>
          </a:extLst>
        </p:cNvPr>
        <p:cNvGrpSpPr/>
        <p:nvPr/>
      </p:nvGrpSpPr>
      <p:grpSpPr>
        <a:xfrm>
          <a:off x="0" y="0"/>
          <a:ext cx="0" cy="0"/>
          <a:chOff x="0" y="0"/>
          <a:chExt cx="0" cy="0"/>
        </a:xfrm>
      </p:grpSpPr>
      <p:sp>
        <p:nvSpPr>
          <p:cNvPr id="3" name="TextBox 5">
            <a:extLst>
              <a:ext uri="{FF2B5EF4-FFF2-40B4-BE49-F238E27FC236}">
                <a16:creationId xmlns:a16="http://schemas.microsoft.com/office/drawing/2014/main" id="{0AED3794-6FBC-EE7E-4D23-78C2879267F9}"/>
              </a:ext>
            </a:extLst>
          </p:cNvPr>
          <p:cNvSpPr txBox="1"/>
          <p:nvPr/>
        </p:nvSpPr>
        <p:spPr>
          <a:xfrm>
            <a:off x="0" y="2318068"/>
            <a:ext cx="7556500" cy="861646"/>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7070"/>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baseline="0" dirty="0">
                <a:solidFill>
                  <a:srgbClr val="F4A64E"/>
                </a:solidFill>
                <a:uFillTx/>
                <a:latin typeface="Open Sans Bold"/>
                <a:ea typeface="Open Sans Bold"/>
                <a:cs typeface="Open Sans Bold"/>
              </a:rPr>
              <a:t>Δραστηριότητα</a:t>
            </a:r>
            <a:r>
              <a:rPr lang="en-CY" sz="5400" b="1" i="0" u="none" strike="noStrike" kern="1200" cap="none" baseline="0" dirty="0">
                <a:solidFill>
                  <a:srgbClr val="F4A64E"/>
                </a:solidFill>
                <a:uFillTx/>
                <a:latin typeface="Open Sans Bold"/>
                <a:ea typeface="Open Sans Bold"/>
                <a:cs typeface="Open Sans Bold"/>
              </a:rPr>
              <a:t> </a:t>
            </a:r>
            <a:r>
              <a:rPr lang="el-GR" sz="5400" b="1" i="0" u="none" strike="noStrike" kern="1200" cap="none" baseline="0" dirty="0">
                <a:solidFill>
                  <a:srgbClr val="F4A64E"/>
                </a:solidFill>
                <a:uFillTx/>
                <a:latin typeface="Open Sans Bold"/>
                <a:ea typeface="Open Sans Bold"/>
                <a:cs typeface="Open Sans Bold"/>
              </a:rPr>
              <a:t>20</a:t>
            </a:r>
            <a:endParaRPr lang="en-US" sz="5400" b="1" i="0" u="none" strike="noStrike" kern="1200" cap="none" baseline="0" dirty="0">
              <a:solidFill>
                <a:srgbClr val="F4A64E"/>
              </a:solidFill>
              <a:uFillTx/>
              <a:latin typeface="Open Sans Bold"/>
              <a:ea typeface="Open Sans Bold"/>
              <a:cs typeface="Open Sans Bold"/>
            </a:endParaRPr>
          </a:p>
        </p:txBody>
      </p:sp>
      <p:sp>
        <p:nvSpPr>
          <p:cNvPr id="6" name="Freeform 6">
            <a:extLst>
              <a:ext uri="{FF2B5EF4-FFF2-40B4-BE49-F238E27FC236}">
                <a16:creationId xmlns:a16="http://schemas.microsoft.com/office/drawing/2014/main" id="{231178AB-8ADD-2614-F92A-934C859EC215}"/>
              </a:ext>
            </a:extLst>
          </p:cNvPr>
          <p:cNvSpPr/>
          <p:nvPr/>
        </p:nvSpPr>
        <p:spPr>
          <a:xfrm>
            <a:off x="1699723" y="19092"/>
            <a:ext cx="3024003" cy="55081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7">
            <a:extLst>
              <a:ext uri="{FF2B5EF4-FFF2-40B4-BE49-F238E27FC236}">
                <a16:creationId xmlns:a16="http://schemas.microsoft.com/office/drawing/2014/main" id="{03051616-BFB4-C112-5B70-99553D715F55}"/>
              </a:ext>
            </a:extLst>
          </p:cNvPr>
          <p:cNvSpPr/>
          <p:nvPr/>
        </p:nvSpPr>
        <p:spPr>
          <a:xfrm>
            <a:off x="2902269" y="-9125"/>
            <a:ext cx="3024003" cy="615025"/>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585223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683309" y="581018"/>
            <a:ext cx="4193381" cy="327025"/>
          </a:xfrm>
          <a:prstGeom prst="rect">
            <a:avLst/>
          </a:prstGeom>
        </p:spPr>
        <p:txBody>
          <a:bodyPr lIns="0" tIns="0" rIns="0" bIns="0" rtlCol="0" anchor="t">
            <a:spAutoFit/>
          </a:bodyPr>
          <a:lstStyle/>
          <a:p>
            <a:pPr marL="0" lvl="0" indent="0" algn="ctr">
              <a:lnSpc>
                <a:spcPts val="2600"/>
              </a:lnSpc>
              <a:spcBef>
                <a:spcPct val="0"/>
              </a:spcBef>
            </a:pPr>
            <a:r>
              <a:rPr lang="en-US" sz="2000" b="1" spc="-140">
                <a:solidFill>
                  <a:srgbClr val="464646"/>
                </a:solidFill>
                <a:latin typeface="Open Sans Bold"/>
                <a:ea typeface="Open Sans Bold"/>
                <a:cs typeface="Open Sans Bold"/>
                <a:sym typeface="Open Sans Bold"/>
              </a:rPr>
              <a:t>Τυχαίος  καφέ – Κάρτες ερωτήσεων</a:t>
            </a:r>
          </a:p>
        </p:txBody>
      </p:sp>
      <p:sp>
        <p:nvSpPr>
          <p:cNvPr id="10" name="TextBox 10"/>
          <p:cNvSpPr txBox="1"/>
          <p:nvPr/>
        </p:nvSpPr>
        <p:spPr>
          <a:xfrm>
            <a:off x="721927" y="993594"/>
            <a:ext cx="6116145" cy="407670"/>
          </a:xfrm>
          <a:prstGeom prst="rect">
            <a:avLst/>
          </a:prstGeom>
        </p:spPr>
        <p:txBody>
          <a:bodyPr lIns="0" tIns="0" rIns="0" bIns="0" rtlCol="0" anchor="t">
            <a:spAutoFit/>
          </a:bodyPr>
          <a:lstStyle/>
          <a:p>
            <a:pPr marL="0" lvl="0" indent="0" algn="ctr">
              <a:lnSpc>
                <a:spcPts val="1679"/>
              </a:lnSpc>
              <a:spcBef>
                <a:spcPct val="0"/>
              </a:spcBef>
            </a:pPr>
            <a:r>
              <a:rPr lang="en-US" sz="1200" i="1" dirty="0" err="1">
                <a:solidFill>
                  <a:srgbClr val="464646"/>
                </a:solidFill>
                <a:latin typeface="Open Sans Italics"/>
                <a:ea typeface="Open Sans Italics"/>
                <a:cs typeface="Open Sans Italics"/>
                <a:sym typeface="Open Sans Italics"/>
              </a:rPr>
              <a:t>Μοιρ</a:t>
            </a:r>
            <a:r>
              <a:rPr lang="en-US" sz="1200" i="1" dirty="0">
                <a:solidFill>
                  <a:srgbClr val="464646"/>
                </a:solidFill>
                <a:latin typeface="Open Sans Italics"/>
                <a:ea typeface="Open Sans Italics"/>
                <a:cs typeface="Open Sans Italics"/>
                <a:sym typeface="Open Sans Italics"/>
              </a:rPr>
              <a:t>αστείτε τα με συναδέλφους που ταιριάζουν πριν ή κατά τη διάρκεια του καφέ τους. </a:t>
            </a:r>
          </a:p>
          <a:p>
            <a:pPr marL="0" lvl="0" indent="0" algn="ctr">
              <a:lnSpc>
                <a:spcPts val="1679"/>
              </a:lnSpc>
              <a:spcBef>
                <a:spcPct val="0"/>
              </a:spcBef>
            </a:pPr>
            <a:r>
              <a:rPr lang="en-US" sz="1200" i="1" dirty="0" err="1">
                <a:solidFill>
                  <a:srgbClr val="464646"/>
                </a:solidFill>
                <a:latin typeface="Open Sans Italics"/>
                <a:ea typeface="Open Sans Italics"/>
                <a:cs typeface="Open Sans Italics"/>
                <a:sym typeface="Open Sans Italics"/>
              </a:rPr>
              <a:t>Όλες</a:t>
            </a:r>
            <a:r>
              <a:rPr lang="en-US" sz="1200" i="1" dirty="0">
                <a:solidFill>
                  <a:srgbClr val="464646"/>
                </a:solidFill>
                <a:latin typeface="Open Sans Italics"/>
                <a:ea typeface="Open Sans Italics"/>
                <a:cs typeface="Open Sans Italics"/>
                <a:sym typeface="Open Sans Italics"/>
              </a:rPr>
              <a:t> </a:t>
            </a:r>
            <a:r>
              <a:rPr lang="en-US" sz="1200" i="1" dirty="0" err="1">
                <a:solidFill>
                  <a:srgbClr val="464646"/>
                </a:solidFill>
                <a:latin typeface="Open Sans Italics"/>
                <a:ea typeface="Open Sans Italics"/>
                <a:cs typeface="Open Sans Italics"/>
                <a:sym typeface="Open Sans Italics"/>
              </a:rPr>
              <a:t>οι</a:t>
            </a:r>
            <a:r>
              <a:rPr lang="en-US" sz="1200" i="1" dirty="0">
                <a:solidFill>
                  <a:srgbClr val="464646"/>
                </a:solidFill>
                <a:latin typeface="Open Sans Italics"/>
                <a:ea typeface="Open Sans Italics"/>
                <a:cs typeface="Open Sans Italics"/>
                <a:sym typeface="Open Sans Italics"/>
              </a:rPr>
              <a:t> </a:t>
            </a:r>
            <a:r>
              <a:rPr lang="en-US" sz="1200" i="1" dirty="0" err="1">
                <a:solidFill>
                  <a:srgbClr val="464646"/>
                </a:solidFill>
                <a:latin typeface="Open Sans Italics"/>
                <a:ea typeface="Open Sans Italics"/>
                <a:cs typeface="Open Sans Italics"/>
                <a:sym typeface="Open Sans Italics"/>
              </a:rPr>
              <a:t>κάρτες</a:t>
            </a:r>
            <a:r>
              <a:rPr lang="en-US" sz="1200" i="1" dirty="0">
                <a:solidFill>
                  <a:srgbClr val="464646"/>
                </a:solidFill>
                <a:latin typeface="Open Sans Italics"/>
                <a:ea typeface="Open Sans Italics"/>
                <a:cs typeface="Open Sans Italics"/>
                <a:sym typeface="Open Sans Italics"/>
              </a:rPr>
              <a:t> </a:t>
            </a:r>
            <a:r>
              <a:rPr lang="en-US" sz="1200" i="1" dirty="0" err="1">
                <a:solidFill>
                  <a:srgbClr val="464646"/>
                </a:solidFill>
                <a:latin typeface="Open Sans Italics"/>
                <a:ea typeface="Open Sans Italics"/>
                <a:cs typeface="Open Sans Italics"/>
                <a:sym typeface="Open Sans Italics"/>
              </a:rPr>
              <a:t>είν</a:t>
            </a:r>
            <a:r>
              <a:rPr lang="en-US" sz="1200" i="1" dirty="0">
                <a:solidFill>
                  <a:srgbClr val="464646"/>
                </a:solidFill>
                <a:latin typeface="Open Sans Italics"/>
                <a:ea typeface="Open Sans Italics"/>
                <a:cs typeface="Open Sans Italics"/>
                <a:sym typeface="Open Sans Italics"/>
              </a:rPr>
              <a:t>αι προαιρετικές - χρησιμοποιήστε όσες θέλετε.</a:t>
            </a:r>
          </a:p>
        </p:txBody>
      </p:sp>
      <p:grpSp>
        <p:nvGrpSpPr>
          <p:cNvPr id="11" name="Group 11"/>
          <p:cNvGrpSpPr/>
          <p:nvPr/>
        </p:nvGrpSpPr>
        <p:grpSpPr>
          <a:xfrm>
            <a:off x="101713" y="1536700"/>
            <a:ext cx="7356574" cy="7677284"/>
            <a:chOff x="0" y="0"/>
            <a:chExt cx="9808765" cy="10236378"/>
          </a:xfrm>
        </p:grpSpPr>
        <p:sp>
          <p:nvSpPr>
            <p:cNvPr id="12" name="Freeform 12"/>
            <p:cNvSpPr/>
            <p:nvPr/>
          </p:nvSpPr>
          <p:spPr>
            <a:xfrm>
              <a:off x="4728848" y="0"/>
              <a:ext cx="546382" cy="504038"/>
            </a:xfrm>
            <a:custGeom>
              <a:avLst/>
              <a:gdLst/>
              <a:ahLst/>
              <a:cxnLst/>
              <a:rect l="l" t="t" r="r" b="b"/>
              <a:pathLst>
                <a:path w="546382" h="504038">
                  <a:moveTo>
                    <a:pt x="0" y="0"/>
                  </a:moveTo>
                  <a:lnTo>
                    <a:pt x="546383" y="0"/>
                  </a:lnTo>
                  <a:lnTo>
                    <a:pt x="546383" y="504038"/>
                  </a:lnTo>
                  <a:lnTo>
                    <a:pt x="0" y="50403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13" name="TextBox 13"/>
            <p:cNvSpPr txBox="1"/>
            <p:nvPr/>
          </p:nvSpPr>
          <p:spPr>
            <a:xfrm>
              <a:off x="977300" y="621513"/>
              <a:ext cx="8049479" cy="696510"/>
            </a:xfrm>
            <a:prstGeom prst="rect">
              <a:avLst/>
            </a:prstGeom>
          </p:spPr>
          <p:txBody>
            <a:bodyPr lIns="0" tIns="0" rIns="0" bIns="0" rtlCol="0" anchor="t">
              <a:spAutoFit/>
            </a:bodyPr>
            <a:lstStyle/>
            <a:p>
              <a:pPr marL="0" lvl="0" indent="0" algn="ctr">
                <a:lnSpc>
                  <a:spcPts val="2198"/>
                </a:lnSpc>
                <a:spcBef>
                  <a:spcPct val="0"/>
                </a:spcBef>
              </a:pPr>
              <a:r>
                <a:rPr lang="en-US" sz="1400" i="1" spc="-53">
                  <a:solidFill>
                    <a:srgbClr val="464646"/>
                  </a:solidFill>
                  <a:latin typeface="Open Sans Italics"/>
                  <a:ea typeface="Open Sans Italics"/>
                  <a:cs typeface="Open Sans Italics"/>
                  <a:sym typeface="Open Sans Italics"/>
                </a:rPr>
                <a:t>Μπορείτε να εκτυπώσετε και να χρησιμοποιήσετε αυτές τις ερωτήσεις ή να δημιουργήσετε τις δικές σας!</a:t>
              </a:r>
            </a:p>
          </p:txBody>
        </p:sp>
        <p:grpSp>
          <p:nvGrpSpPr>
            <p:cNvPr id="14" name="Group 14"/>
            <p:cNvGrpSpPr/>
            <p:nvPr/>
          </p:nvGrpSpPr>
          <p:grpSpPr>
            <a:xfrm>
              <a:off x="9644916" y="3104331"/>
              <a:ext cx="163849" cy="16384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6" name="TextBox 16"/>
              <p:cNvSpPr txBox="1"/>
              <p:nvPr/>
            </p:nvSpPr>
            <p:spPr>
              <a:xfrm>
                <a:off x="76200" y="47625"/>
                <a:ext cx="660400" cy="688975"/>
              </a:xfrm>
              <a:prstGeom prst="rect">
                <a:avLst/>
              </a:prstGeom>
            </p:spPr>
            <p:txBody>
              <a:bodyPr lIns="37646" tIns="37646" rIns="37646" bIns="37646" rtlCol="0" anchor="ctr"/>
              <a:lstStyle/>
              <a:p>
                <a:pPr algn="ctr">
                  <a:lnSpc>
                    <a:spcPts val="1960"/>
                  </a:lnSpc>
                </a:pPr>
                <a:endParaRPr/>
              </a:p>
            </p:txBody>
          </p:sp>
        </p:grpSp>
        <p:grpSp>
          <p:nvGrpSpPr>
            <p:cNvPr id="17" name="Group 17"/>
            <p:cNvGrpSpPr/>
            <p:nvPr/>
          </p:nvGrpSpPr>
          <p:grpSpPr>
            <a:xfrm>
              <a:off x="9644916" y="1849533"/>
              <a:ext cx="163849" cy="16384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19" name="TextBox 19"/>
              <p:cNvSpPr txBox="1"/>
              <p:nvPr/>
            </p:nvSpPr>
            <p:spPr>
              <a:xfrm>
                <a:off x="76200" y="47625"/>
                <a:ext cx="660400" cy="688975"/>
              </a:xfrm>
              <a:prstGeom prst="rect">
                <a:avLst/>
              </a:prstGeom>
            </p:spPr>
            <p:txBody>
              <a:bodyPr lIns="37646" tIns="37646" rIns="37646" bIns="37646" rtlCol="0" anchor="ctr"/>
              <a:lstStyle/>
              <a:p>
                <a:pPr algn="ctr">
                  <a:lnSpc>
                    <a:spcPts val="1960"/>
                  </a:lnSpc>
                </a:pPr>
                <a:endParaRPr/>
              </a:p>
            </p:txBody>
          </p:sp>
        </p:grpSp>
        <p:grpSp>
          <p:nvGrpSpPr>
            <p:cNvPr id="20" name="Group 20"/>
            <p:cNvGrpSpPr/>
            <p:nvPr/>
          </p:nvGrpSpPr>
          <p:grpSpPr>
            <a:xfrm>
              <a:off x="9644916" y="2476932"/>
              <a:ext cx="163849" cy="16384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Y"/>
              </a:p>
            </p:txBody>
          </p:sp>
          <p:sp>
            <p:nvSpPr>
              <p:cNvPr id="22" name="TextBox 22"/>
              <p:cNvSpPr txBox="1"/>
              <p:nvPr/>
            </p:nvSpPr>
            <p:spPr>
              <a:xfrm>
                <a:off x="76200" y="47625"/>
                <a:ext cx="660400" cy="688975"/>
              </a:xfrm>
              <a:prstGeom prst="rect">
                <a:avLst/>
              </a:prstGeom>
            </p:spPr>
            <p:txBody>
              <a:bodyPr lIns="37646" tIns="37646" rIns="37646" bIns="37646" rtlCol="0" anchor="ctr"/>
              <a:lstStyle/>
              <a:p>
                <a:pPr algn="ctr">
                  <a:lnSpc>
                    <a:spcPts val="1960"/>
                  </a:lnSpc>
                </a:pPr>
                <a:endParaRPr/>
              </a:p>
            </p:txBody>
          </p:sp>
        </p:grpSp>
        <p:grpSp>
          <p:nvGrpSpPr>
            <p:cNvPr id="23" name="Group 23"/>
            <p:cNvGrpSpPr/>
            <p:nvPr/>
          </p:nvGrpSpPr>
          <p:grpSpPr>
            <a:xfrm>
              <a:off x="3214972" y="1913274"/>
              <a:ext cx="2880949" cy="1552896"/>
              <a:chOff x="0" y="0"/>
              <a:chExt cx="1139320" cy="614119"/>
            </a:xfrm>
          </p:grpSpPr>
          <p:sp>
            <p:nvSpPr>
              <p:cNvPr id="24" name="Freeform 24"/>
              <p:cNvSpPr/>
              <p:nvPr/>
            </p:nvSpPr>
            <p:spPr>
              <a:xfrm>
                <a:off x="0" y="0"/>
                <a:ext cx="1139320" cy="614119"/>
              </a:xfrm>
              <a:custGeom>
                <a:avLst/>
                <a:gdLst/>
                <a:ahLst/>
                <a:cxnLst/>
                <a:rect l="l" t="t" r="r" b="b"/>
                <a:pathLst>
                  <a:path w="1139320" h="614119">
                    <a:moveTo>
                      <a:pt x="0" y="0"/>
                    </a:moveTo>
                    <a:lnTo>
                      <a:pt x="1139320" y="0"/>
                    </a:lnTo>
                    <a:lnTo>
                      <a:pt x="1139320" y="614119"/>
                    </a:lnTo>
                    <a:lnTo>
                      <a:pt x="0" y="614119"/>
                    </a:lnTo>
                    <a:close/>
                  </a:path>
                </a:pathLst>
              </a:custGeom>
              <a:solidFill>
                <a:srgbClr val="FDC770"/>
              </a:solidFill>
            </p:spPr>
            <p:txBody>
              <a:bodyPr/>
              <a:lstStyle/>
              <a:p>
                <a:endParaRPr lang="en-CY"/>
              </a:p>
            </p:txBody>
          </p:sp>
          <p:sp>
            <p:nvSpPr>
              <p:cNvPr id="25" name="TextBox 25"/>
              <p:cNvSpPr txBox="1"/>
              <p:nvPr/>
            </p:nvSpPr>
            <p:spPr>
              <a:xfrm>
                <a:off x="0" y="-28575"/>
                <a:ext cx="1139320" cy="642694"/>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Τι σε βοηθάει να νιώθεις άνετα μέσα σε μια ομάδα;</a:t>
                </a:r>
              </a:p>
            </p:txBody>
          </p:sp>
        </p:grpSp>
        <p:sp>
          <p:nvSpPr>
            <p:cNvPr id="26" name="Freeform 26"/>
            <p:cNvSpPr/>
            <p:nvPr/>
          </p:nvSpPr>
          <p:spPr>
            <a:xfrm>
              <a:off x="3220169" y="1849533"/>
              <a:ext cx="962139" cy="127483"/>
            </a:xfrm>
            <a:custGeom>
              <a:avLst/>
              <a:gdLst/>
              <a:ahLst/>
              <a:cxnLst/>
              <a:rect l="l" t="t" r="r" b="b"/>
              <a:pathLst>
                <a:path w="962139" h="127483">
                  <a:moveTo>
                    <a:pt x="0" y="0"/>
                  </a:moveTo>
                  <a:lnTo>
                    <a:pt x="962140" y="0"/>
                  </a:lnTo>
                  <a:lnTo>
                    <a:pt x="962140"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27" name="Group 27"/>
            <p:cNvGrpSpPr/>
            <p:nvPr/>
          </p:nvGrpSpPr>
          <p:grpSpPr>
            <a:xfrm>
              <a:off x="0" y="1913274"/>
              <a:ext cx="2880949" cy="1552896"/>
              <a:chOff x="0" y="0"/>
              <a:chExt cx="1139320" cy="614119"/>
            </a:xfrm>
          </p:grpSpPr>
          <p:sp>
            <p:nvSpPr>
              <p:cNvPr id="28" name="Freeform 28"/>
              <p:cNvSpPr/>
              <p:nvPr/>
            </p:nvSpPr>
            <p:spPr>
              <a:xfrm>
                <a:off x="0" y="0"/>
                <a:ext cx="1139320" cy="614119"/>
              </a:xfrm>
              <a:custGeom>
                <a:avLst/>
                <a:gdLst/>
                <a:ahLst/>
                <a:cxnLst/>
                <a:rect l="l" t="t" r="r" b="b"/>
                <a:pathLst>
                  <a:path w="1139320" h="614119">
                    <a:moveTo>
                      <a:pt x="0" y="0"/>
                    </a:moveTo>
                    <a:lnTo>
                      <a:pt x="1139320" y="0"/>
                    </a:lnTo>
                    <a:lnTo>
                      <a:pt x="1139320" y="614119"/>
                    </a:lnTo>
                    <a:lnTo>
                      <a:pt x="0" y="614119"/>
                    </a:lnTo>
                    <a:close/>
                  </a:path>
                </a:pathLst>
              </a:custGeom>
              <a:solidFill>
                <a:srgbClr val="78C6C4"/>
              </a:solidFill>
            </p:spPr>
            <p:txBody>
              <a:bodyPr/>
              <a:lstStyle/>
              <a:p>
                <a:endParaRPr lang="en-CY"/>
              </a:p>
            </p:txBody>
          </p:sp>
          <p:sp>
            <p:nvSpPr>
              <p:cNvPr id="29" name="TextBox 29"/>
              <p:cNvSpPr txBox="1"/>
              <p:nvPr/>
            </p:nvSpPr>
            <p:spPr>
              <a:xfrm>
                <a:off x="0" y="-28575"/>
                <a:ext cx="1139320" cy="642694"/>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Τι σου αρέσει εκτός εργασίας;</a:t>
                </a:r>
              </a:p>
            </p:txBody>
          </p:sp>
        </p:grpSp>
        <p:sp>
          <p:nvSpPr>
            <p:cNvPr id="30" name="Freeform 30"/>
            <p:cNvSpPr/>
            <p:nvPr/>
          </p:nvSpPr>
          <p:spPr>
            <a:xfrm>
              <a:off x="9869" y="1849533"/>
              <a:ext cx="962139" cy="127483"/>
            </a:xfrm>
            <a:custGeom>
              <a:avLst/>
              <a:gdLst/>
              <a:ahLst/>
              <a:cxnLst/>
              <a:rect l="l" t="t" r="r" b="b"/>
              <a:pathLst>
                <a:path w="962139" h="127483">
                  <a:moveTo>
                    <a:pt x="0" y="0"/>
                  </a:moveTo>
                  <a:lnTo>
                    <a:pt x="962140" y="0"/>
                  </a:lnTo>
                  <a:lnTo>
                    <a:pt x="962140"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31" name="Group 31"/>
            <p:cNvGrpSpPr/>
            <p:nvPr/>
          </p:nvGrpSpPr>
          <p:grpSpPr>
            <a:xfrm>
              <a:off x="6429944" y="1913274"/>
              <a:ext cx="2880949" cy="1552896"/>
              <a:chOff x="0" y="0"/>
              <a:chExt cx="1139320" cy="614119"/>
            </a:xfrm>
          </p:grpSpPr>
          <p:sp>
            <p:nvSpPr>
              <p:cNvPr id="32" name="Freeform 32"/>
              <p:cNvSpPr/>
              <p:nvPr/>
            </p:nvSpPr>
            <p:spPr>
              <a:xfrm>
                <a:off x="0" y="0"/>
                <a:ext cx="1139320" cy="614119"/>
              </a:xfrm>
              <a:custGeom>
                <a:avLst/>
                <a:gdLst/>
                <a:ahLst/>
                <a:cxnLst/>
                <a:rect l="l" t="t" r="r" b="b"/>
                <a:pathLst>
                  <a:path w="1139320" h="614119">
                    <a:moveTo>
                      <a:pt x="0" y="0"/>
                    </a:moveTo>
                    <a:lnTo>
                      <a:pt x="1139320" y="0"/>
                    </a:lnTo>
                    <a:lnTo>
                      <a:pt x="1139320" y="614119"/>
                    </a:lnTo>
                    <a:lnTo>
                      <a:pt x="0" y="614119"/>
                    </a:lnTo>
                    <a:close/>
                  </a:path>
                </a:pathLst>
              </a:custGeom>
              <a:solidFill>
                <a:srgbClr val="78C6C4"/>
              </a:solidFill>
            </p:spPr>
            <p:txBody>
              <a:bodyPr/>
              <a:lstStyle/>
              <a:p>
                <a:endParaRPr lang="en-CY"/>
              </a:p>
            </p:txBody>
          </p:sp>
          <p:sp>
            <p:nvSpPr>
              <p:cNvPr id="33" name="TextBox 33"/>
              <p:cNvSpPr txBox="1"/>
              <p:nvPr/>
            </p:nvSpPr>
            <p:spPr>
              <a:xfrm>
                <a:off x="0" y="-28575"/>
                <a:ext cx="1139320" cy="642694"/>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Ποιο είναι ένα πράγμα που σου αρέσει στη δουλειά σου;</a:t>
                </a:r>
              </a:p>
            </p:txBody>
          </p:sp>
        </p:grpSp>
        <p:sp>
          <p:nvSpPr>
            <p:cNvPr id="34" name="Freeform 34"/>
            <p:cNvSpPr/>
            <p:nvPr/>
          </p:nvSpPr>
          <p:spPr>
            <a:xfrm>
              <a:off x="6435141" y="1849533"/>
              <a:ext cx="962139" cy="127483"/>
            </a:xfrm>
            <a:custGeom>
              <a:avLst/>
              <a:gdLst/>
              <a:ahLst/>
              <a:cxnLst/>
              <a:rect l="l" t="t" r="r" b="b"/>
              <a:pathLst>
                <a:path w="962139" h="127483">
                  <a:moveTo>
                    <a:pt x="0" y="0"/>
                  </a:moveTo>
                  <a:lnTo>
                    <a:pt x="962139" y="0"/>
                  </a:lnTo>
                  <a:lnTo>
                    <a:pt x="962139"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35" name="Group 35"/>
            <p:cNvGrpSpPr/>
            <p:nvPr/>
          </p:nvGrpSpPr>
          <p:grpSpPr>
            <a:xfrm>
              <a:off x="3214972" y="3619354"/>
              <a:ext cx="2880949" cy="1519273"/>
              <a:chOff x="0" y="0"/>
              <a:chExt cx="1139320" cy="600822"/>
            </a:xfrm>
          </p:grpSpPr>
          <p:sp>
            <p:nvSpPr>
              <p:cNvPr id="36" name="Freeform 36"/>
              <p:cNvSpPr/>
              <p:nvPr/>
            </p:nvSpPr>
            <p:spPr>
              <a:xfrm>
                <a:off x="0" y="0"/>
                <a:ext cx="1139320" cy="600822"/>
              </a:xfrm>
              <a:custGeom>
                <a:avLst/>
                <a:gdLst/>
                <a:ahLst/>
                <a:cxnLst/>
                <a:rect l="l" t="t" r="r" b="b"/>
                <a:pathLst>
                  <a:path w="1139320" h="600822">
                    <a:moveTo>
                      <a:pt x="0" y="0"/>
                    </a:moveTo>
                    <a:lnTo>
                      <a:pt x="1139320" y="0"/>
                    </a:lnTo>
                    <a:lnTo>
                      <a:pt x="1139320" y="600822"/>
                    </a:lnTo>
                    <a:lnTo>
                      <a:pt x="0" y="600822"/>
                    </a:lnTo>
                    <a:close/>
                  </a:path>
                </a:pathLst>
              </a:custGeom>
              <a:solidFill>
                <a:srgbClr val="78C6C4"/>
              </a:solidFill>
            </p:spPr>
            <p:txBody>
              <a:bodyPr/>
              <a:lstStyle/>
              <a:p>
                <a:endParaRPr lang="en-CY"/>
              </a:p>
            </p:txBody>
          </p:sp>
          <p:sp>
            <p:nvSpPr>
              <p:cNvPr id="37" name="TextBox 37"/>
              <p:cNvSpPr txBox="1"/>
              <p:nvPr/>
            </p:nvSpPr>
            <p:spPr>
              <a:xfrm>
                <a:off x="0" y="-28575"/>
                <a:ext cx="1139320" cy="629397"/>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Πρωινός τύπος ή νυχτοπούλι;</a:t>
                </a:r>
              </a:p>
            </p:txBody>
          </p:sp>
        </p:grpSp>
        <p:sp>
          <p:nvSpPr>
            <p:cNvPr id="38" name="Freeform 38"/>
            <p:cNvSpPr/>
            <p:nvPr/>
          </p:nvSpPr>
          <p:spPr>
            <a:xfrm>
              <a:off x="3220169" y="3555612"/>
              <a:ext cx="962139" cy="127483"/>
            </a:xfrm>
            <a:custGeom>
              <a:avLst/>
              <a:gdLst/>
              <a:ahLst/>
              <a:cxnLst/>
              <a:rect l="l" t="t" r="r" b="b"/>
              <a:pathLst>
                <a:path w="962139" h="127483">
                  <a:moveTo>
                    <a:pt x="0" y="0"/>
                  </a:moveTo>
                  <a:lnTo>
                    <a:pt x="962140" y="0"/>
                  </a:lnTo>
                  <a:lnTo>
                    <a:pt x="962140"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39" name="Group 39"/>
            <p:cNvGrpSpPr/>
            <p:nvPr/>
          </p:nvGrpSpPr>
          <p:grpSpPr>
            <a:xfrm>
              <a:off x="0" y="3622778"/>
              <a:ext cx="2880949" cy="1515849"/>
              <a:chOff x="0" y="0"/>
              <a:chExt cx="1139320" cy="599468"/>
            </a:xfrm>
          </p:grpSpPr>
          <p:sp>
            <p:nvSpPr>
              <p:cNvPr id="40" name="Freeform 40"/>
              <p:cNvSpPr/>
              <p:nvPr/>
            </p:nvSpPr>
            <p:spPr>
              <a:xfrm>
                <a:off x="0" y="0"/>
                <a:ext cx="1139320" cy="599468"/>
              </a:xfrm>
              <a:custGeom>
                <a:avLst/>
                <a:gdLst/>
                <a:ahLst/>
                <a:cxnLst/>
                <a:rect l="l" t="t" r="r" b="b"/>
                <a:pathLst>
                  <a:path w="1139320" h="599468">
                    <a:moveTo>
                      <a:pt x="0" y="0"/>
                    </a:moveTo>
                    <a:lnTo>
                      <a:pt x="1139320" y="0"/>
                    </a:lnTo>
                    <a:lnTo>
                      <a:pt x="1139320" y="599468"/>
                    </a:lnTo>
                    <a:lnTo>
                      <a:pt x="0" y="599468"/>
                    </a:lnTo>
                    <a:close/>
                  </a:path>
                </a:pathLst>
              </a:custGeom>
              <a:solidFill>
                <a:srgbClr val="FDC770"/>
              </a:solidFill>
            </p:spPr>
            <p:txBody>
              <a:bodyPr/>
              <a:lstStyle/>
              <a:p>
                <a:endParaRPr lang="en-CY"/>
              </a:p>
            </p:txBody>
          </p:sp>
          <p:sp>
            <p:nvSpPr>
              <p:cNvPr id="41" name="TextBox 41"/>
              <p:cNvSpPr txBox="1"/>
              <p:nvPr/>
            </p:nvSpPr>
            <p:spPr>
              <a:xfrm>
                <a:off x="0" y="-28575"/>
                <a:ext cx="1139320" cy="628043"/>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Καφές ή τσάι;</a:t>
                </a:r>
              </a:p>
            </p:txBody>
          </p:sp>
        </p:grpSp>
        <p:sp>
          <p:nvSpPr>
            <p:cNvPr id="42" name="Freeform 42"/>
            <p:cNvSpPr/>
            <p:nvPr/>
          </p:nvSpPr>
          <p:spPr>
            <a:xfrm>
              <a:off x="9869" y="3559036"/>
              <a:ext cx="962139" cy="127483"/>
            </a:xfrm>
            <a:custGeom>
              <a:avLst/>
              <a:gdLst/>
              <a:ahLst/>
              <a:cxnLst/>
              <a:rect l="l" t="t" r="r" b="b"/>
              <a:pathLst>
                <a:path w="962139" h="127483">
                  <a:moveTo>
                    <a:pt x="0" y="0"/>
                  </a:moveTo>
                  <a:lnTo>
                    <a:pt x="962140" y="0"/>
                  </a:lnTo>
                  <a:lnTo>
                    <a:pt x="962140"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43" name="Group 43"/>
            <p:cNvGrpSpPr/>
            <p:nvPr/>
          </p:nvGrpSpPr>
          <p:grpSpPr>
            <a:xfrm>
              <a:off x="6429944" y="3632250"/>
              <a:ext cx="2880949" cy="1506376"/>
              <a:chOff x="0" y="0"/>
              <a:chExt cx="1139320" cy="595722"/>
            </a:xfrm>
          </p:grpSpPr>
          <p:sp>
            <p:nvSpPr>
              <p:cNvPr id="44" name="Freeform 44"/>
              <p:cNvSpPr/>
              <p:nvPr/>
            </p:nvSpPr>
            <p:spPr>
              <a:xfrm>
                <a:off x="0" y="0"/>
                <a:ext cx="1139320" cy="595722"/>
              </a:xfrm>
              <a:custGeom>
                <a:avLst/>
                <a:gdLst/>
                <a:ahLst/>
                <a:cxnLst/>
                <a:rect l="l" t="t" r="r" b="b"/>
                <a:pathLst>
                  <a:path w="1139320" h="595722">
                    <a:moveTo>
                      <a:pt x="0" y="0"/>
                    </a:moveTo>
                    <a:lnTo>
                      <a:pt x="1139320" y="0"/>
                    </a:lnTo>
                    <a:lnTo>
                      <a:pt x="1139320" y="595722"/>
                    </a:lnTo>
                    <a:lnTo>
                      <a:pt x="0" y="595722"/>
                    </a:lnTo>
                    <a:close/>
                  </a:path>
                </a:pathLst>
              </a:custGeom>
              <a:solidFill>
                <a:srgbClr val="FDC770"/>
              </a:solidFill>
            </p:spPr>
            <p:txBody>
              <a:bodyPr/>
              <a:lstStyle/>
              <a:p>
                <a:endParaRPr lang="en-CY"/>
              </a:p>
            </p:txBody>
          </p:sp>
          <p:sp>
            <p:nvSpPr>
              <p:cNvPr id="45" name="TextBox 45"/>
              <p:cNvSpPr txBox="1"/>
              <p:nvPr/>
            </p:nvSpPr>
            <p:spPr>
              <a:xfrm>
                <a:off x="0" y="-28575"/>
                <a:ext cx="1139320" cy="624297"/>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Πόλη ή φύση;</a:t>
                </a:r>
              </a:p>
            </p:txBody>
          </p:sp>
        </p:grpSp>
        <p:sp>
          <p:nvSpPr>
            <p:cNvPr id="46" name="Freeform 46"/>
            <p:cNvSpPr/>
            <p:nvPr/>
          </p:nvSpPr>
          <p:spPr>
            <a:xfrm>
              <a:off x="6435141" y="3568509"/>
              <a:ext cx="962139" cy="127483"/>
            </a:xfrm>
            <a:custGeom>
              <a:avLst/>
              <a:gdLst/>
              <a:ahLst/>
              <a:cxnLst/>
              <a:rect l="l" t="t" r="r" b="b"/>
              <a:pathLst>
                <a:path w="962139" h="127483">
                  <a:moveTo>
                    <a:pt x="0" y="0"/>
                  </a:moveTo>
                  <a:lnTo>
                    <a:pt x="962139" y="0"/>
                  </a:lnTo>
                  <a:lnTo>
                    <a:pt x="962139"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47" name="Group 47"/>
            <p:cNvGrpSpPr/>
            <p:nvPr/>
          </p:nvGrpSpPr>
          <p:grpSpPr>
            <a:xfrm>
              <a:off x="3214972" y="5325433"/>
              <a:ext cx="2880949" cy="1522697"/>
              <a:chOff x="0" y="0"/>
              <a:chExt cx="1139320" cy="602176"/>
            </a:xfrm>
          </p:grpSpPr>
          <p:sp>
            <p:nvSpPr>
              <p:cNvPr id="48" name="Freeform 48"/>
              <p:cNvSpPr/>
              <p:nvPr/>
            </p:nvSpPr>
            <p:spPr>
              <a:xfrm>
                <a:off x="0" y="0"/>
                <a:ext cx="1139320" cy="602176"/>
              </a:xfrm>
              <a:custGeom>
                <a:avLst/>
                <a:gdLst/>
                <a:ahLst/>
                <a:cxnLst/>
                <a:rect l="l" t="t" r="r" b="b"/>
                <a:pathLst>
                  <a:path w="1139320" h="602176">
                    <a:moveTo>
                      <a:pt x="0" y="0"/>
                    </a:moveTo>
                    <a:lnTo>
                      <a:pt x="1139320" y="0"/>
                    </a:lnTo>
                    <a:lnTo>
                      <a:pt x="1139320" y="602176"/>
                    </a:lnTo>
                    <a:lnTo>
                      <a:pt x="0" y="602176"/>
                    </a:lnTo>
                    <a:close/>
                  </a:path>
                </a:pathLst>
              </a:custGeom>
              <a:solidFill>
                <a:srgbClr val="FDC770"/>
              </a:solidFill>
            </p:spPr>
            <p:txBody>
              <a:bodyPr/>
              <a:lstStyle/>
              <a:p>
                <a:endParaRPr lang="en-CY"/>
              </a:p>
            </p:txBody>
          </p:sp>
          <p:sp>
            <p:nvSpPr>
              <p:cNvPr id="49" name="TextBox 49"/>
              <p:cNvSpPr txBox="1"/>
              <p:nvPr/>
            </p:nvSpPr>
            <p:spPr>
              <a:xfrm>
                <a:off x="0" y="-28575"/>
                <a:ext cx="1139320" cy="630751"/>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Γλυκά ή αλμυρά σνακ;</a:t>
                </a:r>
              </a:p>
            </p:txBody>
          </p:sp>
        </p:grpSp>
        <p:sp>
          <p:nvSpPr>
            <p:cNvPr id="50" name="Freeform 50"/>
            <p:cNvSpPr/>
            <p:nvPr/>
          </p:nvSpPr>
          <p:spPr>
            <a:xfrm>
              <a:off x="3220169" y="5261692"/>
              <a:ext cx="962139" cy="127483"/>
            </a:xfrm>
            <a:custGeom>
              <a:avLst/>
              <a:gdLst/>
              <a:ahLst/>
              <a:cxnLst/>
              <a:rect l="l" t="t" r="r" b="b"/>
              <a:pathLst>
                <a:path w="962139" h="127483">
                  <a:moveTo>
                    <a:pt x="0" y="0"/>
                  </a:moveTo>
                  <a:lnTo>
                    <a:pt x="962140" y="0"/>
                  </a:lnTo>
                  <a:lnTo>
                    <a:pt x="962140"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51" name="Group 51"/>
            <p:cNvGrpSpPr/>
            <p:nvPr/>
          </p:nvGrpSpPr>
          <p:grpSpPr>
            <a:xfrm>
              <a:off x="0" y="5332282"/>
              <a:ext cx="2880949" cy="1515849"/>
              <a:chOff x="0" y="0"/>
              <a:chExt cx="1139320" cy="599468"/>
            </a:xfrm>
          </p:grpSpPr>
          <p:sp>
            <p:nvSpPr>
              <p:cNvPr id="52" name="Freeform 52"/>
              <p:cNvSpPr/>
              <p:nvPr/>
            </p:nvSpPr>
            <p:spPr>
              <a:xfrm>
                <a:off x="0" y="0"/>
                <a:ext cx="1139320" cy="599468"/>
              </a:xfrm>
              <a:custGeom>
                <a:avLst/>
                <a:gdLst/>
                <a:ahLst/>
                <a:cxnLst/>
                <a:rect l="l" t="t" r="r" b="b"/>
                <a:pathLst>
                  <a:path w="1139320" h="599468">
                    <a:moveTo>
                      <a:pt x="0" y="0"/>
                    </a:moveTo>
                    <a:lnTo>
                      <a:pt x="1139320" y="0"/>
                    </a:lnTo>
                    <a:lnTo>
                      <a:pt x="1139320" y="599468"/>
                    </a:lnTo>
                    <a:lnTo>
                      <a:pt x="0" y="599468"/>
                    </a:lnTo>
                    <a:close/>
                  </a:path>
                </a:pathLst>
              </a:custGeom>
              <a:solidFill>
                <a:srgbClr val="78C6C4"/>
              </a:solidFill>
            </p:spPr>
            <p:txBody>
              <a:bodyPr/>
              <a:lstStyle/>
              <a:p>
                <a:endParaRPr lang="en-CY"/>
              </a:p>
            </p:txBody>
          </p:sp>
          <p:sp>
            <p:nvSpPr>
              <p:cNvPr id="53" name="TextBox 53"/>
              <p:cNvSpPr txBox="1"/>
              <p:nvPr/>
            </p:nvSpPr>
            <p:spPr>
              <a:xfrm>
                <a:off x="0" y="-28575"/>
                <a:ext cx="1139320" cy="628043"/>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Μουσική ή σιωπή εν ώρα εργασίας;</a:t>
                </a:r>
              </a:p>
            </p:txBody>
          </p:sp>
        </p:grpSp>
        <p:sp>
          <p:nvSpPr>
            <p:cNvPr id="54" name="Freeform 54"/>
            <p:cNvSpPr/>
            <p:nvPr/>
          </p:nvSpPr>
          <p:spPr>
            <a:xfrm>
              <a:off x="9869" y="5268540"/>
              <a:ext cx="962139" cy="127483"/>
            </a:xfrm>
            <a:custGeom>
              <a:avLst/>
              <a:gdLst/>
              <a:ahLst/>
              <a:cxnLst/>
              <a:rect l="l" t="t" r="r" b="b"/>
              <a:pathLst>
                <a:path w="962139" h="127483">
                  <a:moveTo>
                    <a:pt x="0" y="0"/>
                  </a:moveTo>
                  <a:lnTo>
                    <a:pt x="962140" y="0"/>
                  </a:lnTo>
                  <a:lnTo>
                    <a:pt x="962140"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55" name="Group 55"/>
            <p:cNvGrpSpPr/>
            <p:nvPr/>
          </p:nvGrpSpPr>
          <p:grpSpPr>
            <a:xfrm>
              <a:off x="6429944" y="5351227"/>
              <a:ext cx="2880949" cy="1496904"/>
              <a:chOff x="0" y="0"/>
              <a:chExt cx="1139320" cy="591976"/>
            </a:xfrm>
          </p:grpSpPr>
          <p:sp>
            <p:nvSpPr>
              <p:cNvPr id="56" name="Freeform 56"/>
              <p:cNvSpPr/>
              <p:nvPr/>
            </p:nvSpPr>
            <p:spPr>
              <a:xfrm>
                <a:off x="0" y="0"/>
                <a:ext cx="1139320" cy="591976"/>
              </a:xfrm>
              <a:custGeom>
                <a:avLst/>
                <a:gdLst/>
                <a:ahLst/>
                <a:cxnLst/>
                <a:rect l="l" t="t" r="r" b="b"/>
                <a:pathLst>
                  <a:path w="1139320" h="591976">
                    <a:moveTo>
                      <a:pt x="0" y="0"/>
                    </a:moveTo>
                    <a:lnTo>
                      <a:pt x="1139320" y="0"/>
                    </a:lnTo>
                    <a:lnTo>
                      <a:pt x="1139320" y="591976"/>
                    </a:lnTo>
                    <a:lnTo>
                      <a:pt x="0" y="591976"/>
                    </a:lnTo>
                    <a:close/>
                  </a:path>
                </a:pathLst>
              </a:custGeom>
              <a:solidFill>
                <a:srgbClr val="78C6C4"/>
              </a:solidFill>
            </p:spPr>
            <p:txBody>
              <a:bodyPr/>
              <a:lstStyle/>
              <a:p>
                <a:endParaRPr lang="en-CY"/>
              </a:p>
            </p:txBody>
          </p:sp>
          <p:sp>
            <p:nvSpPr>
              <p:cNvPr id="57" name="TextBox 57"/>
              <p:cNvSpPr txBox="1"/>
              <p:nvPr/>
            </p:nvSpPr>
            <p:spPr>
              <a:xfrm>
                <a:off x="0" y="-28575"/>
                <a:ext cx="1139320" cy="620551"/>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Θα προτιμούσες να εργάζεσαι από το σπίτι ή στο γραφείο;</a:t>
                </a:r>
              </a:p>
            </p:txBody>
          </p:sp>
        </p:grpSp>
        <p:sp>
          <p:nvSpPr>
            <p:cNvPr id="58" name="Freeform 58"/>
            <p:cNvSpPr/>
            <p:nvPr/>
          </p:nvSpPr>
          <p:spPr>
            <a:xfrm>
              <a:off x="6435141" y="5287485"/>
              <a:ext cx="962139" cy="127483"/>
            </a:xfrm>
            <a:custGeom>
              <a:avLst/>
              <a:gdLst/>
              <a:ahLst/>
              <a:cxnLst/>
              <a:rect l="l" t="t" r="r" b="b"/>
              <a:pathLst>
                <a:path w="962139" h="127483">
                  <a:moveTo>
                    <a:pt x="0" y="0"/>
                  </a:moveTo>
                  <a:lnTo>
                    <a:pt x="962139" y="0"/>
                  </a:lnTo>
                  <a:lnTo>
                    <a:pt x="962139"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59" name="Group 59"/>
            <p:cNvGrpSpPr/>
            <p:nvPr/>
          </p:nvGrpSpPr>
          <p:grpSpPr>
            <a:xfrm>
              <a:off x="3214972" y="7031513"/>
              <a:ext cx="2880949" cy="1485889"/>
              <a:chOff x="0" y="0"/>
              <a:chExt cx="1139320" cy="587620"/>
            </a:xfrm>
          </p:grpSpPr>
          <p:sp>
            <p:nvSpPr>
              <p:cNvPr id="60" name="Freeform 60"/>
              <p:cNvSpPr/>
              <p:nvPr/>
            </p:nvSpPr>
            <p:spPr>
              <a:xfrm>
                <a:off x="0" y="0"/>
                <a:ext cx="1139320" cy="587620"/>
              </a:xfrm>
              <a:custGeom>
                <a:avLst/>
                <a:gdLst/>
                <a:ahLst/>
                <a:cxnLst/>
                <a:rect l="l" t="t" r="r" b="b"/>
                <a:pathLst>
                  <a:path w="1139320" h="587620">
                    <a:moveTo>
                      <a:pt x="0" y="0"/>
                    </a:moveTo>
                    <a:lnTo>
                      <a:pt x="1139320" y="0"/>
                    </a:lnTo>
                    <a:lnTo>
                      <a:pt x="1139320" y="587620"/>
                    </a:lnTo>
                    <a:lnTo>
                      <a:pt x="0" y="587620"/>
                    </a:lnTo>
                    <a:close/>
                  </a:path>
                </a:pathLst>
              </a:custGeom>
              <a:solidFill>
                <a:srgbClr val="78C6C4"/>
              </a:solidFill>
            </p:spPr>
            <p:txBody>
              <a:bodyPr/>
              <a:lstStyle/>
              <a:p>
                <a:endParaRPr lang="en-CY"/>
              </a:p>
            </p:txBody>
          </p:sp>
          <p:sp>
            <p:nvSpPr>
              <p:cNvPr id="61" name="TextBox 61"/>
              <p:cNvSpPr txBox="1"/>
              <p:nvPr/>
            </p:nvSpPr>
            <p:spPr>
              <a:xfrm>
                <a:off x="0" y="-28575"/>
                <a:ext cx="1139320" cy="616195"/>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Θα προτιμούσες να έχεις πολλές σύντομες συναντήσεις ή μία μεγάλης διάρκειας;</a:t>
                </a:r>
              </a:p>
            </p:txBody>
          </p:sp>
        </p:grpSp>
        <p:sp>
          <p:nvSpPr>
            <p:cNvPr id="62" name="Freeform 62"/>
            <p:cNvSpPr/>
            <p:nvPr/>
          </p:nvSpPr>
          <p:spPr>
            <a:xfrm>
              <a:off x="3220169" y="6967771"/>
              <a:ext cx="962139" cy="127483"/>
            </a:xfrm>
            <a:custGeom>
              <a:avLst/>
              <a:gdLst/>
              <a:ahLst/>
              <a:cxnLst/>
              <a:rect l="l" t="t" r="r" b="b"/>
              <a:pathLst>
                <a:path w="962139" h="127483">
                  <a:moveTo>
                    <a:pt x="0" y="0"/>
                  </a:moveTo>
                  <a:lnTo>
                    <a:pt x="962140" y="0"/>
                  </a:lnTo>
                  <a:lnTo>
                    <a:pt x="962140"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63" name="Group 63"/>
            <p:cNvGrpSpPr/>
            <p:nvPr/>
          </p:nvGrpSpPr>
          <p:grpSpPr>
            <a:xfrm>
              <a:off x="0" y="7041785"/>
              <a:ext cx="2880949" cy="1475617"/>
              <a:chOff x="0" y="0"/>
              <a:chExt cx="1139320" cy="583558"/>
            </a:xfrm>
          </p:grpSpPr>
          <p:sp>
            <p:nvSpPr>
              <p:cNvPr id="64" name="Freeform 64"/>
              <p:cNvSpPr/>
              <p:nvPr/>
            </p:nvSpPr>
            <p:spPr>
              <a:xfrm>
                <a:off x="0" y="0"/>
                <a:ext cx="1139320" cy="583558"/>
              </a:xfrm>
              <a:custGeom>
                <a:avLst/>
                <a:gdLst/>
                <a:ahLst/>
                <a:cxnLst/>
                <a:rect l="l" t="t" r="r" b="b"/>
                <a:pathLst>
                  <a:path w="1139320" h="583558">
                    <a:moveTo>
                      <a:pt x="0" y="0"/>
                    </a:moveTo>
                    <a:lnTo>
                      <a:pt x="1139320" y="0"/>
                    </a:lnTo>
                    <a:lnTo>
                      <a:pt x="1139320" y="583558"/>
                    </a:lnTo>
                    <a:lnTo>
                      <a:pt x="0" y="583558"/>
                    </a:lnTo>
                    <a:close/>
                  </a:path>
                </a:pathLst>
              </a:custGeom>
              <a:solidFill>
                <a:srgbClr val="FDC770"/>
              </a:solidFill>
            </p:spPr>
            <p:txBody>
              <a:bodyPr/>
              <a:lstStyle/>
              <a:p>
                <a:endParaRPr lang="en-CY"/>
              </a:p>
            </p:txBody>
          </p:sp>
          <p:sp>
            <p:nvSpPr>
              <p:cNvPr id="65" name="TextBox 65"/>
              <p:cNvSpPr txBox="1"/>
              <p:nvPr/>
            </p:nvSpPr>
            <p:spPr>
              <a:xfrm>
                <a:off x="0" y="-28575"/>
                <a:ext cx="1139320" cy="612133"/>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Θα προτιμούσες να ξεκινήσεις νωρίς ή να τελειώνεις αργά τη δουλειά;</a:t>
                </a:r>
              </a:p>
            </p:txBody>
          </p:sp>
        </p:grpSp>
        <p:sp>
          <p:nvSpPr>
            <p:cNvPr id="66" name="Freeform 66"/>
            <p:cNvSpPr/>
            <p:nvPr/>
          </p:nvSpPr>
          <p:spPr>
            <a:xfrm>
              <a:off x="9869" y="6978043"/>
              <a:ext cx="962139" cy="127483"/>
            </a:xfrm>
            <a:custGeom>
              <a:avLst/>
              <a:gdLst/>
              <a:ahLst/>
              <a:cxnLst/>
              <a:rect l="l" t="t" r="r" b="b"/>
              <a:pathLst>
                <a:path w="962139" h="127483">
                  <a:moveTo>
                    <a:pt x="0" y="0"/>
                  </a:moveTo>
                  <a:lnTo>
                    <a:pt x="962140" y="0"/>
                  </a:lnTo>
                  <a:lnTo>
                    <a:pt x="962140" y="127484"/>
                  </a:lnTo>
                  <a:lnTo>
                    <a:pt x="0" y="12748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67" name="Group 67"/>
            <p:cNvGrpSpPr/>
            <p:nvPr/>
          </p:nvGrpSpPr>
          <p:grpSpPr>
            <a:xfrm>
              <a:off x="6429944" y="7070203"/>
              <a:ext cx="2880949" cy="1447200"/>
              <a:chOff x="0" y="0"/>
              <a:chExt cx="1139320" cy="572319"/>
            </a:xfrm>
          </p:grpSpPr>
          <p:sp>
            <p:nvSpPr>
              <p:cNvPr id="68" name="Freeform 68"/>
              <p:cNvSpPr/>
              <p:nvPr/>
            </p:nvSpPr>
            <p:spPr>
              <a:xfrm>
                <a:off x="0" y="0"/>
                <a:ext cx="1139320" cy="572319"/>
              </a:xfrm>
              <a:custGeom>
                <a:avLst/>
                <a:gdLst/>
                <a:ahLst/>
                <a:cxnLst/>
                <a:rect l="l" t="t" r="r" b="b"/>
                <a:pathLst>
                  <a:path w="1139320" h="572319">
                    <a:moveTo>
                      <a:pt x="0" y="0"/>
                    </a:moveTo>
                    <a:lnTo>
                      <a:pt x="1139320" y="0"/>
                    </a:lnTo>
                    <a:lnTo>
                      <a:pt x="1139320" y="572319"/>
                    </a:lnTo>
                    <a:lnTo>
                      <a:pt x="0" y="572319"/>
                    </a:lnTo>
                    <a:close/>
                  </a:path>
                </a:pathLst>
              </a:custGeom>
              <a:solidFill>
                <a:srgbClr val="FDC770"/>
              </a:solidFill>
            </p:spPr>
            <p:txBody>
              <a:bodyPr/>
              <a:lstStyle/>
              <a:p>
                <a:endParaRPr lang="en-CY"/>
              </a:p>
            </p:txBody>
          </p:sp>
          <p:sp>
            <p:nvSpPr>
              <p:cNvPr id="69" name="TextBox 69"/>
              <p:cNvSpPr txBox="1"/>
              <p:nvPr/>
            </p:nvSpPr>
            <p:spPr>
              <a:xfrm>
                <a:off x="0" y="-28575"/>
                <a:ext cx="1139320" cy="600894"/>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Θα προτιμούσες να στείλεις ένα μήνυμα ή να μιλήσεις αυτοπροσώπως;</a:t>
                </a:r>
              </a:p>
            </p:txBody>
          </p:sp>
        </p:grpSp>
        <p:sp>
          <p:nvSpPr>
            <p:cNvPr id="70" name="Freeform 70"/>
            <p:cNvSpPr/>
            <p:nvPr/>
          </p:nvSpPr>
          <p:spPr>
            <a:xfrm>
              <a:off x="6435141" y="7006461"/>
              <a:ext cx="962139" cy="127483"/>
            </a:xfrm>
            <a:custGeom>
              <a:avLst/>
              <a:gdLst/>
              <a:ahLst/>
              <a:cxnLst/>
              <a:rect l="l" t="t" r="r" b="b"/>
              <a:pathLst>
                <a:path w="962139" h="127483">
                  <a:moveTo>
                    <a:pt x="0" y="0"/>
                  </a:moveTo>
                  <a:lnTo>
                    <a:pt x="962139" y="0"/>
                  </a:lnTo>
                  <a:lnTo>
                    <a:pt x="962139"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71" name="Group 71"/>
            <p:cNvGrpSpPr/>
            <p:nvPr/>
          </p:nvGrpSpPr>
          <p:grpSpPr>
            <a:xfrm>
              <a:off x="3214972" y="8737592"/>
              <a:ext cx="2880949" cy="1498786"/>
              <a:chOff x="0" y="0"/>
              <a:chExt cx="1139320" cy="592720"/>
            </a:xfrm>
          </p:grpSpPr>
          <p:sp>
            <p:nvSpPr>
              <p:cNvPr id="72" name="Freeform 72"/>
              <p:cNvSpPr/>
              <p:nvPr/>
            </p:nvSpPr>
            <p:spPr>
              <a:xfrm>
                <a:off x="0" y="0"/>
                <a:ext cx="1139320" cy="592720"/>
              </a:xfrm>
              <a:custGeom>
                <a:avLst/>
                <a:gdLst/>
                <a:ahLst/>
                <a:cxnLst/>
                <a:rect l="l" t="t" r="r" b="b"/>
                <a:pathLst>
                  <a:path w="1139320" h="592720">
                    <a:moveTo>
                      <a:pt x="0" y="0"/>
                    </a:moveTo>
                    <a:lnTo>
                      <a:pt x="1139320" y="0"/>
                    </a:lnTo>
                    <a:lnTo>
                      <a:pt x="1139320" y="592720"/>
                    </a:lnTo>
                    <a:lnTo>
                      <a:pt x="0" y="592720"/>
                    </a:lnTo>
                    <a:close/>
                  </a:path>
                </a:pathLst>
              </a:custGeom>
              <a:solidFill>
                <a:srgbClr val="FDC770"/>
              </a:solidFill>
            </p:spPr>
            <p:txBody>
              <a:bodyPr/>
              <a:lstStyle/>
              <a:p>
                <a:endParaRPr lang="en-CY"/>
              </a:p>
            </p:txBody>
          </p:sp>
          <p:sp>
            <p:nvSpPr>
              <p:cNvPr id="73" name="TextBox 73"/>
              <p:cNvSpPr txBox="1"/>
              <p:nvPr/>
            </p:nvSpPr>
            <p:spPr>
              <a:xfrm>
                <a:off x="0" y="-28575"/>
                <a:ext cx="1139320" cy="621295"/>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Τι είναι κάτι που μαθαίνεις αυτή τη στιγμή;</a:t>
                </a:r>
              </a:p>
            </p:txBody>
          </p:sp>
        </p:grpSp>
        <p:sp>
          <p:nvSpPr>
            <p:cNvPr id="74" name="Freeform 74"/>
            <p:cNvSpPr/>
            <p:nvPr/>
          </p:nvSpPr>
          <p:spPr>
            <a:xfrm>
              <a:off x="3220169" y="8673851"/>
              <a:ext cx="962139" cy="127483"/>
            </a:xfrm>
            <a:custGeom>
              <a:avLst/>
              <a:gdLst/>
              <a:ahLst/>
              <a:cxnLst/>
              <a:rect l="l" t="t" r="r" b="b"/>
              <a:pathLst>
                <a:path w="962139" h="127483">
                  <a:moveTo>
                    <a:pt x="0" y="0"/>
                  </a:moveTo>
                  <a:lnTo>
                    <a:pt x="962140" y="0"/>
                  </a:lnTo>
                  <a:lnTo>
                    <a:pt x="962140"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75" name="Group 75"/>
            <p:cNvGrpSpPr/>
            <p:nvPr/>
          </p:nvGrpSpPr>
          <p:grpSpPr>
            <a:xfrm>
              <a:off x="0" y="8751289"/>
              <a:ext cx="2880949" cy="1485089"/>
              <a:chOff x="0" y="0"/>
              <a:chExt cx="1139320" cy="587304"/>
            </a:xfrm>
          </p:grpSpPr>
          <p:sp>
            <p:nvSpPr>
              <p:cNvPr id="76" name="Freeform 76"/>
              <p:cNvSpPr/>
              <p:nvPr/>
            </p:nvSpPr>
            <p:spPr>
              <a:xfrm>
                <a:off x="0" y="0"/>
                <a:ext cx="1139320" cy="587304"/>
              </a:xfrm>
              <a:custGeom>
                <a:avLst/>
                <a:gdLst/>
                <a:ahLst/>
                <a:cxnLst/>
                <a:rect l="l" t="t" r="r" b="b"/>
                <a:pathLst>
                  <a:path w="1139320" h="587304">
                    <a:moveTo>
                      <a:pt x="0" y="0"/>
                    </a:moveTo>
                    <a:lnTo>
                      <a:pt x="1139320" y="0"/>
                    </a:lnTo>
                    <a:lnTo>
                      <a:pt x="1139320" y="587304"/>
                    </a:lnTo>
                    <a:lnTo>
                      <a:pt x="0" y="587304"/>
                    </a:lnTo>
                    <a:close/>
                  </a:path>
                </a:pathLst>
              </a:custGeom>
              <a:solidFill>
                <a:srgbClr val="78C6C4"/>
              </a:solidFill>
            </p:spPr>
            <p:txBody>
              <a:bodyPr/>
              <a:lstStyle/>
              <a:p>
                <a:endParaRPr lang="en-CY"/>
              </a:p>
            </p:txBody>
          </p:sp>
          <p:sp>
            <p:nvSpPr>
              <p:cNvPr id="77" name="TextBox 77"/>
              <p:cNvSpPr txBox="1"/>
              <p:nvPr/>
            </p:nvSpPr>
            <p:spPr>
              <a:xfrm>
                <a:off x="0" y="-28575"/>
                <a:ext cx="1139320" cy="615879"/>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Θα προτιμούσες να μην έχεις email ή να μην έχεις συναντήσεις για μια μέρα;</a:t>
                </a:r>
              </a:p>
            </p:txBody>
          </p:sp>
        </p:grpSp>
        <p:sp>
          <p:nvSpPr>
            <p:cNvPr id="78" name="Freeform 78"/>
            <p:cNvSpPr/>
            <p:nvPr/>
          </p:nvSpPr>
          <p:spPr>
            <a:xfrm>
              <a:off x="9869" y="8687547"/>
              <a:ext cx="962139" cy="127483"/>
            </a:xfrm>
            <a:custGeom>
              <a:avLst/>
              <a:gdLst/>
              <a:ahLst/>
              <a:cxnLst/>
              <a:rect l="l" t="t" r="r" b="b"/>
              <a:pathLst>
                <a:path w="962139" h="127483">
                  <a:moveTo>
                    <a:pt x="0" y="0"/>
                  </a:moveTo>
                  <a:lnTo>
                    <a:pt x="962140" y="0"/>
                  </a:lnTo>
                  <a:lnTo>
                    <a:pt x="962140"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nvGrpSpPr>
            <p:cNvPr id="79" name="Group 79"/>
            <p:cNvGrpSpPr/>
            <p:nvPr/>
          </p:nvGrpSpPr>
          <p:grpSpPr>
            <a:xfrm>
              <a:off x="6429944" y="8789179"/>
              <a:ext cx="2880949" cy="1447200"/>
              <a:chOff x="0" y="0"/>
              <a:chExt cx="1139320" cy="572319"/>
            </a:xfrm>
          </p:grpSpPr>
          <p:sp>
            <p:nvSpPr>
              <p:cNvPr id="80" name="Freeform 80"/>
              <p:cNvSpPr/>
              <p:nvPr/>
            </p:nvSpPr>
            <p:spPr>
              <a:xfrm>
                <a:off x="0" y="0"/>
                <a:ext cx="1139320" cy="572319"/>
              </a:xfrm>
              <a:custGeom>
                <a:avLst/>
                <a:gdLst/>
                <a:ahLst/>
                <a:cxnLst/>
                <a:rect l="l" t="t" r="r" b="b"/>
                <a:pathLst>
                  <a:path w="1139320" h="572319">
                    <a:moveTo>
                      <a:pt x="0" y="0"/>
                    </a:moveTo>
                    <a:lnTo>
                      <a:pt x="1139320" y="0"/>
                    </a:lnTo>
                    <a:lnTo>
                      <a:pt x="1139320" y="572319"/>
                    </a:lnTo>
                    <a:lnTo>
                      <a:pt x="0" y="572319"/>
                    </a:lnTo>
                    <a:close/>
                  </a:path>
                </a:pathLst>
              </a:custGeom>
              <a:solidFill>
                <a:srgbClr val="78C6C4"/>
              </a:solidFill>
            </p:spPr>
            <p:txBody>
              <a:bodyPr/>
              <a:lstStyle/>
              <a:p>
                <a:endParaRPr lang="en-CY"/>
              </a:p>
            </p:txBody>
          </p:sp>
          <p:sp>
            <p:nvSpPr>
              <p:cNvPr id="81" name="TextBox 81"/>
              <p:cNvSpPr txBox="1"/>
              <p:nvPr/>
            </p:nvSpPr>
            <p:spPr>
              <a:xfrm>
                <a:off x="0" y="-28575"/>
                <a:ext cx="1139320" cy="600894"/>
              </a:xfrm>
              <a:prstGeom prst="rect">
                <a:avLst/>
              </a:prstGeom>
            </p:spPr>
            <p:txBody>
              <a:bodyPr lIns="34527" tIns="34527" rIns="34527" bIns="34527" rtlCol="0" anchor="ctr"/>
              <a:lstStyle/>
              <a:p>
                <a:pPr marL="0" lvl="0" indent="0" algn="ctr">
                  <a:lnSpc>
                    <a:spcPts val="1960"/>
                  </a:lnSpc>
                </a:pPr>
                <a:r>
                  <a:rPr lang="en-US" sz="1400" b="1">
                    <a:solidFill>
                      <a:srgbClr val="FFFEFE"/>
                    </a:solidFill>
                    <a:latin typeface="Open Sans Bold"/>
                    <a:ea typeface="Open Sans Bold"/>
                    <a:cs typeface="Open Sans Bold"/>
                    <a:sym typeface="Open Sans Bold"/>
                  </a:rPr>
                  <a:t>Ποιο είναι ένα μικρό πράγμα που κάνει την εργάσιμη ημέρα σου καλύτερη;</a:t>
                </a:r>
              </a:p>
            </p:txBody>
          </p:sp>
        </p:grpSp>
        <p:sp>
          <p:nvSpPr>
            <p:cNvPr id="82" name="Freeform 82"/>
            <p:cNvSpPr/>
            <p:nvPr/>
          </p:nvSpPr>
          <p:spPr>
            <a:xfrm>
              <a:off x="6435141" y="8725437"/>
              <a:ext cx="962139" cy="127483"/>
            </a:xfrm>
            <a:custGeom>
              <a:avLst/>
              <a:gdLst/>
              <a:ahLst/>
              <a:cxnLst/>
              <a:rect l="l" t="t" r="r" b="b"/>
              <a:pathLst>
                <a:path w="962139" h="127483">
                  <a:moveTo>
                    <a:pt x="0" y="0"/>
                  </a:moveTo>
                  <a:lnTo>
                    <a:pt x="962139" y="0"/>
                  </a:lnTo>
                  <a:lnTo>
                    <a:pt x="962139" y="127483"/>
                  </a:lnTo>
                  <a:lnTo>
                    <a:pt x="0" y="1274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grpSp>
        <p:nvGrpSpPr>
          <p:cNvPr id="83" name="Group 83"/>
          <p:cNvGrpSpPr/>
          <p:nvPr/>
        </p:nvGrpSpPr>
        <p:grpSpPr>
          <a:xfrm>
            <a:off x="1670162" y="9327849"/>
            <a:ext cx="4219675" cy="971851"/>
            <a:chOff x="0" y="0"/>
            <a:chExt cx="1512236" cy="348289"/>
          </a:xfrm>
        </p:grpSpPr>
        <p:sp>
          <p:nvSpPr>
            <p:cNvPr id="84" name="Freeform 84"/>
            <p:cNvSpPr/>
            <p:nvPr/>
          </p:nvSpPr>
          <p:spPr>
            <a:xfrm>
              <a:off x="0" y="0"/>
              <a:ext cx="1512236" cy="348289"/>
            </a:xfrm>
            <a:custGeom>
              <a:avLst/>
              <a:gdLst/>
              <a:ahLst/>
              <a:cxnLst/>
              <a:rect l="l" t="t" r="r" b="b"/>
              <a:pathLst>
                <a:path w="1512236" h="348289">
                  <a:moveTo>
                    <a:pt x="0" y="0"/>
                  </a:moveTo>
                  <a:lnTo>
                    <a:pt x="1512236" y="0"/>
                  </a:lnTo>
                  <a:lnTo>
                    <a:pt x="1512236" y="348289"/>
                  </a:lnTo>
                  <a:lnTo>
                    <a:pt x="0" y="348289"/>
                  </a:lnTo>
                  <a:close/>
                </a:path>
              </a:pathLst>
            </a:custGeom>
            <a:solidFill>
              <a:srgbClr val="E7F8F7"/>
            </a:solidFill>
          </p:spPr>
          <p:txBody>
            <a:bodyPr/>
            <a:lstStyle/>
            <a:p>
              <a:endParaRPr lang="en-CY"/>
            </a:p>
          </p:txBody>
        </p:sp>
        <p:sp>
          <p:nvSpPr>
            <p:cNvPr id="85" name="TextBox 85"/>
            <p:cNvSpPr txBox="1"/>
            <p:nvPr/>
          </p:nvSpPr>
          <p:spPr>
            <a:xfrm>
              <a:off x="0" y="-19050"/>
              <a:ext cx="1512236" cy="367339"/>
            </a:xfrm>
            <a:prstGeom prst="rect">
              <a:avLst/>
            </a:prstGeom>
          </p:spPr>
          <p:txBody>
            <a:bodyPr lIns="50800" tIns="50800" rIns="50800" bIns="50800" rtlCol="0" anchor="ctr"/>
            <a:lstStyle/>
            <a:p>
              <a:pPr marL="0" lvl="0" indent="0" algn="ctr">
                <a:lnSpc>
                  <a:spcPts val="1679"/>
                </a:lnSpc>
              </a:pPr>
              <a:r>
                <a:rPr lang="en-US" sz="1200" b="1">
                  <a:solidFill>
                    <a:srgbClr val="464646"/>
                  </a:solidFill>
                  <a:latin typeface="Open Sans Bold"/>
                  <a:ea typeface="Open Sans Bold"/>
                  <a:cs typeface="Open Sans Bold"/>
                  <a:sym typeface="Open Sans Bold"/>
                </a:rPr>
                <a:t>Επιλογές: </a:t>
              </a:r>
            </a:p>
            <a:p>
              <a:pPr marL="0" lvl="0" indent="0" algn="ctr">
                <a:lnSpc>
                  <a:spcPts val="1679"/>
                </a:lnSpc>
              </a:pPr>
              <a:r>
                <a:rPr lang="en-US" sz="1200">
                  <a:solidFill>
                    <a:srgbClr val="464646"/>
                  </a:solidFill>
                  <a:latin typeface="Open Sans"/>
                  <a:ea typeface="Open Sans"/>
                  <a:cs typeface="Open Sans"/>
                  <a:sym typeface="Open Sans"/>
                </a:rPr>
                <a:t>Καφές ή τσάι κατά τη διάρκεια του διαλείμματος / Σύντομος περίπατος μαζί / Διαδικτυακή συνάντηση</a:t>
              </a:r>
            </a:p>
          </p:txBody>
        </p:sp>
      </p:grpSp>
      <p:grpSp>
        <p:nvGrpSpPr>
          <p:cNvPr id="86" name="Group 3">
            <a:extLst>
              <a:ext uri="{FF2B5EF4-FFF2-40B4-BE49-F238E27FC236}">
                <a16:creationId xmlns:a16="http://schemas.microsoft.com/office/drawing/2014/main" id="{080989FF-E7E2-1461-5ADE-960CEF725981}"/>
              </a:ext>
            </a:extLst>
          </p:cNvPr>
          <p:cNvGrpSpPr/>
          <p:nvPr/>
        </p:nvGrpSpPr>
        <p:grpSpPr>
          <a:xfrm flipV="1">
            <a:off x="-1" y="10438198"/>
            <a:ext cx="6897157" cy="45719"/>
            <a:chOff x="0" y="0"/>
            <a:chExt cx="2709333" cy="26991"/>
          </a:xfrm>
        </p:grpSpPr>
        <p:sp>
          <p:nvSpPr>
            <p:cNvPr id="87" name="Freeform 4">
              <a:extLst>
                <a:ext uri="{FF2B5EF4-FFF2-40B4-BE49-F238E27FC236}">
                  <a16:creationId xmlns:a16="http://schemas.microsoft.com/office/drawing/2014/main" id="{01AB6252-1006-94D7-266B-E4A1C8B18630}"/>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4A64E">
                    <a:alpha val="40000"/>
                  </a:srgbClr>
                </a:gs>
                <a:gs pos="50000">
                  <a:srgbClr val="FCEDDD">
                    <a:alpha val="40000"/>
                  </a:srgbClr>
                </a:gs>
                <a:gs pos="100000">
                  <a:srgbClr val="E1F2F2">
                    <a:alpha val="40000"/>
                  </a:srgbClr>
                </a:gs>
              </a:gsLst>
              <a:lin ang="0"/>
            </a:gradFill>
          </p:spPr>
          <p:txBody>
            <a:bodyPr/>
            <a:lstStyle/>
            <a:p>
              <a:endParaRPr lang="en-CY"/>
            </a:p>
          </p:txBody>
        </p:sp>
        <p:sp>
          <p:nvSpPr>
            <p:cNvPr id="88" name="TextBox 5">
              <a:extLst>
                <a:ext uri="{FF2B5EF4-FFF2-40B4-BE49-F238E27FC236}">
                  <a16:creationId xmlns:a16="http://schemas.microsoft.com/office/drawing/2014/main" id="{CE424CBC-CABD-E47C-B8BC-AB2E7A361523}"/>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89" name="Freeform 6">
            <a:extLst>
              <a:ext uri="{FF2B5EF4-FFF2-40B4-BE49-F238E27FC236}">
                <a16:creationId xmlns:a16="http://schemas.microsoft.com/office/drawing/2014/main" id="{51CD3A88-E7BD-6283-E779-307AB49CAA0A}"/>
              </a:ext>
            </a:extLst>
          </p:cNvPr>
          <p:cNvSpPr/>
          <p:nvPr/>
        </p:nvSpPr>
        <p:spPr>
          <a:xfrm>
            <a:off x="1699724" y="-9123"/>
            <a:ext cx="3024000" cy="57902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77038"/>
            </a:stretch>
          </a:blipFill>
        </p:spPr>
        <p:txBody>
          <a:bodyPr/>
          <a:lstStyle/>
          <a:p>
            <a:endParaRPr lang="en-CY" dirty="0"/>
          </a:p>
        </p:txBody>
      </p:sp>
      <p:sp>
        <p:nvSpPr>
          <p:cNvPr id="90" name="Freeform 7">
            <a:extLst>
              <a:ext uri="{FF2B5EF4-FFF2-40B4-BE49-F238E27FC236}">
                <a16:creationId xmlns:a16="http://schemas.microsoft.com/office/drawing/2014/main" id="{7C90EC81-68FE-5570-C6D9-2B53F2517126}"/>
              </a:ext>
            </a:extLst>
          </p:cNvPr>
          <p:cNvSpPr/>
          <p:nvPr/>
        </p:nvSpPr>
        <p:spPr>
          <a:xfrm>
            <a:off x="2902269" y="-50353"/>
            <a:ext cx="3024000" cy="656258"/>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44436"/>
            </a:stretch>
          </a:blipFill>
        </p:spPr>
        <p:txBody>
          <a:bodyPr/>
          <a:lstStyle/>
          <a:p>
            <a:endParaRPr lang="en-CY"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8BFBD"/>
        </a:solidFill>
        <a:effectLst/>
      </p:bgPr>
    </p:bg>
    <p:spTree>
      <p:nvGrpSpPr>
        <p:cNvPr id="1" name=""/>
        <p:cNvGrpSpPr/>
        <p:nvPr/>
      </p:nvGrpSpPr>
      <p:grpSpPr>
        <a:xfrm>
          <a:off x="0" y="0"/>
          <a:ext cx="0" cy="0"/>
          <a:chOff x="0" y="0"/>
          <a:chExt cx="0" cy="0"/>
        </a:xfrm>
      </p:grpSpPr>
      <p:sp>
        <p:nvSpPr>
          <p:cNvPr id="4" name="TextBox 4"/>
          <p:cNvSpPr txBox="1"/>
          <p:nvPr/>
        </p:nvSpPr>
        <p:spPr>
          <a:xfrm>
            <a:off x="306904" y="3392169"/>
            <a:ext cx="6946192" cy="2975737"/>
          </a:xfrm>
          <a:prstGeom prst="rect">
            <a:avLst/>
          </a:prstGeom>
        </p:spPr>
        <p:txBody>
          <a:bodyPr lIns="0" tIns="0" rIns="0" bIns="0" rtlCol="0" anchor="t">
            <a:spAutoFit/>
          </a:bodyPr>
          <a:lstStyle/>
          <a:p>
            <a:pPr marL="0" lvl="0" indent="0" algn="ctr">
              <a:lnSpc>
                <a:spcPts val="7739"/>
              </a:lnSpc>
            </a:pPr>
            <a:r>
              <a:rPr lang="en-US" sz="7100" b="1" spc="-21">
                <a:solidFill>
                  <a:srgbClr val="FFFFFF"/>
                </a:solidFill>
                <a:latin typeface="Open Sans Bold"/>
                <a:ea typeface="Open Sans Bold"/>
                <a:cs typeface="Open Sans Bold"/>
                <a:sym typeface="Open Sans Bold"/>
              </a:rPr>
              <a:t>ΠΡΟΑΙΡΕΤΙΚΕΣ ΠΛΗΡΟΦΟΡΙΕΣ ΕΓΚΑΤΑΣΤΑΣΗΣ</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724" y="-13507"/>
            <a:ext cx="3024000" cy="583412"/>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74956"/>
            </a:stretch>
          </a:blipFill>
        </p:spPr>
        <p:txBody>
          <a:bodyPr/>
          <a:lstStyle/>
          <a:p>
            <a:endParaRPr lang="en-CY"/>
          </a:p>
        </p:txBody>
      </p:sp>
      <p:sp>
        <p:nvSpPr>
          <p:cNvPr id="3" name="Freeform 3"/>
          <p:cNvSpPr/>
          <p:nvPr/>
        </p:nvSpPr>
        <p:spPr>
          <a:xfrm>
            <a:off x="2902269" y="-13507"/>
            <a:ext cx="3024000" cy="619412"/>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58976"/>
            </a:stretch>
          </a:blipFill>
        </p:spPr>
        <p:txBody>
          <a:bodyPr/>
          <a:lstStyle/>
          <a:p>
            <a:endParaRPr lang="en-CY"/>
          </a:p>
        </p:txBody>
      </p:sp>
      <p:grpSp>
        <p:nvGrpSpPr>
          <p:cNvPr id="4" name="Group 4"/>
          <p:cNvGrpSpPr/>
          <p:nvPr/>
        </p:nvGrpSpPr>
        <p:grpSpPr>
          <a:xfrm>
            <a:off x="220046" y="2015866"/>
            <a:ext cx="3369284" cy="1852618"/>
            <a:chOff x="0" y="0"/>
            <a:chExt cx="1219267" cy="670420"/>
          </a:xfrm>
        </p:grpSpPr>
        <p:sp>
          <p:nvSpPr>
            <p:cNvPr id="5" name="Freeform 5"/>
            <p:cNvSpPr/>
            <p:nvPr/>
          </p:nvSpPr>
          <p:spPr>
            <a:xfrm>
              <a:off x="0" y="0"/>
              <a:ext cx="1219267" cy="670420"/>
            </a:xfrm>
            <a:custGeom>
              <a:avLst/>
              <a:gdLst/>
              <a:ahLst/>
              <a:cxnLst/>
              <a:rect l="l" t="t" r="r" b="b"/>
              <a:pathLst>
                <a:path w="1219267" h="670420">
                  <a:moveTo>
                    <a:pt x="0" y="0"/>
                  </a:moveTo>
                  <a:lnTo>
                    <a:pt x="1219267" y="0"/>
                  </a:lnTo>
                  <a:lnTo>
                    <a:pt x="1219267" y="670420"/>
                  </a:lnTo>
                  <a:lnTo>
                    <a:pt x="0" y="670420"/>
                  </a:lnTo>
                  <a:close/>
                </a:path>
              </a:pathLst>
            </a:custGeom>
            <a:solidFill>
              <a:srgbClr val="E7F8F7"/>
            </a:solidFill>
          </p:spPr>
          <p:txBody>
            <a:bodyPr/>
            <a:lstStyle/>
            <a:p>
              <a:endParaRPr lang="en-CY"/>
            </a:p>
          </p:txBody>
        </p:sp>
        <p:sp>
          <p:nvSpPr>
            <p:cNvPr id="6" name="TextBox 6"/>
            <p:cNvSpPr txBox="1"/>
            <p:nvPr/>
          </p:nvSpPr>
          <p:spPr>
            <a:xfrm>
              <a:off x="0" y="-19050"/>
              <a:ext cx="1219267" cy="689470"/>
            </a:xfrm>
            <a:prstGeom prst="rect">
              <a:avLst/>
            </a:prstGeom>
          </p:spPr>
          <p:txBody>
            <a:bodyPr lIns="50309" tIns="50309" rIns="50309" bIns="50309" rtlCol="0" anchor="ctr"/>
            <a:lstStyle/>
            <a:p>
              <a:pPr algn="ctr">
                <a:lnSpc>
                  <a:spcPts val="1679"/>
                </a:lnSpc>
              </a:pPr>
              <a:endParaRPr/>
            </a:p>
          </p:txBody>
        </p:sp>
      </p:grpSp>
      <p:grpSp>
        <p:nvGrpSpPr>
          <p:cNvPr id="7" name="Group 7"/>
          <p:cNvGrpSpPr/>
          <p:nvPr/>
        </p:nvGrpSpPr>
        <p:grpSpPr>
          <a:xfrm>
            <a:off x="220046" y="1539506"/>
            <a:ext cx="2660193" cy="485513"/>
            <a:chOff x="0" y="0"/>
            <a:chExt cx="962663" cy="175696"/>
          </a:xfrm>
        </p:grpSpPr>
        <p:sp>
          <p:nvSpPr>
            <p:cNvPr id="8" name="Freeform 8"/>
            <p:cNvSpPr/>
            <p:nvPr/>
          </p:nvSpPr>
          <p:spPr>
            <a:xfrm>
              <a:off x="0" y="0"/>
              <a:ext cx="962663" cy="175696"/>
            </a:xfrm>
            <a:custGeom>
              <a:avLst/>
              <a:gdLst/>
              <a:ahLst/>
              <a:cxnLst/>
              <a:rect l="l" t="t" r="r" b="b"/>
              <a:pathLst>
                <a:path w="962663" h="175696">
                  <a:moveTo>
                    <a:pt x="17462" y="0"/>
                  </a:moveTo>
                  <a:lnTo>
                    <a:pt x="945202" y="0"/>
                  </a:lnTo>
                  <a:cubicBezTo>
                    <a:pt x="954845" y="0"/>
                    <a:pt x="962663" y="7818"/>
                    <a:pt x="962663" y="17462"/>
                  </a:cubicBezTo>
                  <a:lnTo>
                    <a:pt x="962663" y="158235"/>
                  </a:lnTo>
                  <a:cubicBezTo>
                    <a:pt x="962663" y="162866"/>
                    <a:pt x="960824" y="167307"/>
                    <a:pt x="957549" y="170582"/>
                  </a:cubicBezTo>
                  <a:cubicBezTo>
                    <a:pt x="954274" y="173857"/>
                    <a:pt x="949833" y="175696"/>
                    <a:pt x="945202" y="175696"/>
                  </a:cubicBezTo>
                  <a:lnTo>
                    <a:pt x="17462" y="175696"/>
                  </a:lnTo>
                  <a:cubicBezTo>
                    <a:pt x="7818" y="175696"/>
                    <a:pt x="0" y="167878"/>
                    <a:pt x="0" y="158235"/>
                  </a:cubicBezTo>
                  <a:lnTo>
                    <a:pt x="0" y="17462"/>
                  </a:lnTo>
                  <a:cubicBezTo>
                    <a:pt x="0" y="7818"/>
                    <a:pt x="7818" y="0"/>
                    <a:pt x="17462" y="0"/>
                  </a:cubicBezTo>
                  <a:close/>
                </a:path>
              </a:pathLst>
            </a:custGeom>
            <a:solidFill>
              <a:srgbClr val="68BFBD"/>
            </a:solidFill>
          </p:spPr>
          <p:txBody>
            <a:bodyPr/>
            <a:lstStyle/>
            <a:p>
              <a:endParaRPr lang="en-CY"/>
            </a:p>
          </p:txBody>
        </p:sp>
        <p:sp>
          <p:nvSpPr>
            <p:cNvPr id="9" name="TextBox 9"/>
            <p:cNvSpPr txBox="1"/>
            <p:nvPr/>
          </p:nvSpPr>
          <p:spPr>
            <a:xfrm>
              <a:off x="0" y="-28575"/>
              <a:ext cx="962663" cy="204271"/>
            </a:xfrm>
            <a:prstGeom prst="rect">
              <a:avLst/>
            </a:prstGeom>
          </p:spPr>
          <p:txBody>
            <a:bodyPr lIns="50309" tIns="50309" rIns="50309" bIns="50309"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Υγειονομική περίθαλψη</a:t>
              </a:r>
            </a:p>
          </p:txBody>
        </p:sp>
      </p:grpSp>
      <p:sp>
        <p:nvSpPr>
          <p:cNvPr id="10" name="TextBox 10"/>
          <p:cNvSpPr txBox="1"/>
          <p:nvPr/>
        </p:nvSpPr>
        <p:spPr>
          <a:xfrm>
            <a:off x="265998" y="2001739"/>
            <a:ext cx="2954344" cy="1497330"/>
          </a:xfrm>
          <a:prstGeom prst="rect">
            <a:avLst/>
          </a:prstGeom>
        </p:spPr>
        <p:txBody>
          <a:bodyPr lIns="0" tIns="0" rIns="0" bIns="0" rtlCol="0" anchor="t">
            <a:spAutoFit/>
          </a:bodyPr>
          <a:lstStyle/>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Τοπικός γιατρός / κέντρο υγείας:</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Αριθμοί έκτακτης ανάγκης:</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Τοποθεσίες φαρμακείων:</a:t>
            </a:r>
          </a:p>
        </p:txBody>
      </p:sp>
      <p:grpSp>
        <p:nvGrpSpPr>
          <p:cNvPr id="11" name="Group 11"/>
          <p:cNvGrpSpPr/>
          <p:nvPr/>
        </p:nvGrpSpPr>
        <p:grpSpPr>
          <a:xfrm>
            <a:off x="191689" y="4421179"/>
            <a:ext cx="3425999" cy="1852618"/>
            <a:chOff x="0" y="0"/>
            <a:chExt cx="1239791" cy="670420"/>
          </a:xfrm>
        </p:grpSpPr>
        <p:sp>
          <p:nvSpPr>
            <p:cNvPr id="12" name="Freeform 12"/>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13" name="TextBox 13"/>
            <p:cNvSpPr txBox="1"/>
            <p:nvPr/>
          </p:nvSpPr>
          <p:spPr>
            <a:xfrm>
              <a:off x="0" y="-19050"/>
              <a:ext cx="1239791" cy="689470"/>
            </a:xfrm>
            <a:prstGeom prst="rect">
              <a:avLst/>
            </a:prstGeom>
          </p:spPr>
          <p:txBody>
            <a:bodyPr lIns="50309" tIns="50309" rIns="50309" bIns="50309" rtlCol="0" anchor="ctr"/>
            <a:lstStyle/>
            <a:p>
              <a:pPr algn="ctr">
                <a:lnSpc>
                  <a:spcPts val="1679"/>
                </a:lnSpc>
              </a:pPr>
              <a:endParaRPr/>
            </a:p>
          </p:txBody>
        </p:sp>
      </p:grpSp>
      <p:grpSp>
        <p:nvGrpSpPr>
          <p:cNvPr id="14" name="Group 14"/>
          <p:cNvGrpSpPr/>
          <p:nvPr/>
        </p:nvGrpSpPr>
        <p:grpSpPr>
          <a:xfrm>
            <a:off x="191689" y="3943947"/>
            <a:ext cx="2681529" cy="485513"/>
            <a:chOff x="0" y="0"/>
            <a:chExt cx="970384" cy="175696"/>
          </a:xfrm>
        </p:grpSpPr>
        <p:sp>
          <p:nvSpPr>
            <p:cNvPr id="15" name="Freeform 15"/>
            <p:cNvSpPr/>
            <p:nvPr/>
          </p:nvSpPr>
          <p:spPr>
            <a:xfrm>
              <a:off x="0" y="0"/>
              <a:ext cx="970384" cy="175696"/>
            </a:xfrm>
            <a:custGeom>
              <a:avLst/>
              <a:gdLst/>
              <a:ahLst/>
              <a:cxnLst/>
              <a:rect l="l" t="t" r="r" b="b"/>
              <a:pathLst>
                <a:path w="970384" h="175696">
                  <a:moveTo>
                    <a:pt x="17323" y="0"/>
                  </a:moveTo>
                  <a:lnTo>
                    <a:pt x="953062" y="0"/>
                  </a:lnTo>
                  <a:cubicBezTo>
                    <a:pt x="962629" y="0"/>
                    <a:pt x="970384" y="7756"/>
                    <a:pt x="970384" y="17323"/>
                  </a:cubicBezTo>
                  <a:lnTo>
                    <a:pt x="970384" y="158373"/>
                  </a:lnTo>
                  <a:cubicBezTo>
                    <a:pt x="970384" y="167941"/>
                    <a:pt x="962629" y="175696"/>
                    <a:pt x="953062" y="175696"/>
                  </a:cubicBezTo>
                  <a:lnTo>
                    <a:pt x="17323" y="175696"/>
                  </a:lnTo>
                  <a:cubicBezTo>
                    <a:pt x="7756" y="175696"/>
                    <a:pt x="0" y="167941"/>
                    <a:pt x="0" y="158373"/>
                  </a:cubicBezTo>
                  <a:lnTo>
                    <a:pt x="0" y="17323"/>
                  </a:lnTo>
                  <a:cubicBezTo>
                    <a:pt x="0" y="7756"/>
                    <a:pt x="7756" y="0"/>
                    <a:pt x="17323" y="0"/>
                  </a:cubicBezTo>
                  <a:close/>
                </a:path>
              </a:pathLst>
            </a:custGeom>
            <a:solidFill>
              <a:srgbClr val="68BFBD"/>
            </a:solidFill>
          </p:spPr>
          <p:txBody>
            <a:bodyPr/>
            <a:lstStyle/>
            <a:p>
              <a:endParaRPr lang="en-CY"/>
            </a:p>
          </p:txBody>
        </p:sp>
        <p:sp>
          <p:nvSpPr>
            <p:cNvPr id="16" name="TextBox 16"/>
            <p:cNvSpPr txBox="1"/>
            <p:nvPr/>
          </p:nvSpPr>
          <p:spPr>
            <a:xfrm>
              <a:off x="0" y="-28575"/>
              <a:ext cx="970384" cy="204271"/>
            </a:xfrm>
            <a:prstGeom prst="rect">
              <a:avLst/>
            </a:prstGeom>
          </p:spPr>
          <p:txBody>
            <a:bodyPr lIns="50309" tIns="50309" rIns="50309" bIns="50309"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Μεταφορά</a:t>
              </a:r>
            </a:p>
          </p:txBody>
        </p:sp>
      </p:grpSp>
      <p:sp>
        <p:nvSpPr>
          <p:cNvPr id="17" name="TextBox 17"/>
          <p:cNvSpPr txBox="1"/>
          <p:nvPr/>
        </p:nvSpPr>
        <p:spPr>
          <a:xfrm>
            <a:off x="203992" y="4407052"/>
            <a:ext cx="3267198" cy="1497330"/>
          </a:xfrm>
          <a:prstGeom prst="rect">
            <a:avLst/>
          </a:prstGeom>
        </p:spPr>
        <p:txBody>
          <a:bodyPr lIns="0" tIns="0" rIns="0" bIns="0" rtlCol="0" anchor="t">
            <a:spAutoFit/>
          </a:bodyPr>
          <a:lstStyle/>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Επιλογές δημόσιων συγκοινωνιών:</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Ταξιδιωτικές κάρτες ή εισιτήρια:</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Βασικές πληροφορίες μετακίνησης:</a:t>
            </a:r>
          </a:p>
        </p:txBody>
      </p:sp>
      <p:grpSp>
        <p:nvGrpSpPr>
          <p:cNvPr id="18" name="Group 18"/>
          <p:cNvGrpSpPr/>
          <p:nvPr/>
        </p:nvGrpSpPr>
        <p:grpSpPr>
          <a:xfrm>
            <a:off x="231389" y="6890923"/>
            <a:ext cx="3425999" cy="1852618"/>
            <a:chOff x="0" y="0"/>
            <a:chExt cx="1239791" cy="670420"/>
          </a:xfrm>
        </p:grpSpPr>
        <p:sp>
          <p:nvSpPr>
            <p:cNvPr id="19" name="Freeform 19"/>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20" name="TextBox 20"/>
            <p:cNvSpPr txBox="1"/>
            <p:nvPr/>
          </p:nvSpPr>
          <p:spPr>
            <a:xfrm>
              <a:off x="0" y="-19050"/>
              <a:ext cx="1239791" cy="689470"/>
            </a:xfrm>
            <a:prstGeom prst="rect">
              <a:avLst/>
            </a:prstGeom>
          </p:spPr>
          <p:txBody>
            <a:bodyPr lIns="50309" tIns="50309" rIns="50309" bIns="50309" rtlCol="0" anchor="ctr"/>
            <a:lstStyle/>
            <a:p>
              <a:pPr algn="ctr">
                <a:lnSpc>
                  <a:spcPts val="1679"/>
                </a:lnSpc>
              </a:pPr>
              <a:endParaRPr/>
            </a:p>
          </p:txBody>
        </p:sp>
      </p:grpSp>
      <p:grpSp>
        <p:nvGrpSpPr>
          <p:cNvPr id="21" name="Group 21"/>
          <p:cNvGrpSpPr/>
          <p:nvPr/>
        </p:nvGrpSpPr>
        <p:grpSpPr>
          <a:xfrm>
            <a:off x="231389" y="6349260"/>
            <a:ext cx="2648850" cy="690589"/>
            <a:chOff x="0" y="0"/>
            <a:chExt cx="958558" cy="249908"/>
          </a:xfrm>
        </p:grpSpPr>
        <p:sp>
          <p:nvSpPr>
            <p:cNvPr id="22" name="Freeform 22"/>
            <p:cNvSpPr/>
            <p:nvPr/>
          </p:nvSpPr>
          <p:spPr>
            <a:xfrm>
              <a:off x="0" y="0"/>
              <a:ext cx="958558" cy="249908"/>
            </a:xfrm>
            <a:custGeom>
              <a:avLst/>
              <a:gdLst/>
              <a:ahLst/>
              <a:cxnLst/>
              <a:rect l="l" t="t" r="r" b="b"/>
              <a:pathLst>
                <a:path w="958558" h="249908">
                  <a:moveTo>
                    <a:pt x="17536" y="0"/>
                  </a:moveTo>
                  <a:lnTo>
                    <a:pt x="941022" y="0"/>
                  </a:lnTo>
                  <a:cubicBezTo>
                    <a:pt x="950707" y="0"/>
                    <a:pt x="958558" y="7851"/>
                    <a:pt x="958558" y="17536"/>
                  </a:cubicBezTo>
                  <a:lnTo>
                    <a:pt x="958558" y="232372"/>
                  </a:lnTo>
                  <a:cubicBezTo>
                    <a:pt x="958558" y="242057"/>
                    <a:pt x="950707" y="249908"/>
                    <a:pt x="941022" y="249908"/>
                  </a:cubicBezTo>
                  <a:lnTo>
                    <a:pt x="17536" y="249908"/>
                  </a:lnTo>
                  <a:cubicBezTo>
                    <a:pt x="7851" y="249908"/>
                    <a:pt x="0" y="242057"/>
                    <a:pt x="0" y="232372"/>
                  </a:cubicBezTo>
                  <a:lnTo>
                    <a:pt x="0" y="17536"/>
                  </a:lnTo>
                  <a:cubicBezTo>
                    <a:pt x="0" y="7851"/>
                    <a:pt x="7851" y="0"/>
                    <a:pt x="17536" y="0"/>
                  </a:cubicBezTo>
                  <a:close/>
                </a:path>
              </a:pathLst>
            </a:custGeom>
            <a:solidFill>
              <a:srgbClr val="68BFBD"/>
            </a:solidFill>
          </p:spPr>
          <p:txBody>
            <a:bodyPr/>
            <a:lstStyle/>
            <a:p>
              <a:endParaRPr lang="en-CY"/>
            </a:p>
          </p:txBody>
        </p:sp>
        <p:sp>
          <p:nvSpPr>
            <p:cNvPr id="23" name="TextBox 23"/>
            <p:cNvSpPr txBox="1"/>
            <p:nvPr/>
          </p:nvSpPr>
          <p:spPr>
            <a:xfrm>
              <a:off x="0" y="-28575"/>
              <a:ext cx="958558" cy="278483"/>
            </a:xfrm>
            <a:prstGeom prst="rect">
              <a:avLst/>
            </a:prstGeom>
          </p:spPr>
          <p:txBody>
            <a:bodyPr lIns="50309" tIns="50309" rIns="50309" bIns="50309"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Φροντίδα παιδιών και εκπαίδευση</a:t>
              </a:r>
            </a:p>
          </p:txBody>
        </p:sp>
      </p:grpSp>
      <p:sp>
        <p:nvSpPr>
          <p:cNvPr id="24" name="TextBox 24"/>
          <p:cNvSpPr txBox="1"/>
          <p:nvPr/>
        </p:nvSpPr>
        <p:spPr>
          <a:xfrm>
            <a:off x="288493" y="7074887"/>
            <a:ext cx="3300837" cy="1497330"/>
          </a:xfrm>
          <a:prstGeom prst="rect">
            <a:avLst/>
          </a:prstGeom>
        </p:spPr>
        <p:txBody>
          <a:bodyPr lIns="0" tIns="0" rIns="0" bIns="0" rtlCol="0" anchor="t">
            <a:spAutoFit/>
          </a:bodyPr>
          <a:lstStyle/>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Επιλογές παιδικού σταθμού:</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Σχολεία:</a:t>
            </a:r>
          </a:p>
          <a:p>
            <a:pPr marL="0" lvl="0" indent="0" algn="just">
              <a:lnSpc>
                <a:spcPts val="2400"/>
              </a:lnSpc>
            </a:pPr>
            <a:endParaRPr lang="en-US" sz="1200" spc="-45">
              <a:solidFill>
                <a:srgbClr val="464646"/>
              </a:solidFill>
              <a:latin typeface="Open Sans"/>
              <a:ea typeface="Open Sans"/>
              <a:cs typeface="Open Sans"/>
              <a:sym typeface="Open Sans"/>
            </a:endParaRPr>
          </a:p>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Πληροφορίες εγγραφής:</a:t>
            </a:r>
          </a:p>
        </p:txBody>
      </p:sp>
      <p:grpSp>
        <p:nvGrpSpPr>
          <p:cNvPr id="25" name="Group 25"/>
          <p:cNvGrpSpPr/>
          <p:nvPr/>
        </p:nvGrpSpPr>
        <p:grpSpPr>
          <a:xfrm>
            <a:off x="3874254" y="2015866"/>
            <a:ext cx="3425999" cy="1852618"/>
            <a:chOff x="0" y="0"/>
            <a:chExt cx="1239791" cy="670420"/>
          </a:xfrm>
        </p:grpSpPr>
        <p:sp>
          <p:nvSpPr>
            <p:cNvPr id="26" name="Freeform 26"/>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27" name="TextBox 27"/>
            <p:cNvSpPr txBox="1"/>
            <p:nvPr/>
          </p:nvSpPr>
          <p:spPr>
            <a:xfrm>
              <a:off x="0" y="-19050"/>
              <a:ext cx="1239791" cy="689470"/>
            </a:xfrm>
            <a:prstGeom prst="rect">
              <a:avLst/>
            </a:prstGeom>
          </p:spPr>
          <p:txBody>
            <a:bodyPr lIns="50309" tIns="50309" rIns="50309" bIns="50309" rtlCol="0" anchor="ctr"/>
            <a:lstStyle/>
            <a:p>
              <a:pPr algn="ctr">
                <a:lnSpc>
                  <a:spcPts val="1679"/>
                </a:lnSpc>
              </a:pPr>
              <a:endParaRPr/>
            </a:p>
          </p:txBody>
        </p:sp>
      </p:grpSp>
      <p:grpSp>
        <p:nvGrpSpPr>
          <p:cNvPr id="28" name="Group 28"/>
          <p:cNvGrpSpPr/>
          <p:nvPr/>
        </p:nvGrpSpPr>
        <p:grpSpPr>
          <a:xfrm>
            <a:off x="3874254" y="1539506"/>
            <a:ext cx="2680139" cy="485513"/>
            <a:chOff x="0" y="0"/>
            <a:chExt cx="969881" cy="175696"/>
          </a:xfrm>
        </p:grpSpPr>
        <p:sp>
          <p:nvSpPr>
            <p:cNvPr id="29" name="Freeform 29"/>
            <p:cNvSpPr/>
            <p:nvPr/>
          </p:nvSpPr>
          <p:spPr>
            <a:xfrm>
              <a:off x="0" y="0"/>
              <a:ext cx="969881" cy="175696"/>
            </a:xfrm>
            <a:custGeom>
              <a:avLst/>
              <a:gdLst/>
              <a:ahLst/>
              <a:cxnLst/>
              <a:rect l="l" t="t" r="r" b="b"/>
              <a:pathLst>
                <a:path w="969881" h="175696">
                  <a:moveTo>
                    <a:pt x="17332" y="0"/>
                  </a:moveTo>
                  <a:lnTo>
                    <a:pt x="952550" y="0"/>
                  </a:lnTo>
                  <a:cubicBezTo>
                    <a:pt x="957146" y="0"/>
                    <a:pt x="961555" y="1826"/>
                    <a:pt x="964805" y="5076"/>
                  </a:cubicBezTo>
                  <a:cubicBezTo>
                    <a:pt x="968055" y="8327"/>
                    <a:pt x="969881" y="12735"/>
                    <a:pt x="969881" y="17332"/>
                  </a:cubicBezTo>
                  <a:lnTo>
                    <a:pt x="969881" y="158364"/>
                  </a:lnTo>
                  <a:cubicBezTo>
                    <a:pt x="969881" y="162961"/>
                    <a:pt x="968055" y="167370"/>
                    <a:pt x="964805" y="170620"/>
                  </a:cubicBezTo>
                  <a:cubicBezTo>
                    <a:pt x="961555" y="173870"/>
                    <a:pt x="957146" y="175696"/>
                    <a:pt x="952550" y="175696"/>
                  </a:cubicBezTo>
                  <a:lnTo>
                    <a:pt x="17332" y="175696"/>
                  </a:lnTo>
                  <a:cubicBezTo>
                    <a:pt x="12735" y="175696"/>
                    <a:pt x="8327" y="173870"/>
                    <a:pt x="5076" y="170620"/>
                  </a:cubicBezTo>
                  <a:cubicBezTo>
                    <a:pt x="1826" y="167370"/>
                    <a:pt x="0" y="162961"/>
                    <a:pt x="0" y="158364"/>
                  </a:cubicBezTo>
                  <a:lnTo>
                    <a:pt x="0" y="17332"/>
                  </a:lnTo>
                  <a:cubicBezTo>
                    <a:pt x="0" y="12735"/>
                    <a:pt x="1826" y="8327"/>
                    <a:pt x="5076" y="5076"/>
                  </a:cubicBezTo>
                  <a:cubicBezTo>
                    <a:pt x="8327" y="1826"/>
                    <a:pt x="12735" y="0"/>
                    <a:pt x="17332" y="0"/>
                  </a:cubicBezTo>
                  <a:close/>
                </a:path>
              </a:pathLst>
            </a:custGeom>
            <a:solidFill>
              <a:srgbClr val="68BFBD"/>
            </a:solidFill>
          </p:spPr>
          <p:txBody>
            <a:bodyPr/>
            <a:lstStyle/>
            <a:p>
              <a:endParaRPr lang="en-CY"/>
            </a:p>
          </p:txBody>
        </p:sp>
        <p:sp>
          <p:nvSpPr>
            <p:cNvPr id="30" name="TextBox 30"/>
            <p:cNvSpPr txBox="1"/>
            <p:nvPr/>
          </p:nvSpPr>
          <p:spPr>
            <a:xfrm>
              <a:off x="0" y="-28575"/>
              <a:ext cx="969881" cy="204271"/>
            </a:xfrm>
            <a:prstGeom prst="rect">
              <a:avLst/>
            </a:prstGeom>
          </p:spPr>
          <p:txBody>
            <a:bodyPr lIns="50309" tIns="50309" rIns="50309" bIns="50309"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Διοικητικές Υπηρεσίες</a:t>
              </a:r>
            </a:p>
          </p:txBody>
        </p:sp>
      </p:grpSp>
      <p:grpSp>
        <p:nvGrpSpPr>
          <p:cNvPr id="31" name="Group 31"/>
          <p:cNvGrpSpPr/>
          <p:nvPr/>
        </p:nvGrpSpPr>
        <p:grpSpPr>
          <a:xfrm>
            <a:off x="3942312" y="4421179"/>
            <a:ext cx="3425999" cy="1852618"/>
            <a:chOff x="0" y="0"/>
            <a:chExt cx="1239791" cy="670420"/>
          </a:xfrm>
        </p:grpSpPr>
        <p:sp>
          <p:nvSpPr>
            <p:cNvPr id="32" name="Freeform 32"/>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33" name="TextBox 33"/>
            <p:cNvSpPr txBox="1"/>
            <p:nvPr/>
          </p:nvSpPr>
          <p:spPr>
            <a:xfrm>
              <a:off x="0" y="-19050"/>
              <a:ext cx="1239791" cy="689470"/>
            </a:xfrm>
            <a:prstGeom prst="rect">
              <a:avLst/>
            </a:prstGeom>
          </p:spPr>
          <p:txBody>
            <a:bodyPr lIns="50309" tIns="50309" rIns="50309" bIns="50309" rtlCol="0" anchor="ctr"/>
            <a:lstStyle/>
            <a:p>
              <a:pPr algn="ctr">
                <a:lnSpc>
                  <a:spcPts val="1679"/>
                </a:lnSpc>
              </a:pPr>
              <a:endParaRPr/>
            </a:p>
          </p:txBody>
        </p:sp>
      </p:grpSp>
      <p:sp>
        <p:nvSpPr>
          <p:cNvPr id="34" name="TextBox 34"/>
          <p:cNvSpPr txBox="1"/>
          <p:nvPr/>
        </p:nvSpPr>
        <p:spPr>
          <a:xfrm>
            <a:off x="3978262" y="4494331"/>
            <a:ext cx="3265277" cy="1487805"/>
          </a:xfrm>
          <a:prstGeom prst="rect">
            <a:avLst/>
          </a:prstGeom>
        </p:spPr>
        <p:txBody>
          <a:bodyPr lIns="0" tIns="0" rIns="0" bIns="0" rtlCol="0" anchor="t">
            <a:spAutoFit/>
          </a:bodyPr>
          <a:lstStyle/>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Σούπερ μάρκετ:</a:t>
            </a:r>
          </a:p>
          <a:p>
            <a:pPr marL="0" lvl="0" indent="0" algn="just">
              <a:lnSpc>
                <a:spcPts val="2399"/>
              </a:lnSpc>
            </a:pPr>
            <a:endParaRPr lang="en-US" sz="1199" spc="-45">
              <a:solidFill>
                <a:srgbClr val="464646"/>
              </a:solidFill>
              <a:latin typeface="Open Sans"/>
              <a:ea typeface="Open Sans"/>
              <a:cs typeface="Open Sans"/>
              <a:sym typeface="Open Sans"/>
            </a:endParaRPr>
          </a:p>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Τράπεζες:</a:t>
            </a:r>
          </a:p>
          <a:p>
            <a:pPr marL="0" lvl="0" indent="0" algn="just">
              <a:lnSpc>
                <a:spcPts val="2399"/>
              </a:lnSpc>
            </a:pPr>
            <a:endParaRPr lang="en-US" sz="1199" spc="-45">
              <a:solidFill>
                <a:srgbClr val="464646"/>
              </a:solidFill>
              <a:latin typeface="Open Sans"/>
              <a:ea typeface="Open Sans"/>
              <a:cs typeface="Open Sans"/>
              <a:sym typeface="Open Sans"/>
            </a:endParaRPr>
          </a:p>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Ταχυδρομείο / Κοινοτικά κέντρα:</a:t>
            </a:r>
          </a:p>
        </p:txBody>
      </p:sp>
      <p:grpSp>
        <p:nvGrpSpPr>
          <p:cNvPr id="35" name="Group 35"/>
          <p:cNvGrpSpPr/>
          <p:nvPr/>
        </p:nvGrpSpPr>
        <p:grpSpPr>
          <a:xfrm>
            <a:off x="220046" y="9262092"/>
            <a:ext cx="7078857" cy="1232480"/>
            <a:chOff x="0" y="0"/>
            <a:chExt cx="2561677" cy="446006"/>
          </a:xfrm>
        </p:grpSpPr>
        <p:sp>
          <p:nvSpPr>
            <p:cNvPr id="36" name="Freeform 36"/>
            <p:cNvSpPr/>
            <p:nvPr/>
          </p:nvSpPr>
          <p:spPr>
            <a:xfrm>
              <a:off x="0" y="0"/>
              <a:ext cx="2561678" cy="446006"/>
            </a:xfrm>
            <a:custGeom>
              <a:avLst/>
              <a:gdLst/>
              <a:ahLst/>
              <a:cxnLst/>
              <a:rect l="l" t="t" r="r" b="b"/>
              <a:pathLst>
                <a:path w="2561678" h="446006">
                  <a:moveTo>
                    <a:pt x="0" y="0"/>
                  </a:moveTo>
                  <a:lnTo>
                    <a:pt x="2561678" y="0"/>
                  </a:lnTo>
                  <a:lnTo>
                    <a:pt x="2561678" y="446006"/>
                  </a:lnTo>
                  <a:lnTo>
                    <a:pt x="0" y="446006"/>
                  </a:lnTo>
                  <a:close/>
                </a:path>
              </a:pathLst>
            </a:custGeom>
            <a:solidFill>
              <a:srgbClr val="E7F8F7"/>
            </a:solidFill>
          </p:spPr>
          <p:txBody>
            <a:bodyPr/>
            <a:lstStyle/>
            <a:p>
              <a:endParaRPr lang="en-CY"/>
            </a:p>
          </p:txBody>
        </p:sp>
        <p:sp>
          <p:nvSpPr>
            <p:cNvPr id="37" name="TextBox 37"/>
            <p:cNvSpPr txBox="1"/>
            <p:nvPr/>
          </p:nvSpPr>
          <p:spPr>
            <a:xfrm>
              <a:off x="0" y="-19050"/>
              <a:ext cx="2561677" cy="465056"/>
            </a:xfrm>
            <a:prstGeom prst="rect">
              <a:avLst/>
            </a:prstGeom>
          </p:spPr>
          <p:txBody>
            <a:bodyPr lIns="50309" tIns="50309" rIns="50309" bIns="50309" rtlCol="0" anchor="ctr"/>
            <a:lstStyle/>
            <a:p>
              <a:pPr algn="ctr">
                <a:lnSpc>
                  <a:spcPts val="1679"/>
                </a:lnSpc>
              </a:pPr>
              <a:endParaRPr/>
            </a:p>
          </p:txBody>
        </p:sp>
      </p:grpSp>
      <p:grpSp>
        <p:nvGrpSpPr>
          <p:cNvPr id="38" name="Group 38"/>
          <p:cNvGrpSpPr/>
          <p:nvPr/>
        </p:nvGrpSpPr>
        <p:grpSpPr>
          <a:xfrm>
            <a:off x="220046" y="8820488"/>
            <a:ext cx="5129196" cy="512446"/>
            <a:chOff x="0" y="0"/>
            <a:chExt cx="1856139" cy="185443"/>
          </a:xfrm>
        </p:grpSpPr>
        <p:sp>
          <p:nvSpPr>
            <p:cNvPr id="39" name="Freeform 39"/>
            <p:cNvSpPr/>
            <p:nvPr/>
          </p:nvSpPr>
          <p:spPr>
            <a:xfrm>
              <a:off x="0" y="0"/>
              <a:ext cx="1856139" cy="185443"/>
            </a:xfrm>
            <a:custGeom>
              <a:avLst/>
              <a:gdLst/>
              <a:ahLst/>
              <a:cxnLst/>
              <a:rect l="l" t="t" r="r" b="b"/>
              <a:pathLst>
                <a:path w="1856139" h="185443">
                  <a:moveTo>
                    <a:pt x="9056" y="0"/>
                  </a:moveTo>
                  <a:lnTo>
                    <a:pt x="1847083" y="0"/>
                  </a:lnTo>
                  <a:cubicBezTo>
                    <a:pt x="1849485" y="0"/>
                    <a:pt x="1851788" y="954"/>
                    <a:pt x="1853487" y="2653"/>
                  </a:cubicBezTo>
                  <a:cubicBezTo>
                    <a:pt x="1855185" y="4351"/>
                    <a:pt x="1856139" y="6654"/>
                    <a:pt x="1856139" y="9056"/>
                  </a:cubicBezTo>
                  <a:lnTo>
                    <a:pt x="1856139" y="176386"/>
                  </a:lnTo>
                  <a:cubicBezTo>
                    <a:pt x="1856139" y="178788"/>
                    <a:pt x="1855185" y="181092"/>
                    <a:pt x="1853487" y="182790"/>
                  </a:cubicBezTo>
                  <a:cubicBezTo>
                    <a:pt x="1851788" y="184488"/>
                    <a:pt x="1849485" y="185443"/>
                    <a:pt x="1847083" y="185443"/>
                  </a:cubicBezTo>
                  <a:lnTo>
                    <a:pt x="9056" y="185443"/>
                  </a:lnTo>
                  <a:cubicBezTo>
                    <a:pt x="6654" y="185443"/>
                    <a:pt x="4351" y="184488"/>
                    <a:pt x="2653" y="182790"/>
                  </a:cubicBezTo>
                  <a:cubicBezTo>
                    <a:pt x="954" y="181092"/>
                    <a:pt x="0" y="178788"/>
                    <a:pt x="0" y="176386"/>
                  </a:cubicBezTo>
                  <a:lnTo>
                    <a:pt x="0" y="9056"/>
                  </a:lnTo>
                  <a:cubicBezTo>
                    <a:pt x="0" y="6654"/>
                    <a:pt x="954" y="4351"/>
                    <a:pt x="2653" y="2653"/>
                  </a:cubicBezTo>
                  <a:cubicBezTo>
                    <a:pt x="4351" y="954"/>
                    <a:pt x="6654" y="0"/>
                    <a:pt x="9056" y="0"/>
                  </a:cubicBezTo>
                  <a:close/>
                </a:path>
              </a:pathLst>
            </a:custGeom>
            <a:solidFill>
              <a:srgbClr val="68BFBD"/>
            </a:solidFill>
          </p:spPr>
          <p:txBody>
            <a:bodyPr/>
            <a:lstStyle/>
            <a:p>
              <a:endParaRPr lang="en-CY"/>
            </a:p>
          </p:txBody>
        </p:sp>
        <p:sp>
          <p:nvSpPr>
            <p:cNvPr id="40" name="TextBox 40"/>
            <p:cNvSpPr txBox="1"/>
            <p:nvPr/>
          </p:nvSpPr>
          <p:spPr>
            <a:xfrm>
              <a:off x="0" y="-28575"/>
              <a:ext cx="1856139" cy="214018"/>
            </a:xfrm>
            <a:prstGeom prst="rect">
              <a:avLst/>
            </a:prstGeom>
          </p:spPr>
          <p:txBody>
            <a:bodyPr lIns="50309" tIns="50309" rIns="50309" bIns="50309"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Συμβουλές και προτάσεις ομάδας</a:t>
              </a:r>
            </a:p>
          </p:txBody>
        </p:sp>
      </p:grpSp>
      <p:sp>
        <p:nvSpPr>
          <p:cNvPr id="41" name="TextBox 41"/>
          <p:cNvSpPr txBox="1"/>
          <p:nvPr/>
        </p:nvSpPr>
        <p:spPr>
          <a:xfrm>
            <a:off x="324113" y="9483492"/>
            <a:ext cx="6350870" cy="219837"/>
          </a:xfrm>
          <a:prstGeom prst="rect">
            <a:avLst/>
          </a:prstGeom>
        </p:spPr>
        <p:txBody>
          <a:bodyPr lIns="0" tIns="0" rIns="0" bIns="0" rtlCol="0" anchor="t">
            <a:spAutoFit/>
          </a:bodyPr>
          <a:lstStyle/>
          <a:p>
            <a:pPr marL="259080" lvl="1" indent="-129540" algn="just">
              <a:lnSpc>
                <a:spcPts val="1884"/>
              </a:lnSpc>
              <a:buFont typeface="Arial"/>
              <a:buChar char="•"/>
            </a:pPr>
            <a:r>
              <a:rPr lang="en-US" sz="1200" spc="-45">
                <a:solidFill>
                  <a:srgbClr val="464646"/>
                </a:solidFill>
                <a:latin typeface="Open Sans"/>
                <a:ea typeface="Open Sans"/>
                <a:cs typeface="Open Sans"/>
                <a:sym typeface="Open Sans"/>
              </a:rPr>
              <a:t>Προσθέστε τοπικές συμβουλές από συναδέλφους εδώ:</a:t>
            </a:r>
          </a:p>
        </p:txBody>
      </p:sp>
      <p:grpSp>
        <p:nvGrpSpPr>
          <p:cNvPr id="42" name="Group 42"/>
          <p:cNvGrpSpPr/>
          <p:nvPr/>
        </p:nvGrpSpPr>
        <p:grpSpPr>
          <a:xfrm>
            <a:off x="3942312" y="6890923"/>
            <a:ext cx="3425999" cy="1852618"/>
            <a:chOff x="0" y="0"/>
            <a:chExt cx="1239791" cy="670420"/>
          </a:xfrm>
        </p:grpSpPr>
        <p:sp>
          <p:nvSpPr>
            <p:cNvPr id="43" name="Freeform 43"/>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44" name="TextBox 44"/>
            <p:cNvSpPr txBox="1"/>
            <p:nvPr/>
          </p:nvSpPr>
          <p:spPr>
            <a:xfrm>
              <a:off x="0" y="-19050"/>
              <a:ext cx="1239791" cy="689470"/>
            </a:xfrm>
            <a:prstGeom prst="rect">
              <a:avLst/>
            </a:prstGeom>
          </p:spPr>
          <p:txBody>
            <a:bodyPr lIns="50309" tIns="50309" rIns="50309" bIns="50309" rtlCol="0" anchor="ctr"/>
            <a:lstStyle/>
            <a:p>
              <a:pPr algn="ctr">
                <a:lnSpc>
                  <a:spcPts val="1679"/>
                </a:lnSpc>
              </a:pPr>
              <a:endParaRPr/>
            </a:p>
          </p:txBody>
        </p:sp>
      </p:grpSp>
      <p:grpSp>
        <p:nvGrpSpPr>
          <p:cNvPr id="45" name="Group 45"/>
          <p:cNvGrpSpPr/>
          <p:nvPr/>
        </p:nvGrpSpPr>
        <p:grpSpPr>
          <a:xfrm>
            <a:off x="3942312" y="6349260"/>
            <a:ext cx="2680139" cy="690589"/>
            <a:chOff x="0" y="0"/>
            <a:chExt cx="969881" cy="249908"/>
          </a:xfrm>
        </p:grpSpPr>
        <p:sp>
          <p:nvSpPr>
            <p:cNvPr id="46" name="Freeform 46"/>
            <p:cNvSpPr/>
            <p:nvPr/>
          </p:nvSpPr>
          <p:spPr>
            <a:xfrm>
              <a:off x="0" y="0"/>
              <a:ext cx="969881" cy="249908"/>
            </a:xfrm>
            <a:custGeom>
              <a:avLst/>
              <a:gdLst/>
              <a:ahLst/>
              <a:cxnLst/>
              <a:rect l="l" t="t" r="r" b="b"/>
              <a:pathLst>
                <a:path w="969881" h="249908">
                  <a:moveTo>
                    <a:pt x="17332" y="0"/>
                  </a:moveTo>
                  <a:lnTo>
                    <a:pt x="952550" y="0"/>
                  </a:lnTo>
                  <a:cubicBezTo>
                    <a:pt x="957146" y="0"/>
                    <a:pt x="961555" y="1826"/>
                    <a:pt x="964805" y="5076"/>
                  </a:cubicBezTo>
                  <a:cubicBezTo>
                    <a:pt x="968055" y="8327"/>
                    <a:pt x="969881" y="12735"/>
                    <a:pt x="969881" y="17332"/>
                  </a:cubicBezTo>
                  <a:lnTo>
                    <a:pt x="969881" y="232577"/>
                  </a:lnTo>
                  <a:cubicBezTo>
                    <a:pt x="969881" y="237173"/>
                    <a:pt x="968055" y="241582"/>
                    <a:pt x="964805" y="244832"/>
                  </a:cubicBezTo>
                  <a:cubicBezTo>
                    <a:pt x="961555" y="248082"/>
                    <a:pt x="957146" y="249908"/>
                    <a:pt x="952550" y="249908"/>
                  </a:cubicBezTo>
                  <a:lnTo>
                    <a:pt x="17332" y="249908"/>
                  </a:lnTo>
                  <a:cubicBezTo>
                    <a:pt x="12735" y="249908"/>
                    <a:pt x="8327" y="248082"/>
                    <a:pt x="5076" y="244832"/>
                  </a:cubicBezTo>
                  <a:cubicBezTo>
                    <a:pt x="1826" y="241582"/>
                    <a:pt x="0" y="237173"/>
                    <a:pt x="0" y="232577"/>
                  </a:cubicBezTo>
                  <a:lnTo>
                    <a:pt x="0" y="17332"/>
                  </a:lnTo>
                  <a:cubicBezTo>
                    <a:pt x="0" y="12735"/>
                    <a:pt x="1826" y="8327"/>
                    <a:pt x="5076" y="5076"/>
                  </a:cubicBezTo>
                  <a:cubicBezTo>
                    <a:pt x="8327" y="1826"/>
                    <a:pt x="12735" y="0"/>
                    <a:pt x="17332" y="0"/>
                  </a:cubicBezTo>
                  <a:close/>
                </a:path>
              </a:pathLst>
            </a:custGeom>
            <a:solidFill>
              <a:srgbClr val="68BFBD"/>
            </a:solidFill>
          </p:spPr>
          <p:txBody>
            <a:bodyPr/>
            <a:lstStyle/>
            <a:p>
              <a:endParaRPr lang="en-CY"/>
            </a:p>
          </p:txBody>
        </p:sp>
        <p:sp>
          <p:nvSpPr>
            <p:cNvPr id="47" name="TextBox 47"/>
            <p:cNvSpPr txBox="1"/>
            <p:nvPr/>
          </p:nvSpPr>
          <p:spPr>
            <a:xfrm>
              <a:off x="0" y="-28575"/>
              <a:ext cx="969881" cy="278483"/>
            </a:xfrm>
            <a:prstGeom prst="rect">
              <a:avLst/>
            </a:prstGeom>
          </p:spPr>
          <p:txBody>
            <a:bodyPr lIns="50309" tIns="50309" rIns="50309" bIns="50309"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Δίκτυο κινητής τηλεφωνίας</a:t>
              </a:r>
            </a:p>
          </p:txBody>
        </p:sp>
      </p:grpSp>
      <p:sp>
        <p:nvSpPr>
          <p:cNvPr id="48" name="TextBox 48"/>
          <p:cNvSpPr txBox="1"/>
          <p:nvPr/>
        </p:nvSpPr>
        <p:spPr>
          <a:xfrm>
            <a:off x="3978262" y="6984331"/>
            <a:ext cx="3118390" cy="278130"/>
          </a:xfrm>
          <a:prstGeom prst="rect">
            <a:avLst/>
          </a:prstGeom>
        </p:spPr>
        <p:txBody>
          <a:bodyPr lIns="0" tIns="0" rIns="0" bIns="0" rtlCol="0" anchor="t">
            <a:spAutoFit/>
          </a:bodyPr>
          <a:lstStyle/>
          <a:p>
            <a:pPr marL="259080" lvl="1" indent="-129540" algn="just">
              <a:lnSpc>
                <a:spcPts val="2400"/>
              </a:lnSpc>
              <a:buFont typeface="Arial"/>
              <a:buChar char="•"/>
            </a:pPr>
            <a:r>
              <a:rPr lang="en-US" sz="1200" spc="-45">
                <a:solidFill>
                  <a:srgbClr val="464646"/>
                </a:solidFill>
                <a:latin typeface="Open Sans"/>
                <a:ea typeface="Open Sans"/>
                <a:cs typeface="Open Sans"/>
                <a:sym typeface="Open Sans"/>
              </a:rPr>
              <a:t>Συστάσεις:</a:t>
            </a:r>
          </a:p>
        </p:txBody>
      </p:sp>
      <p:grpSp>
        <p:nvGrpSpPr>
          <p:cNvPr id="49" name="Group 49"/>
          <p:cNvGrpSpPr/>
          <p:nvPr/>
        </p:nvGrpSpPr>
        <p:grpSpPr>
          <a:xfrm>
            <a:off x="3942312" y="3930315"/>
            <a:ext cx="2680139" cy="512778"/>
            <a:chOff x="0" y="0"/>
            <a:chExt cx="969881" cy="185563"/>
          </a:xfrm>
        </p:grpSpPr>
        <p:sp>
          <p:nvSpPr>
            <p:cNvPr id="50" name="Freeform 50"/>
            <p:cNvSpPr/>
            <p:nvPr/>
          </p:nvSpPr>
          <p:spPr>
            <a:xfrm>
              <a:off x="0" y="0"/>
              <a:ext cx="969881" cy="185563"/>
            </a:xfrm>
            <a:custGeom>
              <a:avLst/>
              <a:gdLst/>
              <a:ahLst/>
              <a:cxnLst/>
              <a:rect l="l" t="t" r="r" b="b"/>
              <a:pathLst>
                <a:path w="969881" h="185563">
                  <a:moveTo>
                    <a:pt x="17332" y="0"/>
                  </a:moveTo>
                  <a:lnTo>
                    <a:pt x="952550" y="0"/>
                  </a:lnTo>
                  <a:cubicBezTo>
                    <a:pt x="957146" y="0"/>
                    <a:pt x="961555" y="1826"/>
                    <a:pt x="964805" y="5076"/>
                  </a:cubicBezTo>
                  <a:cubicBezTo>
                    <a:pt x="968055" y="8327"/>
                    <a:pt x="969881" y="12735"/>
                    <a:pt x="969881" y="17332"/>
                  </a:cubicBezTo>
                  <a:lnTo>
                    <a:pt x="969881" y="168231"/>
                  </a:lnTo>
                  <a:cubicBezTo>
                    <a:pt x="969881" y="172827"/>
                    <a:pt x="968055" y="177236"/>
                    <a:pt x="964805" y="180486"/>
                  </a:cubicBezTo>
                  <a:cubicBezTo>
                    <a:pt x="961555" y="183737"/>
                    <a:pt x="957146" y="185563"/>
                    <a:pt x="952550" y="185563"/>
                  </a:cubicBezTo>
                  <a:lnTo>
                    <a:pt x="17332" y="185563"/>
                  </a:lnTo>
                  <a:cubicBezTo>
                    <a:pt x="12735" y="185563"/>
                    <a:pt x="8327" y="183737"/>
                    <a:pt x="5076" y="180486"/>
                  </a:cubicBezTo>
                  <a:cubicBezTo>
                    <a:pt x="1826" y="177236"/>
                    <a:pt x="0" y="172827"/>
                    <a:pt x="0" y="168231"/>
                  </a:cubicBezTo>
                  <a:lnTo>
                    <a:pt x="0" y="17332"/>
                  </a:lnTo>
                  <a:cubicBezTo>
                    <a:pt x="0" y="12735"/>
                    <a:pt x="1826" y="8327"/>
                    <a:pt x="5076" y="5076"/>
                  </a:cubicBezTo>
                  <a:cubicBezTo>
                    <a:pt x="8327" y="1826"/>
                    <a:pt x="12735" y="0"/>
                    <a:pt x="17332" y="0"/>
                  </a:cubicBezTo>
                  <a:close/>
                </a:path>
              </a:pathLst>
            </a:custGeom>
            <a:solidFill>
              <a:srgbClr val="68BFBD"/>
            </a:solidFill>
          </p:spPr>
          <p:txBody>
            <a:bodyPr/>
            <a:lstStyle/>
            <a:p>
              <a:endParaRPr lang="en-CY"/>
            </a:p>
          </p:txBody>
        </p:sp>
        <p:sp>
          <p:nvSpPr>
            <p:cNvPr id="51" name="TextBox 51"/>
            <p:cNvSpPr txBox="1"/>
            <p:nvPr/>
          </p:nvSpPr>
          <p:spPr>
            <a:xfrm>
              <a:off x="0" y="-28575"/>
              <a:ext cx="969881" cy="214138"/>
            </a:xfrm>
            <a:prstGeom prst="rect">
              <a:avLst/>
            </a:prstGeom>
          </p:spPr>
          <p:txBody>
            <a:bodyPr lIns="50309" tIns="50309" rIns="50309" bIns="50309" rtlCol="0" anchor="ctr"/>
            <a:lstStyle/>
            <a:p>
              <a:pPr marL="0" lvl="0" indent="0" algn="l">
                <a:lnSpc>
                  <a:spcPts val="2239"/>
                </a:lnSpc>
              </a:pPr>
              <a:r>
                <a:rPr lang="en-US" sz="1599" b="1">
                  <a:solidFill>
                    <a:srgbClr val="FFFFFF"/>
                  </a:solidFill>
                  <a:latin typeface="Open Sans Bold"/>
                  <a:ea typeface="Open Sans Bold"/>
                  <a:cs typeface="Open Sans Bold"/>
                  <a:sym typeface="Open Sans Bold"/>
                </a:rPr>
                <a:t>Καθημερινές Υπηρεσίες</a:t>
              </a:r>
            </a:p>
          </p:txBody>
        </p:sp>
      </p:grpSp>
      <p:sp>
        <p:nvSpPr>
          <p:cNvPr id="52" name="TextBox 52"/>
          <p:cNvSpPr txBox="1"/>
          <p:nvPr/>
        </p:nvSpPr>
        <p:spPr>
          <a:xfrm>
            <a:off x="526822" y="1040573"/>
            <a:ext cx="6690401" cy="278130"/>
          </a:xfrm>
          <a:prstGeom prst="rect">
            <a:avLst/>
          </a:prstGeom>
        </p:spPr>
        <p:txBody>
          <a:bodyPr lIns="0" tIns="0" rIns="0" bIns="0" rtlCol="0" anchor="t">
            <a:spAutoFit/>
          </a:bodyPr>
          <a:lstStyle/>
          <a:p>
            <a:pPr marL="0" lvl="0" indent="0" algn="ctr">
              <a:lnSpc>
                <a:spcPts val="2400"/>
              </a:lnSpc>
              <a:spcBef>
                <a:spcPct val="0"/>
              </a:spcBef>
            </a:pPr>
            <a:r>
              <a:rPr lang="en-US" sz="1200" i="1" spc="-45">
                <a:solidFill>
                  <a:srgbClr val="464646"/>
                </a:solidFill>
                <a:latin typeface="Open Sans Italics"/>
                <a:ea typeface="Open Sans Italics"/>
                <a:cs typeface="Open Sans Italics"/>
                <a:sym typeface="Open Sans Italics"/>
              </a:rPr>
              <a:t>Συμπληρώστε τις σχετικές ενότητες για την περιοχή σας. Αφήστε κενά τυχόν ενότητες που δεν ισχύουν.</a:t>
            </a:r>
          </a:p>
        </p:txBody>
      </p:sp>
      <p:sp>
        <p:nvSpPr>
          <p:cNvPr id="53" name="TextBox 53"/>
          <p:cNvSpPr txBox="1"/>
          <p:nvPr/>
        </p:nvSpPr>
        <p:spPr>
          <a:xfrm>
            <a:off x="221616" y="638926"/>
            <a:ext cx="7108501" cy="327025"/>
          </a:xfrm>
          <a:prstGeom prst="rect">
            <a:avLst/>
          </a:prstGeom>
        </p:spPr>
        <p:txBody>
          <a:bodyPr lIns="0" tIns="0" rIns="0" bIns="0" rtlCol="0" anchor="t">
            <a:spAutoFit/>
          </a:bodyPr>
          <a:lstStyle/>
          <a:p>
            <a:pPr marL="0" lvl="0" indent="0" algn="ctr">
              <a:lnSpc>
                <a:spcPts val="2600"/>
              </a:lnSpc>
            </a:pPr>
            <a:r>
              <a:rPr lang="en-US" sz="2000" b="1" spc="-140">
                <a:solidFill>
                  <a:srgbClr val="464646"/>
                </a:solidFill>
                <a:latin typeface="Open Sans Bold"/>
                <a:ea typeface="Open Sans Bold"/>
                <a:cs typeface="Open Sans Bold"/>
                <a:sym typeface="Open Sans Bold"/>
              </a:rPr>
              <a:t>Τοπικές Υπηρεσίες &amp; Οδηγός Προσανατολισμού</a:t>
            </a:r>
          </a:p>
        </p:txBody>
      </p:sp>
      <p:sp>
        <p:nvSpPr>
          <p:cNvPr id="54" name="TextBox 54"/>
          <p:cNvSpPr txBox="1"/>
          <p:nvPr/>
        </p:nvSpPr>
        <p:spPr>
          <a:xfrm>
            <a:off x="3967490" y="2011264"/>
            <a:ext cx="3129161" cy="1487805"/>
          </a:xfrm>
          <a:prstGeom prst="rect">
            <a:avLst/>
          </a:prstGeom>
        </p:spPr>
        <p:txBody>
          <a:bodyPr lIns="0" tIns="0" rIns="0" bIns="0" rtlCol="0" anchor="t">
            <a:spAutoFit/>
          </a:bodyPr>
          <a:lstStyle/>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Τοπικός δήμος ή κέντρο εξυπηρέτησης πολιτών</a:t>
            </a:r>
          </a:p>
          <a:p>
            <a:pPr marL="0" lvl="0" indent="0" algn="just">
              <a:lnSpc>
                <a:spcPts val="2399"/>
              </a:lnSpc>
            </a:pPr>
            <a:endParaRPr lang="en-US" sz="1199" spc="-45">
              <a:solidFill>
                <a:srgbClr val="464646"/>
              </a:solidFill>
              <a:latin typeface="Open Sans"/>
              <a:ea typeface="Open Sans"/>
              <a:cs typeface="Open Sans"/>
              <a:sym typeface="Open Sans"/>
            </a:endParaRPr>
          </a:p>
          <a:p>
            <a:pPr marL="259080" lvl="1" indent="-129540" algn="just">
              <a:lnSpc>
                <a:spcPts val="2399"/>
              </a:lnSpc>
              <a:buFont typeface="Arial"/>
              <a:buChar char="•"/>
            </a:pPr>
            <a:r>
              <a:rPr lang="en-US" sz="1199" spc="-45">
                <a:solidFill>
                  <a:srgbClr val="464646"/>
                </a:solidFill>
                <a:latin typeface="Open Sans"/>
                <a:ea typeface="Open Sans"/>
                <a:cs typeface="Open Sans"/>
                <a:sym typeface="Open Sans"/>
              </a:rPr>
              <a:t>Γραφεία μετανάστευσης ή εγγραφής (όπου ισχύει)</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20046" y="2015866"/>
            <a:ext cx="3369284" cy="2020920"/>
            <a:chOff x="0" y="0"/>
            <a:chExt cx="1219267" cy="731325"/>
          </a:xfrm>
        </p:grpSpPr>
        <p:sp>
          <p:nvSpPr>
            <p:cNvPr id="5" name="Freeform 5"/>
            <p:cNvSpPr/>
            <p:nvPr/>
          </p:nvSpPr>
          <p:spPr>
            <a:xfrm>
              <a:off x="0" y="0"/>
              <a:ext cx="1219267" cy="731325"/>
            </a:xfrm>
            <a:custGeom>
              <a:avLst/>
              <a:gdLst/>
              <a:ahLst/>
              <a:cxnLst/>
              <a:rect l="l" t="t" r="r" b="b"/>
              <a:pathLst>
                <a:path w="1219267" h="731325">
                  <a:moveTo>
                    <a:pt x="0" y="0"/>
                  </a:moveTo>
                  <a:lnTo>
                    <a:pt x="1219267" y="0"/>
                  </a:lnTo>
                  <a:lnTo>
                    <a:pt x="1219267" y="731325"/>
                  </a:lnTo>
                  <a:lnTo>
                    <a:pt x="0" y="731325"/>
                  </a:lnTo>
                  <a:close/>
                </a:path>
              </a:pathLst>
            </a:custGeom>
            <a:solidFill>
              <a:srgbClr val="E7F8F7"/>
            </a:solidFill>
          </p:spPr>
          <p:txBody>
            <a:bodyPr/>
            <a:lstStyle/>
            <a:p>
              <a:endParaRPr lang="en-CY"/>
            </a:p>
          </p:txBody>
        </p:sp>
        <p:sp>
          <p:nvSpPr>
            <p:cNvPr id="6" name="TextBox 6"/>
            <p:cNvSpPr txBox="1"/>
            <p:nvPr/>
          </p:nvSpPr>
          <p:spPr>
            <a:xfrm>
              <a:off x="0" y="-19050"/>
              <a:ext cx="1219267" cy="750375"/>
            </a:xfrm>
            <a:prstGeom prst="rect">
              <a:avLst/>
            </a:prstGeom>
          </p:spPr>
          <p:txBody>
            <a:bodyPr lIns="50309" tIns="50309" rIns="50309" bIns="50309" rtlCol="0" anchor="ctr"/>
            <a:lstStyle/>
            <a:p>
              <a:pPr algn="ctr">
                <a:lnSpc>
                  <a:spcPts val="1679"/>
                </a:lnSpc>
              </a:pPr>
              <a:endParaRPr/>
            </a:p>
          </p:txBody>
        </p:sp>
      </p:grpSp>
      <p:grpSp>
        <p:nvGrpSpPr>
          <p:cNvPr id="7" name="Group 7"/>
          <p:cNvGrpSpPr/>
          <p:nvPr/>
        </p:nvGrpSpPr>
        <p:grpSpPr>
          <a:xfrm>
            <a:off x="220046" y="1603636"/>
            <a:ext cx="2850643" cy="485513"/>
            <a:chOff x="0" y="0"/>
            <a:chExt cx="1031583" cy="175696"/>
          </a:xfrm>
        </p:grpSpPr>
        <p:sp>
          <p:nvSpPr>
            <p:cNvPr id="8" name="Freeform 8"/>
            <p:cNvSpPr/>
            <p:nvPr/>
          </p:nvSpPr>
          <p:spPr>
            <a:xfrm>
              <a:off x="0" y="0"/>
              <a:ext cx="1031583" cy="175696"/>
            </a:xfrm>
            <a:custGeom>
              <a:avLst/>
              <a:gdLst/>
              <a:ahLst/>
              <a:cxnLst/>
              <a:rect l="l" t="t" r="r" b="b"/>
              <a:pathLst>
                <a:path w="1031583" h="175696">
                  <a:moveTo>
                    <a:pt x="16295" y="0"/>
                  </a:moveTo>
                  <a:lnTo>
                    <a:pt x="1015288" y="0"/>
                  </a:lnTo>
                  <a:cubicBezTo>
                    <a:pt x="1019609" y="0"/>
                    <a:pt x="1023754" y="1717"/>
                    <a:pt x="1026810" y="4773"/>
                  </a:cubicBezTo>
                  <a:cubicBezTo>
                    <a:pt x="1029866" y="7829"/>
                    <a:pt x="1031583" y="11973"/>
                    <a:pt x="1031583" y="16295"/>
                  </a:cubicBezTo>
                  <a:lnTo>
                    <a:pt x="1031583" y="159401"/>
                  </a:lnTo>
                  <a:cubicBezTo>
                    <a:pt x="1031583" y="163723"/>
                    <a:pt x="1029866" y="167868"/>
                    <a:pt x="1026810" y="170924"/>
                  </a:cubicBezTo>
                  <a:cubicBezTo>
                    <a:pt x="1023754" y="173979"/>
                    <a:pt x="1019609" y="175696"/>
                    <a:pt x="1015288" y="175696"/>
                  </a:cubicBezTo>
                  <a:lnTo>
                    <a:pt x="16295" y="175696"/>
                  </a:lnTo>
                  <a:cubicBezTo>
                    <a:pt x="11973" y="175696"/>
                    <a:pt x="7829" y="173979"/>
                    <a:pt x="4773" y="170924"/>
                  </a:cubicBezTo>
                  <a:cubicBezTo>
                    <a:pt x="1717" y="167868"/>
                    <a:pt x="0" y="163723"/>
                    <a:pt x="0" y="159401"/>
                  </a:cubicBezTo>
                  <a:lnTo>
                    <a:pt x="0" y="16295"/>
                  </a:lnTo>
                  <a:cubicBezTo>
                    <a:pt x="0" y="11973"/>
                    <a:pt x="1717" y="7829"/>
                    <a:pt x="4773" y="4773"/>
                  </a:cubicBezTo>
                  <a:cubicBezTo>
                    <a:pt x="7829" y="1717"/>
                    <a:pt x="11973" y="0"/>
                    <a:pt x="16295" y="0"/>
                  </a:cubicBezTo>
                  <a:close/>
                </a:path>
              </a:pathLst>
            </a:custGeom>
            <a:solidFill>
              <a:srgbClr val="68BFBD"/>
            </a:solidFill>
          </p:spPr>
          <p:txBody>
            <a:bodyPr/>
            <a:lstStyle/>
            <a:p>
              <a:endParaRPr lang="en-CY"/>
            </a:p>
          </p:txBody>
        </p:sp>
        <p:sp>
          <p:nvSpPr>
            <p:cNvPr id="9" name="TextBox 9"/>
            <p:cNvSpPr txBox="1"/>
            <p:nvPr/>
          </p:nvSpPr>
          <p:spPr>
            <a:xfrm>
              <a:off x="0" y="-28575"/>
              <a:ext cx="1031583" cy="204271"/>
            </a:xfrm>
            <a:prstGeom prst="rect">
              <a:avLst/>
            </a:prstGeom>
          </p:spPr>
          <p:txBody>
            <a:bodyPr lIns="50309" tIns="50309" rIns="50309" bIns="50309" rtlCol="0" anchor="ctr"/>
            <a:lstStyle/>
            <a:p>
              <a:pPr marL="0" lvl="0" indent="0" algn="l">
                <a:lnSpc>
                  <a:spcPts val="1960"/>
                </a:lnSpc>
              </a:pPr>
              <a:r>
                <a:rPr lang="en-US" sz="1400" b="1">
                  <a:solidFill>
                    <a:srgbClr val="FFFFFF"/>
                  </a:solidFill>
                  <a:latin typeface="Open Sans Bold"/>
                  <a:ea typeface="Open Sans Bold"/>
                  <a:cs typeface="Open Sans Bold"/>
                  <a:sym typeface="Open Sans Bold"/>
                </a:rPr>
                <a:t>Επιλογές φροντίδας παιδιών</a:t>
              </a:r>
            </a:p>
          </p:txBody>
        </p:sp>
      </p:grpSp>
      <p:sp>
        <p:nvSpPr>
          <p:cNvPr id="10" name="TextBox 10"/>
          <p:cNvSpPr txBox="1"/>
          <p:nvPr/>
        </p:nvSpPr>
        <p:spPr>
          <a:xfrm>
            <a:off x="260521" y="2020570"/>
            <a:ext cx="3328810" cy="1802130"/>
          </a:xfrm>
          <a:prstGeom prst="rect">
            <a:avLst/>
          </a:prstGeom>
        </p:spPr>
        <p:txBody>
          <a:bodyPr lIns="0" tIns="0" rIns="0" bIns="0" rtlCol="0" anchor="t">
            <a:spAutoFit/>
          </a:bodyPr>
          <a:lstStyle/>
          <a:p>
            <a:pPr marL="259080" lvl="1" indent="-129540" algn="l">
              <a:lnSpc>
                <a:spcPts val="2400"/>
              </a:lnSpc>
              <a:buFont typeface="Arial"/>
              <a:buChar char="•"/>
            </a:pPr>
            <a:r>
              <a:rPr lang="en-US" sz="1200" spc="-45" dirty="0">
                <a:solidFill>
                  <a:srgbClr val="464646"/>
                </a:solidFill>
                <a:latin typeface="Open Sans"/>
                <a:ea typeface="Open Sans"/>
                <a:cs typeface="Open Sans"/>
                <a:sym typeface="Open Sans"/>
              </a:rPr>
              <a:t>Επ</a:t>
            </a:r>
            <a:r>
              <a:rPr lang="en-US" sz="1200" spc="-45" dirty="0" err="1">
                <a:solidFill>
                  <a:srgbClr val="464646"/>
                </a:solidFill>
                <a:latin typeface="Open Sans"/>
                <a:ea typeface="Open Sans"/>
                <a:cs typeface="Open Sans"/>
                <a:sym typeface="Open Sans"/>
              </a:rPr>
              <a:t>ισκό</a:t>
            </a:r>
            <a:r>
              <a:rPr lang="en-US" sz="1200" spc="-45" dirty="0">
                <a:solidFill>
                  <a:srgbClr val="464646"/>
                </a:solidFill>
                <a:latin typeface="Open Sans"/>
                <a:ea typeface="Open Sans"/>
                <a:cs typeface="Open Sans"/>
                <a:sym typeface="Open Sans"/>
              </a:rPr>
              <a:t>πηση παιδικού σταθμού/νηπιαγωγείου:</a:t>
            </a:r>
          </a:p>
          <a:p>
            <a:pPr algn="l">
              <a:lnSpc>
                <a:spcPts val="2400"/>
              </a:lnSpc>
            </a:pPr>
            <a:endParaRPr lang="en-US" sz="1200" spc="-45" dirty="0">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dirty="0" err="1">
                <a:solidFill>
                  <a:srgbClr val="464646"/>
                </a:solidFill>
                <a:latin typeface="Open Sans"/>
                <a:ea typeface="Open Sans"/>
                <a:cs typeface="Open Sans"/>
                <a:sym typeface="Open Sans"/>
              </a:rPr>
              <a:t>Τυ</a:t>
            </a:r>
            <a:r>
              <a:rPr lang="en-US" sz="1200" spc="-45" dirty="0">
                <a:solidFill>
                  <a:srgbClr val="464646"/>
                </a:solidFill>
                <a:latin typeface="Open Sans"/>
                <a:ea typeface="Open Sans"/>
                <a:cs typeface="Open Sans"/>
                <a:sym typeface="Open Sans"/>
              </a:rPr>
              <a:t>πικές ώρες λειτουργίας:</a:t>
            </a:r>
          </a:p>
          <a:p>
            <a:pPr algn="l">
              <a:lnSpc>
                <a:spcPts val="2400"/>
              </a:lnSpc>
            </a:pPr>
            <a:endParaRPr lang="en-US" sz="1200" spc="-45" dirty="0">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dirty="0" err="1">
                <a:solidFill>
                  <a:srgbClr val="464646"/>
                </a:solidFill>
                <a:latin typeface="Open Sans"/>
                <a:ea typeface="Open Sans"/>
                <a:cs typeface="Open Sans"/>
                <a:sym typeface="Open Sans"/>
              </a:rPr>
              <a:t>Δι</a:t>
            </a:r>
            <a:r>
              <a:rPr lang="en-US" sz="1200" spc="-45" dirty="0">
                <a:solidFill>
                  <a:srgbClr val="464646"/>
                </a:solidFill>
                <a:latin typeface="Open Sans"/>
                <a:ea typeface="Open Sans"/>
                <a:cs typeface="Open Sans"/>
                <a:sym typeface="Open Sans"/>
              </a:rPr>
              <a:t>αδικασίες εγγραφής (σύνδεσμος):</a:t>
            </a:r>
          </a:p>
        </p:txBody>
      </p:sp>
      <p:grpSp>
        <p:nvGrpSpPr>
          <p:cNvPr id="11" name="Group 11"/>
          <p:cNvGrpSpPr/>
          <p:nvPr/>
        </p:nvGrpSpPr>
        <p:grpSpPr>
          <a:xfrm>
            <a:off x="191689" y="4487680"/>
            <a:ext cx="3425999" cy="1852618"/>
            <a:chOff x="0" y="0"/>
            <a:chExt cx="1239791" cy="670420"/>
          </a:xfrm>
        </p:grpSpPr>
        <p:sp>
          <p:nvSpPr>
            <p:cNvPr id="12" name="Freeform 12"/>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13" name="TextBox 13"/>
            <p:cNvSpPr txBox="1"/>
            <p:nvPr/>
          </p:nvSpPr>
          <p:spPr>
            <a:xfrm>
              <a:off x="0" y="-19050"/>
              <a:ext cx="1239791" cy="689470"/>
            </a:xfrm>
            <a:prstGeom prst="rect">
              <a:avLst/>
            </a:prstGeom>
          </p:spPr>
          <p:txBody>
            <a:bodyPr lIns="50309" tIns="50309" rIns="50309" bIns="50309" rtlCol="0" anchor="ctr"/>
            <a:lstStyle/>
            <a:p>
              <a:pPr algn="ctr">
                <a:lnSpc>
                  <a:spcPts val="1679"/>
                </a:lnSpc>
              </a:pPr>
              <a:endParaRPr/>
            </a:p>
          </p:txBody>
        </p:sp>
      </p:grpSp>
      <p:grpSp>
        <p:nvGrpSpPr>
          <p:cNvPr id="14" name="Group 14"/>
          <p:cNvGrpSpPr/>
          <p:nvPr/>
        </p:nvGrpSpPr>
        <p:grpSpPr>
          <a:xfrm>
            <a:off x="191689" y="4112986"/>
            <a:ext cx="3028652" cy="485513"/>
            <a:chOff x="0" y="0"/>
            <a:chExt cx="1096000" cy="175696"/>
          </a:xfrm>
        </p:grpSpPr>
        <p:sp>
          <p:nvSpPr>
            <p:cNvPr id="15" name="Freeform 15"/>
            <p:cNvSpPr/>
            <p:nvPr/>
          </p:nvSpPr>
          <p:spPr>
            <a:xfrm>
              <a:off x="0" y="0"/>
              <a:ext cx="1096000" cy="175696"/>
            </a:xfrm>
            <a:custGeom>
              <a:avLst/>
              <a:gdLst/>
              <a:ahLst/>
              <a:cxnLst/>
              <a:rect l="l" t="t" r="r" b="b"/>
              <a:pathLst>
                <a:path w="1096000" h="175696">
                  <a:moveTo>
                    <a:pt x="15337" y="0"/>
                  </a:moveTo>
                  <a:lnTo>
                    <a:pt x="1080663" y="0"/>
                  </a:lnTo>
                  <a:cubicBezTo>
                    <a:pt x="1089134" y="0"/>
                    <a:pt x="1096000" y="6867"/>
                    <a:pt x="1096000" y="15337"/>
                  </a:cubicBezTo>
                  <a:lnTo>
                    <a:pt x="1096000" y="160359"/>
                  </a:lnTo>
                  <a:cubicBezTo>
                    <a:pt x="1096000" y="164427"/>
                    <a:pt x="1094384" y="168328"/>
                    <a:pt x="1091508" y="171204"/>
                  </a:cubicBezTo>
                  <a:cubicBezTo>
                    <a:pt x="1088632" y="174080"/>
                    <a:pt x="1084731" y="175696"/>
                    <a:pt x="1080663" y="175696"/>
                  </a:cubicBezTo>
                  <a:lnTo>
                    <a:pt x="15337" y="175696"/>
                  </a:lnTo>
                  <a:cubicBezTo>
                    <a:pt x="6867" y="175696"/>
                    <a:pt x="0" y="168829"/>
                    <a:pt x="0" y="160359"/>
                  </a:cubicBezTo>
                  <a:lnTo>
                    <a:pt x="0" y="15337"/>
                  </a:lnTo>
                  <a:cubicBezTo>
                    <a:pt x="0" y="6867"/>
                    <a:pt x="6867" y="0"/>
                    <a:pt x="15337" y="0"/>
                  </a:cubicBezTo>
                  <a:close/>
                </a:path>
              </a:pathLst>
            </a:custGeom>
            <a:solidFill>
              <a:srgbClr val="68BFBD"/>
            </a:solidFill>
          </p:spPr>
          <p:txBody>
            <a:bodyPr/>
            <a:lstStyle/>
            <a:p>
              <a:endParaRPr lang="en-CY"/>
            </a:p>
          </p:txBody>
        </p:sp>
        <p:sp>
          <p:nvSpPr>
            <p:cNvPr id="16" name="TextBox 16"/>
            <p:cNvSpPr txBox="1"/>
            <p:nvPr/>
          </p:nvSpPr>
          <p:spPr>
            <a:xfrm>
              <a:off x="0" y="-28575"/>
              <a:ext cx="1096000" cy="204271"/>
            </a:xfrm>
            <a:prstGeom prst="rect">
              <a:avLst/>
            </a:prstGeom>
          </p:spPr>
          <p:txBody>
            <a:bodyPr lIns="50309" tIns="50309" rIns="50309" bIns="50309" rtlCol="0" anchor="ctr"/>
            <a:lstStyle/>
            <a:p>
              <a:pPr marL="0" lvl="0" indent="0" algn="l">
                <a:lnSpc>
                  <a:spcPts val="1960"/>
                </a:lnSpc>
              </a:pPr>
              <a:r>
                <a:rPr lang="en-US" sz="1400" b="1">
                  <a:solidFill>
                    <a:srgbClr val="FFFFFF"/>
                  </a:solidFill>
                  <a:latin typeface="Open Sans Bold"/>
                  <a:ea typeface="Open Sans Bold"/>
                  <a:cs typeface="Open Sans Bold"/>
                  <a:sym typeface="Open Sans Bold"/>
                </a:rPr>
                <a:t>Πρακτικά θέματα οικογένειας:</a:t>
              </a:r>
            </a:p>
          </p:txBody>
        </p:sp>
      </p:grpSp>
      <p:sp>
        <p:nvSpPr>
          <p:cNvPr id="17" name="TextBox 17"/>
          <p:cNvSpPr txBox="1"/>
          <p:nvPr/>
        </p:nvSpPr>
        <p:spPr>
          <a:xfrm>
            <a:off x="191689" y="4538168"/>
            <a:ext cx="3267198" cy="1497330"/>
          </a:xfrm>
          <a:prstGeom prst="rect">
            <a:avLst/>
          </a:prstGeom>
        </p:spPr>
        <p:txBody>
          <a:bodyPr lIns="0" tIns="0" rIns="0" bIns="0" rtlCol="0" anchor="t">
            <a:spAutoFit/>
          </a:bodyPr>
          <a:lstStyle/>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Ημερολόγιο σχολικών διακοπών:</a:t>
            </a:r>
          </a:p>
          <a:p>
            <a:pPr algn="l">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Επιλογές φροντίδας μετά το σχολείο:</a:t>
            </a:r>
          </a:p>
          <a:p>
            <a:pPr algn="l">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Τοπικά δίκτυα γονέων / άτυπες ομάδες:</a:t>
            </a:r>
          </a:p>
        </p:txBody>
      </p:sp>
      <p:grpSp>
        <p:nvGrpSpPr>
          <p:cNvPr id="18" name="Group 18"/>
          <p:cNvGrpSpPr/>
          <p:nvPr/>
        </p:nvGrpSpPr>
        <p:grpSpPr>
          <a:xfrm>
            <a:off x="231389" y="6890923"/>
            <a:ext cx="3425999" cy="1852618"/>
            <a:chOff x="0" y="0"/>
            <a:chExt cx="1239791" cy="670420"/>
          </a:xfrm>
        </p:grpSpPr>
        <p:sp>
          <p:nvSpPr>
            <p:cNvPr id="19" name="Freeform 19"/>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20" name="TextBox 20"/>
            <p:cNvSpPr txBox="1"/>
            <p:nvPr/>
          </p:nvSpPr>
          <p:spPr>
            <a:xfrm>
              <a:off x="0" y="-19050"/>
              <a:ext cx="1239791" cy="689470"/>
            </a:xfrm>
            <a:prstGeom prst="rect">
              <a:avLst/>
            </a:prstGeom>
          </p:spPr>
          <p:txBody>
            <a:bodyPr lIns="50309" tIns="50309" rIns="50309" bIns="50309" rtlCol="0" anchor="ctr"/>
            <a:lstStyle/>
            <a:p>
              <a:pPr algn="ctr">
                <a:lnSpc>
                  <a:spcPts val="1679"/>
                </a:lnSpc>
              </a:pPr>
              <a:endParaRPr/>
            </a:p>
          </p:txBody>
        </p:sp>
      </p:grpSp>
      <p:grpSp>
        <p:nvGrpSpPr>
          <p:cNvPr id="21" name="Group 21"/>
          <p:cNvGrpSpPr/>
          <p:nvPr/>
        </p:nvGrpSpPr>
        <p:grpSpPr>
          <a:xfrm>
            <a:off x="231389" y="6416498"/>
            <a:ext cx="2648850" cy="519490"/>
            <a:chOff x="0" y="0"/>
            <a:chExt cx="958558" cy="187992"/>
          </a:xfrm>
        </p:grpSpPr>
        <p:sp>
          <p:nvSpPr>
            <p:cNvPr id="22" name="Freeform 22"/>
            <p:cNvSpPr/>
            <p:nvPr/>
          </p:nvSpPr>
          <p:spPr>
            <a:xfrm>
              <a:off x="0" y="0"/>
              <a:ext cx="958558" cy="187992"/>
            </a:xfrm>
            <a:custGeom>
              <a:avLst/>
              <a:gdLst/>
              <a:ahLst/>
              <a:cxnLst/>
              <a:rect l="l" t="t" r="r" b="b"/>
              <a:pathLst>
                <a:path w="958558" h="187992">
                  <a:moveTo>
                    <a:pt x="17536" y="0"/>
                  </a:moveTo>
                  <a:lnTo>
                    <a:pt x="941022" y="0"/>
                  </a:lnTo>
                  <a:cubicBezTo>
                    <a:pt x="950707" y="0"/>
                    <a:pt x="958558" y="7851"/>
                    <a:pt x="958558" y="17536"/>
                  </a:cubicBezTo>
                  <a:lnTo>
                    <a:pt x="958558" y="170455"/>
                  </a:lnTo>
                  <a:cubicBezTo>
                    <a:pt x="958558" y="180140"/>
                    <a:pt x="950707" y="187992"/>
                    <a:pt x="941022" y="187992"/>
                  </a:cubicBezTo>
                  <a:lnTo>
                    <a:pt x="17536" y="187992"/>
                  </a:lnTo>
                  <a:cubicBezTo>
                    <a:pt x="7851" y="187992"/>
                    <a:pt x="0" y="180140"/>
                    <a:pt x="0" y="170455"/>
                  </a:cubicBezTo>
                  <a:lnTo>
                    <a:pt x="0" y="17536"/>
                  </a:lnTo>
                  <a:cubicBezTo>
                    <a:pt x="0" y="7851"/>
                    <a:pt x="7851" y="0"/>
                    <a:pt x="17536" y="0"/>
                  </a:cubicBezTo>
                  <a:close/>
                </a:path>
              </a:pathLst>
            </a:custGeom>
            <a:solidFill>
              <a:srgbClr val="68BFBD"/>
            </a:solidFill>
          </p:spPr>
          <p:txBody>
            <a:bodyPr/>
            <a:lstStyle/>
            <a:p>
              <a:endParaRPr lang="en-CY"/>
            </a:p>
          </p:txBody>
        </p:sp>
        <p:sp>
          <p:nvSpPr>
            <p:cNvPr id="23" name="TextBox 23"/>
            <p:cNvSpPr txBox="1"/>
            <p:nvPr/>
          </p:nvSpPr>
          <p:spPr>
            <a:xfrm>
              <a:off x="0" y="-28575"/>
              <a:ext cx="958558" cy="216567"/>
            </a:xfrm>
            <a:prstGeom prst="rect">
              <a:avLst/>
            </a:prstGeom>
          </p:spPr>
          <p:txBody>
            <a:bodyPr lIns="50309" tIns="50309" rIns="50309" bIns="50309" rtlCol="0" anchor="ctr"/>
            <a:lstStyle/>
            <a:p>
              <a:pPr marL="0" lvl="0" indent="0" algn="l">
                <a:lnSpc>
                  <a:spcPts val="1953"/>
                </a:lnSpc>
              </a:pPr>
              <a:r>
                <a:rPr lang="en-US" sz="1395" b="1">
                  <a:solidFill>
                    <a:srgbClr val="FFFFFF"/>
                  </a:solidFill>
                  <a:latin typeface="Open Sans Bold"/>
                  <a:ea typeface="Open Sans Bold"/>
                  <a:cs typeface="Open Sans Bold"/>
                  <a:sym typeface="Open Sans Bold"/>
                </a:rPr>
                <a:t>Χρήσιμες Επαφές (Επίσημες)</a:t>
              </a:r>
            </a:p>
          </p:txBody>
        </p:sp>
      </p:grpSp>
      <p:sp>
        <p:nvSpPr>
          <p:cNvPr id="24" name="TextBox 24"/>
          <p:cNvSpPr txBox="1"/>
          <p:nvPr/>
        </p:nvSpPr>
        <p:spPr>
          <a:xfrm>
            <a:off x="293970" y="6876796"/>
            <a:ext cx="3300837" cy="1802130"/>
          </a:xfrm>
          <a:prstGeom prst="rect">
            <a:avLst/>
          </a:prstGeom>
        </p:spPr>
        <p:txBody>
          <a:bodyPr lIns="0" tIns="0" rIns="0" bIns="0" rtlCol="0" anchor="t">
            <a:spAutoFit/>
          </a:bodyPr>
          <a:lstStyle/>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Δημοτικές οικογενειακές υπηρεσίες:</a:t>
            </a:r>
          </a:p>
          <a:p>
            <a:pPr algn="l">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Γραφεία Εκπαίδευσης:</a:t>
            </a:r>
          </a:p>
          <a:p>
            <a:pPr algn="l">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Πλατφόρμες εγγραφής για υπηρεσίες φροντίδας παιδιών:</a:t>
            </a:r>
          </a:p>
        </p:txBody>
      </p:sp>
      <p:grpSp>
        <p:nvGrpSpPr>
          <p:cNvPr id="25" name="Group 25"/>
          <p:cNvGrpSpPr/>
          <p:nvPr/>
        </p:nvGrpSpPr>
        <p:grpSpPr>
          <a:xfrm>
            <a:off x="3874254" y="2015866"/>
            <a:ext cx="3425999" cy="1852618"/>
            <a:chOff x="0" y="0"/>
            <a:chExt cx="1239791" cy="670420"/>
          </a:xfrm>
        </p:grpSpPr>
        <p:sp>
          <p:nvSpPr>
            <p:cNvPr id="26" name="Freeform 26"/>
            <p:cNvSpPr/>
            <p:nvPr/>
          </p:nvSpPr>
          <p:spPr>
            <a:xfrm>
              <a:off x="0" y="0"/>
              <a:ext cx="1239791" cy="670420"/>
            </a:xfrm>
            <a:custGeom>
              <a:avLst/>
              <a:gdLst/>
              <a:ahLst/>
              <a:cxnLst/>
              <a:rect l="l" t="t" r="r" b="b"/>
              <a:pathLst>
                <a:path w="1239791" h="670420">
                  <a:moveTo>
                    <a:pt x="0" y="0"/>
                  </a:moveTo>
                  <a:lnTo>
                    <a:pt x="1239791" y="0"/>
                  </a:lnTo>
                  <a:lnTo>
                    <a:pt x="1239791" y="670420"/>
                  </a:lnTo>
                  <a:lnTo>
                    <a:pt x="0" y="670420"/>
                  </a:lnTo>
                  <a:close/>
                </a:path>
              </a:pathLst>
            </a:custGeom>
            <a:solidFill>
              <a:srgbClr val="E7F8F7"/>
            </a:solidFill>
          </p:spPr>
          <p:txBody>
            <a:bodyPr/>
            <a:lstStyle/>
            <a:p>
              <a:endParaRPr lang="en-CY"/>
            </a:p>
          </p:txBody>
        </p:sp>
        <p:sp>
          <p:nvSpPr>
            <p:cNvPr id="27" name="TextBox 27"/>
            <p:cNvSpPr txBox="1"/>
            <p:nvPr/>
          </p:nvSpPr>
          <p:spPr>
            <a:xfrm>
              <a:off x="0" y="-19050"/>
              <a:ext cx="1239791" cy="689470"/>
            </a:xfrm>
            <a:prstGeom prst="rect">
              <a:avLst/>
            </a:prstGeom>
          </p:spPr>
          <p:txBody>
            <a:bodyPr lIns="50309" tIns="50309" rIns="50309" bIns="50309" rtlCol="0" anchor="ctr"/>
            <a:lstStyle/>
            <a:p>
              <a:pPr algn="ctr">
                <a:lnSpc>
                  <a:spcPts val="1679"/>
                </a:lnSpc>
              </a:pPr>
              <a:endParaRPr/>
            </a:p>
          </p:txBody>
        </p:sp>
      </p:grpSp>
      <p:grpSp>
        <p:nvGrpSpPr>
          <p:cNvPr id="28" name="Group 28"/>
          <p:cNvGrpSpPr/>
          <p:nvPr/>
        </p:nvGrpSpPr>
        <p:grpSpPr>
          <a:xfrm>
            <a:off x="3874254" y="1539506"/>
            <a:ext cx="2680139" cy="485513"/>
            <a:chOff x="0" y="0"/>
            <a:chExt cx="969881" cy="175696"/>
          </a:xfrm>
        </p:grpSpPr>
        <p:sp>
          <p:nvSpPr>
            <p:cNvPr id="29" name="Freeform 29"/>
            <p:cNvSpPr/>
            <p:nvPr/>
          </p:nvSpPr>
          <p:spPr>
            <a:xfrm>
              <a:off x="0" y="0"/>
              <a:ext cx="969881" cy="175696"/>
            </a:xfrm>
            <a:custGeom>
              <a:avLst/>
              <a:gdLst/>
              <a:ahLst/>
              <a:cxnLst/>
              <a:rect l="l" t="t" r="r" b="b"/>
              <a:pathLst>
                <a:path w="969881" h="175696">
                  <a:moveTo>
                    <a:pt x="17332" y="0"/>
                  </a:moveTo>
                  <a:lnTo>
                    <a:pt x="952550" y="0"/>
                  </a:lnTo>
                  <a:cubicBezTo>
                    <a:pt x="957146" y="0"/>
                    <a:pt x="961555" y="1826"/>
                    <a:pt x="964805" y="5076"/>
                  </a:cubicBezTo>
                  <a:cubicBezTo>
                    <a:pt x="968055" y="8327"/>
                    <a:pt x="969881" y="12735"/>
                    <a:pt x="969881" y="17332"/>
                  </a:cubicBezTo>
                  <a:lnTo>
                    <a:pt x="969881" y="158364"/>
                  </a:lnTo>
                  <a:cubicBezTo>
                    <a:pt x="969881" y="162961"/>
                    <a:pt x="968055" y="167370"/>
                    <a:pt x="964805" y="170620"/>
                  </a:cubicBezTo>
                  <a:cubicBezTo>
                    <a:pt x="961555" y="173870"/>
                    <a:pt x="957146" y="175696"/>
                    <a:pt x="952550" y="175696"/>
                  </a:cubicBezTo>
                  <a:lnTo>
                    <a:pt x="17332" y="175696"/>
                  </a:lnTo>
                  <a:cubicBezTo>
                    <a:pt x="12735" y="175696"/>
                    <a:pt x="8327" y="173870"/>
                    <a:pt x="5076" y="170620"/>
                  </a:cubicBezTo>
                  <a:cubicBezTo>
                    <a:pt x="1826" y="167370"/>
                    <a:pt x="0" y="162961"/>
                    <a:pt x="0" y="158364"/>
                  </a:cubicBezTo>
                  <a:lnTo>
                    <a:pt x="0" y="17332"/>
                  </a:lnTo>
                  <a:cubicBezTo>
                    <a:pt x="0" y="12735"/>
                    <a:pt x="1826" y="8327"/>
                    <a:pt x="5076" y="5076"/>
                  </a:cubicBezTo>
                  <a:cubicBezTo>
                    <a:pt x="8327" y="1826"/>
                    <a:pt x="12735" y="0"/>
                    <a:pt x="17332" y="0"/>
                  </a:cubicBezTo>
                  <a:close/>
                </a:path>
              </a:pathLst>
            </a:custGeom>
            <a:solidFill>
              <a:srgbClr val="68BFBD"/>
            </a:solidFill>
          </p:spPr>
          <p:txBody>
            <a:bodyPr/>
            <a:lstStyle/>
            <a:p>
              <a:endParaRPr lang="en-CY"/>
            </a:p>
          </p:txBody>
        </p:sp>
        <p:sp>
          <p:nvSpPr>
            <p:cNvPr id="30" name="TextBox 30"/>
            <p:cNvSpPr txBox="1"/>
            <p:nvPr/>
          </p:nvSpPr>
          <p:spPr>
            <a:xfrm>
              <a:off x="0" y="-28575"/>
              <a:ext cx="969881" cy="204271"/>
            </a:xfrm>
            <a:prstGeom prst="rect">
              <a:avLst/>
            </a:prstGeom>
          </p:spPr>
          <p:txBody>
            <a:bodyPr lIns="50309" tIns="50309" rIns="50309" bIns="50309" rtlCol="0" anchor="ctr"/>
            <a:lstStyle/>
            <a:p>
              <a:pPr marL="0" lvl="0" indent="0" algn="l">
                <a:lnSpc>
                  <a:spcPts val="1960"/>
                </a:lnSpc>
              </a:pPr>
              <a:r>
                <a:rPr lang="en-US" sz="1400" b="1">
                  <a:solidFill>
                    <a:srgbClr val="FFFFFF"/>
                  </a:solidFill>
                  <a:latin typeface="Open Sans Bold"/>
                  <a:ea typeface="Open Sans Bold"/>
                  <a:cs typeface="Open Sans Bold"/>
                  <a:sym typeface="Open Sans Bold"/>
                </a:rPr>
                <a:t>Σχολικό Σύστημα</a:t>
              </a:r>
            </a:p>
          </p:txBody>
        </p:sp>
      </p:grpSp>
      <p:sp>
        <p:nvSpPr>
          <p:cNvPr id="31" name="TextBox 31"/>
          <p:cNvSpPr txBox="1"/>
          <p:nvPr/>
        </p:nvSpPr>
        <p:spPr>
          <a:xfrm>
            <a:off x="3967490" y="2001739"/>
            <a:ext cx="3265277" cy="1497330"/>
          </a:xfrm>
          <a:prstGeom prst="rect">
            <a:avLst/>
          </a:prstGeom>
        </p:spPr>
        <p:txBody>
          <a:bodyPr lIns="0" tIns="0" rIns="0" bIns="0" rtlCol="0" anchor="t">
            <a:spAutoFit/>
          </a:bodyPr>
          <a:lstStyle/>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Γενική επισκόπηση των σχολικών σταδίων:</a:t>
            </a:r>
          </a:p>
          <a:p>
            <a:pPr algn="l">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Περίοδοι εγγραφής:</a:t>
            </a:r>
          </a:p>
          <a:p>
            <a:pPr algn="l">
              <a:lnSpc>
                <a:spcPts val="2400"/>
              </a:lnSpc>
            </a:pPr>
            <a:endParaRPr lang="en-US" sz="1200" spc="-45">
              <a:solidFill>
                <a:srgbClr val="464646"/>
              </a:solidFill>
              <a:latin typeface="Open Sans"/>
              <a:ea typeface="Open Sans"/>
              <a:cs typeface="Open Sans"/>
              <a:sym typeface="Open Sans"/>
            </a:endParaRPr>
          </a:p>
          <a:p>
            <a:pPr marL="259080" lvl="1" indent="-129540" algn="l">
              <a:lnSpc>
                <a:spcPts val="2400"/>
              </a:lnSpc>
              <a:buFont typeface="Arial"/>
              <a:buChar char="•"/>
            </a:pPr>
            <a:r>
              <a:rPr lang="en-US" sz="1200" spc="-45">
                <a:solidFill>
                  <a:srgbClr val="464646"/>
                </a:solidFill>
                <a:latin typeface="Open Sans"/>
                <a:ea typeface="Open Sans"/>
                <a:cs typeface="Open Sans"/>
                <a:sym typeface="Open Sans"/>
              </a:rPr>
              <a:t>Σημείο επικοινωνίας / Επίσημος ιστότοπος:</a:t>
            </a:r>
          </a:p>
        </p:txBody>
      </p:sp>
      <p:grpSp>
        <p:nvGrpSpPr>
          <p:cNvPr id="32" name="Group 32"/>
          <p:cNvGrpSpPr/>
          <p:nvPr/>
        </p:nvGrpSpPr>
        <p:grpSpPr>
          <a:xfrm>
            <a:off x="3904118" y="4649534"/>
            <a:ext cx="3425999" cy="2562109"/>
            <a:chOff x="0" y="0"/>
            <a:chExt cx="1239791" cy="927169"/>
          </a:xfrm>
        </p:grpSpPr>
        <p:sp>
          <p:nvSpPr>
            <p:cNvPr id="33" name="Freeform 33"/>
            <p:cNvSpPr/>
            <p:nvPr/>
          </p:nvSpPr>
          <p:spPr>
            <a:xfrm>
              <a:off x="0" y="0"/>
              <a:ext cx="1239791" cy="927169"/>
            </a:xfrm>
            <a:custGeom>
              <a:avLst/>
              <a:gdLst/>
              <a:ahLst/>
              <a:cxnLst/>
              <a:rect l="l" t="t" r="r" b="b"/>
              <a:pathLst>
                <a:path w="1239791" h="927169">
                  <a:moveTo>
                    <a:pt x="0" y="0"/>
                  </a:moveTo>
                  <a:lnTo>
                    <a:pt x="1239791" y="0"/>
                  </a:lnTo>
                  <a:lnTo>
                    <a:pt x="1239791" y="927169"/>
                  </a:lnTo>
                  <a:lnTo>
                    <a:pt x="0" y="927169"/>
                  </a:lnTo>
                  <a:close/>
                </a:path>
              </a:pathLst>
            </a:custGeom>
            <a:solidFill>
              <a:srgbClr val="E7F8F7"/>
            </a:solidFill>
          </p:spPr>
          <p:txBody>
            <a:bodyPr/>
            <a:lstStyle/>
            <a:p>
              <a:endParaRPr lang="en-CY"/>
            </a:p>
          </p:txBody>
        </p:sp>
        <p:sp>
          <p:nvSpPr>
            <p:cNvPr id="34" name="TextBox 34"/>
            <p:cNvSpPr txBox="1"/>
            <p:nvPr/>
          </p:nvSpPr>
          <p:spPr>
            <a:xfrm>
              <a:off x="0" y="-19050"/>
              <a:ext cx="1239791" cy="946219"/>
            </a:xfrm>
            <a:prstGeom prst="rect">
              <a:avLst/>
            </a:prstGeom>
          </p:spPr>
          <p:txBody>
            <a:bodyPr lIns="50309" tIns="50309" rIns="50309" bIns="50309" rtlCol="0" anchor="ctr"/>
            <a:lstStyle/>
            <a:p>
              <a:pPr algn="ctr">
                <a:lnSpc>
                  <a:spcPts val="1679"/>
                </a:lnSpc>
              </a:pPr>
              <a:endParaRPr/>
            </a:p>
          </p:txBody>
        </p:sp>
      </p:grpSp>
      <p:sp>
        <p:nvSpPr>
          <p:cNvPr id="35" name="TextBox 35"/>
          <p:cNvSpPr txBox="1"/>
          <p:nvPr/>
        </p:nvSpPr>
        <p:spPr>
          <a:xfrm>
            <a:off x="3967490" y="4756123"/>
            <a:ext cx="3265277" cy="1792605"/>
          </a:xfrm>
          <a:prstGeom prst="rect">
            <a:avLst/>
          </a:prstGeom>
        </p:spPr>
        <p:txBody>
          <a:bodyPr lIns="0" tIns="0" rIns="0" bIns="0" rtlCol="0" anchor="t">
            <a:spAutoFit/>
          </a:bodyPr>
          <a:lstStyle/>
          <a:p>
            <a:pPr marL="259080" lvl="1" indent="-129540" algn="l">
              <a:lnSpc>
                <a:spcPts val="2399"/>
              </a:lnSpc>
              <a:buFont typeface="Arial"/>
              <a:buChar char="•"/>
            </a:pPr>
            <a:r>
              <a:rPr lang="en-US" sz="1199" spc="-45">
                <a:solidFill>
                  <a:srgbClr val="464646"/>
                </a:solidFill>
                <a:latin typeface="Open Sans"/>
                <a:ea typeface="Open Sans"/>
                <a:cs typeface="Open Sans"/>
                <a:sym typeface="Open Sans"/>
              </a:rPr>
              <a:t>Παιδικές χαρές και πάρκα:</a:t>
            </a:r>
          </a:p>
          <a:p>
            <a:pPr algn="l">
              <a:lnSpc>
                <a:spcPts val="2399"/>
              </a:lnSpc>
            </a:pPr>
            <a:endParaRPr lang="en-US" sz="1199" spc="-45">
              <a:solidFill>
                <a:srgbClr val="464646"/>
              </a:solidFill>
              <a:latin typeface="Open Sans"/>
              <a:ea typeface="Open Sans"/>
              <a:cs typeface="Open Sans"/>
              <a:sym typeface="Open Sans"/>
            </a:endParaRPr>
          </a:p>
          <a:p>
            <a:pPr marL="259080" lvl="1" indent="-129540" algn="l">
              <a:lnSpc>
                <a:spcPts val="2399"/>
              </a:lnSpc>
              <a:buFont typeface="Arial"/>
              <a:buChar char="•"/>
            </a:pPr>
            <a:r>
              <a:rPr lang="en-US" sz="1199" spc="-45">
                <a:solidFill>
                  <a:srgbClr val="464646"/>
                </a:solidFill>
                <a:latin typeface="Open Sans"/>
                <a:ea typeface="Open Sans"/>
                <a:cs typeface="Open Sans"/>
                <a:sym typeface="Open Sans"/>
              </a:rPr>
              <a:t>Αθλητικοί σύλλογοι για παιδιά:</a:t>
            </a:r>
          </a:p>
          <a:p>
            <a:pPr algn="l">
              <a:lnSpc>
                <a:spcPts val="2399"/>
              </a:lnSpc>
            </a:pPr>
            <a:endParaRPr lang="en-US" sz="1199" spc="-45">
              <a:solidFill>
                <a:srgbClr val="464646"/>
              </a:solidFill>
              <a:latin typeface="Open Sans"/>
              <a:ea typeface="Open Sans"/>
              <a:cs typeface="Open Sans"/>
              <a:sym typeface="Open Sans"/>
            </a:endParaRPr>
          </a:p>
          <a:p>
            <a:pPr marL="259080" lvl="1" indent="-129540" algn="l">
              <a:lnSpc>
                <a:spcPts val="2399"/>
              </a:lnSpc>
              <a:buFont typeface="Arial"/>
              <a:buChar char="•"/>
            </a:pPr>
            <a:r>
              <a:rPr lang="en-US" sz="1199" spc="-45">
                <a:solidFill>
                  <a:srgbClr val="464646"/>
                </a:solidFill>
                <a:latin typeface="Open Sans"/>
                <a:ea typeface="Open Sans"/>
                <a:cs typeface="Open Sans"/>
                <a:sym typeface="Open Sans"/>
              </a:rPr>
              <a:t>Βιβλιοθήκες/κοινοτικά κέντρα/δραστηριότητες Σαββατοκύριακου:</a:t>
            </a:r>
          </a:p>
        </p:txBody>
      </p:sp>
      <p:grpSp>
        <p:nvGrpSpPr>
          <p:cNvPr id="36" name="Group 36"/>
          <p:cNvGrpSpPr/>
          <p:nvPr/>
        </p:nvGrpSpPr>
        <p:grpSpPr>
          <a:xfrm>
            <a:off x="220046" y="9262092"/>
            <a:ext cx="7078857" cy="1232480"/>
            <a:chOff x="0" y="0"/>
            <a:chExt cx="2561677" cy="446006"/>
          </a:xfrm>
        </p:grpSpPr>
        <p:sp>
          <p:nvSpPr>
            <p:cNvPr id="37" name="Freeform 37"/>
            <p:cNvSpPr/>
            <p:nvPr/>
          </p:nvSpPr>
          <p:spPr>
            <a:xfrm>
              <a:off x="0" y="0"/>
              <a:ext cx="2561678" cy="446006"/>
            </a:xfrm>
            <a:custGeom>
              <a:avLst/>
              <a:gdLst/>
              <a:ahLst/>
              <a:cxnLst/>
              <a:rect l="l" t="t" r="r" b="b"/>
              <a:pathLst>
                <a:path w="2561678" h="446006">
                  <a:moveTo>
                    <a:pt x="0" y="0"/>
                  </a:moveTo>
                  <a:lnTo>
                    <a:pt x="2561678" y="0"/>
                  </a:lnTo>
                  <a:lnTo>
                    <a:pt x="2561678" y="446006"/>
                  </a:lnTo>
                  <a:lnTo>
                    <a:pt x="0" y="446006"/>
                  </a:lnTo>
                  <a:close/>
                </a:path>
              </a:pathLst>
            </a:custGeom>
            <a:solidFill>
              <a:srgbClr val="E7F8F7"/>
            </a:solidFill>
          </p:spPr>
          <p:txBody>
            <a:bodyPr/>
            <a:lstStyle/>
            <a:p>
              <a:endParaRPr lang="en-CY"/>
            </a:p>
          </p:txBody>
        </p:sp>
        <p:sp>
          <p:nvSpPr>
            <p:cNvPr id="38" name="TextBox 38"/>
            <p:cNvSpPr txBox="1"/>
            <p:nvPr/>
          </p:nvSpPr>
          <p:spPr>
            <a:xfrm>
              <a:off x="0" y="-19050"/>
              <a:ext cx="2561677" cy="465056"/>
            </a:xfrm>
            <a:prstGeom prst="rect">
              <a:avLst/>
            </a:prstGeom>
          </p:spPr>
          <p:txBody>
            <a:bodyPr lIns="50309" tIns="50309" rIns="50309" bIns="50309" rtlCol="0" anchor="ctr"/>
            <a:lstStyle/>
            <a:p>
              <a:pPr algn="ctr">
                <a:lnSpc>
                  <a:spcPts val="1679"/>
                </a:lnSpc>
              </a:pPr>
              <a:endParaRPr/>
            </a:p>
          </p:txBody>
        </p:sp>
      </p:grpSp>
      <p:grpSp>
        <p:nvGrpSpPr>
          <p:cNvPr id="39" name="Group 39"/>
          <p:cNvGrpSpPr/>
          <p:nvPr/>
        </p:nvGrpSpPr>
        <p:grpSpPr>
          <a:xfrm>
            <a:off x="220046" y="8820488"/>
            <a:ext cx="5129196" cy="512446"/>
            <a:chOff x="0" y="0"/>
            <a:chExt cx="1856139" cy="185443"/>
          </a:xfrm>
        </p:grpSpPr>
        <p:sp>
          <p:nvSpPr>
            <p:cNvPr id="40" name="Freeform 40"/>
            <p:cNvSpPr/>
            <p:nvPr/>
          </p:nvSpPr>
          <p:spPr>
            <a:xfrm>
              <a:off x="0" y="0"/>
              <a:ext cx="1856139" cy="185443"/>
            </a:xfrm>
            <a:custGeom>
              <a:avLst/>
              <a:gdLst/>
              <a:ahLst/>
              <a:cxnLst/>
              <a:rect l="l" t="t" r="r" b="b"/>
              <a:pathLst>
                <a:path w="1856139" h="185443">
                  <a:moveTo>
                    <a:pt x="9056" y="0"/>
                  </a:moveTo>
                  <a:lnTo>
                    <a:pt x="1847083" y="0"/>
                  </a:lnTo>
                  <a:cubicBezTo>
                    <a:pt x="1849485" y="0"/>
                    <a:pt x="1851788" y="954"/>
                    <a:pt x="1853487" y="2653"/>
                  </a:cubicBezTo>
                  <a:cubicBezTo>
                    <a:pt x="1855185" y="4351"/>
                    <a:pt x="1856139" y="6654"/>
                    <a:pt x="1856139" y="9056"/>
                  </a:cubicBezTo>
                  <a:lnTo>
                    <a:pt x="1856139" y="176386"/>
                  </a:lnTo>
                  <a:cubicBezTo>
                    <a:pt x="1856139" y="178788"/>
                    <a:pt x="1855185" y="181092"/>
                    <a:pt x="1853487" y="182790"/>
                  </a:cubicBezTo>
                  <a:cubicBezTo>
                    <a:pt x="1851788" y="184488"/>
                    <a:pt x="1849485" y="185443"/>
                    <a:pt x="1847083" y="185443"/>
                  </a:cubicBezTo>
                  <a:lnTo>
                    <a:pt x="9056" y="185443"/>
                  </a:lnTo>
                  <a:cubicBezTo>
                    <a:pt x="6654" y="185443"/>
                    <a:pt x="4351" y="184488"/>
                    <a:pt x="2653" y="182790"/>
                  </a:cubicBezTo>
                  <a:cubicBezTo>
                    <a:pt x="954" y="181092"/>
                    <a:pt x="0" y="178788"/>
                    <a:pt x="0" y="176386"/>
                  </a:cubicBezTo>
                  <a:lnTo>
                    <a:pt x="0" y="9056"/>
                  </a:lnTo>
                  <a:cubicBezTo>
                    <a:pt x="0" y="6654"/>
                    <a:pt x="954" y="4351"/>
                    <a:pt x="2653" y="2653"/>
                  </a:cubicBezTo>
                  <a:cubicBezTo>
                    <a:pt x="4351" y="954"/>
                    <a:pt x="6654" y="0"/>
                    <a:pt x="9056" y="0"/>
                  </a:cubicBezTo>
                  <a:close/>
                </a:path>
              </a:pathLst>
            </a:custGeom>
            <a:solidFill>
              <a:srgbClr val="68BFBD"/>
            </a:solidFill>
          </p:spPr>
          <p:txBody>
            <a:bodyPr/>
            <a:lstStyle/>
            <a:p>
              <a:endParaRPr lang="en-CY"/>
            </a:p>
          </p:txBody>
        </p:sp>
        <p:sp>
          <p:nvSpPr>
            <p:cNvPr id="41" name="TextBox 41"/>
            <p:cNvSpPr txBox="1"/>
            <p:nvPr/>
          </p:nvSpPr>
          <p:spPr>
            <a:xfrm>
              <a:off x="0" y="-28575"/>
              <a:ext cx="1856139" cy="214018"/>
            </a:xfrm>
            <a:prstGeom prst="rect">
              <a:avLst/>
            </a:prstGeom>
          </p:spPr>
          <p:txBody>
            <a:bodyPr lIns="50309" tIns="50309" rIns="50309" bIns="50309" rtlCol="0" anchor="ctr"/>
            <a:lstStyle/>
            <a:p>
              <a:pPr marL="0" lvl="0" indent="0" algn="l">
                <a:lnSpc>
                  <a:spcPts val="1960"/>
                </a:lnSpc>
              </a:pPr>
              <a:r>
                <a:rPr lang="en-US" sz="1400" b="1">
                  <a:solidFill>
                    <a:srgbClr val="FFFFFF"/>
                  </a:solidFill>
                  <a:latin typeface="Open Sans Bold"/>
                  <a:ea typeface="Open Sans Bold"/>
                  <a:cs typeface="Open Sans Bold"/>
                  <a:sym typeface="Open Sans Bold"/>
                </a:rPr>
                <a:t>Συμβουλές για γονείς από την ομάδα</a:t>
              </a:r>
            </a:p>
          </p:txBody>
        </p:sp>
      </p:grpSp>
      <p:sp>
        <p:nvSpPr>
          <p:cNvPr id="42" name="TextBox 42"/>
          <p:cNvSpPr txBox="1"/>
          <p:nvPr/>
        </p:nvSpPr>
        <p:spPr>
          <a:xfrm>
            <a:off x="324113" y="9483492"/>
            <a:ext cx="6350870" cy="219837"/>
          </a:xfrm>
          <a:prstGeom prst="rect">
            <a:avLst/>
          </a:prstGeom>
        </p:spPr>
        <p:txBody>
          <a:bodyPr lIns="0" tIns="0" rIns="0" bIns="0" rtlCol="0" anchor="t">
            <a:spAutoFit/>
          </a:bodyPr>
          <a:lstStyle/>
          <a:p>
            <a:pPr marL="259080" lvl="1" indent="-129540" algn="just">
              <a:lnSpc>
                <a:spcPts val="1884"/>
              </a:lnSpc>
              <a:buFont typeface="Arial"/>
              <a:buChar char="•"/>
            </a:pPr>
            <a:r>
              <a:rPr lang="en-US" sz="1200" spc="-45">
                <a:solidFill>
                  <a:srgbClr val="464646"/>
                </a:solidFill>
                <a:latin typeface="Open Sans"/>
                <a:ea typeface="Open Sans"/>
                <a:cs typeface="Open Sans"/>
                <a:sym typeface="Open Sans"/>
              </a:rPr>
              <a:t>Προσθέστε εδώ συστάσεις:</a:t>
            </a:r>
          </a:p>
        </p:txBody>
      </p:sp>
      <p:grpSp>
        <p:nvGrpSpPr>
          <p:cNvPr id="43" name="Group 43"/>
          <p:cNvGrpSpPr/>
          <p:nvPr/>
        </p:nvGrpSpPr>
        <p:grpSpPr>
          <a:xfrm>
            <a:off x="3904118" y="4046485"/>
            <a:ext cx="2612082" cy="613772"/>
            <a:chOff x="0" y="0"/>
            <a:chExt cx="945253" cy="222110"/>
          </a:xfrm>
        </p:grpSpPr>
        <p:sp>
          <p:nvSpPr>
            <p:cNvPr id="44" name="Freeform 44"/>
            <p:cNvSpPr/>
            <p:nvPr/>
          </p:nvSpPr>
          <p:spPr>
            <a:xfrm>
              <a:off x="0" y="0"/>
              <a:ext cx="945253" cy="222110"/>
            </a:xfrm>
            <a:custGeom>
              <a:avLst/>
              <a:gdLst/>
              <a:ahLst/>
              <a:cxnLst/>
              <a:rect l="l" t="t" r="r" b="b"/>
              <a:pathLst>
                <a:path w="945253" h="222110">
                  <a:moveTo>
                    <a:pt x="17783" y="0"/>
                  </a:moveTo>
                  <a:lnTo>
                    <a:pt x="927470" y="0"/>
                  </a:lnTo>
                  <a:cubicBezTo>
                    <a:pt x="932186" y="0"/>
                    <a:pt x="936709" y="1874"/>
                    <a:pt x="940044" y="5209"/>
                  </a:cubicBezTo>
                  <a:cubicBezTo>
                    <a:pt x="943379" y="8544"/>
                    <a:pt x="945253" y="13067"/>
                    <a:pt x="945253" y="17783"/>
                  </a:cubicBezTo>
                  <a:lnTo>
                    <a:pt x="945253" y="204327"/>
                  </a:lnTo>
                  <a:cubicBezTo>
                    <a:pt x="945253" y="214148"/>
                    <a:pt x="937291" y="222110"/>
                    <a:pt x="927470" y="222110"/>
                  </a:cubicBezTo>
                  <a:lnTo>
                    <a:pt x="17783" y="222110"/>
                  </a:lnTo>
                  <a:cubicBezTo>
                    <a:pt x="13067" y="222110"/>
                    <a:pt x="8544" y="220237"/>
                    <a:pt x="5209" y="216901"/>
                  </a:cubicBezTo>
                  <a:cubicBezTo>
                    <a:pt x="1874" y="213566"/>
                    <a:pt x="0" y="209043"/>
                    <a:pt x="0" y="204327"/>
                  </a:cubicBezTo>
                  <a:lnTo>
                    <a:pt x="0" y="17783"/>
                  </a:lnTo>
                  <a:cubicBezTo>
                    <a:pt x="0" y="7962"/>
                    <a:pt x="7962" y="0"/>
                    <a:pt x="17783" y="0"/>
                  </a:cubicBezTo>
                  <a:close/>
                </a:path>
              </a:pathLst>
            </a:custGeom>
            <a:solidFill>
              <a:srgbClr val="68BFBD"/>
            </a:solidFill>
          </p:spPr>
          <p:txBody>
            <a:bodyPr/>
            <a:lstStyle/>
            <a:p>
              <a:endParaRPr lang="en-CY"/>
            </a:p>
          </p:txBody>
        </p:sp>
        <p:sp>
          <p:nvSpPr>
            <p:cNvPr id="45" name="TextBox 45"/>
            <p:cNvSpPr txBox="1"/>
            <p:nvPr/>
          </p:nvSpPr>
          <p:spPr>
            <a:xfrm>
              <a:off x="0" y="-28575"/>
              <a:ext cx="945253" cy="250685"/>
            </a:xfrm>
            <a:prstGeom prst="rect">
              <a:avLst/>
            </a:prstGeom>
          </p:spPr>
          <p:txBody>
            <a:bodyPr lIns="50309" tIns="50309" rIns="50309" bIns="50309" rtlCol="0" anchor="ctr"/>
            <a:lstStyle/>
            <a:p>
              <a:pPr marL="0" lvl="0" indent="0" algn="l">
                <a:lnSpc>
                  <a:spcPts val="1960"/>
                </a:lnSpc>
              </a:pPr>
              <a:r>
                <a:rPr lang="en-US" sz="1400" b="1">
                  <a:solidFill>
                    <a:srgbClr val="FFFFFF"/>
                  </a:solidFill>
                  <a:latin typeface="Open Sans Bold"/>
                  <a:ea typeface="Open Sans Bold"/>
                  <a:cs typeface="Open Sans Bold"/>
                  <a:sym typeface="Open Sans Bold"/>
                </a:rPr>
                <a:t>Αναψυχή &amp; Ελεύθερος Χρόνος για Οικογένειες</a:t>
              </a:r>
            </a:p>
          </p:txBody>
        </p:sp>
      </p:grpSp>
      <p:sp>
        <p:nvSpPr>
          <p:cNvPr id="46" name="TextBox 46"/>
          <p:cNvSpPr txBox="1"/>
          <p:nvPr/>
        </p:nvSpPr>
        <p:spPr>
          <a:xfrm>
            <a:off x="434799" y="880014"/>
            <a:ext cx="6690401" cy="554718"/>
          </a:xfrm>
          <a:prstGeom prst="rect">
            <a:avLst/>
          </a:prstGeom>
        </p:spPr>
        <p:txBody>
          <a:bodyPr lIns="0" tIns="0" rIns="0" bIns="0" rtlCol="0" anchor="t">
            <a:spAutoFit/>
          </a:bodyPr>
          <a:lstStyle/>
          <a:p>
            <a:pPr marL="0" lvl="0" indent="0" algn="ctr">
              <a:lnSpc>
                <a:spcPts val="2392"/>
              </a:lnSpc>
              <a:spcBef>
                <a:spcPct val="0"/>
              </a:spcBef>
            </a:pPr>
            <a:r>
              <a:rPr lang="en-US" sz="1196" i="1" spc="-45">
                <a:solidFill>
                  <a:srgbClr val="464646"/>
                </a:solidFill>
                <a:latin typeface="Open Sans Italics"/>
                <a:ea typeface="Open Sans Italics"/>
                <a:cs typeface="Open Sans Italics"/>
                <a:sym typeface="Open Sans Italics"/>
              </a:rPr>
              <a:t>Συμπληρώστε τις σχετικές ενότητες για την περιοχή σας. Επίσημες πηγές με έντονη γραφή - συμβουλές από ομοτίμους στα πλαίσια σημειώσεων.</a:t>
            </a:r>
          </a:p>
        </p:txBody>
      </p:sp>
      <p:sp>
        <p:nvSpPr>
          <p:cNvPr id="47" name="TextBox 47"/>
          <p:cNvSpPr txBox="1"/>
          <p:nvPr/>
        </p:nvSpPr>
        <p:spPr>
          <a:xfrm>
            <a:off x="225750" y="577330"/>
            <a:ext cx="7108501" cy="327025"/>
          </a:xfrm>
          <a:prstGeom prst="rect">
            <a:avLst/>
          </a:prstGeom>
        </p:spPr>
        <p:txBody>
          <a:bodyPr lIns="0" tIns="0" rIns="0" bIns="0" rtlCol="0" anchor="t">
            <a:spAutoFit/>
          </a:bodyPr>
          <a:lstStyle/>
          <a:p>
            <a:pPr marL="0" lvl="0" indent="0" algn="ctr">
              <a:lnSpc>
                <a:spcPts val="2600"/>
              </a:lnSpc>
            </a:pPr>
            <a:r>
              <a:rPr lang="en-US" sz="2000" b="1" spc="-140">
                <a:solidFill>
                  <a:srgbClr val="464646"/>
                </a:solidFill>
                <a:latin typeface="Open Sans Bold"/>
                <a:ea typeface="Open Sans Bold"/>
                <a:cs typeface="Open Sans Bold"/>
                <a:sym typeface="Open Sans Bold"/>
              </a:rPr>
              <a:t>Οδηγός Φροντίδας Παιδιών και Οικογενειακής Υποστήριξης</a:t>
            </a:r>
          </a:p>
        </p:txBody>
      </p:sp>
      <p:sp>
        <p:nvSpPr>
          <p:cNvPr id="48" name="Freeform 2">
            <a:extLst>
              <a:ext uri="{FF2B5EF4-FFF2-40B4-BE49-F238E27FC236}">
                <a16:creationId xmlns:a16="http://schemas.microsoft.com/office/drawing/2014/main" id="{F81CEF2B-186A-5F8B-0DD4-5EEDF61AA791}"/>
              </a:ext>
            </a:extLst>
          </p:cNvPr>
          <p:cNvSpPr/>
          <p:nvPr/>
        </p:nvSpPr>
        <p:spPr>
          <a:xfrm>
            <a:off x="1699724" y="-13507"/>
            <a:ext cx="3024000" cy="583412"/>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t="-174956"/>
            </a:stretch>
          </a:blipFill>
        </p:spPr>
        <p:txBody>
          <a:bodyPr/>
          <a:lstStyle/>
          <a:p>
            <a:endParaRPr lang="en-CY"/>
          </a:p>
        </p:txBody>
      </p:sp>
      <p:sp>
        <p:nvSpPr>
          <p:cNvPr id="49" name="Freeform 3">
            <a:extLst>
              <a:ext uri="{FF2B5EF4-FFF2-40B4-BE49-F238E27FC236}">
                <a16:creationId xmlns:a16="http://schemas.microsoft.com/office/drawing/2014/main" id="{384ECFEA-C170-9B9B-8389-6A22648928F2}"/>
              </a:ext>
            </a:extLst>
          </p:cNvPr>
          <p:cNvSpPr/>
          <p:nvPr/>
        </p:nvSpPr>
        <p:spPr>
          <a:xfrm>
            <a:off x="2902269" y="-13507"/>
            <a:ext cx="3024000" cy="619412"/>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58976"/>
            </a:stretch>
          </a:blipFill>
        </p:spPr>
        <p:txBody>
          <a:bodyPr/>
          <a:lstStyle/>
          <a:p>
            <a:endParaRPr lang="en-CY"/>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82615" y="2107217"/>
            <a:ext cx="7274601" cy="3096031"/>
            <a:chOff x="0" y="0"/>
            <a:chExt cx="9699468" cy="4128042"/>
          </a:xfrm>
        </p:grpSpPr>
        <p:grpSp>
          <p:nvGrpSpPr>
            <p:cNvPr id="8" name="Group 8"/>
            <p:cNvGrpSpPr/>
            <p:nvPr/>
          </p:nvGrpSpPr>
          <p:grpSpPr>
            <a:xfrm>
              <a:off x="223646" y="160671"/>
              <a:ext cx="9369381" cy="3967371"/>
              <a:chOff x="0" y="0"/>
              <a:chExt cx="2518331" cy="1066362"/>
            </a:xfrm>
          </p:grpSpPr>
          <p:sp>
            <p:nvSpPr>
              <p:cNvPr id="9" name="Freeform 9"/>
              <p:cNvSpPr/>
              <p:nvPr/>
            </p:nvSpPr>
            <p:spPr>
              <a:xfrm>
                <a:off x="0" y="0"/>
                <a:ext cx="2518331" cy="1066362"/>
              </a:xfrm>
              <a:custGeom>
                <a:avLst/>
                <a:gdLst/>
                <a:ahLst/>
                <a:cxnLst/>
                <a:rect l="l" t="t" r="r" b="b"/>
                <a:pathLst>
                  <a:path w="2518331" h="1066362">
                    <a:moveTo>
                      <a:pt x="40764" y="0"/>
                    </a:moveTo>
                    <a:lnTo>
                      <a:pt x="2477567" y="0"/>
                    </a:lnTo>
                    <a:cubicBezTo>
                      <a:pt x="2488378" y="0"/>
                      <a:pt x="2498747" y="4295"/>
                      <a:pt x="2506391" y="11940"/>
                    </a:cubicBezTo>
                    <a:cubicBezTo>
                      <a:pt x="2514036" y="19584"/>
                      <a:pt x="2518331" y="29953"/>
                      <a:pt x="2518331" y="40764"/>
                    </a:cubicBezTo>
                    <a:lnTo>
                      <a:pt x="2518331" y="1025598"/>
                    </a:lnTo>
                    <a:cubicBezTo>
                      <a:pt x="2518331" y="1048111"/>
                      <a:pt x="2500080" y="1066362"/>
                      <a:pt x="2477567" y="1066362"/>
                    </a:cubicBezTo>
                    <a:lnTo>
                      <a:pt x="40764" y="1066362"/>
                    </a:lnTo>
                    <a:cubicBezTo>
                      <a:pt x="18251" y="1066362"/>
                      <a:pt x="0" y="1048111"/>
                      <a:pt x="0" y="1025598"/>
                    </a:cubicBezTo>
                    <a:lnTo>
                      <a:pt x="0" y="40764"/>
                    </a:lnTo>
                    <a:cubicBezTo>
                      <a:pt x="0" y="18251"/>
                      <a:pt x="18251" y="0"/>
                      <a:pt x="40764" y="0"/>
                    </a:cubicBezTo>
                    <a:close/>
                  </a:path>
                </a:pathLst>
              </a:custGeom>
              <a:solidFill>
                <a:srgbClr val="E6DBF0"/>
              </a:solidFill>
            </p:spPr>
            <p:txBody>
              <a:bodyPr/>
              <a:lstStyle/>
              <a:p>
                <a:endParaRPr lang="en-CY"/>
              </a:p>
            </p:txBody>
          </p:sp>
          <p:sp>
            <p:nvSpPr>
              <p:cNvPr id="10" name="TextBox 10"/>
              <p:cNvSpPr txBox="1"/>
              <p:nvPr/>
            </p:nvSpPr>
            <p:spPr>
              <a:xfrm>
                <a:off x="0" y="-28575"/>
                <a:ext cx="2518331" cy="1094937"/>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666529" y="394934"/>
              <a:ext cx="8752445" cy="32831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Υποστήριξη Επικοινωνίας &amp; Γλώσσας</a:t>
              </a:r>
            </a:p>
            <a:p>
              <a:pPr marL="0" lvl="0" indent="0" algn="just">
                <a:lnSpc>
                  <a:spcPts val="1959"/>
                </a:lnSpc>
                <a:spcBef>
                  <a:spcPct val="0"/>
                </a:spcBef>
              </a:pPr>
              <a:r>
                <a:rPr lang="en-US" sz="1399">
                  <a:solidFill>
                    <a:srgbClr val="464646"/>
                  </a:solidFill>
                  <a:latin typeface="Open Sans"/>
                  <a:ea typeface="Open Sans"/>
                  <a:cs typeface="Open Sans"/>
                  <a:sym typeface="Open Sans"/>
                </a:rPr>
                <a:t>Προτιμώμενη γλώσσα εργασίας (αν υπάρχει):______________________</a:t>
              </a: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r>
                <a:rPr lang="en-US" sz="1399">
                  <a:solidFill>
                    <a:srgbClr val="464646"/>
                  </a:solidFill>
                  <a:latin typeface="Open Sans"/>
                  <a:ea typeface="Open Sans"/>
                  <a:cs typeface="Open Sans"/>
                  <a:sym typeface="Open Sans"/>
                </a:rPr>
                <a:t>Πιστεύετε ότι μπορεί να χρειαστείτε γλωσσική υποστήριξη στην αρχή;</a:t>
              </a: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endParaRPr lang="en-US" sz="1399">
                <a:solidFill>
                  <a:srgbClr val="464646"/>
                </a:solidFill>
                <a:latin typeface="Open Sans"/>
                <a:ea typeface="Open Sans"/>
                <a:cs typeface="Open Sans"/>
                <a:sym typeface="Open Sans"/>
              </a:endParaRPr>
            </a:p>
            <a:p>
              <a:pPr marL="0" lvl="0" indent="0" algn="just">
                <a:lnSpc>
                  <a:spcPts val="1959"/>
                </a:lnSpc>
                <a:spcBef>
                  <a:spcPct val="0"/>
                </a:spcBef>
              </a:pPr>
              <a:r>
                <a:rPr lang="en-US" sz="1399">
                  <a:solidFill>
                    <a:srgbClr val="464646"/>
                  </a:solidFill>
                  <a:latin typeface="Open Sans"/>
                  <a:ea typeface="Open Sans"/>
                  <a:cs typeface="Open Sans"/>
                  <a:sym typeface="Open Sans"/>
                </a:rPr>
                <a:t>Εάν ναι, παρακαλώ εξηγήστε:</a:t>
              </a:r>
            </a:p>
            <a:p>
              <a:pPr marL="0" lvl="0" indent="0" algn="just">
                <a:lnSpc>
                  <a:spcPts val="1959"/>
                </a:lnSpc>
                <a:spcBef>
                  <a:spcPct val="0"/>
                </a:spcBef>
              </a:pPr>
              <a:r>
                <a:rPr lang="en-US" sz="1399">
                  <a:solidFill>
                    <a:srgbClr val="464646"/>
                  </a:solidFill>
                  <a:latin typeface="Open Sans"/>
                  <a:ea typeface="Open Sans"/>
                  <a:cs typeface="Open Sans"/>
                  <a:sym typeface="Open Sans"/>
                </a:rPr>
                <a:t>____________________________________________________________________________________________________________________________________________________________________</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75A7"/>
              </a:solidFill>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016"/>
              <a:ext cx="564328"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1</a:t>
              </a:r>
            </a:p>
          </p:txBody>
        </p:sp>
        <p:sp>
          <p:nvSpPr>
            <p:cNvPr id="16" name="Freeform 16"/>
            <p:cNvSpPr/>
            <p:nvPr/>
          </p:nvSpPr>
          <p:spPr>
            <a:xfrm>
              <a:off x="877290" y="2002803"/>
              <a:ext cx="317623" cy="317623"/>
            </a:xfrm>
            <a:custGeom>
              <a:avLst/>
              <a:gdLst/>
              <a:ahLst/>
              <a:cxnLst/>
              <a:rect l="l" t="t" r="r" b="b"/>
              <a:pathLst>
                <a:path w="317623" h="317623">
                  <a:moveTo>
                    <a:pt x="0" y="0"/>
                  </a:moveTo>
                  <a:lnTo>
                    <a:pt x="317622" y="0"/>
                  </a:lnTo>
                  <a:lnTo>
                    <a:pt x="317622" y="317622"/>
                  </a:lnTo>
                  <a:lnTo>
                    <a:pt x="0" y="31762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17" name="TextBox 17"/>
            <p:cNvSpPr txBox="1"/>
            <p:nvPr/>
          </p:nvSpPr>
          <p:spPr>
            <a:xfrm>
              <a:off x="4421201" y="1965078"/>
              <a:ext cx="1684428" cy="340741"/>
            </a:xfrm>
            <a:prstGeom prst="rect">
              <a:avLst/>
            </a:prstGeom>
          </p:spPr>
          <p:txBody>
            <a:bodyPr lIns="0" tIns="0" rIns="0" bIns="0" rtlCol="0" anchor="t">
              <a:spAutoFit/>
            </a:bodyPr>
            <a:lstStyle/>
            <a:p>
              <a:pPr marL="0" lvl="0" indent="0" algn="just">
                <a:lnSpc>
                  <a:spcPts val="2378"/>
                </a:lnSpc>
                <a:spcBef>
                  <a:spcPct val="0"/>
                </a:spcBef>
              </a:pPr>
              <a:r>
                <a:rPr lang="en-US" sz="1299" spc="74">
                  <a:solidFill>
                    <a:srgbClr val="464646"/>
                  </a:solidFill>
                  <a:latin typeface="Open Sans"/>
                  <a:ea typeface="Open Sans"/>
                  <a:cs typeface="Open Sans"/>
                  <a:sym typeface="Open Sans"/>
                </a:rPr>
                <a:t>Οχι</a:t>
              </a:r>
            </a:p>
          </p:txBody>
        </p:sp>
        <p:sp>
          <p:nvSpPr>
            <p:cNvPr id="18" name="TextBox 18"/>
            <p:cNvSpPr txBox="1"/>
            <p:nvPr/>
          </p:nvSpPr>
          <p:spPr>
            <a:xfrm>
              <a:off x="7396529" y="1965078"/>
              <a:ext cx="2302940" cy="340741"/>
            </a:xfrm>
            <a:prstGeom prst="rect">
              <a:avLst/>
            </a:prstGeom>
          </p:spPr>
          <p:txBody>
            <a:bodyPr lIns="0" tIns="0" rIns="0" bIns="0" rtlCol="0" anchor="t">
              <a:spAutoFit/>
            </a:bodyPr>
            <a:lstStyle/>
            <a:p>
              <a:pPr marL="0" lvl="0" indent="0" algn="just">
                <a:lnSpc>
                  <a:spcPts val="2378"/>
                </a:lnSpc>
                <a:spcBef>
                  <a:spcPct val="0"/>
                </a:spcBef>
              </a:pPr>
              <a:r>
                <a:rPr lang="en-US" sz="1299" spc="74">
                  <a:solidFill>
                    <a:srgbClr val="464646"/>
                  </a:solidFill>
                  <a:latin typeface="Open Sans"/>
                  <a:ea typeface="Open Sans"/>
                  <a:cs typeface="Open Sans"/>
                  <a:sym typeface="Open Sans"/>
                </a:rPr>
                <a:t>Δεν είμαι σίγουρη</a:t>
              </a:r>
            </a:p>
          </p:txBody>
        </p:sp>
        <p:sp>
          <p:nvSpPr>
            <p:cNvPr id="19" name="TextBox 19"/>
            <p:cNvSpPr txBox="1"/>
            <p:nvPr/>
          </p:nvSpPr>
          <p:spPr>
            <a:xfrm>
              <a:off x="1300686" y="1965078"/>
              <a:ext cx="1877616" cy="340741"/>
            </a:xfrm>
            <a:prstGeom prst="rect">
              <a:avLst/>
            </a:prstGeom>
          </p:spPr>
          <p:txBody>
            <a:bodyPr lIns="0" tIns="0" rIns="0" bIns="0" rtlCol="0" anchor="t">
              <a:spAutoFit/>
            </a:bodyPr>
            <a:lstStyle/>
            <a:p>
              <a:pPr marL="0" lvl="0" indent="0" algn="just">
                <a:lnSpc>
                  <a:spcPts val="2378"/>
                </a:lnSpc>
                <a:spcBef>
                  <a:spcPct val="0"/>
                </a:spcBef>
              </a:pPr>
              <a:r>
                <a:rPr lang="en-US" sz="1299" spc="74">
                  <a:solidFill>
                    <a:srgbClr val="464646"/>
                  </a:solidFill>
                  <a:latin typeface="Open Sans"/>
                  <a:ea typeface="Open Sans"/>
                  <a:cs typeface="Open Sans"/>
                  <a:sym typeface="Open Sans"/>
                </a:rPr>
                <a:t>Ναι</a:t>
              </a:r>
            </a:p>
          </p:txBody>
        </p:sp>
        <p:sp>
          <p:nvSpPr>
            <p:cNvPr id="20" name="Freeform 20"/>
            <p:cNvSpPr/>
            <p:nvPr/>
          </p:nvSpPr>
          <p:spPr>
            <a:xfrm>
              <a:off x="3931173" y="2002803"/>
              <a:ext cx="317623" cy="317623"/>
            </a:xfrm>
            <a:custGeom>
              <a:avLst/>
              <a:gdLst/>
              <a:ahLst/>
              <a:cxnLst/>
              <a:rect l="l" t="t" r="r" b="b"/>
              <a:pathLst>
                <a:path w="317623" h="317623">
                  <a:moveTo>
                    <a:pt x="0" y="0"/>
                  </a:moveTo>
                  <a:lnTo>
                    <a:pt x="317623" y="0"/>
                  </a:lnTo>
                  <a:lnTo>
                    <a:pt x="317623" y="317622"/>
                  </a:lnTo>
                  <a:lnTo>
                    <a:pt x="0" y="31762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sp>
          <p:nvSpPr>
            <p:cNvPr id="21" name="Freeform 21"/>
            <p:cNvSpPr/>
            <p:nvPr/>
          </p:nvSpPr>
          <p:spPr>
            <a:xfrm>
              <a:off x="6985056" y="2002803"/>
              <a:ext cx="317623" cy="317623"/>
            </a:xfrm>
            <a:custGeom>
              <a:avLst/>
              <a:gdLst/>
              <a:ahLst/>
              <a:cxnLst/>
              <a:rect l="l" t="t" r="r" b="b"/>
              <a:pathLst>
                <a:path w="317623" h="317623">
                  <a:moveTo>
                    <a:pt x="0" y="0"/>
                  </a:moveTo>
                  <a:lnTo>
                    <a:pt x="317623" y="0"/>
                  </a:lnTo>
                  <a:lnTo>
                    <a:pt x="317623" y="317622"/>
                  </a:lnTo>
                  <a:lnTo>
                    <a:pt x="0" y="31762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CY"/>
            </a:p>
          </p:txBody>
        </p:sp>
      </p:grpSp>
      <p:grpSp>
        <p:nvGrpSpPr>
          <p:cNvPr id="22" name="Group 22"/>
          <p:cNvGrpSpPr/>
          <p:nvPr/>
        </p:nvGrpSpPr>
        <p:grpSpPr>
          <a:xfrm>
            <a:off x="182615" y="5346000"/>
            <a:ext cx="7194770" cy="3370926"/>
            <a:chOff x="0" y="0"/>
            <a:chExt cx="9593027" cy="4494568"/>
          </a:xfrm>
        </p:grpSpPr>
        <p:grpSp>
          <p:nvGrpSpPr>
            <p:cNvPr id="23" name="Group 23"/>
            <p:cNvGrpSpPr/>
            <p:nvPr/>
          </p:nvGrpSpPr>
          <p:grpSpPr>
            <a:xfrm>
              <a:off x="223646" y="160671"/>
              <a:ext cx="9369381" cy="4333897"/>
              <a:chOff x="0" y="0"/>
              <a:chExt cx="2518331" cy="1164878"/>
            </a:xfrm>
          </p:grpSpPr>
          <p:sp>
            <p:nvSpPr>
              <p:cNvPr id="24" name="Freeform 24"/>
              <p:cNvSpPr/>
              <p:nvPr/>
            </p:nvSpPr>
            <p:spPr>
              <a:xfrm>
                <a:off x="0" y="0"/>
                <a:ext cx="2518331" cy="1164878"/>
              </a:xfrm>
              <a:custGeom>
                <a:avLst/>
                <a:gdLst/>
                <a:ahLst/>
                <a:cxnLst/>
                <a:rect l="l" t="t" r="r" b="b"/>
                <a:pathLst>
                  <a:path w="2518331" h="1164878">
                    <a:moveTo>
                      <a:pt x="40764" y="0"/>
                    </a:moveTo>
                    <a:lnTo>
                      <a:pt x="2477567" y="0"/>
                    </a:lnTo>
                    <a:cubicBezTo>
                      <a:pt x="2488378" y="0"/>
                      <a:pt x="2498747" y="4295"/>
                      <a:pt x="2506391" y="11940"/>
                    </a:cubicBezTo>
                    <a:cubicBezTo>
                      <a:pt x="2514036" y="19584"/>
                      <a:pt x="2518331" y="29953"/>
                      <a:pt x="2518331" y="40764"/>
                    </a:cubicBezTo>
                    <a:lnTo>
                      <a:pt x="2518331" y="1124114"/>
                    </a:lnTo>
                    <a:cubicBezTo>
                      <a:pt x="2518331" y="1146627"/>
                      <a:pt x="2500080" y="1164878"/>
                      <a:pt x="2477567" y="1164878"/>
                    </a:cubicBezTo>
                    <a:lnTo>
                      <a:pt x="40764" y="1164878"/>
                    </a:lnTo>
                    <a:cubicBezTo>
                      <a:pt x="18251" y="1164878"/>
                      <a:pt x="0" y="1146627"/>
                      <a:pt x="0" y="1124114"/>
                    </a:cubicBezTo>
                    <a:lnTo>
                      <a:pt x="0" y="40764"/>
                    </a:lnTo>
                    <a:cubicBezTo>
                      <a:pt x="0" y="18251"/>
                      <a:pt x="18251" y="0"/>
                      <a:pt x="40764" y="0"/>
                    </a:cubicBezTo>
                    <a:close/>
                  </a:path>
                </a:pathLst>
              </a:custGeom>
              <a:solidFill>
                <a:srgbClr val="FFFFFE"/>
              </a:solidFill>
              <a:ln w="38100" cap="rnd">
                <a:solidFill>
                  <a:srgbClr val="464646"/>
                </a:solidFill>
                <a:prstDash val="solid"/>
                <a:round/>
              </a:ln>
            </p:spPr>
            <p:txBody>
              <a:bodyPr/>
              <a:lstStyle/>
              <a:p>
                <a:endParaRPr lang="en-CY"/>
              </a:p>
            </p:txBody>
          </p:sp>
          <p:sp>
            <p:nvSpPr>
              <p:cNvPr id="25" name="TextBox 25"/>
              <p:cNvSpPr txBox="1"/>
              <p:nvPr/>
            </p:nvSpPr>
            <p:spPr>
              <a:xfrm>
                <a:off x="0" y="-28575"/>
                <a:ext cx="2518331" cy="1193453"/>
              </a:xfrm>
              <a:prstGeom prst="rect">
                <a:avLst/>
              </a:prstGeom>
            </p:spPr>
            <p:txBody>
              <a:bodyPr lIns="50800" tIns="50800" rIns="50800" bIns="50800" rtlCol="0" anchor="ctr"/>
              <a:lstStyle/>
              <a:p>
                <a:pPr algn="ctr">
                  <a:lnSpc>
                    <a:spcPts val="1679"/>
                  </a:lnSpc>
                </a:pPr>
                <a:endParaRPr/>
              </a:p>
            </p:txBody>
          </p:sp>
        </p:grpSp>
        <p:sp>
          <p:nvSpPr>
            <p:cNvPr id="26" name="TextBox 26"/>
            <p:cNvSpPr txBox="1"/>
            <p:nvPr/>
          </p:nvSpPr>
          <p:spPr>
            <a:xfrm>
              <a:off x="788438" y="304690"/>
              <a:ext cx="8239796" cy="3638762"/>
            </a:xfrm>
            <a:prstGeom prst="rect">
              <a:avLst/>
            </a:prstGeom>
          </p:spPr>
          <p:txBody>
            <a:bodyPr lIns="0" tIns="0" rIns="0" bIns="0" rtlCol="0" anchor="t">
              <a:spAutoFit/>
            </a:bodyPr>
            <a:lstStyle/>
            <a:p>
              <a:pPr marL="0" lvl="0" indent="0" algn="just">
                <a:lnSpc>
                  <a:spcPts val="1960"/>
                </a:lnSpc>
              </a:pPr>
              <a:r>
                <a:rPr lang="en-US" sz="1400" b="1">
                  <a:solidFill>
                    <a:srgbClr val="464646"/>
                  </a:solidFill>
                  <a:latin typeface="Open Sans Bold"/>
                  <a:ea typeface="Open Sans Bold"/>
                  <a:cs typeface="Open Sans Bold"/>
                  <a:sym typeface="Open Sans Bold"/>
                </a:rPr>
                <a:t>Πρακτικές Ανάγκες </a:t>
              </a:r>
            </a:p>
            <a:p>
              <a:pPr marL="0" lvl="0" indent="0" algn="just">
                <a:lnSpc>
                  <a:spcPts val="1960"/>
                </a:lnSpc>
                <a:spcBef>
                  <a:spcPct val="0"/>
                </a:spcBef>
              </a:pPr>
              <a:r>
                <a:rPr lang="en-US" sz="1400">
                  <a:solidFill>
                    <a:srgbClr val="464646"/>
                  </a:solidFill>
                  <a:latin typeface="Open Sans"/>
                  <a:ea typeface="Open Sans"/>
                  <a:cs typeface="Open Sans"/>
                  <a:sym typeface="Open Sans"/>
                </a:rPr>
                <a:t>Έχετε οποιεσδήποτε ανάγκες σχετικά με:</a:t>
              </a:r>
            </a:p>
            <a:p>
              <a:pPr marL="302261" lvl="1" indent="-151130" algn="l">
                <a:lnSpc>
                  <a:spcPts val="3346"/>
                </a:lnSpc>
                <a:buFont typeface="Arial"/>
                <a:buChar char="•"/>
              </a:pPr>
              <a:r>
                <a:rPr lang="en-US" sz="1400">
                  <a:solidFill>
                    <a:srgbClr val="464646"/>
                  </a:solidFill>
                  <a:latin typeface="Open Sans"/>
                  <a:ea typeface="Open Sans"/>
                  <a:cs typeface="Open Sans"/>
                  <a:sym typeface="Open Sans"/>
                </a:rPr>
                <a:t>Ώρες εργασίας; ☐ Ναι ☐ Όχι</a:t>
              </a:r>
            </a:p>
            <a:p>
              <a:pPr marL="302261" lvl="1" indent="-151130" algn="l">
                <a:lnSpc>
                  <a:spcPts val="3346"/>
                </a:lnSpc>
                <a:buFont typeface="Arial"/>
                <a:buChar char="•"/>
              </a:pPr>
              <a:r>
                <a:rPr lang="en-US" sz="1400">
                  <a:solidFill>
                    <a:srgbClr val="464646"/>
                  </a:solidFill>
                  <a:latin typeface="Open Sans"/>
                  <a:ea typeface="Open Sans"/>
                  <a:cs typeface="Open Sans"/>
                  <a:sym typeface="Open Sans"/>
                </a:rPr>
                <a:t>Μεταφορά ή μετακίνηση; ☐ Ναι ☐ Όχι</a:t>
              </a:r>
            </a:p>
            <a:p>
              <a:pPr marL="302261" lvl="1" indent="-151130" algn="l">
                <a:lnSpc>
                  <a:spcPts val="3346"/>
                </a:lnSpc>
                <a:buFont typeface="Arial"/>
                <a:buChar char="•"/>
              </a:pPr>
              <a:r>
                <a:rPr lang="en-US" sz="1400">
                  <a:solidFill>
                    <a:srgbClr val="464646"/>
                  </a:solidFill>
                  <a:latin typeface="Open Sans"/>
                  <a:ea typeface="Open Sans"/>
                  <a:cs typeface="Open Sans"/>
                  <a:sym typeface="Open Sans"/>
                </a:rPr>
                <a:t>Φροντίδα παιδιών ή οικογενειακές ευθύνες; ☐ Ναι ☐ Όχι</a:t>
              </a:r>
            </a:p>
            <a:p>
              <a:pPr marL="0" lvl="0" indent="0" algn="just">
                <a:lnSpc>
                  <a:spcPts val="1960"/>
                </a:lnSpc>
                <a:spcBef>
                  <a:spcPct val="0"/>
                </a:spcBef>
              </a:pPr>
              <a:endParaRPr lang="en-US" sz="1400">
                <a:solidFill>
                  <a:srgbClr val="464646"/>
                </a:solidFill>
                <a:latin typeface="Open Sans"/>
                <a:ea typeface="Open Sans"/>
                <a:cs typeface="Open Sans"/>
                <a:sym typeface="Open Sans"/>
              </a:endParaRPr>
            </a:p>
            <a:p>
              <a:pPr marL="0" lvl="0" indent="0" algn="just">
                <a:lnSpc>
                  <a:spcPts val="1960"/>
                </a:lnSpc>
                <a:spcBef>
                  <a:spcPct val="0"/>
                </a:spcBef>
              </a:pPr>
              <a:r>
                <a:rPr lang="en-US" sz="1400" i="1">
                  <a:solidFill>
                    <a:srgbClr val="464646"/>
                  </a:solidFill>
                  <a:latin typeface="Open Sans Italics"/>
                  <a:ea typeface="Open Sans Italics"/>
                  <a:cs typeface="Open Sans Italics"/>
                  <a:sym typeface="Open Sans Italics"/>
                </a:rPr>
                <a:t>Εάν ναι, παρακαλώ εξηγήστε:</a:t>
              </a:r>
            </a:p>
            <a:p>
              <a:pPr marL="0" lvl="0" indent="0" algn="just">
                <a:lnSpc>
                  <a:spcPts val="1960"/>
                </a:lnSpc>
                <a:spcBef>
                  <a:spcPct val="0"/>
                </a:spcBef>
              </a:pPr>
              <a:r>
                <a:rPr lang="en-US" sz="1400" i="1">
                  <a:solidFill>
                    <a:srgbClr val="464646"/>
                  </a:solidFill>
                  <a:latin typeface="Open Sans Italics"/>
                  <a:ea typeface="Open Sans Italics"/>
                  <a:cs typeface="Open Sans Italics"/>
                  <a:sym typeface="Open Sans Italics"/>
                </a:rPr>
                <a:t>________________________________________________________________________________________________________________________________________________________________________________</a:t>
              </a:r>
            </a:p>
          </p:txBody>
        </p:sp>
        <p:grpSp>
          <p:nvGrpSpPr>
            <p:cNvPr id="27" name="Group 27"/>
            <p:cNvGrpSpPr/>
            <p:nvPr/>
          </p:nvGrpSpPr>
          <p:grpSpPr>
            <a:xfrm>
              <a:off x="0" y="0"/>
              <a:ext cx="666529" cy="666529"/>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75A7"/>
              </a:solidFill>
            </p:spPr>
            <p:txBody>
              <a:bodyPr/>
              <a:lstStyle/>
              <a:p>
                <a:endParaRPr lang="en-CY"/>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30" name="TextBox 30"/>
            <p:cNvSpPr txBox="1"/>
            <p:nvPr/>
          </p:nvSpPr>
          <p:spPr>
            <a:xfrm>
              <a:off x="51101" y="194016"/>
              <a:ext cx="564328"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2</a:t>
              </a:r>
            </a:p>
          </p:txBody>
        </p:sp>
      </p:grpSp>
      <p:sp>
        <p:nvSpPr>
          <p:cNvPr id="31" name="TextBox 31"/>
          <p:cNvSpPr txBox="1"/>
          <p:nvPr/>
        </p:nvSpPr>
        <p:spPr>
          <a:xfrm>
            <a:off x="260289" y="1518792"/>
            <a:ext cx="7039421" cy="336550"/>
          </a:xfrm>
          <a:prstGeom prst="rect">
            <a:avLst/>
          </a:prstGeom>
        </p:spPr>
        <p:txBody>
          <a:bodyPr lIns="0" tIns="0" rIns="0" bIns="0" rtlCol="0" anchor="t">
            <a:spAutoFit/>
          </a:bodyPr>
          <a:lstStyle/>
          <a:p>
            <a:pPr marL="0" lvl="0" indent="0" algn="l">
              <a:lnSpc>
                <a:spcPts val="1399"/>
              </a:lnSpc>
              <a:spcBef>
                <a:spcPct val="0"/>
              </a:spcBef>
            </a:pPr>
            <a:r>
              <a:rPr lang="en-US" sz="999" i="1">
                <a:solidFill>
                  <a:srgbClr val="464646"/>
                </a:solidFill>
                <a:latin typeface="Open Sans Italics"/>
                <a:ea typeface="Open Sans Italics"/>
                <a:cs typeface="Open Sans Italics"/>
                <a:sym typeface="Open Sans Italics"/>
              </a:rPr>
              <a:t>Χρησιμοποιείται μόνο για την προετοιμασία της κατάλληλης υποστήριξης. Αποθηκεύεται σύμφωνα με τις απαιτήσεις προστασίας δεδομένων. Όλες οι ερωτήσεις είναι προαιρετικές.</a:t>
            </a:r>
          </a:p>
        </p:txBody>
      </p:sp>
      <p:sp>
        <p:nvSpPr>
          <p:cNvPr id="32" name="TextBox 32"/>
          <p:cNvSpPr txBox="1"/>
          <p:nvPr/>
        </p:nvSpPr>
        <p:spPr>
          <a:xfrm>
            <a:off x="396733" y="10097589"/>
            <a:ext cx="6766535" cy="174625"/>
          </a:xfrm>
          <a:prstGeom prst="rect">
            <a:avLst/>
          </a:prstGeom>
        </p:spPr>
        <p:txBody>
          <a:bodyPr lIns="0" tIns="0" rIns="0" bIns="0" rtlCol="0" anchor="t">
            <a:spAutoFit/>
          </a:bodyPr>
          <a:lstStyle/>
          <a:p>
            <a:pPr marL="0" lvl="0" indent="0" algn="ctr">
              <a:lnSpc>
                <a:spcPts val="1400"/>
              </a:lnSpc>
              <a:spcBef>
                <a:spcPct val="0"/>
              </a:spcBef>
            </a:pPr>
            <a:r>
              <a:rPr lang="en-US" sz="1000" b="1">
                <a:solidFill>
                  <a:srgbClr val="422C4F"/>
                </a:solidFill>
                <a:latin typeface="Open Sans Bold"/>
                <a:ea typeface="Open Sans Bold"/>
                <a:cs typeface="Open Sans Bold"/>
                <a:sym typeface="Open Sans Bold"/>
              </a:rPr>
              <a:t>Ενότητα Β – Εμπιστευτικό · Μόνο για το τμήμα Ανθρώπινου Δυναμικού / Διευθυντή · Σελίδα 1 από 2</a:t>
            </a:r>
          </a:p>
        </p:txBody>
      </p:sp>
      <p:grpSp>
        <p:nvGrpSpPr>
          <p:cNvPr id="33" name="Group 33"/>
          <p:cNvGrpSpPr/>
          <p:nvPr/>
        </p:nvGrpSpPr>
        <p:grpSpPr>
          <a:xfrm>
            <a:off x="-539863" y="603370"/>
            <a:ext cx="9906840" cy="848747"/>
            <a:chOff x="0" y="-70875"/>
            <a:chExt cx="13209120" cy="1131663"/>
          </a:xfrm>
        </p:grpSpPr>
        <p:grpSp>
          <p:nvGrpSpPr>
            <p:cNvPr id="34" name="Group 34"/>
            <p:cNvGrpSpPr/>
            <p:nvPr/>
          </p:nvGrpSpPr>
          <p:grpSpPr>
            <a:xfrm>
              <a:off x="0" y="-70875"/>
              <a:ext cx="13209120" cy="1131663"/>
              <a:chOff x="0" y="-19050"/>
              <a:chExt cx="3550388" cy="304172"/>
            </a:xfrm>
          </p:grpSpPr>
          <p:sp>
            <p:nvSpPr>
              <p:cNvPr id="35" name="Freeform 35"/>
              <p:cNvSpPr/>
              <p:nvPr/>
            </p:nvSpPr>
            <p:spPr>
              <a:xfrm>
                <a:off x="193474" y="0"/>
                <a:ext cx="2708080" cy="285122"/>
              </a:xfrm>
              <a:custGeom>
                <a:avLst/>
                <a:gdLst/>
                <a:ahLst/>
                <a:cxnLst/>
                <a:rect l="l" t="t" r="r" b="b"/>
                <a:pathLst>
                  <a:path w="3550388" h="285122">
                    <a:moveTo>
                      <a:pt x="28914" y="0"/>
                    </a:moveTo>
                    <a:lnTo>
                      <a:pt x="3521473" y="0"/>
                    </a:lnTo>
                    <a:cubicBezTo>
                      <a:pt x="3537442" y="0"/>
                      <a:pt x="3550388" y="12945"/>
                      <a:pt x="3550388" y="28914"/>
                    </a:cubicBezTo>
                    <a:lnTo>
                      <a:pt x="3550388" y="256207"/>
                    </a:lnTo>
                    <a:cubicBezTo>
                      <a:pt x="3550388" y="263876"/>
                      <a:pt x="3547341" y="271231"/>
                      <a:pt x="3541919" y="276653"/>
                    </a:cubicBezTo>
                    <a:cubicBezTo>
                      <a:pt x="3536496" y="282076"/>
                      <a:pt x="3529142" y="285122"/>
                      <a:pt x="3521473" y="285122"/>
                    </a:cubicBezTo>
                    <a:lnTo>
                      <a:pt x="28914" y="285122"/>
                    </a:lnTo>
                    <a:cubicBezTo>
                      <a:pt x="12945" y="285122"/>
                      <a:pt x="0" y="272176"/>
                      <a:pt x="0" y="256207"/>
                    </a:cubicBezTo>
                    <a:lnTo>
                      <a:pt x="0" y="28914"/>
                    </a:lnTo>
                    <a:cubicBezTo>
                      <a:pt x="0" y="12945"/>
                      <a:pt x="12945" y="0"/>
                      <a:pt x="28914" y="0"/>
                    </a:cubicBezTo>
                    <a:close/>
                  </a:path>
                </a:pathLst>
              </a:custGeom>
              <a:solidFill>
                <a:srgbClr val="8B75A7"/>
              </a:solidFill>
              <a:ln w="38100" cap="rnd">
                <a:solidFill>
                  <a:srgbClr val="E6DBF0"/>
                </a:solidFill>
                <a:prstDash val="solid"/>
                <a:round/>
              </a:ln>
            </p:spPr>
            <p:txBody>
              <a:bodyPr/>
              <a:lstStyle/>
              <a:p>
                <a:endParaRPr lang="en-CY"/>
              </a:p>
            </p:txBody>
          </p:sp>
          <p:sp>
            <p:nvSpPr>
              <p:cNvPr id="36" name="TextBox 36"/>
              <p:cNvSpPr txBox="1"/>
              <p:nvPr/>
            </p:nvSpPr>
            <p:spPr>
              <a:xfrm>
                <a:off x="0" y="-19050"/>
                <a:ext cx="3550388" cy="304172"/>
              </a:xfrm>
              <a:prstGeom prst="rect">
                <a:avLst/>
              </a:prstGeom>
            </p:spPr>
            <p:txBody>
              <a:bodyPr lIns="50800" tIns="50800" rIns="50800" bIns="50800" rtlCol="0" anchor="ctr"/>
              <a:lstStyle/>
              <a:p>
                <a:pPr algn="ctr">
                  <a:lnSpc>
                    <a:spcPts val="1679"/>
                  </a:lnSpc>
                </a:pPr>
                <a:endParaRPr/>
              </a:p>
            </p:txBody>
          </p:sp>
        </p:grpSp>
        <p:sp>
          <p:nvSpPr>
            <p:cNvPr id="37" name="TextBox 37"/>
            <p:cNvSpPr txBox="1"/>
            <p:nvPr/>
          </p:nvSpPr>
          <p:spPr>
            <a:xfrm>
              <a:off x="910911" y="302741"/>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ΕΝΟΤΗΤΑ Β – ΕΜΠΙΣΤΕΥΤΙΚΟ</a:t>
              </a:r>
            </a:p>
          </p:txBody>
        </p:sp>
        <p:grpSp>
          <p:nvGrpSpPr>
            <p:cNvPr id="38" name="Group 38"/>
            <p:cNvGrpSpPr/>
            <p:nvPr/>
          </p:nvGrpSpPr>
          <p:grpSpPr>
            <a:xfrm>
              <a:off x="8918280" y="266941"/>
              <a:ext cx="1747075" cy="505941"/>
              <a:chOff x="0" y="0"/>
              <a:chExt cx="469584" cy="135988"/>
            </a:xfrm>
          </p:grpSpPr>
          <p:sp>
            <p:nvSpPr>
              <p:cNvPr id="39" name="Freeform 39"/>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8B75A7"/>
              </a:solidFill>
            </p:spPr>
            <p:txBody>
              <a:bodyPr/>
              <a:lstStyle/>
              <a:p>
                <a:endParaRPr lang="en-CY"/>
              </a:p>
            </p:txBody>
          </p:sp>
          <p:sp>
            <p:nvSpPr>
              <p:cNvPr id="40" name="TextBox 40"/>
              <p:cNvSpPr txBox="1"/>
              <p:nvPr/>
            </p:nvSpPr>
            <p:spPr>
              <a:xfrm>
                <a:off x="0" y="-19050"/>
                <a:ext cx="469584" cy="155038"/>
              </a:xfrm>
              <a:prstGeom prst="rect">
                <a:avLst/>
              </a:prstGeom>
            </p:spPr>
            <p:txBody>
              <a:bodyPr lIns="50800" tIns="50800" rIns="50800" bIns="50800" rtlCol="0" anchor="ctr"/>
              <a:lstStyle/>
              <a:p>
                <a:pPr marL="0" lvl="0" indent="0" algn="ctr">
                  <a:lnSpc>
                    <a:spcPts val="2099"/>
                  </a:lnSpc>
                </a:pPr>
                <a:r>
                  <a:rPr lang="en-US" sz="1499">
                    <a:solidFill>
                      <a:srgbClr val="EFAB80"/>
                    </a:solidFill>
                    <a:latin typeface="Open Sans"/>
                    <a:ea typeface="Open Sans"/>
                    <a:cs typeface="Open Sans"/>
                    <a:sym typeface="Open Sans"/>
                  </a:rPr>
                  <a:t>Κοινόχρηστο</a:t>
                </a:r>
              </a:p>
            </p:txBody>
          </p:sp>
        </p:grpSp>
      </p:grpSp>
      <p:grpSp>
        <p:nvGrpSpPr>
          <p:cNvPr id="41" name="Group 41"/>
          <p:cNvGrpSpPr/>
          <p:nvPr/>
        </p:nvGrpSpPr>
        <p:grpSpPr>
          <a:xfrm>
            <a:off x="5478379" y="856731"/>
            <a:ext cx="1985003" cy="322615"/>
            <a:chOff x="0" y="0"/>
            <a:chExt cx="711380" cy="115618"/>
          </a:xfrm>
        </p:grpSpPr>
        <p:sp>
          <p:nvSpPr>
            <p:cNvPr id="42" name="Freeform 42"/>
            <p:cNvSpPr/>
            <p:nvPr/>
          </p:nvSpPr>
          <p:spPr>
            <a:xfrm>
              <a:off x="0" y="0"/>
              <a:ext cx="711380" cy="115618"/>
            </a:xfrm>
            <a:custGeom>
              <a:avLst/>
              <a:gdLst/>
              <a:ahLst/>
              <a:cxnLst/>
              <a:rect l="l" t="t" r="r" b="b"/>
              <a:pathLst>
                <a:path w="711380" h="115618">
                  <a:moveTo>
                    <a:pt x="57809" y="0"/>
                  </a:moveTo>
                  <a:lnTo>
                    <a:pt x="653571" y="0"/>
                  </a:lnTo>
                  <a:cubicBezTo>
                    <a:pt x="668903" y="0"/>
                    <a:pt x="683607" y="6091"/>
                    <a:pt x="694448" y="16932"/>
                  </a:cubicBezTo>
                  <a:cubicBezTo>
                    <a:pt x="705290" y="27773"/>
                    <a:pt x="711380" y="42477"/>
                    <a:pt x="711380" y="57809"/>
                  </a:cubicBezTo>
                  <a:lnTo>
                    <a:pt x="711380" y="57809"/>
                  </a:lnTo>
                  <a:cubicBezTo>
                    <a:pt x="711380" y="89736"/>
                    <a:pt x="685498" y="115618"/>
                    <a:pt x="653571" y="115618"/>
                  </a:cubicBezTo>
                  <a:lnTo>
                    <a:pt x="57809" y="115618"/>
                  </a:lnTo>
                  <a:cubicBezTo>
                    <a:pt x="42477" y="115618"/>
                    <a:pt x="27773" y="109527"/>
                    <a:pt x="16932" y="98686"/>
                  </a:cubicBezTo>
                  <a:cubicBezTo>
                    <a:pt x="6091" y="87845"/>
                    <a:pt x="0" y="73141"/>
                    <a:pt x="0" y="57809"/>
                  </a:cubicBezTo>
                  <a:lnTo>
                    <a:pt x="0" y="57809"/>
                  </a:lnTo>
                  <a:cubicBezTo>
                    <a:pt x="0" y="42477"/>
                    <a:pt x="6091" y="27773"/>
                    <a:pt x="16932" y="16932"/>
                  </a:cubicBezTo>
                  <a:cubicBezTo>
                    <a:pt x="27773" y="6091"/>
                    <a:pt x="42477" y="0"/>
                    <a:pt x="57809" y="0"/>
                  </a:cubicBezTo>
                  <a:close/>
                </a:path>
              </a:pathLst>
            </a:custGeom>
            <a:solidFill>
              <a:srgbClr val="FFFFFF"/>
            </a:solidFill>
          </p:spPr>
          <p:txBody>
            <a:bodyPr/>
            <a:lstStyle/>
            <a:p>
              <a:endParaRPr lang="en-CY"/>
            </a:p>
          </p:txBody>
        </p:sp>
        <p:sp>
          <p:nvSpPr>
            <p:cNvPr id="43" name="TextBox 43"/>
            <p:cNvSpPr txBox="1"/>
            <p:nvPr/>
          </p:nvSpPr>
          <p:spPr>
            <a:xfrm>
              <a:off x="0" y="-19050"/>
              <a:ext cx="711380" cy="134668"/>
            </a:xfrm>
            <a:prstGeom prst="rect">
              <a:avLst/>
            </a:prstGeom>
          </p:spPr>
          <p:txBody>
            <a:bodyPr lIns="50800" tIns="50800" rIns="50800" bIns="50800" rtlCol="0" anchor="ctr"/>
            <a:lstStyle/>
            <a:p>
              <a:pPr marL="0" lvl="0" indent="0" algn="ctr">
                <a:lnSpc>
                  <a:spcPts val="1679"/>
                </a:lnSpc>
              </a:pPr>
              <a:r>
                <a:rPr lang="en-US" sz="1200">
                  <a:solidFill>
                    <a:srgbClr val="464646"/>
                  </a:solidFill>
                  <a:latin typeface="Open Sans"/>
                  <a:ea typeface="Open Sans"/>
                  <a:cs typeface="Open Sans"/>
                  <a:sym typeface="Open Sans"/>
                </a:rPr>
                <a:t>Μόνο για HR / Διευθυντές</a:t>
              </a:r>
            </a:p>
          </p:txBody>
        </p:sp>
      </p:grpSp>
      <p:sp>
        <p:nvSpPr>
          <p:cNvPr id="44" name="Freeform 2">
            <a:extLst>
              <a:ext uri="{FF2B5EF4-FFF2-40B4-BE49-F238E27FC236}">
                <a16:creationId xmlns:a16="http://schemas.microsoft.com/office/drawing/2014/main" id="{738132EB-DEDB-0EA3-319A-4A72D8309FA9}"/>
              </a:ext>
            </a:extLst>
          </p:cNvPr>
          <p:cNvSpPr/>
          <p:nvPr/>
        </p:nvSpPr>
        <p:spPr>
          <a:xfrm>
            <a:off x="1636286" y="-22481"/>
            <a:ext cx="3024000" cy="1604129"/>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l="2098" t="-63071" r="-2098" b="63071"/>
            </a:stretch>
          </a:blipFill>
        </p:spPr>
        <p:txBody>
          <a:bodyPr/>
          <a:lstStyle/>
          <a:p>
            <a:endParaRPr lang="en-CY"/>
          </a:p>
        </p:txBody>
      </p:sp>
      <p:sp>
        <p:nvSpPr>
          <p:cNvPr id="45" name="Freeform 3">
            <a:extLst>
              <a:ext uri="{FF2B5EF4-FFF2-40B4-BE49-F238E27FC236}">
                <a16:creationId xmlns:a16="http://schemas.microsoft.com/office/drawing/2014/main" id="{AEAA2D1E-CC11-27DE-1EE3-465326CD3084}"/>
              </a:ext>
            </a:extLst>
          </p:cNvPr>
          <p:cNvSpPr/>
          <p:nvPr/>
        </p:nvSpPr>
        <p:spPr>
          <a:xfrm>
            <a:off x="2902269" y="-72259"/>
            <a:ext cx="3024000" cy="678164"/>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t="-136540"/>
            </a:stretch>
          </a:blipFill>
        </p:spPr>
        <p:txBody>
          <a:bodyPr/>
          <a:lstStyle/>
          <a:p>
            <a:endParaRPr lang="en-CY" dirty="0"/>
          </a:p>
        </p:txBody>
      </p:sp>
      <p:grpSp>
        <p:nvGrpSpPr>
          <p:cNvPr id="46" name="Group 4">
            <a:extLst>
              <a:ext uri="{FF2B5EF4-FFF2-40B4-BE49-F238E27FC236}">
                <a16:creationId xmlns:a16="http://schemas.microsoft.com/office/drawing/2014/main" id="{C9439722-A854-211A-E201-E8A857633E16}"/>
              </a:ext>
            </a:extLst>
          </p:cNvPr>
          <p:cNvGrpSpPr/>
          <p:nvPr/>
        </p:nvGrpSpPr>
        <p:grpSpPr>
          <a:xfrm>
            <a:off x="-3" y="10350807"/>
            <a:ext cx="6897159" cy="87392"/>
            <a:chOff x="0" y="0"/>
            <a:chExt cx="2709333" cy="26991"/>
          </a:xfrm>
        </p:grpSpPr>
        <p:sp>
          <p:nvSpPr>
            <p:cNvPr id="47" name="Freeform 5">
              <a:extLst>
                <a:ext uri="{FF2B5EF4-FFF2-40B4-BE49-F238E27FC236}">
                  <a16:creationId xmlns:a16="http://schemas.microsoft.com/office/drawing/2014/main" id="{6BDA4092-E240-10BF-1856-251951695980}"/>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48" name="TextBox 6">
              <a:extLst>
                <a:ext uri="{FF2B5EF4-FFF2-40B4-BE49-F238E27FC236}">
                  <a16:creationId xmlns:a16="http://schemas.microsoft.com/office/drawing/2014/main" id="{159B266B-F2BE-E6CB-BA51-51D6A7F212D1}"/>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90091" y="4375130"/>
            <a:ext cx="7194770" cy="2013604"/>
            <a:chOff x="0" y="0"/>
            <a:chExt cx="9593027" cy="2684805"/>
          </a:xfrm>
        </p:grpSpPr>
        <p:grpSp>
          <p:nvGrpSpPr>
            <p:cNvPr id="8" name="Group 8"/>
            <p:cNvGrpSpPr/>
            <p:nvPr/>
          </p:nvGrpSpPr>
          <p:grpSpPr>
            <a:xfrm>
              <a:off x="223646" y="160671"/>
              <a:ext cx="9369381" cy="2524135"/>
              <a:chOff x="0" y="0"/>
              <a:chExt cx="2518331" cy="678445"/>
            </a:xfrm>
          </p:grpSpPr>
          <p:sp>
            <p:nvSpPr>
              <p:cNvPr id="9" name="Freeform 9"/>
              <p:cNvSpPr/>
              <p:nvPr/>
            </p:nvSpPr>
            <p:spPr>
              <a:xfrm>
                <a:off x="0" y="0"/>
                <a:ext cx="2518331" cy="678445"/>
              </a:xfrm>
              <a:custGeom>
                <a:avLst/>
                <a:gdLst/>
                <a:ahLst/>
                <a:cxnLst/>
                <a:rect l="l" t="t" r="r" b="b"/>
                <a:pathLst>
                  <a:path w="2518331" h="678445">
                    <a:moveTo>
                      <a:pt x="40764" y="0"/>
                    </a:moveTo>
                    <a:lnTo>
                      <a:pt x="2477567" y="0"/>
                    </a:lnTo>
                    <a:cubicBezTo>
                      <a:pt x="2488378" y="0"/>
                      <a:pt x="2498747" y="4295"/>
                      <a:pt x="2506391" y="11940"/>
                    </a:cubicBezTo>
                    <a:cubicBezTo>
                      <a:pt x="2514036" y="19584"/>
                      <a:pt x="2518331" y="29953"/>
                      <a:pt x="2518331" y="40764"/>
                    </a:cubicBezTo>
                    <a:lnTo>
                      <a:pt x="2518331" y="637681"/>
                    </a:lnTo>
                    <a:cubicBezTo>
                      <a:pt x="2518331" y="660194"/>
                      <a:pt x="2500080" y="678445"/>
                      <a:pt x="2477567" y="678445"/>
                    </a:cubicBezTo>
                    <a:lnTo>
                      <a:pt x="40764" y="678445"/>
                    </a:lnTo>
                    <a:cubicBezTo>
                      <a:pt x="29953" y="678445"/>
                      <a:pt x="19584" y="674150"/>
                      <a:pt x="11940" y="666505"/>
                    </a:cubicBezTo>
                    <a:cubicBezTo>
                      <a:pt x="4295" y="658860"/>
                      <a:pt x="0" y="648492"/>
                      <a:pt x="0" y="637681"/>
                    </a:cubicBezTo>
                    <a:lnTo>
                      <a:pt x="0" y="40764"/>
                    </a:lnTo>
                    <a:cubicBezTo>
                      <a:pt x="0" y="18251"/>
                      <a:pt x="18251" y="0"/>
                      <a:pt x="40764" y="0"/>
                    </a:cubicBezTo>
                    <a:close/>
                  </a:path>
                </a:pathLst>
              </a:custGeom>
              <a:solidFill>
                <a:srgbClr val="E6DBF0"/>
              </a:solidFill>
            </p:spPr>
            <p:txBody>
              <a:bodyPr/>
              <a:lstStyle/>
              <a:p>
                <a:endParaRPr lang="en-CY"/>
              </a:p>
            </p:txBody>
          </p:sp>
          <p:sp>
            <p:nvSpPr>
              <p:cNvPr id="10" name="TextBox 10"/>
              <p:cNvSpPr txBox="1"/>
              <p:nvPr/>
            </p:nvSpPr>
            <p:spPr>
              <a:xfrm>
                <a:off x="0" y="-28575"/>
                <a:ext cx="2518331" cy="707020"/>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666529" y="392243"/>
              <a:ext cx="8530759" cy="19623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Υποστήριξη κατά τις πρώτες εβδομάδες </a:t>
              </a:r>
            </a:p>
            <a:p>
              <a:pPr marL="0" lvl="0" indent="0" algn="just">
                <a:lnSpc>
                  <a:spcPts val="1959"/>
                </a:lnSpc>
                <a:spcBef>
                  <a:spcPct val="0"/>
                </a:spcBef>
              </a:pPr>
              <a:r>
                <a:rPr lang="en-US" sz="1399">
                  <a:solidFill>
                    <a:srgbClr val="464646"/>
                  </a:solidFill>
                  <a:latin typeface="Open Sans"/>
                  <a:ea typeface="Open Sans"/>
                  <a:cs typeface="Open Sans"/>
                  <a:sym typeface="Open Sans"/>
                </a:rPr>
                <a:t>Υπάρχει κάτι που θα σας βοηθούσε να νιώσετε πιο άνετα ή να σας υποστηρίξει όταν ξεκινήσετε να εργάζεστε;</a:t>
              </a:r>
            </a:p>
            <a:p>
              <a:pPr marL="0" lvl="0" indent="0" algn="just">
                <a:lnSpc>
                  <a:spcPts val="1959"/>
                </a:lnSpc>
                <a:spcBef>
                  <a:spcPct val="0"/>
                </a:spcBef>
              </a:pPr>
              <a:r>
                <a:rPr lang="en-US" sz="1399">
                  <a:solidFill>
                    <a:srgbClr val="464646"/>
                  </a:solidFill>
                  <a:latin typeface="Open Sans"/>
                  <a:ea typeface="Open Sans"/>
                  <a:cs typeface="Open Sans"/>
                  <a:sym typeface="Open Sans"/>
                </a:rPr>
                <a:t>________________________________________________________________________________________________________________________________________________________________________________________________________________________________________________</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75A7"/>
              </a:solidFill>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016"/>
              <a:ext cx="564328"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4</a:t>
              </a:r>
            </a:p>
          </p:txBody>
        </p:sp>
      </p:grpSp>
      <p:grpSp>
        <p:nvGrpSpPr>
          <p:cNvPr id="16" name="Group 16"/>
          <p:cNvGrpSpPr/>
          <p:nvPr/>
        </p:nvGrpSpPr>
        <p:grpSpPr>
          <a:xfrm>
            <a:off x="90091" y="6502374"/>
            <a:ext cx="7194770" cy="1881146"/>
            <a:chOff x="0" y="0"/>
            <a:chExt cx="9593027" cy="2508195"/>
          </a:xfrm>
        </p:grpSpPr>
        <p:grpSp>
          <p:nvGrpSpPr>
            <p:cNvPr id="17" name="Group 17"/>
            <p:cNvGrpSpPr/>
            <p:nvPr/>
          </p:nvGrpSpPr>
          <p:grpSpPr>
            <a:xfrm>
              <a:off x="223646" y="160671"/>
              <a:ext cx="9369381" cy="2347524"/>
              <a:chOff x="0" y="0"/>
              <a:chExt cx="2518331" cy="630975"/>
            </a:xfrm>
          </p:grpSpPr>
          <p:sp>
            <p:nvSpPr>
              <p:cNvPr id="18" name="Freeform 18"/>
              <p:cNvSpPr/>
              <p:nvPr/>
            </p:nvSpPr>
            <p:spPr>
              <a:xfrm>
                <a:off x="0" y="0"/>
                <a:ext cx="2518331" cy="630975"/>
              </a:xfrm>
              <a:custGeom>
                <a:avLst/>
                <a:gdLst/>
                <a:ahLst/>
                <a:cxnLst/>
                <a:rect l="l" t="t" r="r" b="b"/>
                <a:pathLst>
                  <a:path w="2518331" h="630975">
                    <a:moveTo>
                      <a:pt x="40764" y="0"/>
                    </a:moveTo>
                    <a:lnTo>
                      <a:pt x="2477567" y="0"/>
                    </a:lnTo>
                    <a:cubicBezTo>
                      <a:pt x="2488378" y="0"/>
                      <a:pt x="2498747" y="4295"/>
                      <a:pt x="2506391" y="11940"/>
                    </a:cubicBezTo>
                    <a:cubicBezTo>
                      <a:pt x="2514036" y="19584"/>
                      <a:pt x="2518331" y="29953"/>
                      <a:pt x="2518331" y="40764"/>
                    </a:cubicBezTo>
                    <a:lnTo>
                      <a:pt x="2518331" y="590211"/>
                    </a:lnTo>
                    <a:cubicBezTo>
                      <a:pt x="2518331" y="612724"/>
                      <a:pt x="2500080" y="630975"/>
                      <a:pt x="2477567" y="630975"/>
                    </a:cubicBezTo>
                    <a:lnTo>
                      <a:pt x="40764" y="630975"/>
                    </a:lnTo>
                    <a:cubicBezTo>
                      <a:pt x="29953" y="630975"/>
                      <a:pt x="19584" y="626680"/>
                      <a:pt x="11940" y="619035"/>
                    </a:cubicBezTo>
                    <a:cubicBezTo>
                      <a:pt x="4295" y="611390"/>
                      <a:pt x="0" y="601022"/>
                      <a:pt x="0" y="590211"/>
                    </a:cubicBezTo>
                    <a:lnTo>
                      <a:pt x="0" y="40764"/>
                    </a:lnTo>
                    <a:cubicBezTo>
                      <a:pt x="0" y="18251"/>
                      <a:pt x="18251" y="0"/>
                      <a:pt x="40764" y="0"/>
                    </a:cubicBezTo>
                    <a:close/>
                  </a:path>
                </a:pathLst>
              </a:custGeom>
              <a:solidFill>
                <a:srgbClr val="FFFFFE"/>
              </a:solidFill>
              <a:ln w="38100" cap="rnd">
                <a:solidFill>
                  <a:srgbClr val="464646"/>
                </a:solidFill>
                <a:prstDash val="solid"/>
                <a:round/>
              </a:ln>
            </p:spPr>
            <p:txBody>
              <a:bodyPr/>
              <a:lstStyle/>
              <a:p>
                <a:endParaRPr lang="en-CY"/>
              </a:p>
            </p:txBody>
          </p:sp>
          <p:sp>
            <p:nvSpPr>
              <p:cNvPr id="19" name="TextBox 19"/>
              <p:cNvSpPr txBox="1"/>
              <p:nvPr/>
            </p:nvSpPr>
            <p:spPr>
              <a:xfrm>
                <a:off x="0" y="-28575"/>
                <a:ext cx="2518331" cy="659550"/>
              </a:xfrm>
              <a:prstGeom prst="rect">
                <a:avLst/>
              </a:prstGeom>
            </p:spPr>
            <p:txBody>
              <a:bodyPr lIns="50800" tIns="50800" rIns="50800" bIns="50800" rtlCol="0" anchor="ctr"/>
              <a:lstStyle/>
              <a:p>
                <a:pPr algn="ctr">
                  <a:lnSpc>
                    <a:spcPts val="1679"/>
                  </a:lnSpc>
                </a:pPr>
                <a:endParaRPr/>
              </a:p>
            </p:txBody>
          </p:sp>
        </p:grpSp>
        <p:sp>
          <p:nvSpPr>
            <p:cNvPr id="20" name="TextBox 20"/>
            <p:cNvSpPr txBox="1"/>
            <p:nvPr/>
          </p:nvSpPr>
          <p:spPr>
            <a:xfrm>
              <a:off x="788438" y="304690"/>
              <a:ext cx="8489193" cy="1962362"/>
            </a:xfrm>
            <a:prstGeom prst="rect">
              <a:avLst/>
            </a:prstGeom>
          </p:spPr>
          <p:txBody>
            <a:bodyPr lIns="0" tIns="0" rIns="0" bIns="0" rtlCol="0" anchor="t">
              <a:spAutoFit/>
            </a:bodyPr>
            <a:lstStyle/>
            <a:p>
              <a:pPr marL="0" lvl="0" indent="0" algn="just">
                <a:lnSpc>
                  <a:spcPts val="1959"/>
                </a:lnSpc>
              </a:pPr>
              <a:r>
                <a:rPr lang="en-US" sz="1399" b="1">
                  <a:solidFill>
                    <a:srgbClr val="464646"/>
                  </a:solidFill>
                  <a:latin typeface="Open Sans Bold"/>
                  <a:ea typeface="Open Sans Bold"/>
                  <a:cs typeface="Open Sans Bold"/>
                  <a:sym typeface="Open Sans Bold"/>
                </a:rPr>
                <a:t>Επιπλέον σχόλια</a:t>
              </a:r>
            </a:p>
            <a:p>
              <a:pPr marL="0" lvl="0" indent="0" algn="just">
                <a:lnSpc>
                  <a:spcPts val="1959"/>
                </a:lnSpc>
                <a:spcBef>
                  <a:spcPct val="0"/>
                </a:spcBef>
              </a:pPr>
              <a:r>
                <a:rPr lang="en-US" sz="1399">
                  <a:solidFill>
                    <a:srgbClr val="464646"/>
                  </a:solidFill>
                  <a:latin typeface="Open Sans"/>
                  <a:ea typeface="Open Sans"/>
                  <a:cs typeface="Open Sans"/>
                  <a:sym typeface="Open Sans"/>
                </a:rPr>
                <a:t>Υπάρχει κάτι άλλο που θα θέλατε να μοιραστείτε ιδιωτικά με το τμήμα HR ή τον διευθυντή σας;</a:t>
              </a:r>
            </a:p>
            <a:p>
              <a:pPr marL="0" lvl="0" indent="0" algn="just">
                <a:lnSpc>
                  <a:spcPts val="1959"/>
                </a:lnSpc>
                <a:spcBef>
                  <a:spcPct val="0"/>
                </a:spcBef>
              </a:pPr>
              <a:r>
                <a:rPr lang="en-US" sz="1399">
                  <a:solidFill>
                    <a:srgbClr val="464646"/>
                  </a:solidFill>
                  <a:latin typeface="Open Sans"/>
                  <a:ea typeface="Open Sans"/>
                  <a:cs typeface="Open Sans"/>
                  <a:sym typeface="Open Sans"/>
                </a:rPr>
                <a:t>_____________________________________________________________________________________________________________________________________________________________________________________________________________________________________________</a:t>
              </a:r>
            </a:p>
          </p:txBody>
        </p:sp>
        <p:grpSp>
          <p:nvGrpSpPr>
            <p:cNvPr id="21" name="Group 21"/>
            <p:cNvGrpSpPr/>
            <p:nvPr/>
          </p:nvGrpSpPr>
          <p:grpSpPr>
            <a:xfrm>
              <a:off x="0" y="0"/>
              <a:ext cx="666529" cy="66652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75A7"/>
              </a:solidFill>
            </p:spPr>
            <p:txBody>
              <a:bodyPr/>
              <a:lstStyle/>
              <a:p>
                <a:endParaRPr lang="en-CY"/>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4" name="TextBox 24"/>
            <p:cNvSpPr txBox="1"/>
            <p:nvPr/>
          </p:nvSpPr>
          <p:spPr>
            <a:xfrm>
              <a:off x="51101" y="194016"/>
              <a:ext cx="564328" cy="307071"/>
            </a:xfrm>
            <a:prstGeom prst="rect">
              <a:avLst/>
            </a:prstGeom>
          </p:spPr>
          <p:txBody>
            <a:bodyPr lIns="0" tIns="0" rIns="0" bIns="0" rtlCol="0" anchor="t">
              <a:spAutoFit/>
            </a:bodyPr>
            <a:lstStyle/>
            <a:p>
              <a:pPr marL="0" lvl="0" indent="0" algn="ctr">
                <a:lnSpc>
                  <a:spcPts val="1660"/>
                </a:lnSpc>
              </a:pPr>
              <a:r>
                <a:rPr lang="en-US" sz="1660" b="1" spc="-116">
                  <a:solidFill>
                    <a:srgbClr val="FFFFFF"/>
                  </a:solidFill>
                  <a:latin typeface="Open Sans Bold"/>
                  <a:ea typeface="Open Sans Bold"/>
                  <a:cs typeface="Open Sans Bold"/>
                  <a:sym typeface="Open Sans Bold"/>
                </a:rPr>
                <a:t>5</a:t>
              </a:r>
            </a:p>
          </p:txBody>
        </p:sp>
      </p:grpSp>
      <p:grpSp>
        <p:nvGrpSpPr>
          <p:cNvPr id="25" name="Group 25"/>
          <p:cNvGrpSpPr/>
          <p:nvPr/>
        </p:nvGrpSpPr>
        <p:grpSpPr>
          <a:xfrm>
            <a:off x="-539863" y="603370"/>
            <a:ext cx="9906840" cy="848747"/>
            <a:chOff x="0" y="-70875"/>
            <a:chExt cx="13209120" cy="1131663"/>
          </a:xfrm>
        </p:grpSpPr>
        <p:grpSp>
          <p:nvGrpSpPr>
            <p:cNvPr id="26" name="Group 26"/>
            <p:cNvGrpSpPr/>
            <p:nvPr/>
          </p:nvGrpSpPr>
          <p:grpSpPr>
            <a:xfrm>
              <a:off x="0" y="-70875"/>
              <a:ext cx="13209120" cy="1131663"/>
              <a:chOff x="0" y="-19050"/>
              <a:chExt cx="3550388" cy="304172"/>
            </a:xfrm>
          </p:grpSpPr>
          <p:sp>
            <p:nvSpPr>
              <p:cNvPr id="27" name="Freeform 27"/>
              <p:cNvSpPr/>
              <p:nvPr/>
            </p:nvSpPr>
            <p:spPr>
              <a:xfrm>
                <a:off x="193474" y="0"/>
                <a:ext cx="2708080" cy="285122"/>
              </a:xfrm>
              <a:custGeom>
                <a:avLst/>
                <a:gdLst/>
                <a:ahLst/>
                <a:cxnLst/>
                <a:rect l="l" t="t" r="r" b="b"/>
                <a:pathLst>
                  <a:path w="3550388" h="285122">
                    <a:moveTo>
                      <a:pt x="28914" y="0"/>
                    </a:moveTo>
                    <a:lnTo>
                      <a:pt x="3521473" y="0"/>
                    </a:lnTo>
                    <a:cubicBezTo>
                      <a:pt x="3537442" y="0"/>
                      <a:pt x="3550388" y="12945"/>
                      <a:pt x="3550388" y="28914"/>
                    </a:cubicBezTo>
                    <a:lnTo>
                      <a:pt x="3550388" y="256207"/>
                    </a:lnTo>
                    <a:cubicBezTo>
                      <a:pt x="3550388" y="263876"/>
                      <a:pt x="3547341" y="271231"/>
                      <a:pt x="3541919" y="276653"/>
                    </a:cubicBezTo>
                    <a:cubicBezTo>
                      <a:pt x="3536496" y="282076"/>
                      <a:pt x="3529142" y="285122"/>
                      <a:pt x="3521473" y="285122"/>
                    </a:cubicBezTo>
                    <a:lnTo>
                      <a:pt x="28914" y="285122"/>
                    </a:lnTo>
                    <a:cubicBezTo>
                      <a:pt x="12945" y="285122"/>
                      <a:pt x="0" y="272176"/>
                      <a:pt x="0" y="256207"/>
                    </a:cubicBezTo>
                    <a:lnTo>
                      <a:pt x="0" y="28914"/>
                    </a:lnTo>
                    <a:cubicBezTo>
                      <a:pt x="0" y="12945"/>
                      <a:pt x="12945" y="0"/>
                      <a:pt x="28914" y="0"/>
                    </a:cubicBezTo>
                    <a:close/>
                  </a:path>
                </a:pathLst>
              </a:custGeom>
              <a:solidFill>
                <a:srgbClr val="8B75A7"/>
              </a:solidFill>
              <a:ln w="38100" cap="rnd">
                <a:solidFill>
                  <a:srgbClr val="E6DBF0"/>
                </a:solidFill>
                <a:prstDash val="solid"/>
                <a:round/>
              </a:ln>
            </p:spPr>
            <p:txBody>
              <a:bodyPr/>
              <a:lstStyle/>
              <a:p>
                <a:endParaRPr lang="en-CY"/>
              </a:p>
            </p:txBody>
          </p:sp>
          <p:sp>
            <p:nvSpPr>
              <p:cNvPr id="28" name="TextBox 28"/>
              <p:cNvSpPr txBox="1"/>
              <p:nvPr/>
            </p:nvSpPr>
            <p:spPr>
              <a:xfrm>
                <a:off x="0" y="-19050"/>
                <a:ext cx="3550388" cy="304172"/>
              </a:xfrm>
              <a:prstGeom prst="rect">
                <a:avLst/>
              </a:prstGeom>
            </p:spPr>
            <p:txBody>
              <a:bodyPr lIns="50800" tIns="50800" rIns="50800" bIns="50800" rtlCol="0" anchor="ctr"/>
              <a:lstStyle/>
              <a:p>
                <a:pPr algn="ctr">
                  <a:lnSpc>
                    <a:spcPts val="1679"/>
                  </a:lnSpc>
                </a:pPr>
                <a:endParaRPr/>
              </a:p>
            </p:txBody>
          </p:sp>
        </p:grpSp>
        <p:sp>
          <p:nvSpPr>
            <p:cNvPr id="29" name="TextBox 29"/>
            <p:cNvSpPr txBox="1"/>
            <p:nvPr/>
          </p:nvSpPr>
          <p:spPr>
            <a:xfrm>
              <a:off x="910911" y="302741"/>
              <a:ext cx="6693291" cy="440267"/>
            </a:xfrm>
            <a:prstGeom prst="rect">
              <a:avLst/>
            </a:prstGeom>
          </p:spPr>
          <p:txBody>
            <a:bodyPr lIns="0" tIns="0" rIns="0" bIns="0" rtlCol="0" anchor="t">
              <a:spAutoFit/>
            </a:bodyPr>
            <a:lstStyle/>
            <a:p>
              <a:pPr marL="0" lvl="0" indent="0" algn="l">
                <a:lnSpc>
                  <a:spcPts val="2799"/>
                </a:lnSpc>
                <a:spcBef>
                  <a:spcPct val="0"/>
                </a:spcBef>
              </a:pPr>
              <a:r>
                <a:rPr lang="en-US" sz="1999" b="1">
                  <a:solidFill>
                    <a:srgbClr val="FFFFFE"/>
                  </a:solidFill>
                  <a:latin typeface="Open Sans Bold"/>
                  <a:ea typeface="Open Sans Bold"/>
                  <a:cs typeface="Open Sans Bold"/>
                  <a:sym typeface="Open Sans Bold"/>
                </a:rPr>
                <a:t>ΕΝΟΤΗΤΑ Β – ΕΜΠΙΣΤΕΥΤΙΚΟ</a:t>
              </a:r>
            </a:p>
          </p:txBody>
        </p:sp>
        <p:grpSp>
          <p:nvGrpSpPr>
            <p:cNvPr id="30" name="Group 30"/>
            <p:cNvGrpSpPr/>
            <p:nvPr/>
          </p:nvGrpSpPr>
          <p:grpSpPr>
            <a:xfrm>
              <a:off x="8918280" y="266941"/>
              <a:ext cx="1747075" cy="505941"/>
              <a:chOff x="0" y="0"/>
              <a:chExt cx="469584" cy="135988"/>
            </a:xfrm>
          </p:grpSpPr>
          <p:sp>
            <p:nvSpPr>
              <p:cNvPr id="31" name="Freeform 31"/>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8B75A7"/>
              </a:solidFill>
            </p:spPr>
            <p:txBody>
              <a:bodyPr/>
              <a:lstStyle/>
              <a:p>
                <a:endParaRPr lang="en-CY"/>
              </a:p>
            </p:txBody>
          </p:sp>
          <p:sp>
            <p:nvSpPr>
              <p:cNvPr id="32" name="TextBox 32"/>
              <p:cNvSpPr txBox="1"/>
              <p:nvPr/>
            </p:nvSpPr>
            <p:spPr>
              <a:xfrm>
                <a:off x="0" y="-19050"/>
                <a:ext cx="469584" cy="155038"/>
              </a:xfrm>
              <a:prstGeom prst="rect">
                <a:avLst/>
              </a:prstGeom>
            </p:spPr>
            <p:txBody>
              <a:bodyPr lIns="50800" tIns="50800" rIns="50800" bIns="50800" rtlCol="0" anchor="ctr"/>
              <a:lstStyle/>
              <a:p>
                <a:pPr marL="0" lvl="0" indent="0" algn="ctr">
                  <a:lnSpc>
                    <a:spcPts val="2099"/>
                  </a:lnSpc>
                </a:pPr>
                <a:r>
                  <a:rPr lang="en-US" sz="1499">
                    <a:solidFill>
                      <a:srgbClr val="EFAB80"/>
                    </a:solidFill>
                    <a:latin typeface="Open Sans"/>
                    <a:ea typeface="Open Sans"/>
                    <a:cs typeface="Open Sans"/>
                    <a:sym typeface="Open Sans"/>
                  </a:rPr>
                  <a:t>Κοινόχρηστο</a:t>
                </a:r>
              </a:p>
            </p:txBody>
          </p:sp>
        </p:grpSp>
      </p:grpSp>
      <p:grpSp>
        <p:nvGrpSpPr>
          <p:cNvPr id="33" name="Group 33"/>
          <p:cNvGrpSpPr/>
          <p:nvPr/>
        </p:nvGrpSpPr>
        <p:grpSpPr>
          <a:xfrm>
            <a:off x="5478379" y="856731"/>
            <a:ext cx="1985003" cy="322615"/>
            <a:chOff x="0" y="0"/>
            <a:chExt cx="711380" cy="115618"/>
          </a:xfrm>
        </p:grpSpPr>
        <p:sp>
          <p:nvSpPr>
            <p:cNvPr id="34" name="Freeform 34"/>
            <p:cNvSpPr/>
            <p:nvPr/>
          </p:nvSpPr>
          <p:spPr>
            <a:xfrm>
              <a:off x="0" y="0"/>
              <a:ext cx="711380" cy="115618"/>
            </a:xfrm>
            <a:custGeom>
              <a:avLst/>
              <a:gdLst/>
              <a:ahLst/>
              <a:cxnLst/>
              <a:rect l="l" t="t" r="r" b="b"/>
              <a:pathLst>
                <a:path w="711380" h="115618">
                  <a:moveTo>
                    <a:pt x="57809" y="0"/>
                  </a:moveTo>
                  <a:lnTo>
                    <a:pt x="653571" y="0"/>
                  </a:lnTo>
                  <a:cubicBezTo>
                    <a:pt x="668903" y="0"/>
                    <a:pt x="683607" y="6091"/>
                    <a:pt x="694448" y="16932"/>
                  </a:cubicBezTo>
                  <a:cubicBezTo>
                    <a:pt x="705290" y="27773"/>
                    <a:pt x="711380" y="42477"/>
                    <a:pt x="711380" y="57809"/>
                  </a:cubicBezTo>
                  <a:lnTo>
                    <a:pt x="711380" y="57809"/>
                  </a:lnTo>
                  <a:cubicBezTo>
                    <a:pt x="711380" y="89736"/>
                    <a:pt x="685498" y="115618"/>
                    <a:pt x="653571" y="115618"/>
                  </a:cubicBezTo>
                  <a:lnTo>
                    <a:pt x="57809" y="115618"/>
                  </a:lnTo>
                  <a:cubicBezTo>
                    <a:pt x="42477" y="115618"/>
                    <a:pt x="27773" y="109527"/>
                    <a:pt x="16932" y="98686"/>
                  </a:cubicBezTo>
                  <a:cubicBezTo>
                    <a:pt x="6091" y="87845"/>
                    <a:pt x="0" y="73141"/>
                    <a:pt x="0" y="57809"/>
                  </a:cubicBezTo>
                  <a:lnTo>
                    <a:pt x="0" y="57809"/>
                  </a:lnTo>
                  <a:cubicBezTo>
                    <a:pt x="0" y="42477"/>
                    <a:pt x="6091" y="27773"/>
                    <a:pt x="16932" y="16932"/>
                  </a:cubicBezTo>
                  <a:cubicBezTo>
                    <a:pt x="27773" y="6091"/>
                    <a:pt x="42477" y="0"/>
                    <a:pt x="57809" y="0"/>
                  </a:cubicBezTo>
                  <a:close/>
                </a:path>
              </a:pathLst>
            </a:custGeom>
            <a:solidFill>
              <a:srgbClr val="FFFFFF"/>
            </a:solidFill>
          </p:spPr>
          <p:txBody>
            <a:bodyPr/>
            <a:lstStyle/>
            <a:p>
              <a:endParaRPr lang="en-CY"/>
            </a:p>
          </p:txBody>
        </p:sp>
        <p:sp>
          <p:nvSpPr>
            <p:cNvPr id="35" name="TextBox 35"/>
            <p:cNvSpPr txBox="1"/>
            <p:nvPr/>
          </p:nvSpPr>
          <p:spPr>
            <a:xfrm>
              <a:off x="0" y="-19050"/>
              <a:ext cx="711380" cy="134668"/>
            </a:xfrm>
            <a:prstGeom prst="rect">
              <a:avLst/>
            </a:prstGeom>
          </p:spPr>
          <p:txBody>
            <a:bodyPr lIns="50800" tIns="50800" rIns="50800" bIns="50800" rtlCol="0" anchor="ctr"/>
            <a:lstStyle/>
            <a:p>
              <a:pPr marL="0" lvl="0" indent="0" algn="ctr">
                <a:lnSpc>
                  <a:spcPts val="1679"/>
                </a:lnSpc>
              </a:pPr>
              <a:r>
                <a:rPr lang="en-US" sz="1200">
                  <a:solidFill>
                    <a:srgbClr val="464646"/>
                  </a:solidFill>
                  <a:latin typeface="Open Sans"/>
                  <a:ea typeface="Open Sans"/>
                  <a:cs typeface="Open Sans"/>
                  <a:sym typeface="Open Sans"/>
                </a:rPr>
                <a:t>Μόνο για HR / Διευθυντές</a:t>
              </a:r>
            </a:p>
          </p:txBody>
        </p:sp>
      </p:grpSp>
      <p:grpSp>
        <p:nvGrpSpPr>
          <p:cNvPr id="36" name="Group 36"/>
          <p:cNvGrpSpPr/>
          <p:nvPr/>
        </p:nvGrpSpPr>
        <p:grpSpPr>
          <a:xfrm>
            <a:off x="405950" y="8563952"/>
            <a:ext cx="6563051" cy="1392742"/>
            <a:chOff x="0" y="0"/>
            <a:chExt cx="8750735" cy="1856989"/>
          </a:xfrm>
        </p:grpSpPr>
        <p:grpSp>
          <p:nvGrpSpPr>
            <p:cNvPr id="37" name="Group 37"/>
            <p:cNvGrpSpPr/>
            <p:nvPr/>
          </p:nvGrpSpPr>
          <p:grpSpPr>
            <a:xfrm>
              <a:off x="0" y="0"/>
              <a:ext cx="435317" cy="1856989"/>
              <a:chOff x="0" y="0"/>
              <a:chExt cx="279799" cy="1193574"/>
            </a:xfrm>
          </p:grpSpPr>
          <p:sp>
            <p:nvSpPr>
              <p:cNvPr id="38" name="Freeform 38"/>
              <p:cNvSpPr/>
              <p:nvPr/>
            </p:nvSpPr>
            <p:spPr>
              <a:xfrm>
                <a:off x="0" y="0"/>
                <a:ext cx="279799" cy="1193574"/>
              </a:xfrm>
              <a:custGeom>
                <a:avLst/>
                <a:gdLst/>
                <a:ahLst/>
                <a:cxnLst/>
                <a:rect l="l" t="t" r="r" b="b"/>
                <a:pathLst>
                  <a:path w="279799" h="1193574">
                    <a:moveTo>
                      <a:pt x="0" y="0"/>
                    </a:moveTo>
                    <a:lnTo>
                      <a:pt x="279799" y="0"/>
                    </a:lnTo>
                    <a:lnTo>
                      <a:pt x="279799" y="1193574"/>
                    </a:lnTo>
                    <a:lnTo>
                      <a:pt x="0" y="1193574"/>
                    </a:lnTo>
                    <a:close/>
                  </a:path>
                </a:pathLst>
              </a:custGeom>
              <a:gradFill rotWithShape="1">
                <a:gsLst>
                  <a:gs pos="0">
                    <a:srgbClr val="FA3DE1">
                      <a:alpha val="31000"/>
                    </a:srgbClr>
                  </a:gs>
                  <a:gs pos="100000">
                    <a:srgbClr val="FE8F28">
                      <a:alpha val="31000"/>
                    </a:srgbClr>
                  </a:gs>
                </a:gsLst>
                <a:lin ang="0"/>
              </a:gradFill>
            </p:spPr>
            <p:txBody>
              <a:bodyPr/>
              <a:lstStyle/>
              <a:p>
                <a:endParaRPr lang="en-CY"/>
              </a:p>
            </p:txBody>
          </p:sp>
          <p:sp>
            <p:nvSpPr>
              <p:cNvPr id="39" name="TextBox 39"/>
              <p:cNvSpPr txBox="1"/>
              <p:nvPr/>
            </p:nvSpPr>
            <p:spPr>
              <a:xfrm>
                <a:off x="0" y="19050"/>
                <a:ext cx="279799" cy="1174524"/>
              </a:xfrm>
              <a:prstGeom prst="rect">
                <a:avLst/>
              </a:prstGeom>
            </p:spPr>
            <p:txBody>
              <a:bodyPr lIns="50800" tIns="50800" rIns="50800" bIns="50800" rtlCol="0" anchor="ctr"/>
              <a:lstStyle/>
              <a:p>
                <a:pPr algn="ctr">
                  <a:lnSpc>
                    <a:spcPts val="1515"/>
                  </a:lnSpc>
                </a:pPr>
                <a:endParaRPr/>
              </a:p>
            </p:txBody>
          </p:sp>
        </p:grpSp>
        <p:grpSp>
          <p:nvGrpSpPr>
            <p:cNvPr id="40" name="Group 40"/>
            <p:cNvGrpSpPr/>
            <p:nvPr/>
          </p:nvGrpSpPr>
          <p:grpSpPr>
            <a:xfrm>
              <a:off x="289090" y="0"/>
              <a:ext cx="8461645" cy="1856989"/>
              <a:chOff x="0" y="0"/>
              <a:chExt cx="5438696" cy="1193574"/>
            </a:xfrm>
          </p:grpSpPr>
          <p:sp>
            <p:nvSpPr>
              <p:cNvPr id="41" name="Freeform 41"/>
              <p:cNvSpPr/>
              <p:nvPr/>
            </p:nvSpPr>
            <p:spPr>
              <a:xfrm>
                <a:off x="0" y="0"/>
                <a:ext cx="5438696" cy="1193574"/>
              </a:xfrm>
              <a:custGeom>
                <a:avLst/>
                <a:gdLst/>
                <a:ahLst/>
                <a:cxnLst/>
                <a:rect l="l" t="t" r="r" b="b"/>
                <a:pathLst>
                  <a:path w="5438696" h="1193574">
                    <a:moveTo>
                      <a:pt x="0" y="0"/>
                    </a:moveTo>
                    <a:lnTo>
                      <a:pt x="5438696" y="0"/>
                    </a:lnTo>
                    <a:lnTo>
                      <a:pt x="5438696" y="1193574"/>
                    </a:lnTo>
                    <a:lnTo>
                      <a:pt x="0" y="1193574"/>
                    </a:lnTo>
                    <a:close/>
                  </a:path>
                </a:pathLst>
              </a:custGeom>
              <a:solidFill>
                <a:srgbClr val="FFFFFF"/>
              </a:solidFill>
              <a:ln w="38100" cap="sq">
                <a:solidFill>
                  <a:srgbClr val="BFABDA"/>
                </a:solidFill>
                <a:prstDash val="solid"/>
                <a:miter/>
              </a:ln>
            </p:spPr>
            <p:txBody>
              <a:bodyPr/>
              <a:lstStyle/>
              <a:p>
                <a:endParaRPr lang="en-CY"/>
              </a:p>
            </p:txBody>
          </p:sp>
          <p:sp>
            <p:nvSpPr>
              <p:cNvPr id="42" name="TextBox 42"/>
              <p:cNvSpPr txBox="1"/>
              <p:nvPr/>
            </p:nvSpPr>
            <p:spPr>
              <a:xfrm>
                <a:off x="0" y="19050"/>
                <a:ext cx="5438696" cy="1174524"/>
              </a:xfrm>
              <a:prstGeom prst="rect">
                <a:avLst/>
              </a:prstGeom>
            </p:spPr>
            <p:txBody>
              <a:bodyPr lIns="50800" tIns="50800" rIns="50800" bIns="50800" rtlCol="0" anchor="ctr"/>
              <a:lstStyle/>
              <a:p>
                <a:pPr algn="ctr">
                  <a:lnSpc>
                    <a:spcPts val="1515"/>
                  </a:lnSpc>
                </a:pPr>
                <a:endParaRPr/>
              </a:p>
            </p:txBody>
          </p:sp>
        </p:grpSp>
        <p:sp>
          <p:nvSpPr>
            <p:cNvPr id="43" name="TextBox 43"/>
            <p:cNvSpPr txBox="1"/>
            <p:nvPr/>
          </p:nvSpPr>
          <p:spPr>
            <a:xfrm>
              <a:off x="589701" y="131062"/>
              <a:ext cx="7588480" cy="1585341"/>
            </a:xfrm>
            <a:prstGeom prst="rect">
              <a:avLst/>
            </a:prstGeom>
          </p:spPr>
          <p:txBody>
            <a:bodyPr lIns="0" tIns="0" rIns="0" bIns="0" rtlCol="0" anchor="t">
              <a:spAutoFit/>
            </a:bodyPr>
            <a:lstStyle/>
            <a:p>
              <a:pPr algn="just">
                <a:lnSpc>
                  <a:spcPts val="1584"/>
                </a:lnSpc>
              </a:pPr>
              <a:r>
                <a:rPr lang="en-US" sz="1200">
                  <a:solidFill>
                    <a:srgbClr val="464646"/>
                  </a:solidFill>
                  <a:latin typeface="Open Sans"/>
                  <a:ea typeface="Open Sans"/>
                  <a:cs typeface="Open Sans"/>
                  <a:sym typeface="Open Sans"/>
                </a:rPr>
                <a:t>Σας ευχαριστούμε που αφιερώσατε χρόνο για να συμπληρώσετε αυτό το ερωτηματολόγιο. Οι απαντήσεις σας θα αντιμετωπιστούν με σεβασμό και εμπιστευτικότητα και θα χρησιμοποιηθούν μόνο για την υποστήριξη της ένταξής σας.</a:t>
              </a:r>
            </a:p>
            <a:p>
              <a:pPr marL="0" lvl="0" indent="0" algn="just">
                <a:lnSpc>
                  <a:spcPts val="1584"/>
                </a:lnSpc>
              </a:pPr>
              <a:endParaRPr lang="en-US" sz="1200">
                <a:solidFill>
                  <a:srgbClr val="464646"/>
                </a:solidFill>
                <a:latin typeface="Open Sans"/>
                <a:ea typeface="Open Sans"/>
                <a:cs typeface="Open Sans"/>
                <a:sym typeface="Open Sans"/>
              </a:endParaRPr>
            </a:p>
            <a:p>
              <a:pPr marL="0" lvl="0" indent="0" algn="just">
                <a:lnSpc>
                  <a:spcPts val="1584"/>
                </a:lnSpc>
              </a:pPr>
              <a:r>
                <a:rPr lang="en-US" sz="1200">
                  <a:solidFill>
                    <a:srgbClr val="464646"/>
                  </a:solidFill>
                  <a:latin typeface="Open Sans"/>
                  <a:ea typeface="Open Sans"/>
                  <a:cs typeface="Open Sans"/>
                  <a:sym typeface="Open Sans"/>
                </a:rPr>
                <a:t>Ερωτήσεις; Επικοινωνία: </a:t>
              </a:r>
            </a:p>
          </p:txBody>
        </p:sp>
      </p:grpSp>
      <p:grpSp>
        <p:nvGrpSpPr>
          <p:cNvPr id="44" name="Group 44"/>
          <p:cNvGrpSpPr/>
          <p:nvPr/>
        </p:nvGrpSpPr>
        <p:grpSpPr>
          <a:xfrm>
            <a:off x="90091" y="2000236"/>
            <a:ext cx="7194770" cy="2261254"/>
            <a:chOff x="0" y="0"/>
            <a:chExt cx="9593027" cy="3015005"/>
          </a:xfrm>
        </p:grpSpPr>
        <p:grpSp>
          <p:nvGrpSpPr>
            <p:cNvPr id="45" name="Group 45"/>
            <p:cNvGrpSpPr/>
            <p:nvPr/>
          </p:nvGrpSpPr>
          <p:grpSpPr>
            <a:xfrm>
              <a:off x="223646" y="160671"/>
              <a:ext cx="9369381" cy="2854335"/>
              <a:chOff x="0" y="0"/>
              <a:chExt cx="2518331" cy="767197"/>
            </a:xfrm>
          </p:grpSpPr>
          <p:sp>
            <p:nvSpPr>
              <p:cNvPr id="46" name="Freeform 46"/>
              <p:cNvSpPr/>
              <p:nvPr/>
            </p:nvSpPr>
            <p:spPr>
              <a:xfrm>
                <a:off x="0" y="0"/>
                <a:ext cx="2518331" cy="767197"/>
              </a:xfrm>
              <a:custGeom>
                <a:avLst/>
                <a:gdLst/>
                <a:ahLst/>
                <a:cxnLst/>
                <a:rect l="l" t="t" r="r" b="b"/>
                <a:pathLst>
                  <a:path w="2518331" h="767197">
                    <a:moveTo>
                      <a:pt x="40764" y="0"/>
                    </a:moveTo>
                    <a:lnTo>
                      <a:pt x="2477567" y="0"/>
                    </a:lnTo>
                    <a:cubicBezTo>
                      <a:pt x="2488378" y="0"/>
                      <a:pt x="2498747" y="4295"/>
                      <a:pt x="2506391" y="11940"/>
                    </a:cubicBezTo>
                    <a:cubicBezTo>
                      <a:pt x="2514036" y="19584"/>
                      <a:pt x="2518331" y="29953"/>
                      <a:pt x="2518331" y="40764"/>
                    </a:cubicBezTo>
                    <a:lnTo>
                      <a:pt x="2518331" y="726433"/>
                    </a:lnTo>
                    <a:cubicBezTo>
                      <a:pt x="2518331" y="748946"/>
                      <a:pt x="2500080" y="767197"/>
                      <a:pt x="2477567" y="767197"/>
                    </a:cubicBezTo>
                    <a:lnTo>
                      <a:pt x="40764" y="767197"/>
                    </a:lnTo>
                    <a:cubicBezTo>
                      <a:pt x="29953" y="767197"/>
                      <a:pt x="19584" y="762902"/>
                      <a:pt x="11940" y="755257"/>
                    </a:cubicBezTo>
                    <a:cubicBezTo>
                      <a:pt x="4295" y="747613"/>
                      <a:pt x="0" y="737244"/>
                      <a:pt x="0" y="726433"/>
                    </a:cubicBezTo>
                    <a:lnTo>
                      <a:pt x="0" y="40764"/>
                    </a:lnTo>
                    <a:cubicBezTo>
                      <a:pt x="0" y="18251"/>
                      <a:pt x="18251" y="0"/>
                      <a:pt x="40764" y="0"/>
                    </a:cubicBezTo>
                    <a:close/>
                  </a:path>
                </a:pathLst>
              </a:custGeom>
              <a:solidFill>
                <a:srgbClr val="FFFFFE"/>
              </a:solidFill>
              <a:ln w="38100" cap="rnd">
                <a:solidFill>
                  <a:srgbClr val="464646"/>
                </a:solidFill>
                <a:prstDash val="solid"/>
                <a:round/>
              </a:ln>
            </p:spPr>
            <p:txBody>
              <a:bodyPr/>
              <a:lstStyle/>
              <a:p>
                <a:endParaRPr lang="en-CY"/>
              </a:p>
            </p:txBody>
          </p:sp>
          <p:sp>
            <p:nvSpPr>
              <p:cNvPr id="47" name="TextBox 47"/>
              <p:cNvSpPr txBox="1"/>
              <p:nvPr/>
            </p:nvSpPr>
            <p:spPr>
              <a:xfrm>
                <a:off x="0" y="-28575"/>
                <a:ext cx="2518331" cy="795772"/>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48" name="TextBox 48"/>
            <p:cNvSpPr txBox="1"/>
            <p:nvPr/>
          </p:nvSpPr>
          <p:spPr>
            <a:xfrm>
              <a:off x="666529" y="392243"/>
              <a:ext cx="8537055" cy="1962362"/>
            </a:xfrm>
            <a:prstGeom prst="rect">
              <a:avLst/>
            </a:prstGeom>
          </p:spPr>
          <p:txBody>
            <a:bodyPr lIns="0" tIns="0" rIns="0" bIns="0" rtlCol="0" anchor="t">
              <a:spAutoFit/>
            </a:bodyPr>
            <a:lstStyle/>
            <a:p>
              <a:pPr marL="0" lvl="0" indent="0" algn="just">
                <a:lnSpc>
                  <a:spcPts val="1959"/>
                </a:lnSpc>
                <a:spcBef>
                  <a:spcPct val="0"/>
                </a:spcBef>
              </a:pPr>
              <a:r>
                <a:rPr lang="en-US" sz="1399" b="1" u="none" strike="noStrike">
                  <a:solidFill>
                    <a:srgbClr val="464646"/>
                  </a:solidFill>
                  <a:latin typeface="Open Sans Bold"/>
                  <a:ea typeface="Open Sans Bold"/>
                  <a:cs typeface="Open Sans Bold"/>
                  <a:sym typeface="Open Sans Bold"/>
                </a:rPr>
                <a:t> Υγεία, Προσβασιμότητα &amp; Ευεξία</a:t>
              </a:r>
            </a:p>
            <a:p>
              <a:pPr marL="0" lvl="0" indent="0" algn="just">
                <a:lnSpc>
                  <a:spcPts val="1959"/>
                </a:lnSpc>
                <a:spcBef>
                  <a:spcPct val="0"/>
                </a:spcBef>
              </a:pPr>
              <a:r>
                <a:rPr lang="en-US" sz="1399" u="none" strike="noStrike">
                  <a:solidFill>
                    <a:srgbClr val="464646"/>
                  </a:solidFill>
                  <a:latin typeface="Open Sans"/>
                  <a:ea typeface="Open Sans"/>
                  <a:cs typeface="Open Sans"/>
                  <a:sym typeface="Open Sans"/>
                </a:rPr>
                <a:t>Έχετε οποιεσδήποτε ανάγκες υγείας, προσβασιμότητας ή ευεξίας που θα πρέπει να γνωρίζουμε για να σας υποστηρίξουμε στην εργασία σας;</a:t>
              </a:r>
            </a:p>
            <a:p>
              <a:pPr marL="0" lvl="0" indent="0" algn="just">
                <a:lnSpc>
                  <a:spcPts val="1959"/>
                </a:lnSpc>
                <a:spcBef>
                  <a:spcPct val="0"/>
                </a:spcBef>
              </a:pPr>
              <a:r>
                <a:rPr lang="en-US" sz="1399" u="none" strike="noStrike">
                  <a:solidFill>
                    <a:srgbClr val="464646"/>
                  </a:solidFill>
                  <a:latin typeface="Open Sans"/>
                  <a:ea typeface="Open Sans"/>
                  <a:cs typeface="Open Sans"/>
                  <a:sym typeface="Open Sans"/>
                </a:rPr>
                <a:t>☐ Ναι ☐ Όχι Εάν ναι, παρακαλώ εξηγήστε:</a:t>
              </a:r>
            </a:p>
            <a:p>
              <a:pPr marL="0" lvl="0" indent="0" algn="just">
                <a:lnSpc>
                  <a:spcPts val="1959"/>
                </a:lnSpc>
                <a:spcBef>
                  <a:spcPct val="0"/>
                </a:spcBef>
              </a:pPr>
              <a:r>
                <a:rPr lang="en-US" sz="1399" b="1" u="none" strike="noStrike">
                  <a:solidFill>
                    <a:srgbClr val="464646"/>
                  </a:solidFill>
                  <a:latin typeface="Open Sans Bold"/>
                  <a:ea typeface="Open Sans Bold"/>
                  <a:cs typeface="Open Sans Bold"/>
                  <a:sym typeface="Open Sans Bold"/>
                </a:rPr>
                <a:t>______________________________________________________________________________________________________________________________________________________________________________</a:t>
              </a:r>
            </a:p>
          </p:txBody>
        </p:sp>
        <p:grpSp>
          <p:nvGrpSpPr>
            <p:cNvPr id="49" name="Group 49"/>
            <p:cNvGrpSpPr/>
            <p:nvPr/>
          </p:nvGrpSpPr>
          <p:grpSpPr>
            <a:xfrm>
              <a:off x="0" y="0"/>
              <a:ext cx="666529" cy="666529"/>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75A7"/>
              </a:solidFill>
            </p:spPr>
            <p:txBody>
              <a:bodyPr/>
              <a:lstStyle/>
              <a:p>
                <a:endParaRPr lang="en-CY"/>
              </a:p>
            </p:txBody>
          </p:sp>
          <p:sp>
            <p:nvSpPr>
              <p:cNvPr id="51" name="TextBox 51"/>
              <p:cNvSpPr txBox="1"/>
              <p:nvPr/>
            </p:nvSpPr>
            <p:spPr>
              <a:xfrm>
                <a:off x="76200" y="47625"/>
                <a:ext cx="660400" cy="688975"/>
              </a:xfrm>
              <a:prstGeom prst="rect">
                <a:avLst/>
              </a:prstGeom>
            </p:spPr>
            <p:txBody>
              <a:bodyPr lIns="50800" tIns="50800" rIns="50800" bIns="50800" rtlCol="0" anchor="ctr"/>
              <a:lstStyle/>
              <a:p>
                <a:pPr marL="0" lvl="0" indent="0" algn="ctr">
                  <a:lnSpc>
                    <a:spcPts val="1679"/>
                  </a:lnSpc>
                  <a:spcBef>
                    <a:spcPct val="0"/>
                  </a:spcBef>
                </a:pPr>
                <a:endParaRPr/>
              </a:p>
            </p:txBody>
          </p:sp>
        </p:grpSp>
        <p:sp>
          <p:nvSpPr>
            <p:cNvPr id="52" name="TextBox 52"/>
            <p:cNvSpPr txBox="1"/>
            <p:nvPr/>
          </p:nvSpPr>
          <p:spPr>
            <a:xfrm>
              <a:off x="51101" y="189246"/>
              <a:ext cx="564328" cy="306633"/>
            </a:xfrm>
            <a:prstGeom prst="rect">
              <a:avLst/>
            </a:prstGeom>
          </p:spPr>
          <p:txBody>
            <a:bodyPr lIns="0" tIns="0" rIns="0" bIns="0" rtlCol="0" anchor="t">
              <a:spAutoFit/>
            </a:bodyPr>
            <a:lstStyle/>
            <a:p>
              <a:pPr marL="0" lvl="0" indent="0" algn="ctr">
                <a:lnSpc>
                  <a:spcPts val="1660"/>
                </a:lnSpc>
                <a:spcBef>
                  <a:spcPct val="0"/>
                </a:spcBef>
              </a:pPr>
              <a:r>
                <a:rPr lang="en-US" sz="1660" b="1" u="none" strike="noStrike" spc="-116">
                  <a:solidFill>
                    <a:srgbClr val="FFFFFF"/>
                  </a:solidFill>
                  <a:latin typeface="Open Sans Bold"/>
                  <a:ea typeface="Open Sans Bold"/>
                  <a:cs typeface="Open Sans Bold"/>
                  <a:sym typeface="Open Sans Bold"/>
                </a:rPr>
                <a:t>3</a:t>
              </a:r>
            </a:p>
          </p:txBody>
        </p:sp>
      </p:grpSp>
      <p:sp>
        <p:nvSpPr>
          <p:cNvPr id="53" name="TextBox 53"/>
          <p:cNvSpPr txBox="1"/>
          <p:nvPr/>
        </p:nvSpPr>
        <p:spPr>
          <a:xfrm>
            <a:off x="260289" y="1462651"/>
            <a:ext cx="7091379" cy="336550"/>
          </a:xfrm>
          <a:prstGeom prst="rect">
            <a:avLst/>
          </a:prstGeom>
        </p:spPr>
        <p:txBody>
          <a:bodyPr lIns="0" tIns="0" rIns="0" bIns="0" rtlCol="0" anchor="t">
            <a:spAutoFit/>
          </a:bodyPr>
          <a:lstStyle/>
          <a:p>
            <a:pPr marL="0" lvl="0" indent="0" algn="l">
              <a:lnSpc>
                <a:spcPts val="1399"/>
              </a:lnSpc>
              <a:spcBef>
                <a:spcPct val="0"/>
              </a:spcBef>
            </a:pPr>
            <a:r>
              <a:rPr lang="en-US" sz="999" i="1">
                <a:solidFill>
                  <a:srgbClr val="464646"/>
                </a:solidFill>
                <a:latin typeface="Open Sans Italics"/>
                <a:ea typeface="Open Sans Italics"/>
                <a:cs typeface="Open Sans Italics"/>
                <a:sym typeface="Open Sans Italics"/>
              </a:rPr>
              <a:t> Χρησιμοποιείται μόνο για την προετοιμασία της κατάλληλης υποστήριξης. Αποθηκεύεται σύμφωνα με τις απαιτήσεις προστασίας δεδομένων. Όλες οι ερωτήσεις είναι προαιρετικές.</a:t>
            </a:r>
          </a:p>
        </p:txBody>
      </p:sp>
      <p:sp>
        <p:nvSpPr>
          <p:cNvPr id="54" name="TextBox 54"/>
          <p:cNvSpPr txBox="1"/>
          <p:nvPr/>
        </p:nvSpPr>
        <p:spPr>
          <a:xfrm>
            <a:off x="396733" y="10107114"/>
            <a:ext cx="6766535" cy="165100"/>
          </a:xfrm>
          <a:prstGeom prst="rect">
            <a:avLst/>
          </a:prstGeom>
        </p:spPr>
        <p:txBody>
          <a:bodyPr lIns="0" tIns="0" rIns="0" bIns="0" rtlCol="0" anchor="t">
            <a:spAutoFit/>
          </a:bodyPr>
          <a:lstStyle/>
          <a:p>
            <a:pPr marL="0" lvl="0" indent="0" algn="ctr">
              <a:lnSpc>
                <a:spcPts val="1399"/>
              </a:lnSpc>
              <a:spcBef>
                <a:spcPct val="0"/>
              </a:spcBef>
            </a:pPr>
            <a:r>
              <a:rPr lang="en-US" sz="999" b="1">
                <a:solidFill>
                  <a:srgbClr val="422C4F"/>
                </a:solidFill>
                <a:latin typeface="Open Sans Bold"/>
                <a:ea typeface="Open Sans Bold"/>
                <a:cs typeface="Open Sans Bold"/>
                <a:sym typeface="Open Sans Bold"/>
              </a:rPr>
              <a:t>Ενότητα Β – Εμπιστευτικό · Μόνο για το τμήμα Ανθρώπινου Δυναμικού / Διευθυντή · Σελίδα 2 από 2</a:t>
            </a:r>
          </a:p>
        </p:txBody>
      </p:sp>
      <p:sp>
        <p:nvSpPr>
          <p:cNvPr id="55" name="Freeform 2">
            <a:extLst>
              <a:ext uri="{FF2B5EF4-FFF2-40B4-BE49-F238E27FC236}">
                <a16:creationId xmlns:a16="http://schemas.microsoft.com/office/drawing/2014/main" id="{8AD9740C-A2F8-45B8-20C0-C5CC25CFB695}"/>
              </a:ext>
            </a:extLst>
          </p:cNvPr>
          <p:cNvSpPr/>
          <p:nvPr/>
        </p:nvSpPr>
        <p:spPr>
          <a:xfrm>
            <a:off x="1636286" y="-22481"/>
            <a:ext cx="3024000" cy="1604129"/>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l="2098" t="-63071" r="-2098" b="63071"/>
            </a:stretch>
          </a:blipFill>
        </p:spPr>
        <p:txBody>
          <a:bodyPr/>
          <a:lstStyle/>
          <a:p>
            <a:endParaRPr lang="en-CY"/>
          </a:p>
        </p:txBody>
      </p:sp>
      <p:sp>
        <p:nvSpPr>
          <p:cNvPr id="56" name="Freeform 3">
            <a:extLst>
              <a:ext uri="{FF2B5EF4-FFF2-40B4-BE49-F238E27FC236}">
                <a16:creationId xmlns:a16="http://schemas.microsoft.com/office/drawing/2014/main" id="{67D7FE71-627E-C7AA-6E26-5FFAC216CD56}"/>
              </a:ext>
            </a:extLst>
          </p:cNvPr>
          <p:cNvSpPr/>
          <p:nvPr/>
        </p:nvSpPr>
        <p:spPr>
          <a:xfrm>
            <a:off x="2902269" y="-72259"/>
            <a:ext cx="3024000" cy="678164"/>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36540"/>
            </a:stretch>
          </a:blipFill>
        </p:spPr>
        <p:txBody>
          <a:bodyPr/>
          <a:lstStyle/>
          <a:p>
            <a:endParaRPr lang="en-CY" dirty="0"/>
          </a:p>
        </p:txBody>
      </p:sp>
      <p:grpSp>
        <p:nvGrpSpPr>
          <p:cNvPr id="57" name="Group 4">
            <a:extLst>
              <a:ext uri="{FF2B5EF4-FFF2-40B4-BE49-F238E27FC236}">
                <a16:creationId xmlns:a16="http://schemas.microsoft.com/office/drawing/2014/main" id="{6D25561D-2715-3647-CFEA-B7DE8E897B6C}"/>
              </a:ext>
            </a:extLst>
          </p:cNvPr>
          <p:cNvGrpSpPr/>
          <p:nvPr/>
        </p:nvGrpSpPr>
        <p:grpSpPr>
          <a:xfrm>
            <a:off x="-3" y="10350807"/>
            <a:ext cx="6897159" cy="87392"/>
            <a:chOff x="0" y="0"/>
            <a:chExt cx="2709333" cy="26991"/>
          </a:xfrm>
        </p:grpSpPr>
        <p:sp>
          <p:nvSpPr>
            <p:cNvPr id="58" name="Freeform 5">
              <a:extLst>
                <a:ext uri="{FF2B5EF4-FFF2-40B4-BE49-F238E27FC236}">
                  <a16:creationId xmlns:a16="http://schemas.microsoft.com/office/drawing/2014/main" id="{902D03E3-EE84-244C-C7E4-33FB7956A498}"/>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59" name="TextBox 6">
              <a:extLst>
                <a:ext uri="{FF2B5EF4-FFF2-40B4-BE49-F238E27FC236}">
                  <a16:creationId xmlns:a16="http://schemas.microsoft.com/office/drawing/2014/main" id="{62BA7F03-009C-8EA0-6755-6645B93FF432}"/>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34E2F6F-DC53-1E25-857F-3A5C744B4193}"/>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3" name="Freeform 3">
            <a:extLst>
              <a:ext uri="{FF2B5EF4-FFF2-40B4-BE49-F238E27FC236}">
                <a16:creationId xmlns:a16="http://schemas.microsoft.com/office/drawing/2014/main" id="{A7E5AABE-EC6C-6A2C-4790-FDC1532794F9}"/>
              </a:ext>
            </a:extLst>
          </p:cNvPr>
          <p:cNvSpPr/>
          <p:nvPr/>
        </p:nvSpPr>
        <p:spPr>
          <a:xfrm>
            <a:off x="2902269" y="0"/>
            <a:ext cx="3024003" cy="605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40000"/>
              <a:extLst>
                <a:ext uri="{96DAC541-7B7A-43D3-8B79-37D633B846F1}">
                  <asvg:svgBlip xmlns:asvg="http://schemas.microsoft.com/office/drawing/2016/SVG/main" r:embed="rId2"/>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7" name="Freeform 2">
            <a:extLst>
              <a:ext uri="{FF2B5EF4-FFF2-40B4-BE49-F238E27FC236}">
                <a16:creationId xmlns:a16="http://schemas.microsoft.com/office/drawing/2014/main" id="{4005E13B-B2A7-2AB4-B2E3-3B4C8AEC571F}"/>
              </a:ext>
            </a:extLst>
          </p:cNvPr>
          <p:cNvSpPr/>
          <p:nvPr/>
        </p:nvSpPr>
        <p:spPr>
          <a:xfrm>
            <a:off x="1699723" y="0"/>
            <a:ext cx="3024003" cy="569908"/>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8" name="Freeform 3">
            <a:extLst>
              <a:ext uri="{FF2B5EF4-FFF2-40B4-BE49-F238E27FC236}">
                <a16:creationId xmlns:a16="http://schemas.microsoft.com/office/drawing/2014/main" id="{28E89DDF-BA54-B171-48F0-243CE3757AF2}"/>
              </a:ext>
            </a:extLst>
          </p:cNvPr>
          <p:cNvSpPr/>
          <p:nvPr/>
        </p:nvSpPr>
        <p:spPr>
          <a:xfrm>
            <a:off x="2902269" y="-51727"/>
            <a:ext cx="3024003" cy="657636"/>
          </a:xfrm>
          <a:custGeom>
            <a:avLst/>
            <a:gdLst>
              <a:gd name="f0" fmla="val w"/>
              <a:gd name="f1" fmla="val h"/>
              <a:gd name="f2" fmla="val 0"/>
              <a:gd name="f3" fmla="val 3024000"/>
              <a:gd name="f4" fmla="val 1604129"/>
              <a:gd name="f5" fmla="*/ f0 1 3024000"/>
              <a:gd name="f6" fmla="*/ f1 1 1604129"/>
              <a:gd name="f7" fmla="val f2"/>
              <a:gd name="f8" fmla="val f3"/>
              <a:gd name="f9" fmla="val f4"/>
              <a:gd name="f10" fmla="+- f9 0 f7"/>
              <a:gd name="f11" fmla="+- f8 0 f7"/>
              <a:gd name="f12" fmla="*/ f11 1 3024000"/>
              <a:gd name="f13" fmla="*/ f10 1 160412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024000" h="1604129">
                <a:moveTo>
                  <a:pt x="f2" y="f2"/>
                </a:moveTo>
                <a:lnTo>
                  <a:pt x="f3" y="f2"/>
                </a:lnTo>
                <a:lnTo>
                  <a:pt x="f3" y="f4"/>
                </a:lnTo>
                <a:lnTo>
                  <a:pt x="f2" y="f4"/>
                </a:lnTo>
                <a:lnTo>
                  <a:pt x="f2" y="f2"/>
                </a:lnTo>
                <a:close/>
              </a:path>
            </a:pathLst>
          </a:custGeom>
          <a:blipFill>
            <a:blip>
              <a:alphaModFix amt="19999"/>
              <a:extLst>
                <a:ext uri="{96DAC541-7B7A-43D3-8B79-37D633B846F1}">
                  <asvg:svgBlip xmlns:asvg="http://schemas.microsoft.com/office/drawing/2016/SVG/main" r:embed="rId4"/>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extBox 4">
            <a:extLst>
              <a:ext uri="{FF2B5EF4-FFF2-40B4-BE49-F238E27FC236}">
                <a16:creationId xmlns:a16="http://schemas.microsoft.com/office/drawing/2014/main" id="{A768E752-CA6D-9DFE-1B33-EF16D48D6404}"/>
              </a:ext>
            </a:extLst>
          </p:cNvPr>
          <p:cNvSpPr txBox="1"/>
          <p:nvPr/>
        </p:nvSpPr>
        <p:spPr>
          <a:xfrm>
            <a:off x="0" y="2527300"/>
            <a:ext cx="7556500" cy="1103379"/>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ts val="9225"/>
              </a:lnSpc>
              <a:spcBef>
                <a:spcPts val="0"/>
              </a:spcBef>
              <a:spcAft>
                <a:spcPts val="0"/>
              </a:spcAft>
              <a:buNone/>
              <a:tabLst/>
              <a:defRPr sz="1800" b="0" i="0" u="none" strike="noStrike" kern="0" cap="none" spc="0" baseline="0">
                <a:solidFill>
                  <a:srgbClr val="000000"/>
                </a:solidFill>
                <a:uFillTx/>
              </a:defRPr>
            </a:pPr>
            <a:r>
              <a:rPr lang="el-GR" sz="5400" b="1" i="0" u="none" strike="noStrike" kern="1200" cap="none" spc="0" baseline="0" dirty="0">
                <a:solidFill>
                  <a:srgbClr val="FAC175"/>
                </a:solidFill>
                <a:uFillTx/>
                <a:latin typeface="Open Sans Bold"/>
                <a:ea typeface="Open Sans Bold"/>
                <a:cs typeface="Open Sans Bold"/>
              </a:rPr>
              <a:t>Δραστηριότητα</a:t>
            </a:r>
            <a:r>
              <a:rPr lang="en-CY" sz="5400" b="1" i="0" u="none" strike="noStrike" kern="1200" cap="none" spc="0" baseline="0" dirty="0">
                <a:solidFill>
                  <a:srgbClr val="FAC175"/>
                </a:solidFill>
                <a:uFillTx/>
                <a:latin typeface="Open Sans Bold"/>
                <a:ea typeface="Open Sans Bold"/>
                <a:cs typeface="Open Sans Bold"/>
              </a:rPr>
              <a:t> </a:t>
            </a:r>
            <a:r>
              <a:rPr lang="el-GR" sz="5400" b="1" dirty="0">
                <a:solidFill>
                  <a:srgbClr val="FAC175"/>
                </a:solidFill>
                <a:latin typeface="Open Sans Bold"/>
                <a:ea typeface="Open Sans Bold"/>
                <a:cs typeface="Open Sans Bold"/>
              </a:rPr>
              <a:t>2</a:t>
            </a:r>
            <a:endParaRPr lang="en-US" sz="5400" b="1" i="0" u="none" strike="noStrike" kern="1200" cap="none" spc="0" baseline="0" dirty="0">
              <a:solidFill>
                <a:srgbClr val="FAC175"/>
              </a:solidFill>
              <a:uFillTx/>
              <a:latin typeface="Open Sans Bold"/>
              <a:ea typeface="Open Sans Bold"/>
              <a:cs typeface="Open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 y="10350807"/>
            <a:ext cx="6897159" cy="87392"/>
            <a:chOff x="0" y="0"/>
            <a:chExt cx="2709333" cy="26991"/>
          </a:xfrm>
        </p:grpSpPr>
        <p:sp>
          <p:nvSpPr>
            <p:cNvPr id="5" name="Freeform 5"/>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6" name="TextBox 6"/>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grpSp>
        <p:nvGrpSpPr>
          <p:cNvPr id="7" name="Group 7"/>
          <p:cNvGrpSpPr/>
          <p:nvPr/>
        </p:nvGrpSpPr>
        <p:grpSpPr>
          <a:xfrm>
            <a:off x="182615" y="2453061"/>
            <a:ext cx="7194770" cy="1629515"/>
            <a:chOff x="0" y="0"/>
            <a:chExt cx="9593027" cy="2172687"/>
          </a:xfrm>
        </p:grpSpPr>
        <p:grpSp>
          <p:nvGrpSpPr>
            <p:cNvPr id="8" name="Group 8"/>
            <p:cNvGrpSpPr/>
            <p:nvPr/>
          </p:nvGrpSpPr>
          <p:grpSpPr>
            <a:xfrm>
              <a:off x="223646" y="160671"/>
              <a:ext cx="9369381" cy="2012016"/>
              <a:chOff x="0" y="0"/>
              <a:chExt cx="2518331" cy="540796"/>
            </a:xfrm>
          </p:grpSpPr>
          <p:sp>
            <p:nvSpPr>
              <p:cNvPr id="9" name="Freeform 9"/>
              <p:cNvSpPr/>
              <p:nvPr/>
            </p:nvSpPr>
            <p:spPr>
              <a:xfrm>
                <a:off x="0" y="0"/>
                <a:ext cx="2518331" cy="540796"/>
              </a:xfrm>
              <a:custGeom>
                <a:avLst/>
                <a:gdLst/>
                <a:ahLst/>
                <a:cxnLst/>
                <a:rect l="l" t="t" r="r" b="b"/>
                <a:pathLst>
                  <a:path w="2518331" h="540796">
                    <a:moveTo>
                      <a:pt x="40764" y="0"/>
                    </a:moveTo>
                    <a:lnTo>
                      <a:pt x="2477567" y="0"/>
                    </a:lnTo>
                    <a:cubicBezTo>
                      <a:pt x="2488378" y="0"/>
                      <a:pt x="2498747" y="4295"/>
                      <a:pt x="2506391" y="11940"/>
                    </a:cubicBezTo>
                    <a:cubicBezTo>
                      <a:pt x="2514036" y="19584"/>
                      <a:pt x="2518331" y="29953"/>
                      <a:pt x="2518331" y="40764"/>
                    </a:cubicBezTo>
                    <a:lnTo>
                      <a:pt x="2518331" y="500032"/>
                    </a:lnTo>
                    <a:cubicBezTo>
                      <a:pt x="2518331" y="522545"/>
                      <a:pt x="2500080" y="540796"/>
                      <a:pt x="2477567" y="540796"/>
                    </a:cubicBezTo>
                    <a:lnTo>
                      <a:pt x="40764" y="540796"/>
                    </a:lnTo>
                    <a:cubicBezTo>
                      <a:pt x="29953" y="540796"/>
                      <a:pt x="19584" y="536501"/>
                      <a:pt x="11940" y="528856"/>
                    </a:cubicBezTo>
                    <a:cubicBezTo>
                      <a:pt x="4295" y="521212"/>
                      <a:pt x="0" y="510843"/>
                      <a:pt x="0" y="500032"/>
                    </a:cubicBezTo>
                    <a:lnTo>
                      <a:pt x="0" y="40764"/>
                    </a:lnTo>
                    <a:cubicBezTo>
                      <a:pt x="0" y="18251"/>
                      <a:pt x="18251" y="0"/>
                      <a:pt x="40764" y="0"/>
                    </a:cubicBezTo>
                    <a:close/>
                  </a:path>
                </a:pathLst>
              </a:custGeom>
              <a:solidFill>
                <a:srgbClr val="FFF3E3"/>
              </a:solidFill>
            </p:spPr>
            <p:txBody>
              <a:bodyPr/>
              <a:lstStyle/>
              <a:p>
                <a:endParaRPr lang="en-CY"/>
              </a:p>
            </p:txBody>
          </p:sp>
          <p:sp>
            <p:nvSpPr>
              <p:cNvPr id="10" name="TextBox 10"/>
              <p:cNvSpPr txBox="1"/>
              <p:nvPr/>
            </p:nvSpPr>
            <p:spPr>
              <a:xfrm>
                <a:off x="0" y="-28575"/>
                <a:ext cx="2518331" cy="569371"/>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666529" y="392243"/>
              <a:ext cx="8239796" cy="1632162"/>
            </a:xfrm>
            <a:prstGeom prst="rect">
              <a:avLst/>
            </a:prstGeom>
          </p:spPr>
          <p:txBody>
            <a:bodyPr lIns="0" tIns="0" rIns="0" bIns="0" rtlCol="0" anchor="t">
              <a:spAutoFit/>
            </a:bodyPr>
            <a:lstStyle/>
            <a:p>
              <a:pPr marL="0" lvl="0" indent="0" algn="just">
                <a:lnSpc>
                  <a:spcPts val="1959"/>
                </a:lnSpc>
                <a:spcBef>
                  <a:spcPct val="0"/>
                </a:spcBef>
              </a:pPr>
              <a:r>
                <a:rPr lang="en-US" sz="1399" b="1">
                  <a:solidFill>
                    <a:srgbClr val="464646"/>
                  </a:solidFill>
                  <a:latin typeface="Open Sans Bold"/>
                  <a:ea typeface="Open Sans Bold"/>
                  <a:cs typeface="Open Sans Bold"/>
                  <a:sym typeface="Open Sans Bold"/>
                </a:rPr>
                <a:t>Βασικές πληροφορίες:</a:t>
              </a:r>
            </a:p>
            <a:p>
              <a:pPr marL="0" lvl="0" indent="0" algn="just">
                <a:lnSpc>
                  <a:spcPts val="1959"/>
                </a:lnSpc>
                <a:spcBef>
                  <a:spcPct val="0"/>
                </a:spcBef>
              </a:pPr>
              <a:r>
                <a:rPr lang="en-US" sz="1399">
                  <a:solidFill>
                    <a:srgbClr val="464646"/>
                  </a:solidFill>
                  <a:latin typeface="Open Sans"/>
                  <a:ea typeface="Open Sans"/>
                  <a:cs typeface="Open Sans"/>
                  <a:sym typeface="Open Sans"/>
                </a:rPr>
                <a:t>Ένας νέος συνάδελφος θα ενταχθεί στην ομάδα μας.</a:t>
              </a:r>
            </a:p>
            <a:p>
              <a:pPr marL="0" lvl="0" indent="0" algn="just">
                <a:lnSpc>
                  <a:spcPts val="1959"/>
                </a:lnSpc>
                <a:spcBef>
                  <a:spcPct val="0"/>
                </a:spcBef>
              </a:pPr>
              <a:r>
                <a:rPr lang="en-US" sz="1399">
                  <a:solidFill>
                    <a:srgbClr val="464646"/>
                  </a:solidFill>
                  <a:latin typeface="Open Sans"/>
                  <a:ea typeface="Open Sans"/>
                  <a:cs typeface="Open Sans"/>
                  <a:sym typeface="Open Sans"/>
                </a:rPr>
                <a:t>Όνομα: __________________________ </a:t>
              </a:r>
            </a:p>
            <a:p>
              <a:pPr marL="0" lvl="0" indent="0" algn="just">
                <a:lnSpc>
                  <a:spcPts val="1959"/>
                </a:lnSpc>
                <a:spcBef>
                  <a:spcPct val="0"/>
                </a:spcBef>
              </a:pPr>
              <a:r>
                <a:rPr lang="en-US" sz="1399">
                  <a:solidFill>
                    <a:srgbClr val="464646"/>
                  </a:solidFill>
                  <a:latin typeface="Open Sans"/>
                  <a:ea typeface="Open Sans"/>
                  <a:cs typeface="Open Sans"/>
                  <a:sym typeface="Open Sans"/>
                </a:rPr>
                <a:t>Ρόλος: __________________________ </a:t>
              </a:r>
            </a:p>
            <a:p>
              <a:pPr marL="0" lvl="0" indent="0" algn="just">
                <a:lnSpc>
                  <a:spcPts val="1959"/>
                </a:lnSpc>
                <a:spcBef>
                  <a:spcPct val="0"/>
                </a:spcBef>
              </a:pPr>
              <a:r>
                <a:rPr lang="en-US" sz="1399">
                  <a:solidFill>
                    <a:srgbClr val="464646"/>
                  </a:solidFill>
                  <a:latin typeface="Open Sans"/>
                  <a:ea typeface="Open Sans"/>
                  <a:cs typeface="Open Sans"/>
                  <a:sym typeface="Open Sans"/>
                </a:rPr>
                <a:t>Ημερομηνία έναρξης: _____________________</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1</a:t>
              </a:r>
            </a:p>
          </p:txBody>
        </p:sp>
      </p:grpSp>
      <p:grpSp>
        <p:nvGrpSpPr>
          <p:cNvPr id="16" name="Group 16"/>
          <p:cNvGrpSpPr/>
          <p:nvPr/>
        </p:nvGrpSpPr>
        <p:grpSpPr>
          <a:xfrm>
            <a:off x="182615" y="4104254"/>
            <a:ext cx="7194770" cy="5744011"/>
            <a:chOff x="0" y="0"/>
            <a:chExt cx="9593027" cy="7445002"/>
          </a:xfrm>
        </p:grpSpPr>
        <p:grpSp>
          <p:nvGrpSpPr>
            <p:cNvPr id="17" name="Group 17"/>
            <p:cNvGrpSpPr/>
            <p:nvPr/>
          </p:nvGrpSpPr>
          <p:grpSpPr>
            <a:xfrm>
              <a:off x="223646" y="160671"/>
              <a:ext cx="9369381" cy="7284331"/>
              <a:chOff x="0" y="0"/>
              <a:chExt cx="2518331" cy="1957905"/>
            </a:xfrm>
          </p:grpSpPr>
          <p:sp>
            <p:nvSpPr>
              <p:cNvPr id="18" name="Freeform 18"/>
              <p:cNvSpPr/>
              <p:nvPr/>
            </p:nvSpPr>
            <p:spPr>
              <a:xfrm>
                <a:off x="0" y="0"/>
                <a:ext cx="2518331" cy="1957905"/>
              </a:xfrm>
              <a:custGeom>
                <a:avLst/>
                <a:gdLst/>
                <a:ahLst/>
                <a:cxnLst/>
                <a:rect l="l" t="t" r="r" b="b"/>
                <a:pathLst>
                  <a:path w="2518331" h="1957905">
                    <a:moveTo>
                      <a:pt x="40764" y="0"/>
                    </a:moveTo>
                    <a:lnTo>
                      <a:pt x="2477567" y="0"/>
                    </a:lnTo>
                    <a:cubicBezTo>
                      <a:pt x="2488378" y="0"/>
                      <a:pt x="2498747" y="4295"/>
                      <a:pt x="2506391" y="11940"/>
                    </a:cubicBezTo>
                    <a:cubicBezTo>
                      <a:pt x="2514036" y="19584"/>
                      <a:pt x="2518331" y="29953"/>
                      <a:pt x="2518331" y="40764"/>
                    </a:cubicBezTo>
                    <a:lnTo>
                      <a:pt x="2518331" y="1917141"/>
                    </a:lnTo>
                    <a:cubicBezTo>
                      <a:pt x="2518331" y="1939654"/>
                      <a:pt x="2500080" y="1957905"/>
                      <a:pt x="2477567" y="1957905"/>
                    </a:cubicBezTo>
                    <a:lnTo>
                      <a:pt x="40764" y="1957905"/>
                    </a:lnTo>
                    <a:cubicBezTo>
                      <a:pt x="18251" y="1957905"/>
                      <a:pt x="0" y="1939654"/>
                      <a:pt x="0" y="1917141"/>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19" name="TextBox 19"/>
              <p:cNvSpPr txBox="1"/>
              <p:nvPr/>
            </p:nvSpPr>
            <p:spPr>
              <a:xfrm>
                <a:off x="0" y="-28575"/>
                <a:ext cx="2518331" cy="1986480"/>
              </a:xfrm>
              <a:prstGeom prst="rect">
                <a:avLst/>
              </a:prstGeom>
            </p:spPr>
            <p:txBody>
              <a:bodyPr lIns="50800" tIns="50800" rIns="50800" bIns="50800" rtlCol="0" anchor="ctr"/>
              <a:lstStyle/>
              <a:p>
                <a:pPr algn="ctr">
                  <a:lnSpc>
                    <a:spcPts val="1679"/>
                  </a:lnSpc>
                </a:pPr>
                <a:endParaRPr/>
              </a:p>
            </p:txBody>
          </p:sp>
        </p:grpSp>
        <p:sp>
          <p:nvSpPr>
            <p:cNvPr id="20" name="TextBox 20"/>
            <p:cNvSpPr txBox="1"/>
            <p:nvPr/>
          </p:nvSpPr>
          <p:spPr>
            <a:xfrm>
              <a:off x="666529" y="273800"/>
              <a:ext cx="8239796" cy="6254962"/>
            </a:xfrm>
            <a:prstGeom prst="rect">
              <a:avLst/>
            </a:prstGeom>
          </p:spPr>
          <p:txBody>
            <a:bodyPr lIns="0" tIns="0" rIns="0" bIns="0" rtlCol="0" anchor="t">
              <a:spAutoFit/>
            </a:bodyPr>
            <a:lstStyle/>
            <a:p>
              <a:pPr marL="0" lvl="0" indent="0" algn="just">
                <a:lnSpc>
                  <a:spcPts val="1959"/>
                </a:lnSpc>
                <a:spcBef>
                  <a:spcPct val="0"/>
                </a:spcBef>
              </a:pPr>
              <a:r>
                <a:rPr lang="en-US" sz="1399" b="1" dirty="0" err="1">
                  <a:solidFill>
                    <a:srgbClr val="464646"/>
                  </a:solidFill>
                  <a:latin typeface="Open Sans Bold"/>
                  <a:ea typeface="Open Sans Bold"/>
                  <a:cs typeface="Open Sans Bold"/>
                  <a:sym typeface="Open Sans Bold"/>
                </a:rPr>
                <a:t>Σχετικά</a:t>
              </a:r>
              <a:r>
                <a:rPr lang="en-US" sz="1399" b="1" dirty="0">
                  <a:solidFill>
                    <a:srgbClr val="464646"/>
                  </a:solidFill>
                  <a:latin typeface="Open Sans Bold"/>
                  <a:ea typeface="Open Sans Bold"/>
                  <a:cs typeface="Open Sans Bold"/>
                  <a:sym typeface="Open Sans Bold"/>
                </a:rPr>
                <a:t> </a:t>
              </a:r>
              <a:r>
                <a:rPr lang="en-US" sz="1399" b="1" dirty="0" err="1">
                  <a:solidFill>
                    <a:srgbClr val="464646"/>
                  </a:solidFill>
                  <a:latin typeface="Open Sans Bold"/>
                  <a:ea typeface="Open Sans Bold"/>
                  <a:cs typeface="Open Sans Bold"/>
                  <a:sym typeface="Open Sans Bold"/>
                </a:rPr>
                <a:t>με</a:t>
              </a:r>
              <a:r>
                <a:rPr lang="en-US" sz="1399" b="1" dirty="0">
                  <a:solidFill>
                    <a:srgbClr val="464646"/>
                  </a:solidFill>
                  <a:latin typeface="Open Sans Bold"/>
                  <a:ea typeface="Open Sans Bold"/>
                  <a:cs typeface="Open Sans Bold"/>
                  <a:sym typeface="Open Sans Bold"/>
                </a:rPr>
                <a:t> </a:t>
              </a:r>
              <a:r>
                <a:rPr lang="en-US" sz="1399" b="1" dirty="0" err="1">
                  <a:solidFill>
                    <a:srgbClr val="464646"/>
                  </a:solidFill>
                  <a:latin typeface="Open Sans Bold"/>
                  <a:ea typeface="Open Sans Bold"/>
                  <a:cs typeface="Open Sans Bold"/>
                  <a:sym typeface="Open Sans Bold"/>
                </a:rPr>
                <a:t>τον</a:t>
              </a:r>
              <a:r>
                <a:rPr lang="en-US" sz="1399" b="1" dirty="0">
                  <a:solidFill>
                    <a:srgbClr val="464646"/>
                  </a:solidFill>
                  <a:latin typeface="Open Sans Bold"/>
                  <a:ea typeface="Open Sans Bold"/>
                  <a:cs typeface="Open Sans Bold"/>
                  <a:sym typeface="Open Sans Bold"/>
                </a:rPr>
                <a:t> </a:t>
              </a:r>
              <a:r>
                <a:rPr lang="en-US" sz="1399" b="1" dirty="0" err="1">
                  <a:solidFill>
                    <a:srgbClr val="464646"/>
                  </a:solidFill>
                  <a:latin typeface="Open Sans Bold"/>
                  <a:ea typeface="Open Sans Bold"/>
                  <a:cs typeface="Open Sans Bold"/>
                  <a:sym typeface="Open Sans Bold"/>
                </a:rPr>
                <a:t>νέο</a:t>
              </a:r>
              <a:r>
                <a:rPr lang="en-US" sz="1399" b="1" dirty="0">
                  <a:solidFill>
                    <a:srgbClr val="464646"/>
                  </a:solidFill>
                  <a:latin typeface="Open Sans Bold"/>
                  <a:ea typeface="Open Sans Bold"/>
                  <a:cs typeface="Open Sans Bold"/>
                  <a:sym typeface="Open Sans Bold"/>
                </a:rPr>
                <a:t> </a:t>
              </a:r>
              <a:r>
                <a:rPr lang="en-US" sz="1399" b="1" dirty="0" err="1">
                  <a:solidFill>
                    <a:srgbClr val="464646"/>
                  </a:solidFill>
                  <a:latin typeface="Open Sans Bold"/>
                  <a:ea typeface="Open Sans Bold"/>
                  <a:cs typeface="Open Sans Bold"/>
                  <a:sym typeface="Open Sans Bold"/>
                </a:rPr>
                <a:t>συνάδελφο</a:t>
              </a:r>
              <a:endParaRPr lang="en-US" sz="1399" b="1" dirty="0">
                <a:solidFill>
                  <a:srgbClr val="464646"/>
                </a:solidFill>
                <a:latin typeface="Open Sans Bold"/>
                <a:ea typeface="Open Sans Bold"/>
                <a:cs typeface="Open Sans Bold"/>
                <a:sym typeface="Open Sans Bold"/>
              </a:endParaRPr>
            </a:p>
            <a:p>
              <a:pPr marL="0" lvl="0" indent="0" algn="just">
                <a:lnSpc>
                  <a:spcPts val="1959"/>
                </a:lnSpc>
                <a:spcBef>
                  <a:spcPct val="0"/>
                </a:spcBef>
              </a:pPr>
              <a:r>
                <a:rPr lang="en-US" sz="1399" i="1" dirty="0" err="1">
                  <a:solidFill>
                    <a:srgbClr val="464646"/>
                  </a:solidFill>
                  <a:latin typeface="Open Sans Italics"/>
                  <a:ea typeface="Open Sans Italics"/>
                  <a:cs typeface="Open Sans Italics"/>
                  <a:sym typeface="Open Sans Italics"/>
                </a:rPr>
                <a:t>Με</a:t>
              </a:r>
              <a:r>
                <a:rPr lang="en-US" sz="1399" i="1" dirty="0">
                  <a:solidFill>
                    <a:srgbClr val="464646"/>
                  </a:solidFill>
                  <a:latin typeface="Open Sans Italics"/>
                  <a:ea typeface="Open Sans Italics"/>
                  <a:cs typeface="Open Sans Italics"/>
                  <a:sym typeface="Open Sans Italics"/>
                </a:rPr>
                <a:t> β</a:t>
              </a:r>
              <a:r>
                <a:rPr lang="en-US" sz="1399" i="1" dirty="0" err="1">
                  <a:solidFill>
                    <a:srgbClr val="464646"/>
                  </a:solidFill>
                  <a:latin typeface="Open Sans Italics"/>
                  <a:ea typeface="Open Sans Italics"/>
                  <a:cs typeface="Open Sans Italics"/>
                  <a:sym typeface="Open Sans Italics"/>
                </a:rPr>
                <a:t>άση</a:t>
              </a:r>
              <a:r>
                <a:rPr lang="en-US" sz="1399" i="1" dirty="0">
                  <a:solidFill>
                    <a:srgbClr val="464646"/>
                  </a:solidFill>
                  <a:latin typeface="Open Sans Italics"/>
                  <a:ea typeface="Open Sans Italics"/>
                  <a:cs typeface="Open Sans Italics"/>
                  <a:sym typeface="Open Sans Italics"/>
                </a:rPr>
                <a:t> </a:t>
              </a:r>
              <a:r>
                <a:rPr lang="en-US" sz="1399" i="1" dirty="0" err="1">
                  <a:solidFill>
                    <a:srgbClr val="464646"/>
                  </a:solidFill>
                  <a:latin typeface="Open Sans Italics"/>
                  <a:ea typeface="Open Sans Italics"/>
                  <a:cs typeface="Open Sans Italics"/>
                  <a:sym typeface="Open Sans Italics"/>
                </a:rPr>
                <a:t>τις</a:t>
              </a:r>
              <a:r>
                <a:rPr lang="en-US" sz="1399" i="1" dirty="0">
                  <a:solidFill>
                    <a:srgbClr val="464646"/>
                  </a:solidFill>
                  <a:latin typeface="Open Sans Italics"/>
                  <a:ea typeface="Open Sans Italics"/>
                  <a:cs typeface="Open Sans Italics"/>
                  <a:sym typeface="Open Sans Italics"/>
                </a:rPr>
                <a:t> π</a:t>
              </a:r>
              <a:r>
                <a:rPr lang="en-US" sz="1399" i="1" dirty="0" err="1">
                  <a:solidFill>
                    <a:srgbClr val="464646"/>
                  </a:solidFill>
                  <a:latin typeface="Open Sans Italics"/>
                  <a:ea typeface="Open Sans Italics"/>
                  <a:cs typeface="Open Sans Italics"/>
                  <a:sym typeface="Open Sans Italics"/>
                </a:rPr>
                <a:t>ληροφορίες</a:t>
              </a:r>
              <a:r>
                <a:rPr lang="en-US" sz="1399" i="1" dirty="0">
                  <a:solidFill>
                    <a:srgbClr val="464646"/>
                  </a:solidFill>
                  <a:latin typeface="Open Sans Italics"/>
                  <a:ea typeface="Open Sans Italics"/>
                  <a:cs typeface="Open Sans Italics"/>
                  <a:sym typeface="Open Sans Italics"/>
                </a:rPr>
                <a:t> π</a:t>
              </a:r>
              <a:r>
                <a:rPr lang="en-US" sz="1399" i="1" dirty="0" err="1">
                  <a:solidFill>
                    <a:srgbClr val="464646"/>
                  </a:solidFill>
                  <a:latin typeface="Open Sans Italics"/>
                  <a:ea typeface="Open Sans Italics"/>
                  <a:cs typeface="Open Sans Italics"/>
                  <a:sym typeface="Open Sans Italics"/>
                </a:rPr>
                <a:t>ου</a:t>
              </a:r>
              <a:r>
                <a:rPr lang="en-US" sz="1399" i="1" dirty="0">
                  <a:solidFill>
                    <a:srgbClr val="464646"/>
                  </a:solidFill>
                  <a:latin typeface="Open Sans Italics"/>
                  <a:ea typeface="Open Sans Italics"/>
                  <a:cs typeface="Open Sans Italics"/>
                  <a:sym typeface="Open Sans Italics"/>
                </a:rPr>
                <a:t> </a:t>
              </a:r>
              <a:r>
                <a:rPr lang="en-US" sz="1399" i="1" dirty="0" err="1">
                  <a:solidFill>
                    <a:srgbClr val="464646"/>
                  </a:solidFill>
                  <a:latin typeface="Open Sans Italics"/>
                  <a:ea typeface="Open Sans Italics"/>
                  <a:cs typeface="Open Sans Italics"/>
                  <a:sym typeface="Open Sans Italics"/>
                </a:rPr>
                <a:t>συμφώνησε</a:t>
              </a:r>
              <a:r>
                <a:rPr lang="en-US" sz="1399" i="1" dirty="0">
                  <a:solidFill>
                    <a:srgbClr val="464646"/>
                  </a:solidFill>
                  <a:latin typeface="Open Sans Italics"/>
                  <a:ea typeface="Open Sans Italics"/>
                  <a:cs typeface="Open Sans Italics"/>
                  <a:sym typeface="Open Sans Italics"/>
                </a:rPr>
                <a:t> να </a:t>
              </a:r>
              <a:r>
                <a:rPr lang="en-US" sz="1399" i="1" dirty="0" err="1">
                  <a:solidFill>
                    <a:srgbClr val="464646"/>
                  </a:solidFill>
                  <a:latin typeface="Open Sans Italics"/>
                  <a:ea typeface="Open Sans Italics"/>
                  <a:cs typeface="Open Sans Italics"/>
                  <a:sym typeface="Open Sans Italics"/>
                </a:rPr>
                <a:t>κοινο</a:t>
              </a:r>
              <a:r>
                <a:rPr lang="en-US" sz="1399" i="1" dirty="0">
                  <a:solidFill>
                    <a:srgbClr val="464646"/>
                  </a:solidFill>
                  <a:latin typeface="Open Sans Italics"/>
                  <a:ea typeface="Open Sans Italics"/>
                  <a:cs typeface="Open Sans Italics"/>
                  <a:sym typeface="Open Sans Italics"/>
                </a:rPr>
                <a:t>ποιήσει ο εργαζόμενος. </a:t>
              </a:r>
              <a:r>
                <a:rPr lang="en-US" sz="1399" i="1" dirty="0" err="1">
                  <a:solidFill>
                    <a:srgbClr val="464646"/>
                  </a:solidFill>
                  <a:latin typeface="Open Sans Italics"/>
                  <a:ea typeface="Open Sans Italics"/>
                  <a:cs typeface="Open Sans Italics"/>
                  <a:sym typeface="Open Sans Italics"/>
                </a:rPr>
                <a:t>Οι</a:t>
              </a:r>
              <a:r>
                <a:rPr lang="en-US" sz="1399" i="1" dirty="0">
                  <a:solidFill>
                    <a:srgbClr val="464646"/>
                  </a:solidFill>
                  <a:latin typeface="Open Sans Italics"/>
                  <a:ea typeface="Open Sans Italics"/>
                  <a:cs typeface="Open Sans Italics"/>
                  <a:sym typeface="Open Sans Italics"/>
                </a:rPr>
                <a:t> α</a:t>
              </a:r>
              <a:r>
                <a:rPr lang="en-US" sz="1399" i="1" dirty="0" err="1">
                  <a:solidFill>
                    <a:srgbClr val="464646"/>
                  </a:solidFill>
                  <a:latin typeface="Open Sans Italics"/>
                  <a:ea typeface="Open Sans Italics"/>
                  <a:cs typeface="Open Sans Italics"/>
                  <a:sym typeface="Open Sans Italics"/>
                </a:rPr>
                <a:t>κόλουθες</a:t>
              </a:r>
              <a:r>
                <a:rPr lang="en-US" sz="1399" i="1" dirty="0">
                  <a:solidFill>
                    <a:srgbClr val="464646"/>
                  </a:solidFill>
                  <a:latin typeface="Open Sans Italics"/>
                  <a:ea typeface="Open Sans Italics"/>
                  <a:cs typeface="Open Sans Italics"/>
                  <a:sym typeface="Open Sans Italics"/>
                </a:rPr>
                <a:t> π</a:t>
              </a:r>
              <a:r>
                <a:rPr lang="en-US" sz="1399" i="1" dirty="0" err="1">
                  <a:solidFill>
                    <a:srgbClr val="464646"/>
                  </a:solidFill>
                  <a:latin typeface="Open Sans Italics"/>
                  <a:ea typeface="Open Sans Italics"/>
                  <a:cs typeface="Open Sans Italics"/>
                  <a:sym typeface="Open Sans Italics"/>
                </a:rPr>
                <a:t>ληροφορίες</a:t>
              </a:r>
              <a:r>
                <a:rPr lang="en-US" sz="1399" i="1" dirty="0">
                  <a:solidFill>
                    <a:srgbClr val="464646"/>
                  </a:solidFill>
                  <a:latin typeface="Open Sans Italics"/>
                  <a:ea typeface="Open Sans Italics"/>
                  <a:cs typeface="Open Sans Italics"/>
                  <a:sym typeface="Open Sans Italics"/>
                </a:rPr>
                <a:t> π</a:t>
              </a:r>
              <a:r>
                <a:rPr lang="en-US" sz="1399" i="1" dirty="0" err="1">
                  <a:solidFill>
                    <a:srgbClr val="464646"/>
                  </a:solidFill>
                  <a:latin typeface="Open Sans Italics"/>
                  <a:ea typeface="Open Sans Italics"/>
                  <a:cs typeface="Open Sans Italics"/>
                  <a:sym typeface="Open Sans Italics"/>
                </a:rPr>
                <a:t>ροέρχοντ</a:t>
              </a:r>
              <a:r>
                <a:rPr lang="en-US" sz="1399" i="1" dirty="0">
                  <a:solidFill>
                    <a:srgbClr val="464646"/>
                  </a:solidFill>
                  <a:latin typeface="Open Sans Italics"/>
                  <a:ea typeface="Open Sans Italics"/>
                  <a:cs typeface="Open Sans Italics"/>
                  <a:sym typeface="Open Sans Italics"/>
                </a:rPr>
                <a:t>αι από την ενότητα «Γνωριμία με εσάς» του ερωτηματολογίου πριν από την άφιξη και κοινοποιούνται με τη συγκατάθεση του εργαζομένου για να βοηθήσουν την ομάδα να προετοιμαστεί και να συνδεθεί (συμπεριλάβετε μόνο πληροφορίες που έχει συμφωνήσει να κοινοποιήσει ο εργαζόμενος, μην προσθέτετε υποθέσεις ή ερμηνείες).</a:t>
              </a:r>
            </a:p>
            <a:p>
              <a:pPr marL="0" lvl="0" indent="0" algn="just">
                <a:lnSpc>
                  <a:spcPts val="1959"/>
                </a:lnSpc>
                <a:spcBef>
                  <a:spcPct val="0"/>
                </a:spcBef>
              </a:pPr>
              <a:endParaRPr lang="en-US" sz="1399" i="1" dirty="0">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dirty="0" err="1">
                  <a:solidFill>
                    <a:srgbClr val="464646"/>
                  </a:solidFill>
                  <a:latin typeface="Open Sans Italics"/>
                  <a:ea typeface="Open Sans Italics"/>
                  <a:cs typeface="Open Sans Italics"/>
                  <a:sym typeface="Open Sans Italics"/>
                </a:rPr>
                <a:t>Προτιμώμενο</a:t>
              </a:r>
              <a:r>
                <a:rPr lang="en-US" sz="1399" i="1" dirty="0">
                  <a:solidFill>
                    <a:srgbClr val="464646"/>
                  </a:solidFill>
                  <a:latin typeface="Open Sans Italics"/>
                  <a:ea typeface="Open Sans Italics"/>
                  <a:cs typeface="Open Sans Italics"/>
                  <a:sym typeface="Open Sans Italics"/>
                </a:rPr>
                <a:t> </a:t>
              </a:r>
              <a:r>
                <a:rPr lang="en-US" sz="1399" i="1" dirty="0" err="1">
                  <a:solidFill>
                    <a:srgbClr val="464646"/>
                  </a:solidFill>
                  <a:latin typeface="Open Sans Italics"/>
                  <a:ea typeface="Open Sans Italics"/>
                  <a:cs typeface="Open Sans Italics"/>
                  <a:sym typeface="Open Sans Italics"/>
                </a:rPr>
                <a:t>όνομ</a:t>
              </a:r>
              <a:r>
                <a:rPr lang="en-US" sz="1399" i="1" dirty="0">
                  <a:solidFill>
                    <a:srgbClr val="464646"/>
                  </a:solidFill>
                  <a:latin typeface="Open Sans Italics"/>
                  <a:ea typeface="Open Sans Italics"/>
                  <a:cs typeface="Open Sans Italics"/>
                  <a:sym typeface="Open Sans Italics"/>
                </a:rPr>
                <a:t>α και προφορά:</a:t>
              </a:r>
            </a:p>
            <a:p>
              <a:pPr marL="0" lvl="0" indent="0" algn="just">
                <a:lnSpc>
                  <a:spcPts val="1959"/>
                </a:lnSpc>
                <a:spcBef>
                  <a:spcPct val="0"/>
                </a:spcBef>
              </a:pPr>
              <a:endParaRPr lang="en-US" sz="1399" i="1" dirty="0">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dirty="0" err="1">
                  <a:solidFill>
                    <a:srgbClr val="464646"/>
                  </a:solidFill>
                  <a:latin typeface="Open Sans Italics"/>
                  <a:ea typeface="Open Sans Italics"/>
                  <a:cs typeface="Open Sans Italics"/>
                  <a:sym typeface="Open Sans Italics"/>
                </a:rPr>
                <a:t>Εκ</a:t>
              </a:r>
              <a:r>
                <a:rPr lang="en-US" sz="1399" i="1" dirty="0">
                  <a:solidFill>
                    <a:srgbClr val="464646"/>
                  </a:solidFill>
                  <a:latin typeface="Open Sans Italics"/>
                  <a:ea typeface="Open Sans Italics"/>
                  <a:cs typeface="Open Sans Italics"/>
                  <a:sym typeface="Open Sans Italics"/>
                </a:rPr>
                <a:t>παιδευτικό υπόβαθρο ή πεδίο(-οι) σπουδών:</a:t>
              </a:r>
            </a:p>
            <a:p>
              <a:pPr marL="0" lvl="0" indent="0" algn="just">
                <a:lnSpc>
                  <a:spcPts val="1959"/>
                </a:lnSpc>
                <a:spcBef>
                  <a:spcPct val="0"/>
                </a:spcBef>
              </a:pPr>
              <a:endParaRPr lang="en-US" sz="1399" i="1" dirty="0">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dirty="0" err="1">
                  <a:solidFill>
                    <a:srgbClr val="464646"/>
                  </a:solidFill>
                  <a:latin typeface="Open Sans Italics"/>
                  <a:ea typeface="Open Sans Italics"/>
                  <a:cs typeface="Open Sans Italics"/>
                  <a:sym typeface="Open Sans Italics"/>
                </a:rPr>
                <a:t>Τό</a:t>
              </a:r>
              <a:r>
                <a:rPr lang="en-US" sz="1399" i="1" dirty="0">
                  <a:solidFill>
                    <a:srgbClr val="464646"/>
                  </a:solidFill>
                  <a:latin typeface="Open Sans Italics"/>
                  <a:ea typeface="Open Sans Italics"/>
                  <a:cs typeface="Open Sans Italics"/>
                  <a:sym typeface="Open Sans Italics"/>
                </a:rPr>
                <a:t>ποι που έζησαν / διεθνής εμπειρία:</a:t>
              </a:r>
            </a:p>
            <a:p>
              <a:pPr marL="0" lvl="0" indent="0" algn="just">
                <a:lnSpc>
                  <a:spcPts val="1959"/>
                </a:lnSpc>
                <a:spcBef>
                  <a:spcPct val="0"/>
                </a:spcBef>
              </a:pPr>
              <a:endParaRPr lang="en-US" sz="1399" i="1" dirty="0">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dirty="0" err="1">
                  <a:solidFill>
                    <a:srgbClr val="464646"/>
                  </a:solidFill>
                  <a:latin typeface="Open Sans Italics"/>
                  <a:ea typeface="Open Sans Italics"/>
                  <a:cs typeface="Open Sans Italics"/>
                  <a:sym typeface="Open Sans Italics"/>
                </a:rPr>
                <a:t>Γλώσσες</a:t>
              </a:r>
              <a:r>
                <a:rPr lang="en-US" sz="1399" i="1" dirty="0">
                  <a:solidFill>
                    <a:srgbClr val="464646"/>
                  </a:solidFill>
                  <a:latin typeface="Open Sans Italics"/>
                  <a:ea typeface="Open Sans Italics"/>
                  <a:cs typeface="Open Sans Italics"/>
                  <a:sym typeface="Open Sans Italics"/>
                </a:rPr>
                <a:t> π</a:t>
              </a:r>
              <a:r>
                <a:rPr lang="en-US" sz="1399" i="1" dirty="0" err="1">
                  <a:solidFill>
                    <a:srgbClr val="464646"/>
                  </a:solidFill>
                  <a:latin typeface="Open Sans Italics"/>
                  <a:ea typeface="Open Sans Italics"/>
                  <a:cs typeface="Open Sans Italics"/>
                  <a:sym typeface="Open Sans Italics"/>
                </a:rPr>
                <a:t>ου</a:t>
              </a:r>
              <a:r>
                <a:rPr lang="en-US" sz="1399" i="1" dirty="0">
                  <a:solidFill>
                    <a:srgbClr val="464646"/>
                  </a:solidFill>
                  <a:latin typeface="Open Sans Italics"/>
                  <a:ea typeface="Open Sans Italics"/>
                  <a:cs typeface="Open Sans Italics"/>
                  <a:sym typeface="Open Sans Italics"/>
                </a:rPr>
                <a:t> </a:t>
              </a:r>
              <a:r>
                <a:rPr lang="en-US" sz="1399" i="1" dirty="0" err="1">
                  <a:solidFill>
                    <a:srgbClr val="464646"/>
                  </a:solidFill>
                  <a:latin typeface="Open Sans Italics"/>
                  <a:ea typeface="Open Sans Italics"/>
                  <a:cs typeface="Open Sans Italics"/>
                  <a:sym typeface="Open Sans Italics"/>
                </a:rPr>
                <a:t>ομιλούντ</a:t>
              </a:r>
              <a:r>
                <a:rPr lang="en-US" sz="1399" i="1" dirty="0">
                  <a:solidFill>
                    <a:srgbClr val="464646"/>
                  </a:solidFill>
                  <a:latin typeface="Open Sans Italics"/>
                  <a:ea typeface="Open Sans Italics"/>
                  <a:cs typeface="Open Sans Italics"/>
                  <a:sym typeface="Open Sans Italics"/>
                </a:rPr>
                <a:t>αι ή κατανοούνται:</a:t>
              </a:r>
            </a:p>
            <a:p>
              <a:pPr marL="0" lvl="0" indent="0" algn="just">
                <a:lnSpc>
                  <a:spcPts val="1959"/>
                </a:lnSpc>
                <a:spcBef>
                  <a:spcPct val="0"/>
                </a:spcBef>
              </a:pPr>
              <a:endParaRPr lang="en-US" sz="1399" i="1" dirty="0">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dirty="0" err="1">
                  <a:solidFill>
                    <a:srgbClr val="464646"/>
                  </a:solidFill>
                  <a:latin typeface="Open Sans Italics"/>
                  <a:ea typeface="Open Sans Italics"/>
                  <a:cs typeface="Open Sans Italics"/>
                  <a:sym typeface="Open Sans Italics"/>
                </a:rPr>
                <a:t>Ενδι</a:t>
              </a:r>
              <a:r>
                <a:rPr lang="en-US" sz="1399" i="1" dirty="0">
                  <a:solidFill>
                    <a:srgbClr val="464646"/>
                  </a:solidFill>
                  <a:latin typeface="Open Sans Italics"/>
                  <a:ea typeface="Open Sans Italics"/>
                  <a:cs typeface="Open Sans Italics"/>
                  <a:sym typeface="Open Sans Italics"/>
                </a:rPr>
                <a:t>αφέροντα ή χόμπι:</a:t>
              </a:r>
            </a:p>
            <a:p>
              <a:pPr marL="0" lvl="0" indent="0" algn="just">
                <a:lnSpc>
                  <a:spcPts val="1959"/>
                </a:lnSpc>
                <a:spcBef>
                  <a:spcPct val="0"/>
                </a:spcBef>
              </a:pPr>
              <a:endParaRPr lang="en-US" sz="1399" i="1" dirty="0">
                <a:solidFill>
                  <a:srgbClr val="464646"/>
                </a:solidFill>
                <a:latin typeface="Open Sans Italics"/>
                <a:ea typeface="Open Sans Italics"/>
                <a:cs typeface="Open Sans Italics"/>
                <a:sym typeface="Open Sans Italics"/>
              </a:endParaRPr>
            </a:p>
            <a:p>
              <a:pPr marL="0" lvl="0" indent="0" algn="just">
                <a:lnSpc>
                  <a:spcPts val="1959"/>
                </a:lnSpc>
                <a:spcBef>
                  <a:spcPct val="0"/>
                </a:spcBef>
              </a:pPr>
              <a:r>
                <a:rPr lang="en-US" sz="1399" i="1" dirty="0" err="1">
                  <a:solidFill>
                    <a:srgbClr val="464646"/>
                  </a:solidFill>
                  <a:latin typeface="Open Sans Italics"/>
                  <a:ea typeface="Open Sans Italics"/>
                  <a:cs typeface="Open Sans Italics"/>
                  <a:sym typeface="Open Sans Italics"/>
                </a:rPr>
                <a:t>Προτιμώμενος</a:t>
              </a:r>
              <a:r>
                <a:rPr lang="en-US" sz="1399" i="1" dirty="0">
                  <a:solidFill>
                    <a:srgbClr val="464646"/>
                  </a:solidFill>
                  <a:latin typeface="Open Sans Italics"/>
                  <a:ea typeface="Open Sans Italics"/>
                  <a:cs typeface="Open Sans Italics"/>
                  <a:sym typeface="Open Sans Italics"/>
                </a:rPr>
                <a:t> </a:t>
              </a:r>
              <a:r>
                <a:rPr lang="en-US" sz="1399" i="1" dirty="0" err="1">
                  <a:solidFill>
                    <a:srgbClr val="464646"/>
                  </a:solidFill>
                  <a:latin typeface="Open Sans Italics"/>
                  <a:ea typeface="Open Sans Italics"/>
                  <a:cs typeface="Open Sans Italics"/>
                  <a:sym typeface="Open Sans Italics"/>
                </a:rPr>
                <a:t>τρό</a:t>
              </a:r>
              <a:r>
                <a:rPr lang="en-US" sz="1399" i="1" dirty="0">
                  <a:solidFill>
                    <a:srgbClr val="464646"/>
                  </a:solidFill>
                  <a:latin typeface="Open Sans Italics"/>
                  <a:ea typeface="Open Sans Italics"/>
                  <a:cs typeface="Open Sans Italics"/>
                  <a:sym typeface="Open Sans Italics"/>
                </a:rPr>
                <a:t>πος εκμάθησης νέων εργασιών:</a:t>
              </a:r>
            </a:p>
          </p:txBody>
        </p:sp>
        <p:grpSp>
          <p:nvGrpSpPr>
            <p:cNvPr id="21" name="Group 21"/>
            <p:cNvGrpSpPr/>
            <p:nvPr/>
          </p:nvGrpSpPr>
          <p:grpSpPr>
            <a:xfrm>
              <a:off x="0" y="0"/>
              <a:ext cx="666529" cy="66652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4" name="TextBox 24"/>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2</a:t>
              </a:r>
            </a:p>
          </p:txBody>
        </p:sp>
        <p:grpSp>
          <p:nvGrpSpPr>
            <p:cNvPr id="25" name="Group 25"/>
            <p:cNvGrpSpPr/>
            <p:nvPr/>
          </p:nvGrpSpPr>
          <p:grpSpPr>
            <a:xfrm>
              <a:off x="7680455" y="137562"/>
              <a:ext cx="1747075" cy="528968"/>
              <a:chOff x="0" y="-44299"/>
              <a:chExt cx="469584" cy="142178"/>
            </a:xfrm>
          </p:grpSpPr>
          <p:sp>
            <p:nvSpPr>
              <p:cNvPr id="26" name="Freeform 26"/>
              <p:cNvSpPr/>
              <p:nvPr/>
            </p:nvSpPr>
            <p:spPr>
              <a:xfrm>
                <a:off x="0" y="-24553"/>
                <a:ext cx="469584" cy="113603"/>
              </a:xfrm>
              <a:custGeom>
                <a:avLst/>
                <a:gdLst/>
                <a:ahLst/>
                <a:cxnLst/>
                <a:rect l="l" t="t" r="r" b="b"/>
                <a:pathLst>
                  <a:path w="469584" h="113603">
                    <a:moveTo>
                      <a:pt x="56801" y="0"/>
                    </a:moveTo>
                    <a:lnTo>
                      <a:pt x="412783" y="0"/>
                    </a:lnTo>
                    <a:cubicBezTo>
                      <a:pt x="444153" y="0"/>
                      <a:pt x="469584" y="25431"/>
                      <a:pt x="469584" y="56801"/>
                    </a:cubicBezTo>
                    <a:lnTo>
                      <a:pt x="469584" y="56801"/>
                    </a:lnTo>
                    <a:cubicBezTo>
                      <a:pt x="469584" y="71866"/>
                      <a:pt x="463600" y="86314"/>
                      <a:pt x="452947" y="96966"/>
                    </a:cubicBezTo>
                    <a:cubicBezTo>
                      <a:pt x="442295" y="107618"/>
                      <a:pt x="427847" y="113603"/>
                      <a:pt x="412783" y="113603"/>
                    </a:cubicBezTo>
                    <a:lnTo>
                      <a:pt x="56801" y="113603"/>
                    </a:lnTo>
                    <a:cubicBezTo>
                      <a:pt x="41737" y="113603"/>
                      <a:pt x="27289" y="107618"/>
                      <a:pt x="16637" y="96966"/>
                    </a:cubicBezTo>
                    <a:cubicBezTo>
                      <a:pt x="5984" y="86314"/>
                      <a:pt x="0" y="71866"/>
                      <a:pt x="0" y="56801"/>
                    </a:cubicBezTo>
                    <a:lnTo>
                      <a:pt x="0" y="56801"/>
                    </a:lnTo>
                    <a:cubicBezTo>
                      <a:pt x="0" y="41737"/>
                      <a:pt x="5984" y="27289"/>
                      <a:pt x="16637" y="16637"/>
                    </a:cubicBezTo>
                    <a:cubicBezTo>
                      <a:pt x="27289" y="5984"/>
                      <a:pt x="41737" y="0"/>
                      <a:pt x="56801" y="0"/>
                    </a:cubicBezTo>
                    <a:close/>
                  </a:path>
                </a:pathLst>
              </a:custGeom>
              <a:solidFill>
                <a:srgbClr val="EFAB80"/>
              </a:solidFill>
            </p:spPr>
            <p:txBody>
              <a:bodyPr/>
              <a:lstStyle/>
              <a:p>
                <a:endParaRPr lang="en-CY"/>
              </a:p>
            </p:txBody>
          </p:sp>
          <p:sp>
            <p:nvSpPr>
              <p:cNvPr id="27" name="TextBox 27"/>
              <p:cNvSpPr txBox="1"/>
              <p:nvPr/>
            </p:nvSpPr>
            <p:spPr>
              <a:xfrm>
                <a:off x="0" y="-44299"/>
                <a:ext cx="469584" cy="142178"/>
              </a:xfrm>
              <a:prstGeom prst="rect">
                <a:avLst/>
              </a:prstGeom>
            </p:spPr>
            <p:txBody>
              <a:bodyPr lIns="50800" tIns="50800" rIns="50800" bIns="50800" rtlCol="0" anchor="ctr"/>
              <a:lstStyle/>
              <a:p>
                <a:pPr marL="0" lvl="0" indent="0" algn="ctr">
                  <a:lnSpc>
                    <a:spcPts val="1679"/>
                  </a:lnSpc>
                </a:pPr>
                <a:r>
                  <a:rPr lang="en-US" sz="1200" dirty="0" err="1">
                    <a:solidFill>
                      <a:srgbClr val="FFFFFF"/>
                    </a:solidFill>
                    <a:latin typeface="Public Sans"/>
                    <a:ea typeface="Public Sans"/>
                    <a:cs typeface="Public Sans"/>
                    <a:sym typeface="Public Sans"/>
                  </a:rPr>
                  <a:t>Προ</a:t>
                </a:r>
                <a:r>
                  <a:rPr lang="en-US" sz="1200" dirty="0">
                    <a:solidFill>
                      <a:srgbClr val="FFFFFF"/>
                    </a:solidFill>
                    <a:latin typeface="Public Sans"/>
                    <a:ea typeface="Public Sans"/>
                    <a:cs typeface="Public Sans"/>
                    <a:sym typeface="Public Sans"/>
                  </a:rPr>
                  <a:t>αιρετικό</a:t>
                </a:r>
              </a:p>
            </p:txBody>
          </p:sp>
        </p:grpSp>
      </p:grpSp>
      <p:sp>
        <p:nvSpPr>
          <p:cNvPr id="28" name="TextBox 28"/>
          <p:cNvSpPr txBox="1"/>
          <p:nvPr/>
        </p:nvSpPr>
        <p:spPr>
          <a:xfrm>
            <a:off x="447664" y="1543073"/>
            <a:ext cx="6664672" cy="156934"/>
          </a:xfrm>
          <a:prstGeom prst="rect">
            <a:avLst/>
          </a:prstGeom>
        </p:spPr>
        <p:txBody>
          <a:bodyPr lIns="0" tIns="0" rIns="0" bIns="0" rtlCol="0" anchor="t">
            <a:spAutoFit/>
          </a:bodyPr>
          <a:lstStyle/>
          <a:p>
            <a:pPr marL="0" lvl="0" indent="0" algn="ctr">
              <a:lnSpc>
                <a:spcPts val="1325"/>
              </a:lnSpc>
              <a:spcBef>
                <a:spcPct val="0"/>
              </a:spcBef>
            </a:pPr>
            <a:r>
              <a:rPr lang="en-US" sz="946" i="1">
                <a:solidFill>
                  <a:srgbClr val="464646"/>
                </a:solidFill>
                <a:latin typeface="Open Sans Italics"/>
                <a:ea typeface="Open Sans Italics"/>
                <a:cs typeface="Open Sans Italics"/>
                <a:sym typeface="Open Sans Italics"/>
              </a:rPr>
              <a:t>Αυτή η ενότητα είναι φιλική και ανεπίσημη. Μπορεί να κοινοποιηθεί στην ομάδα σας για να τους βοηθήσει να σας γνωρίσουν.</a:t>
            </a:r>
          </a:p>
        </p:txBody>
      </p:sp>
      <p:grpSp>
        <p:nvGrpSpPr>
          <p:cNvPr id="29" name="Group 29"/>
          <p:cNvGrpSpPr/>
          <p:nvPr/>
        </p:nvGrpSpPr>
        <p:grpSpPr>
          <a:xfrm>
            <a:off x="-539863" y="603370"/>
            <a:ext cx="9906840" cy="1134568"/>
            <a:chOff x="0" y="-70875"/>
            <a:chExt cx="13209120" cy="1512757"/>
          </a:xfrm>
        </p:grpSpPr>
        <p:grpSp>
          <p:nvGrpSpPr>
            <p:cNvPr id="30" name="Group 30"/>
            <p:cNvGrpSpPr/>
            <p:nvPr/>
          </p:nvGrpSpPr>
          <p:grpSpPr>
            <a:xfrm>
              <a:off x="0" y="-70875"/>
              <a:ext cx="13209120" cy="1512757"/>
              <a:chOff x="0" y="-19050"/>
              <a:chExt cx="3550388" cy="406604"/>
            </a:xfrm>
          </p:grpSpPr>
          <p:sp>
            <p:nvSpPr>
              <p:cNvPr id="31" name="Freeform 31"/>
              <p:cNvSpPr/>
              <p:nvPr/>
            </p:nvSpPr>
            <p:spPr>
              <a:xfrm>
                <a:off x="193474" y="0"/>
                <a:ext cx="2708080" cy="387554"/>
              </a:xfrm>
              <a:custGeom>
                <a:avLst/>
                <a:gdLst/>
                <a:ahLst/>
                <a:cxnLst/>
                <a:rect l="l" t="t" r="r" b="b"/>
                <a:pathLst>
                  <a:path w="3550388" h="387554">
                    <a:moveTo>
                      <a:pt x="28914" y="0"/>
                    </a:moveTo>
                    <a:lnTo>
                      <a:pt x="3521473" y="0"/>
                    </a:lnTo>
                    <a:cubicBezTo>
                      <a:pt x="3537442" y="0"/>
                      <a:pt x="3550388" y="12945"/>
                      <a:pt x="3550388" y="28914"/>
                    </a:cubicBezTo>
                    <a:lnTo>
                      <a:pt x="3550388" y="358639"/>
                    </a:lnTo>
                    <a:cubicBezTo>
                      <a:pt x="3550388" y="374608"/>
                      <a:pt x="3537442" y="387554"/>
                      <a:pt x="3521473" y="387554"/>
                    </a:cubicBezTo>
                    <a:lnTo>
                      <a:pt x="28914" y="387554"/>
                    </a:lnTo>
                    <a:cubicBezTo>
                      <a:pt x="21246" y="387554"/>
                      <a:pt x="13891" y="384507"/>
                      <a:pt x="8469" y="379085"/>
                    </a:cubicBezTo>
                    <a:cubicBezTo>
                      <a:pt x="3046" y="373662"/>
                      <a:pt x="0" y="366308"/>
                      <a:pt x="0" y="358639"/>
                    </a:cubicBezTo>
                    <a:lnTo>
                      <a:pt x="0" y="28914"/>
                    </a:lnTo>
                    <a:cubicBezTo>
                      <a:pt x="0" y="12945"/>
                      <a:pt x="12945" y="0"/>
                      <a:pt x="28914" y="0"/>
                    </a:cubicBezTo>
                    <a:close/>
                  </a:path>
                </a:pathLst>
              </a:custGeom>
              <a:solidFill>
                <a:srgbClr val="FAC175"/>
              </a:solidFill>
              <a:ln w="38100" cap="rnd">
                <a:solidFill>
                  <a:srgbClr val="EFAB80"/>
                </a:solidFill>
                <a:prstDash val="solid"/>
                <a:round/>
              </a:ln>
            </p:spPr>
            <p:txBody>
              <a:bodyPr/>
              <a:lstStyle/>
              <a:p>
                <a:endParaRPr lang="en-CY"/>
              </a:p>
            </p:txBody>
          </p:sp>
          <p:sp>
            <p:nvSpPr>
              <p:cNvPr id="32" name="TextBox 32"/>
              <p:cNvSpPr txBox="1"/>
              <p:nvPr/>
            </p:nvSpPr>
            <p:spPr>
              <a:xfrm>
                <a:off x="0" y="-19050"/>
                <a:ext cx="3550388" cy="406604"/>
              </a:xfrm>
              <a:prstGeom prst="rect">
                <a:avLst/>
              </a:prstGeom>
            </p:spPr>
            <p:txBody>
              <a:bodyPr lIns="50800" tIns="50800" rIns="50800" bIns="50800" rtlCol="0" anchor="ctr"/>
              <a:lstStyle/>
              <a:p>
                <a:pPr algn="ctr">
                  <a:lnSpc>
                    <a:spcPts val="1679"/>
                  </a:lnSpc>
                </a:pPr>
                <a:endParaRPr/>
              </a:p>
            </p:txBody>
          </p:sp>
        </p:grpSp>
        <p:sp>
          <p:nvSpPr>
            <p:cNvPr id="33" name="TextBox 33"/>
            <p:cNvSpPr txBox="1"/>
            <p:nvPr/>
          </p:nvSpPr>
          <p:spPr>
            <a:xfrm>
              <a:off x="910911" y="293216"/>
              <a:ext cx="8650216" cy="919692"/>
            </a:xfrm>
            <a:prstGeom prst="rect">
              <a:avLst/>
            </a:prstGeom>
          </p:spPr>
          <p:txBody>
            <a:bodyPr lIns="0" tIns="0" rIns="0" bIns="0" rtlCol="0" anchor="t">
              <a:spAutoFit/>
            </a:bodyPr>
            <a:lstStyle/>
            <a:p>
              <a:pPr marL="0" lvl="0" indent="0" algn="l">
                <a:lnSpc>
                  <a:spcPts val="2800"/>
                </a:lnSpc>
                <a:spcBef>
                  <a:spcPct val="0"/>
                </a:spcBef>
              </a:pPr>
              <a:r>
                <a:rPr lang="en-US" sz="2000" b="1">
                  <a:solidFill>
                    <a:srgbClr val="FFFFFE"/>
                  </a:solidFill>
                  <a:latin typeface="Open Sans Bold"/>
                  <a:ea typeface="Open Sans Bold"/>
                  <a:cs typeface="Open Sans Bold"/>
                  <a:sym typeface="Open Sans Bold"/>
                </a:rPr>
                <a:t>Σύντομη Προετοιμασία Ομάδας – </a:t>
              </a:r>
            </a:p>
            <a:p>
              <a:pPr marL="0" lvl="0" indent="0" algn="l">
                <a:lnSpc>
                  <a:spcPts val="2800"/>
                </a:lnSpc>
                <a:spcBef>
                  <a:spcPct val="0"/>
                </a:spcBef>
              </a:pPr>
              <a:r>
                <a:rPr lang="en-US" sz="2000" b="1">
                  <a:solidFill>
                    <a:srgbClr val="FFFFFE"/>
                  </a:solidFill>
                  <a:latin typeface="Open Sans Bold"/>
                  <a:ea typeface="Open Sans Bold"/>
                  <a:cs typeface="Open Sans Bold"/>
                  <a:sym typeface="Open Sans Bold"/>
                </a:rPr>
                <a:t>Προετοιμασία για την Υποδοχή Νέου Συναδέλφου</a:t>
              </a:r>
            </a:p>
          </p:txBody>
        </p:sp>
        <p:grpSp>
          <p:nvGrpSpPr>
            <p:cNvPr id="34" name="Group 34"/>
            <p:cNvGrpSpPr/>
            <p:nvPr/>
          </p:nvGrpSpPr>
          <p:grpSpPr>
            <a:xfrm>
              <a:off x="8941365" y="215000"/>
              <a:ext cx="1747075" cy="505941"/>
              <a:chOff x="0" y="0"/>
              <a:chExt cx="469584" cy="135988"/>
            </a:xfrm>
          </p:grpSpPr>
          <p:sp>
            <p:nvSpPr>
              <p:cNvPr id="35" name="Freeform 35"/>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FFFFFF"/>
              </a:solidFill>
            </p:spPr>
            <p:txBody>
              <a:bodyPr/>
              <a:lstStyle/>
              <a:p>
                <a:endParaRPr lang="en-CY"/>
              </a:p>
            </p:txBody>
          </p:sp>
          <p:sp>
            <p:nvSpPr>
              <p:cNvPr id="36" name="TextBox 36"/>
              <p:cNvSpPr txBox="1"/>
              <p:nvPr/>
            </p:nvSpPr>
            <p:spPr>
              <a:xfrm>
                <a:off x="0" y="-19050"/>
                <a:ext cx="469584" cy="155038"/>
              </a:xfrm>
              <a:prstGeom prst="rect">
                <a:avLst/>
              </a:prstGeom>
            </p:spPr>
            <p:txBody>
              <a:bodyPr lIns="50800" tIns="50800" rIns="50800" bIns="50800" rtlCol="0" anchor="ctr"/>
              <a:lstStyle/>
              <a:p>
                <a:pPr marL="0" lvl="0" indent="0" algn="ctr">
                  <a:lnSpc>
                    <a:spcPts val="1679"/>
                  </a:lnSpc>
                </a:pPr>
                <a:r>
                  <a:rPr lang="en-US" sz="1200">
                    <a:solidFill>
                      <a:srgbClr val="EFAB80"/>
                    </a:solidFill>
                    <a:latin typeface="Open Sans"/>
                    <a:ea typeface="Open Sans"/>
                    <a:cs typeface="Open Sans"/>
                    <a:sym typeface="Open Sans"/>
                  </a:rPr>
                  <a:t>Για Manager</a:t>
                </a:r>
              </a:p>
            </p:txBody>
          </p:sp>
        </p:grpSp>
      </p:grpSp>
      <p:sp>
        <p:nvSpPr>
          <p:cNvPr id="37" name="Freeform 37"/>
          <p:cNvSpPr/>
          <p:nvPr/>
        </p:nvSpPr>
        <p:spPr>
          <a:xfrm>
            <a:off x="756000" y="6730729"/>
            <a:ext cx="6356336" cy="15891"/>
          </a:xfrm>
          <a:custGeom>
            <a:avLst/>
            <a:gdLst/>
            <a:ahLst/>
            <a:cxnLst/>
            <a:rect l="l" t="t" r="r" b="b"/>
            <a:pathLst>
              <a:path w="6356336" h="15891">
                <a:moveTo>
                  <a:pt x="0" y="0"/>
                </a:moveTo>
                <a:lnTo>
                  <a:pt x="6356336" y="0"/>
                </a:lnTo>
                <a:lnTo>
                  <a:pt x="6356336" y="15891"/>
                </a:lnTo>
                <a:lnTo>
                  <a:pt x="0" y="15891"/>
                </a:lnTo>
                <a:lnTo>
                  <a:pt x="0" y="0"/>
                </a:lnTo>
                <a:close/>
              </a:path>
            </a:pathLst>
          </a:custGeom>
          <a:blipFill>
            <a:blip r:embed="rId2"/>
            <a:stretch>
              <a:fillRect/>
            </a:stretch>
          </a:blipFill>
        </p:spPr>
        <p:txBody>
          <a:bodyPr/>
          <a:lstStyle/>
          <a:p>
            <a:endParaRPr lang="en-CY"/>
          </a:p>
        </p:txBody>
      </p:sp>
      <p:sp>
        <p:nvSpPr>
          <p:cNvPr id="38" name="TextBox 38"/>
          <p:cNvSpPr txBox="1"/>
          <p:nvPr/>
        </p:nvSpPr>
        <p:spPr>
          <a:xfrm>
            <a:off x="396733" y="10067339"/>
            <a:ext cx="6766535" cy="174625"/>
          </a:xfrm>
          <a:prstGeom prst="rect">
            <a:avLst/>
          </a:prstGeom>
        </p:spPr>
        <p:txBody>
          <a:bodyPr lIns="0" tIns="0" rIns="0" bIns="0" rtlCol="0" anchor="t">
            <a:spAutoFit/>
          </a:bodyPr>
          <a:lstStyle/>
          <a:p>
            <a:pPr marL="0" lvl="0" indent="0" algn="ctr">
              <a:lnSpc>
                <a:spcPts val="1400"/>
              </a:lnSpc>
              <a:spcBef>
                <a:spcPct val="0"/>
              </a:spcBef>
            </a:pPr>
            <a:r>
              <a:rPr lang="en-US" sz="1000" b="1">
                <a:solidFill>
                  <a:srgbClr val="422C4F"/>
                </a:solidFill>
                <a:latin typeface="Open Sans Bold"/>
                <a:ea typeface="Open Sans Bold"/>
                <a:cs typeface="Open Sans Bold"/>
                <a:sym typeface="Open Sans Bold"/>
              </a:rPr>
              <a:t>Σύντομη Προετοιμασία Ομάδας · Σελίδα 1 από 2</a:t>
            </a:r>
          </a:p>
        </p:txBody>
      </p:sp>
      <p:sp>
        <p:nvSpPr>
          <p:cNvPr id="39" name="TextBox 39"/>
          <p:cNvSpPr txBox="1"/>
          <p:nvPr/>
        </p:nvSpPr>
        <p:spPr>
          <a:xfrm>
            <a:off x="317005" y="1843239"/>
            <a:ext cx="6925989" cy="407670"/>
          </a:xfrm>
          <a:prstGeom prst="rect">
            <a:avLst/>
          </a:prstGeom>
        </p:spPr>
        <p:txBody>
          <a:bodyPr lIns="0" tIns="0" rIns="0" bIns="0" rtlCol="0" anchor="t">
            <a:spAutoFit/>
          </a:bodyPr>
          <a:lstStyle/>
          <a:p>
            <a:pPr marL="0" lvl="0" indent="0" algn="l">
              <a:lnSpc>
                <a:spcPts val="1679"/>
              </a:lnSpc>
              <a:spcBef>
                <a:spcPct val="0"/>
              </a:spcBef>
            </a:pPr>
            <a:r>
              <a:rPr lang="en-US" sz="1200" i="1">
                <a:solidFill>
                  <a:srgbClr val="464646"/>
                </a:solidFill>
                <a:latin typeface="Open Sans Italics"/>
                <a:ea typeface="Open Sans Italics"/>
                <a:cs typeface="Open Sans Italics"/>
                <a:sym typeface="Open Sans Italics"/>
              </a:rPr>
              <a:t>Συμπληρώστε και κοινοποιήστε στην ομάδα σας πριν από την πρώτη εργάσιμη ημέρα του νέου συναδέλφου. Κοινοποιήστε μόνο πληροφορίες για τις οποίες έχει συναινέσει ο εργαζόμενος.</a:t>
            </a:r>
          </a:p>
        </p:txBody>
      </p:sp>
      <p:sp>
        <p:nvSpPr>
          <p:cNvPr id="40" name="Freeform 40"/>
          <p:cNvSpPr/>
          <p:nvPr/>
        </p:nvSpPr>
        <p:spPr>
          <a:xfrm>
            <a:off x="756000" y="7203329"/>
            <a:ext cx="6356336" cy="15891"/>
          </a:xfrm>
          <a:custGeom>
            <a:avLst/>
            <a:gdLst/>
            <a:ahLst/>
            <a:cxnLst/>
            <a:rect l="l" t="t" r="r" b="b"/>
            <a:pathLst>
              <a:path w="6356336" h="15891">
                <a:moveTo>
                  <a:pt x="0" y="0"/>
                </a:moveTo>
                <a:lnTo>
                  <a:pt x="6356336" y="0"/>
                </a:lnTo>
                <a:lnTo>
                  <a:pt x="6356336" y="15891"/>
                </a:lnTo>
                <a:lnTo>
                  <a:pt x="0" y="15891"/>
                </a:lnTo>
                <a:lnTo>
                  <a:pt x="0" y="0"/>
                </a:lnTo>
                <a:close/>
              </a:path>
            </a:pathLst>
          </a:custGeom>
          <a:blipFill>
            <a:blip r:embed="rId2"/>
            <a:stretch>
              <a:fillRect/>
            </a:stretch>
          </a:blipFill>
        </p:spPr>
        <p:txBody>
          <a:bodyPr/>
          <a:lstStyle/>
          <a:p>
            <a:endParaRPr lang="en-CY"/>
          </a:p>
        </p:txBody>
      </p:sp>
      <p:sp>
        <p:nvSpPr>
          <p:cNvPr id="41" name="TextBox 41"/>
          <p:cNvSpPr txBox="1"/>
          <p:nvPr/>
        </p:nvSpPr>
        <p:spPr>
          <a:xfrm>
            <a:off x="2348580" y="9498677"/>
            <a:ext cx="1431420" cy="195580"/>
          </a:xfrm>
          <a:prstGeom prst="rect">
            <a:avLst/>
          </a:prstGeom>
        </p:spPr>
        <p:txBody>
          <a:bodyPr lIns="0" tIns="0" rIns="0" bIns="0" rtlCol="0" anchor="t">
            <a:spAutoFit/>
          </a:bodyPr>
          <a:lstStyle/>
          <a:p>
            <a:pPr marL="0" lvl="0" indent="0" algn="ctr">
              <a:lnSpc>
                <a:spcPts val="1609"/>
              </a:lnSpc>
              <a:spcBef>
                <a:spcPct val="0"/>
              </a:spcBef>
            </a:pPr>
            <a:r>
              <a:rPr lang="en-US" sz="999" u="none" strike="noStrike">
                <a:solidFill>
                  <a:srgbClr val="464646"/>
                </a:solidFill>
                <a:latin typeface="Open Sans"/>
                <a:ea typeface="Open Sans"/>
                <a:cs typeface="Open Sans"/>
                <a:sym typeface="Open Sans"/>
              </a:rPr>
              <a:t>Το δοκιμάζω μόνος μου</a:t>
            </a:r>
          </a:p>
        </p:txBody>
      </p:sp>
      <p:sp>
        <p:nvSpPr>
          <p:cNvPr id="42" name="TextBox 42"/>
          <p:cNvSpPr txBox="1"/>
          <p:nvPr/>
        </p:nvSpPr>
        <p:spPr>
          <a:xfrm>
            <a:off x="3884785" y="9498677"/>
            <a:ext cx="1781782" cy="195580"/>
          </a:xfrm>
          <a:prstGeom prst="rect">
            <a:avLst/>
          </a:prstGeom>
        </p:spPr>
        <p:txBody>
          <a:bodyPr lIns="0" tIns="0" rIns="0" bIns="0" rtlCol="0" anchor="t">
            <a:spAutoFit/>
          </a:bodyPr>
          <a:lstStyle/>
          <a:p>
            <a:pPr marL="0" lvl="0" indent="0" algn="ctr">
              <a:lnSpc>
                <a:spcPts val="1609"/>
              </a:lnSpc>
              <a:spcBef>
                <a:spcPct val="0"/>
              </a:spcBef>
            </a:pPr>
            <a:r>
              <a:rPr lang="en-US" sz="999" u="none" strike="noStrike">
                <a:solidFill>
                  <a:srgbClr val="464646"/>
                </a:solidFill>
                <a:latin typeface="Open Sans"/>
                <a:ea typeface="Open Sans"/>
                <a:cs typeface="Open Sans"/>
                <a:sym typeface="Open Sans"/>
              </a:rPr>
              <a:t>Γραπτές οδηγίες</a:t>
            </a:r>
          </a:p>
        </p:txBody>
      </p:sp>
      <p:sp>
        <p:nvSpPr>
          <p:cNvPr id="43" name="TextBox 43"/>
          <p:cNvSpPr txBox="1"/>
          <p:nvPr/>
        </p:nvSpPr>
        <p:spPr>
          <a:xfrm>
            <a:off x="558969" y="9498677"/>
            <a:ext cx="1665785" cy="195580"/>
          </a:xfrm>
          <a:prstGeom prst="rect">
            <a:avLst/>
          </a:prstGeom>
        </p:spPr>
        <p:txBody>
          <a:bodyPr lIns="0" tIns="0" rIns="0" bIns="0" rtlCol="0" anchor="t">
            <a:spAutoFit/>
          </a:bodyPr>
          <a:lstStyle/>
          <a:p>
            <a:pPr marL="0" lvl="0" indent="0" algn="ctr">
              <a:lnSpc>
                <a:spcPts val="1609"/>
              </a:lnSpc>
              <a:spcBef>
                <a:spcPct val="0"/>
              </a:spcBef>
            </a:pPr>
            <a:r>
              <a:rPr lang="en-US" sz="999" u="none" strike="noStrike">
                <a:solidFill>
                  <a:srgbClr val="464646"/>
                </a:solidFill>
                <a:latin typeface="Open Sans"/>
                <a:ea typeface="Open Sans"/>
                <a:cs typeface="Open Sans"/>
                <a:sym typeface="Open Sans"/>
              </a:rPr>
              <a:t>Παρακολουθώντας κάποιον</a:t>
            </a:r>
          </a:p>
        </p:txBody>
      </p:sp>
      <p:sp>
        <p:nvSpPr>
          <p:cNvPr id="44" name="TextBox 44"/>
          <p:cNvSpPr txBox="1"/>
          <p:nvPr/>
        </p:nvSpPr>
        <p:spPr>
          <a:xfrm>
            <a:off x="5794505" y="9498677"/>
            <a:ext cx="1368762" cy="195580"/>
          </a:xfrm>
          <a:prstGeom prst="rect">
            <a:avLst/>
          </a:prstGeom>
        </p:spPr>
        <p:txBody>
          <a:bodyPr lIns="0" tIns="0" rIns="0" bIns="0" rtlCol="0" anchor="t">
            <a:spAutoFit/>
          </a:bodyPr>
          <a:lstStyle/>
          <a:p>
            <a:pPr marL="0" lvl="0" indent="0" algn="ctr">
              <a:lnSpc>
                <a:spcPts val="1609"/>
              </a:lnSpc>
            </a:pPr>
            <a:r>
              <a:rPr lang="en-US" sz="999" u="none" strike="noStrike">
                <a:solidFill>
                  <a:srgbClr val="464646"/>
                </a:solidFill>
                <a:latin typeface="Open Sans"/>
                <a:ea typeface="Open Sans"/>
                <a:cs typeface="Open Sans"/>
                <a:sym typeface="Open Sans"/>
              </a:rPr>
              <a:t> Οπτικά παραδείγματα</a:t>
            </a:r>
          </a:p>
        </p:txBody>
      </p:sp>
      <p:grpSp>
        <p:nvGrpSpPr>
          <p:cNvPr id="45" name="Group 45"/>
          <p:cNvGrpSpPr/>
          <p:nvPr/>
        </p:nvGrpSpPr>
        <p:grpSpPr>
          <a:xfrm>
            <a:off x="1025503" y="9250935"/>
            <a:ext cx="5508994" cy="238217"/>
            <a:chOff x="0" y="0"/>
            <a:chExt cx="7345325" cy="317623"/>
          </a:xfrm>
        </p:grpSpPr>
        <p:sp>
          <p:nvSpPr>
            <p:cNvPr id="46" name="Freeform 46"/>
            <p:cNvSpPr/>
            <p:nvPr/>
          </p:nvSpPr>
          <p:spPr>
            <a:xfrm>
              <a:off x="0" y="0"/>
              <a:ext cx="317623" cy="317623"/>
            </a:xfrm>
            <a:custGeom>
              <a:avLst/>
              <a:gdLst/>
              <a:ahLst/>
              <a:cxnLst/>
              <a:rect l="l" t="t" r="r" b="b"/>
              <a:pathLst>
                <a:path w="317623" h="317623">
                  <a:moveTo>
                    <a:pt x="0" y="0"/>
                  </a:moveTo>
                  <a:lnTo>
                    <a:pt x="317623" y="0"/>
                  </a:lnTo>
                  <a:lnTo>
                    <a:pt x="317623" y="317623"/>
                  </a:lnTo>
                  <a:lnTo>
                    <a:pt x="0" y="31762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sp>
          <p:nvSpPr>
            <p:cNvPr id="47" name="Freeform 47"/>
            <p:cNvSpPr/>
            <p:nvPr/>
          </p:nvSpPr>
          <p:spPr>
            <a:xfrm>
              <a:off x="2342568" y="0"/>
              <a:ext cx="317623" cy="317623"/>
            </a:xfrm>
            <a:custGeom>
              <a:avLst/>
              <a:gdLst/>
              <a:ahLst/>
              <a:cxnLst/>
              <a:rect l="l" t="t" r="r" b="b"/>
              <a:pathLst>
                <a:path w="317623" h="317623">
                  <a:moveTo>
                    <a:pt x="0" y="0"/>
                  </a:moveTo>
                  <a:lnTo>
                    <a:pt x="317622" y="0"/>
                  </a:lnTo>
                  <a:lnTo>
                    <a:pt x="317622" y="317623"/>
                  </a:lnTo>
                  <a:lnTo>
                    <a:pt x="0" y="31762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sp>
          <p:nvSpPr>
            <p:cNvPr id="48" name="Freeform 48"/>
            <p:cNvSpPr/>
            <p:nvPr/>
          </p:nvSpPr>
          <p:spPr>
            <a:xfrm>
              <a:off x="4685135" y="0"/>
              <a:ext cx="317623" cy="317623"/>
            </a:xfrm>
            <a:custGeom>
              <a:avLst/>
              <a:gdLst/>
              <a:ahLst/>
              <a:cxnLst/>
              <a:rect l="l" t="t" r="r" b="b"/>
              <a:pathLst>
                <a:path w="317623" h="317623">
                  <a:moveTo>
                    <a:pt x="0" y="0"/>
                  </a:moveTo>
                  <a:lnTo>
                    <a:pt x="317623" y="0"/>
                  </a:lnTo>
                  <a:lnTo>
                    <a:pt x="317623" y="317623"/>
                  </a:lnTo>
                  <a:lnTo>
                    <a:pt x="0" y="31762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sp>
          <p:nvSpPr>
            <p:cNvPr id="49" name="Freeform 49"/>
            <p:cNvSpPr/>
            <p:nvPr/>
          </p:nvSpPr>
          <p:spPr>
            <a:xfrm>
              <a:off x="7027703" y="0"/>
              <a:ext cx="317623" cy="317623"/>
            </a:xfrm>
            <a:custGeom>
              <a:avLst/>
              <a:gdLst/>
              <a:ahLst/>
              <a:cxnLst/>
              <a:rect l="l" t="t" r="r" b="b"/>
              <a:pathLst>
                <a:path w="317623" h="317623">
                  <a:moveTo>
                    <a:pt x="0" y="0"/>
                  </a:moveTo>
                  <a:lnTo>
                    <a:pt x="317622" y="0"/>
                  </a:lnTo>
                  <a:lnTo>
                    <a:pt x="317622" y="317623"/>
                  </a:lnTo>
                  <a:lnTo>
                    <a:pt x="0" y="31762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CY"/>
            </a:p>
          </p:txBody>
        </p:sp>
      </p:grpSp>
      <p:sp>
        <p:nvSpPr>
          <p:cNvPr id="50" name="Freeform 50"/>
          <p:cNvSpPr/>
          <p:nvPr/>
        </p:nvSpPr>
        <p:spPr>
          <a:xfrm>
            <a:off x="756000" y="7675930"/>
            <a:ext cx="6356336" cy="15891"/>
          </a:xfrm>
          <a:custGeom>
            <a:avLst/>
            <a:gdLst/>
            <a:ahLst/>
            <a:cxnLst/>
            <a:rect l="l" t="t" r="r" b="b"/>
            <a:pathLst>
              <a:path w="6356336" h="15891">
                <a:moveTo>
                  <a:pt x="0" y="0"/>
                </a:moveTo>
                <a:lnTo>
                  <a:pt x="6356336" y="0"/>
                </a:lnTo>
                <a:lnTo>
                  <a:pt x="6356336" y="15891"/>
                </a:lnTo>
                <a:lnTo>
                  <a:pt x="0" y="15891"/>
                </a:lnTo>
                <a:lnTo>
                  <a:pt x="0" y="0"/>
                </a:lnTo>
                <a:close/>
              </a:path>
            </a:pathLst>
          </a:custGeom>
          <a:blipFill>
            <a:blip r:embed="rId2"/>
            <a:stretch>
              <a:fillRect/>
            </a:stretch>
          </a:blipFill>
        </p:spPr>
        <p:txBody>
          <a:bodyPr/>
          <a:lstStyle/>
          <a:p>
            <a:endParaRPr lang="en-CY"/>
          </a:p>
        </p:txBody>
      </p:sp>
      <p:sp>
        <p:nvSpPr>
          <p:cNvPr id="51" name="Freeform 51"/>
          <p:cNvSpPr/>
          <p:nvPr/>
        </p:nvSpPr>
        <p:spPr>
          <a:xfrm>
            <a:off x="756000" y="8148531"/>
            <a:ext cx="6356336" cy="15891"/>
          </a:xfrm>
          <a:custGeom>
            <a:avLst/>
            <a:gdLst/>
            <a:ahLst/>
            <a:cxnLst/>
            <a:rect l="l" t="t" r="r" b="b"/>
            <a:pathLst>
              <a:path w="6356336" h="15891">
                <a:moveTo>
                  <a:pt x="0" y="0"/>
                </a:moveTo>
                <a:lnTo>
                  <a:pt x="6356336" y="0"/>
                </a:lnTo>
                <a:lnTo>
                  <a:pt x="6356336" y="15890"/>
                </a:lnTo>
                <a:lnTo>
                  <a:pt x="0" y="15890"/>
                </a:lnTo>
                <a:lnTo>
                  <a:pt x="0" y="0"/>
                </a:lnTo>
                <a:close/>
              </a:path>
            </a:pathLst>
          </a:custGeom>
          <a:blipFill>
            <a:blip r:embed="rId2"/>
            <a:stretch>
              <a:fillRect/>
            </a:stretch>
          </a:blipFill>
        </p:spPr>
        <p:txBody>
          <a:bodyPr/>
          <a:lstStyle/>
          <a:p>
            <a:endParaRPr lang="en-CY"/>
          </a:p>
        </p:txBody>
      </p:sp>
      <p:sp>
        <p:nvSpPr>
          <p:cNvPr id="52" name="Freeform 52"/>
          <p:cNvSpPr/>
          <p:nvPr/>
        </p:nvSpPr>
        <p:spPr>
          <a:xfrm>
            <a:off x="756000" y="8621131"/>
            <a:ext cx="6356336" cy="15891"/>
          </a:xfrm>
          <a:custGeom>
            <a:avLst/>
            <a:gdLst/>
            <a:ahLst/>
            <a:cxnLst/>
            <a:rect l="l" t="t" r="r" b="b"/>
            <a:pathLst>
              <a:path w="6356336" h="15891">
                <a:moveTo>
                  <a:pt x="0" y="0"/>
                </a:moveTo>
                <a:lnTo>
                  <a:pt x="6356336" y="0"/>
                </a:lnTo>
                <a:lnTo>
                  <a:pt x="6356336" y="15891"/>
                </a:lnTo>
                <a:lnTo>
                  <a:pt x="0" y="15891"/>
                </a:lnTo>
                <a:lnTo>
                  <a:pt x="0" y="0"/>
                </a:lnTo>
                <a:close/>
              </a:path>
            </a:pathLst>
          </a:custGeom>
          <a:blipFill>
            <a:blip r:embed="rId2"/>
            <a:stretch>
              <a:fillRect/>
            </a:stretch>
          </a:blipFill>
        </p:spPr>
        <p:txBody>
          <a:bodyPr/>
          <a:lstStyle/>
          <a:p>
            <a:endParaRPr lang="en-CY"/>
          </a:p>
        </p:txBody>
      </p:sp>
      <p:sp>
        <p:nvSpPr>
          <p:cNvPr id="53" name="Freeform 2">
            <a:extLst>
              <a:ext uri="{FF2B5EF4-FFF2-40B4-BE49-F238E27FC236}">
                <a16:creationId xmlns:a16="http://schemas.microsoft.com/office/drawing/2014/main" id="{AA5059B1-6368-CBCE-FB2D-8EA13C8DE2DF}"/>
              </a:ext>
            </a:extLst>
          </p:cNvPr>
          <p:cNvSpPr/>
          <p:nvPr/>
        </p:nvSpPr>
        <p:spPr>
          <a:xfrm>
            <a:off x="1636286" y="-22481"/>
            <a:ext cx="3024000" cy="1604129"/>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4"/>
                </a:ext>
              </a:extLst>
            </a:blip>
            <a:stretch>
              <a:fillRect l="2098" t="-63071" r="-2098" b="63071"/>
            </a:stretch>
          </a:blipFill>
        </p:spPr>
        <p:txBody>
          <a:bodyPr/>
          <a:lstStyle/>
          <a:p>
            <a:endParaRPr lang="en-CY"/>
          </a:p>
        </p:txBody>
      </p:sp>
      <p:sp>
        <p:nvSpPr>
          <p:cNvPr id="54" name="Freeform 3">
            <a:extLst>
              <a:ext uri="{FF2B5EF4-FFF2-40B4-BE49-F238E27FC236}">
                <a16:creationId xmlns:a16="http://schemas.microsoft.com/office/drawing/2014/main" id="{6811D32B-CDF7-6910-6E68-BB5422F91808}"/>
              </a:ext>
            </a:extLst>
          </p:cNvPr>
          <p:cNvSpPr/>
          <p:nvPr/>
        </p:nvSpPr>
        <p:spPr>
          <a:xfrm>
            <a:off x="2902269" y="-72259"/>
            <a:ext cx="3024000" cy="678164"/>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5"/>
                </a:ext>
              </a:extLst>
            </a:blip>
            <a:stretch>
              <a:fillRect t="-136540"/>
            </a:stretch>
          </a:blipFill>
        </p:spPr>
        <p:txBody>
          <a:bodyPr/>
          <a:lstStyle/>
          <a:p>
            <a:endParaRPr lang="en-CY"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82615" y="1734843"/>
            <a:ext cx="7194770" cy="1415587"/>
            <a:chOff x="0" y="0"/>
            <a:chExt cx="9593027" cy="1887449"/>
          </a:xfrm>
        </p:grpSpPr>
        <p:grpSp>
          <p:nvGrpSpPr>
            <p:cNvPr id="8" name="Group 8"/>
            <p:cNvGrpSpPr/>
            <p:nvPr/>
          </p:nvGrpSpPr>
          <p:grpSpPr>
            <a:xfrm>
              <a:off x="223646" y="160671"/>
              <a:ext cx="9369381" cy="1726779"/>
              <a:chOff x="0" y="0"/>
              <a:chExt cx="2518331" cy="464129"/>
            </a:xfrm>
          </p:grpSpPr>
          <p:sp>
            <p:nvSpPr>
              <p:cNvPr id="9" name="Freeform 9"/>
              <p:cNvSpPr/>
              <p:nvPr/>
            </p:nvSpPr>
            <p:spPr>
              <a:xfrm>
                <a:off x="0" y="0"/>
                <a:ext cx="2518331" cy="464129"/>
              </a:xfrm>
              <a:custGeom>
                <a:avLst/>
                <a:gdLst/>
                <a:ahLst/>
                <a:cxnLst/>
                <a:rect l="l" t="t" r="r" b="b"/>
                <a:pathLst>
                  <a:path w="2518331" h="464129">
                    <a:moveTo>
                      <a:pt x="40764" y="0"/>
                    </a:moveTo>
                    <a:lnTo>
                      <a:pt x="2477567" y="0"/>
                    </a:lnTo>
                    <a:cubicBezTo>
                      <a:pt x="2488378" y="0"/>
                      <a:pt x="2498747" y="4295"/>
                      <a:pt x="2506391" y="11940"/>
                    </a:cubicBezTo>
                    <a:cubicBezTo>
                      <a:pt x="2514036" y="19584"/>
                      <a:pt x="2518331" y="29953"/>
                      <a:pt x="2518331" y="40764"/>
                    </a:cubicBezTo>
                    <a:lnTo>
                      <a:pt x="2518331" y="423365"/>
                    </a:lnTo>
                    <a:cubicBezTo>
                      <a:pt x="2518331" y="445878"/>
                      <a:pt x="2500080" y="464129"/>
                      <a:pt x="2477567" y="464129"/>
                    </a:cubicBezTo>
                    <a:lnTo>
                      <a:pt x="40764" y="464129"/>
                    </a:lnTo>
                    <a:cubicBezTo>
                      <a:pt x="18251" y="464129"/>
                      <a:pt x="0" y="445878"/>
                      <a:pt x="0" y="423365"/>
                    </a:cubicBezTo>
                    <a:lnTo>
                      <a:pt x="0" y="40764"/>
                    </a:lnTo>
                    <a:cubicBezTo>
                      <a:pt x="0" y="18251"/>
                      <a:pt x="18251" y="0"/>
                      <a:pt x="40764" y="0"/>
                    </a:cubicBezTo>
                    <a:close/>
                  </a:path>
                </a:pathLst>
              </a:custGeom>
              <a:solidFill>
                <a:srgbClr val="FFF3E3"/>
              </a:solidFill>
            </p:spPr>
            <p:txBody>
              <a:bodyPr/>
              <a:lstStyle/>
              <a:p>
                <a:endParaRPr lang="en-CY"/>
              </a:p>
            </p:txBody>
          </p:sp>
          <p:sp>
            <p:nvSpPr>
              <p:cNvPr id="10" name="TextBox 10"/>
              <p:cNvSpPr txBox="1"/>
              <p:nvPr/>
            </p:nvSpPr>
            <p:spPr>
              <a:xfrm>
                <a:off x="0" y="-28575"/>
                <a:ext cx="2518331" cy="492704"/>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666529" y="392243"/>
              <a:ext cx="8239796" cy="1301835"/>
            </a:xfrm>
            <a:prstGeom prst="rect">
              <a:avLst/>
            </a:prstGeom>
          </p:spPr>
          <p:txBody>
            <a:bodyPr lIns="0" tIns="0" rIns="0" bIns="0" rtlCol="0" anchor="t">
              <a:spAutoFit/>
            </a:bodyPr>
            <a:lstStyle/>
            <a:p>
              <a:pPr marL="0" lvl="0" indent="0" algn="just">
                <a:lnSpc>
                  <a:spcPts val="1965"/>
                </a:lnSpc>
              </a:pPr>
              <a:r>
                <a:rPr lang="en-US" sz="1403" b="1">
                  <a:solidFill>
                    <a:srgbClr val="464646"/>
                  </a:solidFill>
                  <a:latin typeface="Open Sans Bold"/>
                  <a:ea typeface="Open Sans Bold"/>
                  <a:cs typeface="Open Sans Bold"/>
                  <a:sym typeface="Open Sans Bold"/>
                </a:rPr>
                <a:t>Γιατί αυτό έχει σημασία – Μήνυμα προς την ομάδα</a:t>
              </a:r>
            </a:p>
            <a:p>
              <a:pPr marL="0" lvl="0" indent="0" algn="just">
                <a:lnSpc>
                  <a:spcPts val="1965"/>
                </a:lnSpc>
              </a:pPr>
              <a:r>
                <a:rPr lang="en-US" sz="1403">
                  <a:solidFill>
                    <a:srgbClr val="464646"/>
                  </a:solidFill>
                  <a:latin typeface="Open Sans"/>
                  <a:ea typeface="Open Sans"/>
                  <a:cs typeface="Open Sans"/>
                  <a:sym typeface="Open Sans"/>
                </a:rPr>
                <a:t>Η ενσωμάτωση λειτουργεί καλύτερα όταν συμμετέχει ολόκληρη η ομάδα.</a:t>
              </a:r>
            </a:p>
            <a:p>
              <a:pPr marL="0" lvl="0" indent="0" algn="just">
                <a:lnSpc>
                  <a:spcPts val="1965"/>
                </a:lnSpc>
                <a:spcBef>
                  <a:spcPct val="0"/>
                </a:spcBef>
              </a:pPr>
              <a:r>
                <a:rPr lang="en-US" sz="1403">
                  <a:solidFill>
                    <a:srgbClr val="464646"/>
                  </a:solidFill>
                  <a:latin typeface="Open Sans"/>
                  <a:ea typeface="Open Sans"/>
                  <a:cs typeface="Open Sans"/>
                  <a:sym typeface="Open Sans"/>
                </a:rPr>
                <a:t>Ο καθένας από εμάς παίζει ρόλο στη δημιουργία ενός σεβαστού, υποστηρικτικού και συμπεριληπτικού εργασιακού περιβάλλοντος.</a:t>
              </a:r>
            </a:p>
          </p:txBody>
        </p:sp>
        <p:grpSp>
          <p:nvGrpSpPr>
            <p:cNvPr id="12" name="Group 12"/>
            <p:cNvGrpSpPr/>
            <p:nvPr/>
          </p:nvGrpSpPr>
          <p:grpSpPr>
            <a:xfrm>
              <a:off x="0" y="0"/>
              <a:ext cx="666529" cy="6665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15" name="TextBox 15"/>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3</a:t>
              </a:r>
            </a:p>
          </p:txBody>
        </p:sp>
      </p:grpSp>
      <p:grpSp>
        <p:nvGrpSpPr>
          <p:cNvPr id="16" name="Group 16"/>
          <p:cNvGrpSpPr/>
          <p:nvPr/>
        </p:nvGrpSpPr>
        <p:grpSpPr>
          <a:xfrm>
            <a:off x="182615" y="3244065"/>
            <a:ext cx="7194770" cy="1865500"/>
            <a:chOff x="0" y="0"/>
            <a:chExt cx="9593027" cy="2487333"/>
          </a:xfrm>
        </p:grpSpPr>
        <p:grpSp>
          <p:nvGrpSpPr>
            <p:cNvPr id="17" name="Group 17"/>
            <p:cNvGrpSpPr/>
            <p:nvPr/>
          </p:nvGrpSpPr>
          <p:grpSpPr>
            <a:xfrm>
              <a:off x="223646" y="160671"/>
              <a:ext cx="9369381" cy="2326662"/>
              <a:chOff x="0" y="0"/>
              <a:chExt cx="2518331" cy="625367"/>
            </a:xfrm>
          </p:grpSpPr>
          <p:sp>
            <p:nvSpPr>
              <p:cNvPr id="18" name="Freeform 18"/>
              <p:cNvSpPr/>
              <p:nvPr/>
            </p:nvSpPr>
            <p:spPr>
              <a:xfrm>
                <a:off x="0" y="0"/>
                <a:ext cx="2518331" cy="625367"/>
              </a:xfrm>
              <a:custGeom>
                <a:avLst/>
                <a:gdLst/>
                <a:ahLst/>
                <a:cxnLst/>
                <a:rect l="l" t="t" r="r" b="b"/>
                <a:pathLst>
                  <a:path w="2518331" h="625367">
                    <a:moveTo>
                      <a:pt x="40764" y="0"/>
                    </a:moveTo>
                    <a:lnTo>
                      <a:pt x="2477567" y="0"/>
                    </a:lnTo>
                    <a:cubicBezTo>
                      <a:pt x="2488378" y="0"/>
                      <a:pt x="2498747" y="4295"/>
                      <a:pt x="2506391" y="11940"/>
                    </a:cubicBezTo>
                    <a:cubicBezTo>
                      <a:pt x="2514036" y="19584"/>
                      <a:pt x="2518331" y="29953"/>
                      <a:pt x="2518331" y="40764"/>
                    </a:cubicBezTo>
                    <a:lnTo>
                      <a:pt x="2518331" y="584603"/>
                    </a:lnTo>
                    <a:cubicBezTo>
                      <a:pt x="2518331" y="607117"/>
                      <a:pt x="2500080" y="625367"/>
                      <a:pt x="2477567" y="625367"/>
                    </a:cubicBezTo>
                    <a:lnTo>
                      <a:pt x="40764" y="625367"/>
                    </a:lnTo>
                    <a:cubicBezTo>
                      <a:pt x="29953" y="625367"/>
                      <a:pt x="19584" y="621073"/>
                      <a:pt x="11940" y="613428"/>
                    </a:cubicBezTo>
                    <a:cubicBezTo>
                      <a:pt x="4295" y="605783"/>
                      <a:pt x="0" y="595415"/>
                      <a:pt x="0" y="584603"/>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19" name="TextBox 19"/>
              <p:cNvSpPr txBox="1"/>
              <p:nvPr/>
            </p:nvSpPr>
            <p:spPr>
              <a:xfrm>
                <a:off x="0" y="-28575"/>
                <a:ext cx="2518331" cy="653942"/>
              </a:xfrm>
              <a:prstGeom prst="rect">
                <a:avLst/>
              </a:prstGeom>
            </p:spPr>
            <p:txBody>
              <a:bodyPr lIns="50800" tIns="50800" rIns="50800" bIns="50800" rtlCol="0" anchor="ctr"/>
              <a:lstStyle/>
              <a:p>
                <a:pPr algn="ctr">
                  <a:lnSpc>
                    <a:spcPts val="1679"/>
                  </a:lnSpc>
                </a:pPr>
                <a:endParaRPr/>
              </a:p>
            </p:txBody>
          </p:sp>
        </p:grpSp>
        <p:sp>
          <p:nvSpPr>
            <p:cNvPr id="20" name="TextBox 20"/>
            <p:cNvSpPr txBox="1"/>
            <p:nvPr/>
          </p:nvSpPr>
          <p:spPr>
            <a:xfrm>
              <a:off x="666529" y="392243"/>
              <a:ext cx="8470645" cy="1962362"/>
            </a:xfrm>
            <a:prstGeom prst="rect">
              <a:avLst/>
            </a:prstGeom>
          </p:spPr>
          <p:txBody>
            <a:bodyPr lIns="0" tIns="0" rIns="0" bIns="0" rtlCol="0" anchor="t">
              <a:spAutoFit/>
            </a:bodyPr>
            <a:lstStyle/>
            <a:p>
              <a:pPr marL="0" lvl="0" indent="0" algn="just">
                <a:lnSpc>
                  <a:spcPts val="1959"/>
                </a:lnSpc>
              </a:pPr>
              <a:r>
                <a:rPr lang="en-US" sz="1399" b="1">
                  <a:solidFill>
                    <a:srgbClr val="464646"/>
                  </a:solidFill>
                  <a:latin typeface="Open Sans Bold"/>
                  <a:ea typeface="Open Sans Bold"/>
                  <a:cs typeface="Open Sans Bold"/>
                  <a:sym typeface="Open Sans Bold"/>
                </a:rPr>
                <a:t>Τι περιμένουμε ως ομάδα</a:t>
              </a:r>
            </a:p>
            <a:p>
              <a:pPr marL="302259" lvl="1" indent="-151129" algn="just">
                <a:lnSpc>
                  <a:spcPts val="1959"/>
                </a:lnSpc>
                <a:buFont typeface="Arial"/>
                <a:buChar char="•"/>
              </a:pPr>
              <a:r>
                <a:rPr lang="en-US" sz="1399">
                  <a:solidFill>
                    <a:srgbClr val="464646"/>
                  </a:solidFill>
                  <a:latin typeface="Open Sans"/>
                  <a:ea typeface="Open Sans"/>
                  <a:cs typeface="Open Sans"/>
                  <a:sym typeface="Open Sans"/>
                </a:rPr>
                <a:t>Να είστε φιλόξενοι και σεβαστοί</a:t>
              </a:r>
            </a:p>
            <a:p>
              <a:pPr marL="302259" lvl="1" indent="-151129" algn="just">
                <a:lnSpc>
                  <a:spcPts val="1959"/>
                </a:lnSpc>
                <a:buFont typeface="Arial"/>
                <a:buChar char="•"/>
              </a:pPr>
              <a:r>
                <a:rPr lang="en-US" sz="1399">
                  <a:solidFill>
                    <a:srgbClr val="464646"/>
                  </a:solidFill>
                  <a:latin typeface="Open Sans"/>
                  <a:ea typeface="Open Sans"/>
                  <a:cs typeface="Open Sans"/>
                  <a:sym typeface="Open Sans"/>
                </a:rPr>
                <a:t>Να είστε υπομονετικοί και ανοιχτοί</a:t>
              </a:r>
            </a:p>
            <a:p>
              <a:pPr marL="302259" lvl="1" indent="-151129" algn="just">
                <a:lnSpc>
                  <a:spcPts val="1959"/>
                </a:lnSpc>
                <a:buFont typeface="Arial"/>
                <a:buChar char="•"/>
              </a:pPr>
              <a:r>
                <a:rPr lang="en-US" sz="1399">
                  <a:solidFill>
                    <a:srgbClr val="464646"/>
                  </a:solidFill>
                  <a:latin typeface="Open Sans"/>
                  <a:ea typeface="Open Sans"/>
                  <a:cs typeface="Open Sans"/>
                  <a:sym typeface="Open Sans"/>
                </a:rPr>
                <a:t>Προσφέρετε βοήθεια όταν χρειάζεται</a:t>
              </a:r>
            </a:p>
            <a:p>
              <a:pPr marL="302259" lvl="1" indent="-151129" algn="just">
                <a:lnSpc>
                  <a:spcPts val="1959"/>
                </a:lnSpc>
                <a:buFont typeface="Arial"/>
                <a:buChar char="•"/>
              </a:pPr>
              <a:r>
                <a:rPr lang="en-US" sz="1399">
                  <a:solidFill>
                    <a:srgbClr val="464646"/>
                  </a:solidFill>
                  <a:latin typeface="Open Sans"/>
                  <a:ea typeface="Open Sans"/>
                  <a:cs typeface="Open Sans"/>
                  <a:sym typeface="Open Sans"/>
                </a:rPr>
                <a:t>Αποφύγετε υποθέσεις ή στερεότυπα</a:t>
              </a:r>
            </a:p>
            <a:p>
              <a:pPr marL="302259" lvl="1" indent="-151129" algn="just">
                <a:lnSpc>
                  <a:spcPts val="1959"/>
                </a:lnSpc>
                <a:buFont typeface="Arial"/>
                <a:buChar char="•"/>
              </a:pPr>
              <a:r>
                <a:rPr lang="en-US" sz="1399">
                  <a:solidFill>
                    <a:srgbClr val="464646"/>
                  </a:solidFill>
                  <a:latin typeface="Open Sans"/>
                  <a:ea typeface="Open Sans"/>
                  <a:cs typeface="Open Sans"/>
                  <a:sym typeface="Open Sans"/>
                </a:rPr>
                <a:t>Εστίαση στα δυνατά σημεία και τις ομοιότητες</a:t>
              </a:r>
            </a:p>
          </p:txBody>
        </p:sp>
        <p:grpSp>
          <p:nvGrpSpPr>
            <p:cNvPr id="21" name="Group 21"/>
            <p:cNvGrpSpPr/>
            <p:nvPr/>
          </p:nvGrpSpPr>
          <p:grpSpPr>
            <a:xfrm>
              <a:off x="0" y="0"/>
              <a:ext cx="666529" cy="66652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4" name="TextBox 24"/>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4</a:t>
              </a:r>
            </a:p>
          </p:txBody>
        </p:sp>
      </p:grpSp>
      <p:grpSp>
        <p:nvGrpSpPr>
          <p:cNvPr id="25" name="Group 25"/>
          <p:cNvGrpSpPr/>
          <p:nvPr/>
        </p:nvGrpSpPr>
        <p:grpSpPr>
          <a:xfrm>
            <a:off x="-539151" y="552749"/>
            <a:ext cx="9906840" cy="1232713"/>
            <a:chOff x="0" y="-70875"/>
            <a:chExt cx="13209120" cy="1643617"/>
          </a:xfrm>
        </p:grpSpPr>
        <p:grpSp>
          <p:nvGrpSpPr>
            <p:cNvPr id="26" name="Group 26"/>
            <p:cNvGrpSpPr/>
            <p:nvPr/>
          </p:nvGrpSpPr>
          <p:grpSpPr>
            <a:xfrm>
              <a:off x="0" y="-70875"/>
              <a:ext cx="13209120" cy="1418964"/>
              <a:chOff x="0" y="-19050"/>
              <a:chExt cx="3550388" cy="381394"/>
            </a:xfrm>
          </p:grpSpPr>
          <p:sp>
            <p:nvSpPr>
              <p:cNvPr id="27" name="Freeform 27"/>
              <p:cNvSpPr/>
              <p:nvPr/>
            </p:nvSpPr>
            <p:spPr>
              <a:xfrm>
                <a:off x="193218" y="0"/>
                <a:ext cx="2708081" cy="362344"/>
              </a:xfrm>
              <a:custGeom>
                <a:avLst/>
                <a:gdLst/>
                <a:ahLst/>
                <a:cxnLst/>
                <a:rect l="l" t="t" r="r" b="b"/>
                <a:pathLst>
                  <a:path w="3550388" h="362344">
                    <a:moveTo>
                      <a:pt x="28914" y="0"/>
                    </a:moveTo>
                    <a:lnTo>
                      <a:pt x="3521473" y="0"/>
                    </a:lnTo>
                    <a:cubicBezTo>
                      <a:pt x="3537442" y="0"/>
                      <a:pt x="3550388" y="12945"/>
                      <a:pt x="3550388" y="28914"/>
                    </a:cubicBezTo>
                    <a:lnTo>
                      <a:pt x="3550388" y="333429"/>
                    </a:lnTo>
                    <a:cubicBezTo>
                      <a:pt x="3550388" y="341098"/>
                      <a:pt x="3547341" y="348452"/>
                      <a:pt x="3541919" y="353875"/>
                    </a:cubicBezTo>
                    <a:cubicBezTo>
                      <a:pt x="3536496" y="359297"/>
                      <a:pt x="3529142" y="362344"/>
                      <a:pt x="3521473" y="362344"/>
                    </a:cubicBezTo>
                    <a:lnTo>
                      <a:pt x="28914" y="362344"/>
                    </a:lnTo>
                    <a:cubicBezTo>
                      <a:pt x="12945" y="362344"/>
                      <a:pt x="0" y="349398"/>
                      <a:pt x="0" y="333429"/>
                    </a:cubicBezTo>
                    <a:lnTo>
                      <a:pt x="0" y="28914"/>
                    </a:lnTo>
                    <a:cubicBezTo>
                      <a:pt x="0" y="12945"/>
                      <a:pt x="12945" y="0"/>
                      <a:pt x="28914" y="0"/>
                    </a:cubicBezTo>
                    <a:close/>
                  </a:path>
                </a:pathLst>
              </a:custGeom>
              <a:solidFill>
                <a:srgbClr val="FAC175"/>
              </a:solidFill>
              <a:ln w="38100" cap="rnd">
                <a:solidFill>
                  <a:srgbClr val="EFAB80"/>
                </a:solidFill>
                <a:prstDash val="solid"/>
                <a:round/>
              </a:ln>
            </p:spPr>
            <p:txBody>
              <a:bodyPr/>
              <a:lstStyle/>
              <a:p>
                <a:endParaRPr lang="en-CY"/>
              </a:p>
            </p:txBody>
          </p:sp>
          <p:sp>
            <p:nvSpPr>
              <p:cNvPr id="28" name="TextBox 28"/>
              <p:cNvSpPr txBox="1"/>
              <p:nvPr/>
            </p:nvSpPr>
            <p:spPr>
              <a:xfrm>
                <a:off x="0" y="-19050"/>
                <a:ext cx="3550388" cy="381394"/>
              </a:xfrm>
              <a:prstGeom prst="rect">
                <a:avLst/>
              </a:prstGeom>
            </p:spPr>
            <p:txBody>
              <a:bodyPr lIns="50800" tIns="50800" rIns="50800" bIns="50800" rtlCol="0" anchor="ctr"/>
              <a:lstStyle/>
              <a:p>
                <a:pPr algn="ctr">
                  <a:lnSpc>
                    <a:spcPts val="1679"/>
                  </a:lnSpc>
                </a:pPr>
                <a:endParaRPr/>
              </a:p>
            </p:txBody>
          </p:sp>
        </p:grpSp>
        <p:sp>
          <p:nvSpPr>
            <p:cNvPr id="29" name="TextBox 29"/>
            <p:cNvSpPr txBox="1"/>
            <p:nvPr/>
          </p:nvSpPr>
          <p:spPr>
            <a:xfrm>
              <a:off x="910911" y="302741"/>
              <a:ext cx="9134998" cy="1270001"/>
            </a:xfrm>
            <a:prstGeom prst="rect">
              <a:avLst/>
            </a:prstGeom>
          </p:spPr>
          <p:txBody>
            <a:bodyPr lIns="0" tIns="0" rIns="0" bIns="0" rtlCol="0" anchor="t">
              <a:spAutoFit/>
            </a:bodyPr>
            <a:lstStyle/>
            <a:p>
              <a:pPr marL="0" lvl="0" indent="0" algn="l">
                <a:lnSpc>
                  <a:spcPts val="2624"/>
                </a:lnSpc>
                <a:spcBef>
                  <a:spcPct val="0"/>
                </a:spcBef>
              </a:pPr>
              <a:r>
                <a:rPr lang="en-US" sz="1874" b="1">
                  <a:solidFill>
                    <a:srgbClr val="FFFFFE"/>
                  </a:solidFill>
                  <a:latin typeface="Open Sans Bold"/>
                  <a:ea typeface="Open Sans Bold"/>
                  <a:cs typeface="Open Sans Bold"/>
                  <a:sym typeface="Open Sans Bold"/>
                </a:rPr>
                <a:t>Σύντομη Προετοιμασία Ομάδας – </a:t>
              </a:r>
            </a:p>
            <a:p>
              <a:pPr marL="0" lvl="0" indent="0" algn="l">
                <a:lnSpc>
                  <a:spcPts val="2624"/>
                </a:lnSpc>
                <a:spcBef>
                  <a:spcPct val="0"/>
                </a:spcBef>
              </a:pPr>
              <a:r>
                <a:rPr lang="en-US" sz="1874" b="1">
                  <a:solidFill>
                    <a:srgbClr val="FFFFFE"/>
                  </a:solidFill>
                  <a:latin typeface="Open Sans Bold"/>
                  <a:ea typeface="Open Sans Bold"/>
                  <a:cs typeface="Open Sans Bold"/>
                  <a:sym typeface="Open Sans Bold"/>
                </a:rPr>
                <a:t>Προετοιμασία για την Υποδοχή Νέου Συναδέλφου</a:t>
              </a:r>
            </a:p>
            <a:p>
              <a:pPr marL="0" lvl="0" indent="0" algn="l">
                <a:lnSpc>
                  <a:spcPts val="2624"/>
                </a:lnSpc>
                <a:spcBef>
                  <a:spcPct val="0"/>
                </a:spcBef>
              </a:pPr>
              <a:endParaRPr lang="en-US" sz="1874" b="1">
                <a:solidFill>
                  <a:srgbClr val="FFFFFE"/>
                </a:solidFill>
                <a:latin typeface="Open Sans Bold"/>
                <a:ea typeface="Open Sans Bold"/>
                <a:cs typeface="Open Sans Bold"/>
                <a:sym typeface="Open Sans Bold"/>
              </a:endParaRPr>
            </a:p>
          </p:txBody>
        </p:sp>
        <p:grpSp>
          <p:nvGrpSpPr>
            <p:cNvPr id="30" name="Group 30"/>
            <p:cNvGrpSpPr/>
            <p:nvPr/>
          </p:nvGrpSpPr>
          <p:grpSpPr>
            <a:xfrm>
              <a:off x="8918280" y="266941"/>
              <a:ext cx="1747075" cy="505941"/>
              <a:chOff x="0" y="0"/>
              <a:chExt cx="469584" cy="135988"/>
            </a:xfrm>
          </p:grpSpPr>
          <p:sp>
            <p:nvSpPr>
              <p:cNvPr id="31" name="Freeform 31"/>
              <p:cNvSpPr/>
              <p:nvPr/>
            </p:nvSpPr>
            <p:spPr>
              <a:xfrm>
                <a:off x="0" y="0"/>
                <a:ext cx="469584" cy="135988"/>
              </a:xfrm>
              <a:custGeom>
                <a:avLst/>
                <a:gdLst/>
                <a:ahLst/>
                <a:cxnLst/>
                <a:rect l="l" t="t" r="r" b="b"/>
                <a:pathLst>
                  <a:path w="469584" h="135988">
                    <a:moveTo>
                      <a:pt x="67994" y="0"/>
                    </a:moveTo>
                    <a:lnTo>
                      <a:pt x="401590" y="0"/>
                    </a:lnTo>
                    <a:cubicBezTo>
                      <a:pt x="439142" y="0"/>
                      <a:pt x="469584" y="30442"/>
                      <a:pt x="469584" y="67994"/>
                    </a:cubicBezTo>
                    <a:lnTo>
                      <a:pt x="469584" y="67994"/>
                    </a:lnTo>
                    <a:cubicBezTo>
                      <a:pt x="469584" y="86027"/>
                      <a:pt x="462420" y="103322"/>
                      <a:pt x="449669" y="116073"/>
                    </a:cubicBezTo>
                    <a:cubicBezTo>
                      <a:pt x="436918" y="128825"/>
                      <a:pt x="419623" y="135988"/>
                      <a:pt x="401590" y="135988"/>
                    </a:cubicBezTo>
                    <a:lnTo>
                      <a:pt x="67994" y="135988"/>
                    </a:lnTo>
                    <a:cubicBezTo>
                      <a:pt x="49961" y="135988"/>
                      <a:pt x="32666" y="128825"/>
                      <a:pt x="19915" y="116073"/>
                    </a:cubicBezTo>
                    <a:cubicBezTo>
                      <a:pt x="7164" y="103322"/>
                      <a:pt x="0" y="86027"/>
                      <a:pt x="0" y="67994"/>
                    </a:cubicBezTo>
                    <a:lnTo>
                      <a:pt x="0" y="67994"/>
                    </a:lnTo>
                    <a:cubicBezTo>
                      <a:pt x="0" y="49961"/>
                      <a:pt x="7164" y="32666"/>
                      <a:pt x="19915" y="19915"/>
                    </a:cubicBezTo>
                    <a:cubicBezTo>
                      <a:pt x="32666" y="7164"/>
                      <a:pt x="49961" y="0"/>
                      <a:pt x="67994" y="0"/>
                    </a:cubicBezTo>
                    <a:close/>
                  </a:path>
                </a:pathLst>
              </a:custGeom>
              <a:solidFill>
                <a:srgbClr val="FFFFFF"/>
              </a:solidFill>
            </p:spPr>
            <p:txBody>
              <a:bodyPr/>
              <a:lstStyle/>
              <a:p>
                <a:endParaRPr lang="en-CY"/>
              </a:p>
            </p:txBody>
          </p:sp>
          <p:sp>
            <p:nvSpPr>
              <p:cNvPr id="32" name="TextBox 32"/>
              <p:cNvSpPr txBox="1"/>
              <p:nvPr/>
            </p:nvSpPr>
            <p:spPr>
              <a:xfrm>
                <a:off x="0" y="-19050"/>
                <a:ext cx="469584" cy="155038"/>
              </a:xfrm>
              <a:prstGeom prst="rect">
                <a:avLst/>
              </a:prstGeom>
            </p:spPr>
            <p:txBody>
              <a:bodyPr lIns="50800" tIns="50800" rIns="50800" bIns="50800" rtlCol="0" anchor="ctr"/>
              <a:lstStyle/>
              <a:p>
                <a:pPr marL="0" lvl="0" indent="0" algn="ctr">
                  <a:lnSpc>
                    <a:spcPts val="1679"/>
                  </a:lnSpc>
                </a:pPr>
                <a:r>
                  <a:rPr lang="en-US" sz="1200">
                    <a:solidFill>
                      <a:srgbClr val="EFAB80"/>
                    </a:solidFill>
                    <a:latin typeface="Open Sans"/>
                    <a:ea typeface="Open Sans"/>
                    <a:cs typeface="Open Sans"/>
                    <a:sym typeface="Open Sans"/>
                  </a:rPr>
                  <a:t>Για Manager</a:t>
                </a:r>
              </a:p>
            </p:txBody>
          </p:sp>
        </p:grpSp>
      </p:grpSp>
      <p:sp>
        <p:nvSpPr>
          <p:cNvPr id="33" name="TextBox 33"/>
          <p:cNvSpPr txBox="1"/>
          <p:nvPr/>
        </p:nvSpPr>
        <p:spPr>
          <a:xfrm>
            <a:off x="396733" y="10067339"/>
            <a:ext cx="6766535" cy="174625"/>
          </a:xfrm>
          <a:prstGeom prst="rect">
            <a:avLst/>
          </a:prstGeom>
        </p:spPr>
        <p:txBody>
          <a:bodyPr lIns="0" tIns="0" rIns="0" bIns="0" rtlCol="0" anchor="t">
            <a:spAutoFit/>
          </a:bodyPr>
          <a:lstStyle/>
          <a:p>
            <a:pPr marL="0" lvl="0" indent="0" algn="ctr">
              <a:lnSpc>
                <a:spcPts val="1400"/>
              </a:lnSpc>
              <a:spcBef>
                <a:spcPct val="0"/>
              </a:spcBef>
            </a:pPr>
            <a:r>
              <a:rPr lang="en-US" sz="1000" b="1">
                <a:solidFill>
                  <a:srgbClr val="422C4F"/>
                </a:solidFill>
                <a:latin typeface="Open Sans Bold"/>
                <a:ea typeface="Open Sans Bold"/>
                <a:cs typeface="Open Sans Bold"/>
                <a:sym typeface="Open Sans Bold"/>
              </a:rPr>
              <a:t>Σύντομη Προετοιμασία Ομάδας · Σελίδα 2 από 2</a:t>
            </a:r>
          </a:p>
        </p:txBody>
      </p:sp>
      <p:grpSp>
        <p:nvGrpSpPr>
          <p:cNvPr id="34" name="Group 34"/>
          <p:cNvGrpSpPr/>
          <p:nvPr/>
        </p:nvGrpSpPr>
        <p:grpSpPr>
          <a:xfrm>
            <a:off x="182615" y="5203199"/>
            <a:ext cx="7194770" cy="1584938"/>
            <a:chOff x="0" y="0"/>
            <a:chExt cx="9593027" cy="2113250"/>
          </a:xfrm>
        </p:grpSpPr>
        <p:grpSp>
          <p:nvGrpSpPr>
            <p:cNvPr id="35" name="Group 35"/>
            <p:cNvGrpSpPr/>
            <p:nvPr/>
          </p:nvGrpSpPr>
          <p:grpSpPr>
            <a:xfrm>
              <a:off x="223646" y="160671"/>
              <a:ext cx="9369381" cy="1952580"/>
              <a:chOff x="0" y="0"/>
              <a:chExt cx="2518331" cy="524820"/>
            </a:xfrm>
          </p:grpSpPr>
          <p:sp>
            <p:nvSpPr>
              <p:cNvPr id="36" name="Freeform 36"/>
              <p:cNvSpPr/>
              <p:nvPr/>
            </p:nvSpPr>
            <p:spPr>
              <a:xfrm>
                <a:off x="0" y="0"/>
                <a:ext cx="2518331" cy="524820"/>
              </a:xfrm>
              <a:custGeom>
                <a:avLst/>
                <a:gdLst/>
                <a:ahLst/>
                <a:cxnLst/>
                <a:rect l="l" t="t" r="r" b="b"/>
                <a:pathLst>
                  <a:path w="2518331" h="524820">
                    <a:moveTo>
                      <a:pt x="40764" y="0"/>
                    </a:moveTo>
                    <a:lnTo>
                      <a:pt x="2477567" y="0"/>
                    </a:lnTo>
                    <a:cubicBezTo>
                      <a:pt x="2488378" y="0"/>
                      <a:pt x="2498747" y="4295"/>
                      <a:pt x="2506391" y="11940"/>
                    </a:cubicBezTo>
                    <a:cubicBezTo>
                      <a:pt x="2514036" y="19584"/>
                      <a:pt x="2518331" y="29953"/>
                      <a:pt x="2518331" y="40764"/>
                    </a:cubicBezTo>
                    <a:lnTo>
                      <a:pt x="2518331" y="484056"/>
                    </a:lnTo>
                    <a:cubicBezTo>
                      <a:pt x="2518331" y="506570"/>
                      <a:pt x="2500080" y="524820"/>
                      <a:pt x="2477567" y="524820"/>
                    </a:cubicBezTo>
                    <a:lnTo>
                      <a:pt x="40764" y="524820"/>
                    </a:lnTo>
                    <a:cubicBezTo>
                      <a:pt x="18251" y="524820"/>
                      <a:pt x="0" y="506570"/>
                      <a:pt x="0" y="484056"/>
                    </a:cubicBezTo>
                    <a:lnTo>
                      <a:pt x="0" y="40764"/>
                    </a:lnTo>
                    <a:cubicBezTo>
                      <a:pt x="0" y="18251"/>
                      <a:pt x="18251" y="0"/>
                      <a:pt x="40764" y="0"/>
                    </a:cubicBezTo>
                    <a:close/>
                  </a:path>
                </a:pathLst>
              </a:custGeom>
              <a:solidFill>
                <a:srgbClr val="FFF3E3"/>
              </a:solidFill>
            </p:spPr>
            <p:txBody>
              <a:bodyPr/>
              <a:lstStyle/>
              <a:p>
                <a:endParaRPr lang="en-CY"/>
              </a:p>
            </p:txBody>
          </p:sp>
          <p:sp>
            <p:nvSpPr>
              <p:cNvPr id="37" name="TextBox 37"/>
              <p:cNvSpPr txBox="1"/>
              <p:nvPr/>
            </p:nvSpPr>
            <p:spPr>
              <a:xfrm>
                <a:off x="0" y="-28575"/>
                <a:ext cx="2518331" cy="553395"/>
              </a:xfrm>
              <a:prstGeom prst="rect">
                <a:avLst/>
              </a:prstGeom>
            </p:spPr>
            <p:txBody>
              <a:bodyPr lIns="50800" tIns="50800" rIns="50800" bIns="50800" rtlCol="0" anchor="ctr"/>
              <a:lstStyle/>
              <a:p>
                <a:pPr algn="ctr">
                  <a:lnSpc>
                    <a:spcPts val="1679"/>
                  </a:lnSpc>
                </a:pPr>
                <a:endParaRPr/>
              </a:p>
            </p:txBody>
          </p:sp>
        </p:grpSp>
        <p:sp>
          <p:nvSpPr>
            <p:cNvPr id="38" name="TextBox 38"/>
            <p:cNvSpPr txBox="1"/>
            <p:nvPr/>
          </p:nvSpPr>
          <p:spPr>
            <a:xfrm>
              <a:off x="666529" y="392243"/>
              <a:ext cx="8627746" cy="1632162"/>
            </a:xfrm>
            <a:prstGeom prst="rect">
              <a:avLst/>
            </a:prstGeom>
          </p:spPr>
          <p:txBody>
            <a:bodyPr lIns="0" tIns="0" rIns="0" bIns="0" rtlCol="0" anchor="t">
              <a:spAutoFit/>
            </a:bodyPr>
            <a:lstStyle/>
            <a:p>
              <a:pPr marL="0" lvl="0" indent="0" algn="just">
                <a:lnSpc>
                  <a:spcPts val="1959"/>
                </a:lnSpc>
              </a:pPr>
              <a:r>
                <a:rPr lang="en-US" sz="1399" b="1">
                  <a:solidFill>
                    <a:srgbClr val="464646"/>
                  </a:solidFill>
                  <a:latin typeface="Open Sans Bold"/>
                  <a:ea typeface="Open Sans Bold"/>
                  <a:cs typeface="Open Sans Bold"/>
                  <a:sym typeface="Open Sans Bold"/>
                </a:rPr>
                <a:t>Ρόλοι υποστήριξης</a:t>
              </a:r>
            </a:p>
            <a:p>
              <a:pPr marL="0" lvl="0" indent="0" algn="just">
                <a:lnSpc>
                  <a:spcPts val="1959"/>
                </a:lnSpc>
              </a:pPr>
              <a:r>
                <a:rPr lang="en-US" sz="1399">
                  <a:solidFill>
                    <a:srgbClr val="464646"/>
                  </a:solidFill>
                  <a:latin typeface="Open Sans"/>
                  <a:ea typeface="Open Sans"/>
                  <a:cs typeface="Open Sans"/>
                  <a:sym typeface="Open Sans"/>
                </a:rPr>
                <a:t>Μέντορας: __________________________ </a:t>
              </a:r>
            </a:p>
            <a:p>
              <a:pPr marL="0" lvl="0" indent="0" algn="just">
                <a:lnSpc>
                  <a:spcPts val="1959"/>
                </a:lnSpc>
              </a:pPr>
              <a:r>
                <a:rPr lang="en-US" sz="1399">
                  <a:solidFill>
                    <a:srgbClr val="464646"/>
                  </a:solidFill>
                  <a:latin typeface="Open Sans"/>
                  <a:ea typeface="Open Sans"/>
                  <a:cs typeface="Open Sans"/>
                  <a:sym typeface="Open Sans"/>
                </a:rPr>
                <a:t>Φίλος: __________________________ </a:t>
              </a:r>
            </a:p>
            <a:p>
              <a:pPr marL="0" lvl="0" indent="0" algn="just">
                <a:lnSpc>
                  <a:spcPts val="1959"/>
                </a:lnSpc>
              </a:pPr>
              <a:r>
                <a:rPr lang="en-US" sz="1399">
                  <a:solidFill>
                    <a:srgbClr val="464646"/>
                  </a:solidFill>
                  <a:latin typeface="Open Sans"/>
                  <a:ea typeface="Open Sans"/>
                  <a:cs typeface="Open Sans"/>
                  <a:sym typeface="Open Sans"/>
                </a:rPr>
                <a:t>Θα υποστηρίξουν τον νέο συνάδελφο κατά τη διάρκεια των πρώτων εβδομάδων, με τη βοήθεια ολόκληρης της ομάδας.</a:t>
              </a:r>
            </a:p>
          </p:txBody>
        </p:sp>
        <p:grpSp>
          <p:nvGrpSpPr>
            <p:cNvPr id="39" name="Group 39"/>
            <p:cNvGrpSpPr/>
            <p:nvPr/>
          </p:nvGrpSpPr>
          <p:grpSpPr>
            <a:xfrm>
              <a:off x="0" y="0"/>
              <a:ext cx="666529" cy="666529"/>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42" name="TextBox 42"/>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5</a:t>
              </a:r>
            </a:p>
          </p:txBody>
        </p:sp>
      </p:grpSp>
      <p:grpSp>
        <p:nvGrpSpPr>
          <p:cNvPr id="43" name="Group 43"/>
          <p:cNvGrpSpPr/>
          <p:nvPr/>
        </p:nvGrpSpPr>
        <p:grpSpPr>
          <a:xfrm>
            <a:off x="182615" y="6881772"/>
            <a:ext cx="7194770" cy="1602203"/>
            <a:chOff x="0" y="0"/>
            <a:chExt cx="9593027" cy="2136271"/>
          </a:xfrm>
        </p:grpSpPr>
        <p:grpSp>
          <p:nvGrpSpPr>
            <p:cNvPr id="44" name="Group 44"/>
            <p:cNvGrpSpPr/>
            <p:nvPr/>
          </p:nvGrpSpPr>
          <p:grpSpPr>
            <a:xfrm>
              <a:off x="223646" y="160671"/>
              <a:ext cx="9369381" cy="1975600"/>
              <a:chOff x="0" y="0"/>
              <a:chExt cx="2518331" cy="531008"/>
            </a:xfrm>
          </p:grpSpPr>
          <p:sp>
            <p:nvSpPr>
              <p:cNvPr id="45" name="Freeform 45"/>
              <p:cNvSpPr/>
              <p:nvPr/>
            </p:nvSpPr>
            <p:spPr>
              <a:xfrm>
                <a:off x="0" y="0"/>
                <a:ext cx="2518331" cy="531008"/>
              </a:xfrm>
              <a:custGeom>
                <a:avLst/>
                <a:gdLst/>
                <a:ahLst/>
                <a:cxnLst/>
                <a:rect l="l" t="t" r="r" b="b"/>
                <a:pathLst>
                  <a:path w="2518331" h="531008">
                    <a:moveTo>
                      <a:pt x="40764" y="0"/>
                    </a:moveTo>
                    <a:lnTo>
                      <a:pt x="2477567" y="0"/>
                    </a:lnTo>
                    <a:cubicBezTo>
                      <a:pt x="2488378" y="0"/>
                      <a:pt x="2498747" y="4295"/>
                      <a:pt x="2506391" y="11940"/>
                    </a:cubicBezTo>
                    <a:cubicBezTo>
                      <a:pt x="2514036" y="19584"/>
                      <a:pt x="2518331" y="29953"/>
                      <a:pt x="2518331" y="40764"/>
                    </a:cubicBezTo>
                    <a:lnTo>
                      <a:pt x="2518331" y="490244"/>
                    </a:lnTo>
                    <a:cubicBezTo>
                      <a:pt x="2518331" y="512757"/>
                      <a:pt x="2500080" y="531008"/>
                      <a:pt x="2477567" y="531008"/>
                    </a:cubicBezTo>
                    <a:lnTo>
                      <a:pt x="40764" y="531008"/>
                    </a:lnTo>
                    <a:cubicBezTo>
                      <a:pt x="29953" y="531008"/>
                      <a:pt x="19584" y="526713"/>
                      <a:pt x="11940" y="519068"/>
                    </a:cubicBezTo>
                    <a:cubicBezTo>
                      <a:pt x="4295" y="511424"/>
                      <a:pt x="0" y="501055"/>
                      <a:pt x="0" y="490244"/>
                    </a:cubicBezTo>
                    <a:lnTo>
                      <a:pt x="0" y="40764"/>
                    </a:lnTo>
                    <a:cubicBezTo>
                      <a:pt x="0" y="18251"/>
                      <a:pt x="18251" y="0"/>
                      <a:pt x="40764" y="0"/>
                    </a:cubicBezTo>
                    <a:close/>
                  </a:path>
                </a:pathLst>
              </a:custGeom>
              <a:solidFill>
                <a:srgbClr val="FFFFFE"/>
              </a:solidFill>
              <a:ln w="38100" cap="rnd">
                <a:solidFill>
                  <a:srgbClr val="F0AC81"/>
                </a:solidFill>
                <a:prstDash val="solid"/>
                <a:round/>
              </a:ln>
            </p:spPr>
            <p:txBody>
              <a:bodyPr/>
              <a:lstStyle/>
              <a:p>
                <a:endParaRPr lang="en-CY"/>
              </a:p>
            </p:txBody>
          </p:sp>
          <p:sp>
            <p:nvSpPr>
              <p:cNvPr id="46" name="TextBox 46"/>
              <p:cNvSpPr txBox="1"/>
              <p:nvPr/>
            </p:nvSpPr>
            <p:spPr>
              <a:xfrm>
                <a:off x="0" y="-28575"/>
                <a:ext cx="2518331" cy="559583"/>
              </a:xfrm>
              <a:prstGeom prst="rect">
                <a:avLst/>
              </a:prstGeom>
            </p:spPr>
            <p:txBody>
              <a:bodyPr lIns="50800" tIns="50800" rIns="50800" bIns="50800" rtlCol="0" anchor="ctr"/>
              <a:lstStyle/>
              <a:p>
                <a:pPr algn="ctr">
                  <a:lnSpc>
                    <a:spcPts val="1679"/>
                  </a:lnSpc>
                </a:pPr>
                <a:endParaRPr/>
              </a:p>
            </p:txBody>
          </p:sp>
        </p:grpSp>
        <p:sp>
          <p:nvSpPr>
            <p:cNvPr id="47" name="TextBox 47"/>
            <p:cNvSpPr txBox="1"/>
            <p:nvPr/>
          </p:nvSpPr>
          <p:spPr>
            <a:xfrm>
              <a:off x="666529" y="392243"/>
              <a:ext cx="8239796" cy="1632162"/>
            </a:xfrm>
            <a:prstGeom prst="rect">
              <a:avLst/>
            </a:prstGeom>
          </p:spPr>
          <p:txBody>
            <a:bodyPr lIns="0" tIns="0" rIns="0" bIns="0" rtlCol="0" anchor="t">
              <a:spAutoFit/>
            </a:bodyPr>
            <a:lstStyle/>
            <a:p>
              <a:pPr algn="l">
                <a:lnSpc>
                  <a:spcPts val="1959"/>
                </a:lnSpc>
              </a:pPr>
              <a:r>
                <a:rPr lang="en-US" sz="1399" b="1">
                  <a:solidFill>
                    <a:srgbClr val="464646"/>
                  </a:solidFill>
                  <a:latin typeface="Open Sans Bold"/>
                  <a:ea typeface="Open Sans Bold"/>
                  <a:cs typeface="Open Sans Bold"/>
                  <a:sym typeface="Open Sans Bold"/>
                </a:rPr>
                <a:t>Οδηγίες επικοινωνίας</a:t>
              </a:r>
            </a:p>
            <a:p>
              <a:pPr marL="302259" lvl="1" indent="-151129" algn="l">
                <a:lnSpc>
                  <a:spcPts val="1959"/>
                </a:lnSpc>
                <a:buFont typeface="Arial"/>
                <a:buChar char="•"/>
              </a:pPr>
              <a:r>
                <a:rPr lang="en-US" sz="1399">
                  <a:solidFill>
                    <a:srgbClr val="464646"/>
                  </a:solidFill>
                  <a:latin typeface="Open Sans"/>
                  <a:ea typeface="Open Sans"/>
                  <a:cs typeface="Open Sans"/>
                  <a:sym typeface="Open Sans"/>
                </a:rPr>
                <a:t>Κάντε ερωτήσεις με σεβασμό</a:t>
              </a:r>
            </a:p>
            <a:p>
              <a:pPr marL="302259" lvl="1" indent="-151129" algn="l">
                <a:lnSpc>
                  <a:spcPts val="1959"/>
                </a:lnSpc>
                <a:buFont typeface="Arial"/>
                <a:buChar char="•"/>
              </a:pPr>
              <a:r>
                <a:rPr lang="en-US" sz="1399">
                  <a:solidFill>
                    <a:srgbClr val="464646"/>
                  </a:solidFill>
                  <a:latin typeface="Open Sans"/>
                  <a:ea typeface="Open Sans"/>
                  <a:cs typeface="Open Sans"/>
                  <a:sym typeface="Open Sans"/>
                </a:rPr>
                <a:t>Εάν κάτι είναι ασαφές ή δύσκολο, μιλήστε με τον διευθυντή</a:t>
              </a:r>
            </a:p>
            <a:p>
              <a:pPr marL="302259" lvl="1" indent="-151129" algn="l">
                <a:lnSpc>
                  <a:spcPts val="1959"/>
                </a:lnSpc>
                <a:buFont typeface="Arial"/>
                <a:buChar char="•"/>
              </a:pPr>
              <a:r>
                <a:rPr lang="en-US" sz="1399">
                  <a:solidFill>
                    <a:srgbClr val="464646"/>
                  </a:solidFill>
                  <a:latin typeface="Open Sans"/>
                  <a:ea typeface="Open Sans"/>
                  <a:cs typeface="Open Sans"/>
                  <a:sym typeface="Open Sans"/>
                </a:rPr>
                <a:t>Μην ασκείτε πίεση στον νέο συνάδελφο για να «εξηγήσει» ή να εκπροσωπήσει τους άλλους</a:t>
              </a:r>
            </a:p>
          </p:txBody>
        </p:sp>
        <p:grpSp>
          <p:nvGrpSpPr>
            <p:cNvPr id="48" name="Group 48"/>
            <p:cNvGrpSpPr/>
            <p:nvPr/>
          </p:nvGrpSpPr>
          <p:grpSpPr>
            <a:xfrm>
              <a:off x="0" y="0"/>
              <a:ext cx="666529" cy="666529"/>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50" name="TextBox 50"/>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51" name="TextBox 51"/>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6</a:t>
              </a:r>
            </a:p>
          </p:txBody>
        </p:sp>
      </p:grpSp>
      <p:grpSp>
        <p:nvGrpSpPr>
          <p:cNvPr id="52" name="Group 52"/>
          <p:cNvGrpSpPr/>
          <p:nvPr/>
        </p:nvGrpSpPr>
        <p:grpSpPr>
          <a:xfrm>
            <a:off x="182615" y="8577610"/>
            <a:ext cx="7194770" cy="1415587"/>
            <a:chOff x="0" y="0"/>
            <a:chExt cx="9593027" cy="1887449"/>
          </a:xfrm>
        </p:grpSpPr>
        <p:grpSp>
          <p:nvGrpSpPr>
            <p:cNvPr id="53" name="Group 53"/>
            <p:cNvGrpSpPr/>
            <p:nvPr/>
          </p:nvGrpSpPr>
          <p:grpSpPr>
            <a:xfrm>
              <a:off x="223646" y="160671"/>
              <a:ext cx="9369381" cy="1726779"/>
              <a:chOff x="0" y="0"/>
              <a:chExt cx="2518331" cy="464129"/>
            </a:xfrm>
          </p:grpSpPr>
          <p:sp>
            <p:nvSpPr>
              <p:cNvPr id="54" name="Freeform 54"/>
              <p:cNvSpPr/>
              <p:nvPr/>
            </p:nvSpPr>
            <p:spPr>
              <a:xfrm>
                <a:off x="0" y="0"/>
                <a:ext cx="2518331" cy="464129"/>
              </a:xfrm>
              <a:custGeom>
                <a:avLst/>
                <a:gdLst/>
                <a:ahLst/>
                <a:cxnLst/>
                <a:rect l="l" t="t" r="r" b="b"/>
                <a:pathLst>
                  <a:path w="2518331" h="464129">
                    <a:moveTo>
                      <a:pt x="40764" y="0"/>
                    </a:moveTo>
                    <a:lnTo>
                      <a:pt x="2477567" y="0"/>
                    </a:lnTo>
                    <a:cubicBezTo>
                      <a:pt x="2488378" y="0"/>
                      <a:pt x="2498747" y="4295"/>
                      <a:pt x="2506391" y="11940"/>
                    </a:cubicBezTo>
                    <a:cubicBezTo>
                      <a:pt x="2514036" y="19584"/>
                      <a:pt x="2518331" y="29953"/>
                      <a:pt x="2518331" y="40764"/>
                    </a:cubicBezTo>
                    <a:lnTo>
                      <a:pt x="2518331" y="423365"/>
                    </a:lnTo>
                    <a:cubicBezTo>
                      <a:pt x="2518331" y="445878"/>
                      <a:pt x="2500080" y="464129"/>
                      <a:pt x="2477567" y="464129"/>
                    </a:cubicBezTo>
                    <a:lnTo>
                      <a:pt x="40764" y="464129"/>
                    </a:lnTo>
                    <a:cubicBezTo>
                      <a:pt x="18251" y="464129"/>
                      <a:pt x="0" y="445878"/>
                      <a:pt x="0" y="423365"/>
                    </a:cubicBezTo>
                    <a:lnTo>
                      <a:pt x="0" y="40764"/>
                    </a:lnTo>
                    <a:cubicBezTo>
                      <a:pt x="0" y="18251"/>
                      <a:pt x="18251" y="0"/>
                      <a:pt x="40764" y="0"/>
                    </a:cubicBezTo>
                    <a:close/>
                  </a:path>
                </a:pathLst>
              </a:custGeom>
              <a:solidFill>
                <a:srgbClr val="FFF3E3"/>
              </a:solidFill>
            </p:spPr>
            <p:txBody>
              <a:bodyPr/>
              <a:lstStyle/>
              <a:p>
                <a:endParaRPr lang="en-CY"/>
              </a:p>
            </p:txBody>
          </p:sp>
          <p:sp>
            <p:nvSpPr>
              <p:cNvPr id="55" name="TextBox 55"/>
              <p:cNvSpPr txBox="1"/>
              <p:nvPr/>
            </p:nvSpPr>
            <p:spPr>
              <a:xfrm>
                <a:off x="0" y="-28575"/>
                <a:ext cx="2518331" cy="492704"/>
              </a:xfrm>
              <a:prstGeom prst="rect">
                <a:avLst/>
              </a:prstGeom>
            </p:spPr>
            <p:txBody>
              <a:bodyPr lIns="50800" tIns="50800" rIns="50800" bIns="50800" rtlCol="0" anchor="ctr"/>
              <a:lstStyle/>
              <a:p>
                <a:pPr algn="ctr">
                  <a:lnSpc>
                    <a:spcPts val="1679"/>
                  </a:lnSpc>
                </a:pPr>
                <a:endParaRPr/>
              </a:p>
            </p:txBody>
          </p:sp>
        </p:grpSp>
        <p:sp>
          <p:nvSpPr>
            <p:cNvPr id="56" name="TextBox 56"/>
            <p:cNvSpPr txBox="1"/>
            <p:nvPr/>
          </p:nvSpPr>
          <p:spPr>
            <a:xfrm>
              <a:off x="666529" y="304690"/>
              <a:ext cx="5111314" cy="1301962"/>
            </a:xfrm>
            <a:prstGeom prst="rect">
              <a:avLst/>
            </a:prstGeom>
          </p:spPr>
          <p:txBody>
            <a:bodyPr lIns="0" tIns="0" rIns="0" bIns="0" rtlCol="0" anchor="t">
              <a:spAutoFit/>
            </a:bodyPr>
            <a:lstStyle/>
            <a:p>
              <a:pPr algn="l">
                <a:lnSpc>
                  <a:spcPts val="1959"/>
                </a:lnSpc>
              </a:pPr>
              <a:r>
                <a:rPr lang="en-US" sz="1399" b="1">
                  <a:solidFill>
                    <a:srgbClr val="464646"/>
                  </a:solidFill>
                  <a:latin typeface="Open Sans Bold"/>
                  <a:ea typeface="Open Sans Bold"/>
                  <a:cs typeface="Open Sans Bold"/>
                  <a:sym typeface="Open Sans Bold"/>
                </a:rPr>
                <a:t>Μικρές Πράξεις που Κάνουν τη Διαφορά</a:t>
              </a:r>
            </a:p>
            <a:p>
              <a:pPr marL="302259" lvl="1" indent="-151129" algn="l">
                <a:lnSpc>
                  <a:spcPts val="1959"/>
                </a:lnSpc>
                <a:buFont typeface="Arial"/>
                <a:buChar char="•"/>
              </a:pPr>
              <a:r>
                <a:rPr lang="en-US" sz="1399">
                  <a:solidFill>
                    <a:srgbClr val="464646"/>
                  </a:solidFill>
                  <a:latin typeface="Open Sans"/>
                  <a:ea typeface="Open Sans"/>
                  <a:cs typeface="Open Sans"/>
                  <a:sym typeface="Open Sans"/>
                </a:rPr>
                <a:t>Πείτε γεια και συστηθείτε</a:t>
              </a:r>
            </a:p>
            <a:p>
              <a:pPr marL="302259" lvl="1" indent="-151129" algn="l">
                <a:lnSpc>
                  <a:spcPts val="1959"/>
                </a:lnSpc>
                <a:buFont typeface="Arial"/>
                <a:buChar char="•"/>
              </a:pPr>
              <a:r>
                <a:rPr lang="en-US" sz="1399">
                  <a:solidFill>
                    <a:srgbClr val="464646"/>
                  </a:solidFill>
                  <a:latin typeface="Open Sans"/>
                  <a:ea typeface="Open Sans"/>
                  <a:cs typeface="Open Sans"/>
                  <a:sym typeface="Open Sans"/>
                </a:rPr>
                <a:t>Προσκαλέστε τον νέο συνάδελφο σε διαλείμματα ή μεσημεριανό γεύμα</a:t>
              </a:r>
            </a:p>
          </p:txBody>
        </p:sp>
        <p:grpSp>
          <p:nvGrpSpPr>
            <p:cNvPr id="57" name="Group 57"/>
            <p:cNvGrpSpPr/>
            <p:nvPr/>
          </p:nvGrpSpPr>
          <p:grpSpPr>
            <a:xfrm>
              <a:off x="0" y="0"/>
              <a:ext cx="666529" cy="666529"/>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AB80"/>
              </a:solidFill>
            </p:spPr>
            <p:txBody>
              <a:bodyPr/>
              <a:lstStyle/>
              <a:p>
                <a:endParaRPr lang="en-CY"/>
              </a:p>
            </p:txBody>
          </p:sp>
          <p:sp>
            <p:nvSpPr>
              <p:cNvPr id="59" name="TextBox 59"/>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60" name="TextBox 60"/>
            <p:cNvSpPr txBox="1"/>
            <p:nvPr/>
          </p:nvSpPr>
          <p:spPr>
            <a:xfrm>
              <a:off x="51101" y="194236"/>
              <a:ext cx="564328" cy="306633"/>
            </a:xfrm>
            <a:prstGeom prst="rect">
              <a:avLst/>
            </a:prstGeom>
          </p:spPr>
          <p:txBody>
            <a:bodyPr lIns="0" tIns="0" rIns="0" bIns="0" rtlCol="0" anchor="t">
              <a:spAutoFit/>
            </a:bodyPr>
            <a:lstStyle/>
            <a:p>
              <a:pPr marL="0" lvl="0" indent="0" algn="ctr">
                <a:lnSpc>
                  <a:spcPts val="1660"/>
                </a:lnSpc>
              </a:pPr>
              <a:r>
                <a:rPr lang="en-US" sz="1660" b="1" spc="-116">
                  <a:solidFill>
                    <a:srgbClr val="464646"/>
                  </a:solidFill>
                  <a:latin typeface="Open Sans Bold"/>
                  <a:ea typeface="Open Sans Bold"/>
                  <a:cs typeface="Open Sans Bold"/>
                  <a:sym typeface="Open Sans Bold"/>
                </a:rPr>
                <a:t>7</a:t>
              </a:r>
            </a:p>
          </p:txBody>
        </p:sp>
      </p:grpSp>
      <p:sp>
        <p:nvSpPr>
          <p:cNvPr id="61" name="TextBox 61"/>
          <p:cNvSpPr txBox="1"/>
          <p:nvPr/>
        </p:nvSpPr>
        <p:spPr>
          <a:xfrm>
            <a:off x="4234814" y="9092184"/>
            <a:ext cx="3142571" cy="735965"/>
          </a:xfrm>
          <a:prstGeom prst="rect">
            <a:avLst/>
          </a:prstGeom>
        </p:spPr>
        <p:txBody>
          <a:bodyPr lIns="0" tIns="0" rIns="0" bIns="0" rtlCol="0" anchor="t">
            <a:spAutoFit/>
          </a:bodyPr>
          <a:lstStyle/>
          <a:p>
            <a:pPr marL="302259" lvl="1" indent="-151129" algn="l">
              <a:lnSpc>
                <a:spcPts val="1959"/>
              </a:lnSpc>
              <a:spcBef>
                <a:spcPct val="0"/>
              </a:spcBef>
              <a:buFont typeface="Arial"/>
              <a:buChar char="•"/>
            </a:pPr>
            <a:r>
              <a:rPr lang="en-US" sz="1399" u="none" strike="noStrike">
                <a:solidFill>
                  <a:srgbClr val="464646"/>
                </a:solidFill>
                <a:latin typeface="Open Sans"/>
                <a:ea typeface="Open Sans"/>
                <a:cs typeface="Open Sans"/>
                <a:sym typeface="Open Sans"/>
              </a:rPr>
              <a:t>Εξηγήστε άτυπους κανόνες ή ρουτίνες</a:t>
            </a:r>
          </a:p>
          <a:p>
            <a:pPr marL="302259" lvl="1" indent="-151129" algn="l">
              <a:lnSpc>
                <a:spcPts val="1959"/>
              </a:lnSpc>
              <a:spcBef>
                <a:spcPct val="0"/>
              </a:spcBef>
              <a:buFont typeface="Arial"/>
              <a:buChar char="•"/>
            </a:pPr>
            <a:r>
              <a:rPr lang="en-US" sz="1399" u="none" strike="noStrike">
                <a:solidFill>
                  <a:srgbClr val="464646"/>
                </a:solidFill>
                <a:latin typeface="Open Sans"/>
                <a:ea typeface="Open Sans"/>
                <a:cs typeface="Open Sans"/>
                <a:sym typeface="Open Sans"/>
              </a:rPr>
              <a:t>Check-in κατά τις πρώτες ημέρες</a:t>
            </a:r>
          </a:p>
        </p:txBody>
      </p:sp>
      <p:grpSp>
        <p:nvGrpSpPr>
          <p:cNvPr id="62" name="Group 4">
            <a:extLst>
              <a:ext uri="{FF2B5EF4-FFF2-40B4-BE49-F238E27FC236}">
                <a16:creationId xmlns:a16="http://schemas.microsoft.com/office/drawing/2014/main" id="{97D9A12B-C3F6-8309-D1B9-3C92F5B67063}"/>
              </a:ext>
            </a:extLst>
          </p:cNvPr>
          <p:cNvGrpSpPr/>
          <p:nvPr/>
        </p:nvGrpSpPr>
        <p:grpSpPr>
          <a:xfrm>
            <a:off x="-3" y="10350807"/>
            <a:ext cx="6897159" cy="87392"/>
            <a:chOff x="0" y="0"/>
            <a:chExt cx="2709333" cy="26991"/>
          </a:xfrm>
        </p:grpSpPr>
        <p:sp>
          <p:nvSpPr>
            <p:cNvPr id="63" name="Freeform 5">
              <a:extLst>
                <a:ext uri="{FF2B5EF4-FFF2-40B4-BE49-F238E27FC236}">
                  <a16:creationId xmlns:a16="http://schemas.microsoft.com/office/drawing/2014/main" id="{73CE0515-68C3-011F-00CF-3CC83C9D925F}"/>
                </a:ext>
              </a:extLst>
            </p:cNvPr>
            <p:cNvSpPr/>
            <p:nvPr/>
          </p:nvSpPr>
          <p:spPr>
            <a:xfrm>
              <a:off x="0" y="0"/>
              <a:ext cx="2709333" cy="26991"/>
            </a:xfrm>
            <a:custGeom>
              <a:avLst/>
              <a:gdLst/>
              <a:ahLst/>
              <a:cxnLst/>
              <a:rect l="l" t="t" r="r" b="b"/>
              <a:pathLst>
                <a:path w="2709333" h="26991">
                  <a:moveTo>
                    <a:pt x="13495" y="0"/>
                  </a:moveTo>
                  <a:lnTo>
                    <a:pt x="2695838" y="0"/>
                  </a:lnTo>
                  <a:cubicBezTo>
                    <a:pt x="2699417" y="0"/>
                    <a:pt x="2702850" y="1422"/>
                    <a:pt x="2705381" y="3953"/>
                  </a:cubicBezTo>
                  <a:cubicBezTo>
                    <a:pt x="2707911" y="6484"/>
                    <a:pt x="2709333" y="9916"/>
                    <a:pt x="2709333" y="13495"/>
                  </a:cubicBezTo>
                  <a:lnTo>
                    <a:pt x="2709333" y="13495"/>
                  </a:lnTo>
                  <a:cubicBezTo>
                    <a:pt x="2709333" y="20949"/>
                    <a:pt x="2703291" y="26991"/>
                    <a:pt x="2695838" y="26991"/>
                  </a:cubicBezTo>
                  <a:lnTo>
                    <a:pt x="13495" y="26991"/>
                  </a:lnTo>
                  <a:cubicBezTo>
                    <a:pt x="6042" y="26991"/>
                    <a:pt x="0" y="20949"/>
                    <a:pt x="0" y="13495"/>
                  </a:cubicBezTo>
                  <a:lnTo>
                    <a:pt x="0" y="13495"/>
                  </a:lnTo>
                  <a:cubicBezTo>
                    <a:pt x="0" y="6042"/>
                    <a:pt x="6042" y="0"/>
                    <a:pt x="13495" y="0"/>
                  </a:cubicBezTo>
                  <a:close/>
                </a:path>
              </a:pathLst>
            </a:custGeom>
            <a:gradFill rotWithShape="1">
              <a:gsLst>
                <a:gs pos="0">
                  <a:srgbClr val="FA3DE1">
                    <a:alpha val="40000"/>
                  </a:srgbClr>
                </a:gs>
                <a:gs pos="100000">
                  <a:srgbClr val="FE8F28">
                    <a:alpha val="40000"/>
                  </a:srgbClr>
                </a:gs>
              </a:gsLst>
              <a:lin ang="0"/>
            </a:gradFill>
          </p:spPr>
          <p:txBody>
            <a:bodyPr/>
            <a:lstStyle/>
            <a:p>
              <a:endParaRPr lang="en-CY"/>
            </a:p>
          </p:txBody>
        </p:sp>
        <p:sp>
          <p:nvSpPr>
            <p:cNvPr id="64" name="TextBox 6">
              <a:extLst>
                <a:ext uri="{FF2B5EF4-FFF2-40B4-BE49-F238E27FC236}">
                  <a16:creationId xmlns:a16="http://schemas.microsoft.com/office/drawing/2014/main" id="{76C50A28-5BFC-3910-9588-C2E70A9254E7}"/>
                </a:ext>
              </a:extLst>
            </p:cNvPr>
            <p:cNvSpPr txBox="1"/>
            <p:nvPr/>
          </p:nvSpPr>
          <p:spPr>
            <a:xfrm>
              <a:off x="0" y="28575"/>
              <a:ext cx="2709333" cy="26991"/>
            </a:xfrm>
            <a:prstGeom prst="rect">
              <a:avLst/>
            </a:prstGeom>
          </p:spPr>
          <p:txBody>
            <a:bodyPr lIns="50800" tIns="50800" rIns="50800" bIns="50800" rtlCol="0" anchor="ctr"/>
            <a:lstStyle/>
            <a:p>
              <a:pPr algn="ctr">
                <a:lnSpc>
                  <a:spcPts val="1515"/>
                </a:lnSpc>
              </a:pPr>
              <a:endParaRPr/>
            </a:p>
          </p:txBody>
        </p:sp>
      </p:grpSp>
      <p:sp>
        <p:nvSpPr>
          <p:cNvPr id="65" name="Freeform 2">
            <a:extLst>
              <a:ext uri="{FF2B5EF4-FFF2-40B4-BE49-F238E27FC236}">
                <a16:creationId xmlns:a16="http://schemas.microsoft.com/office/drawing/2014/main" id="{19E70647-4076-57BD-C907-700C78F32D1A}"/>
              </a:ext>
            </a:extLst>
          </p:cNvPr>
          <p:cNvSpPr/>
          <p:nvPr/>
        </p:nvSpPr>
        <p:spPr>
          <a:xfrm>
            <a:off x="1636286" y="-22481"/>
            <a:ext cx="3024000" cy="1604129"/>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2"/>
                </a:ext>
              </a:extLst>
            </a:blip>
            <a:stretch>
              <a:fillRect l="2098" t="-63071" r="-2098" b="63071"/>
            </a:stretch>
          </a:blipFill>
        </p:spPr>
        <p:txBody>
          <a:bodyPr/>
          <a:lstStyle/>
          <a:p>
            <a:endParaRPr lang="en-CY"/>
          </a:p>
        </p:txBody>
      </p:sp>
      <p:sp>
        <p:nvSpPr>
          <p:cNvPr id="66" name="Freeform 3">
            <a:extLst>
              <a:ext uri="{FF2B5EF4-FFF2-40B4-BE49-F238E27FC236}">
                <a16:creationId xmlns:a16="http://schemas.microsoft.com/office/drawing/2014/main" id="{F691F5ED-B085-95D9-15EE-A4B5AB0E4FF4}"/>
              </a:ext>
            </a:extLst>
          </p:cNvPr>
          <p:cNvSpPr/>
          <p:nvPr/>
        </p:nvSpPr>
        <p:spPr>
          <a:xfrm>
            <a:off x="2902269" y="-72259"/>
            <a:ext cx="3024000" cy="678164"/>
          </a:xfrm>
          <a:custGeom>
            <a:avLst/>
            <a:gdLst/>
            <a:ahLst/>
            <a:cxnLst/>
            <a:rect l="l" t="t" r="r" b="b"/>
            <a:pathLst>
              <a:path w="3024000" h="1604129">
                <a:moveTo>
                  <a:pt x="0" y="0"/>
                </a:moveTo>
                <a:lnTo>
                  <a:pt x="3024000" y="0"/>
                </a:lnTo>
                <a:lnTo>
                  <a:pt x="3024000" y="1604129"/>
                </a:lnTo>
                <a:lnTo>
                  <a:pt x="0" y="1604129"/>
                </a:lnTo>
                <a:lnTo>
                  <a:pt x="0" y="0"/>
                </a:lnTo>
                <a:close/>
              </a:path>
            </a:pathLst>
          </a:custGeom>
          <a:blipFill>
            <a:blip>
              <a:alphaModFix amt="19999"/>
              <a:extLst>
                <a:ext uri="{96DAC541-7B7A-43D3-8B79-37D633B846F1}">
                  <asvg:svgBlip xmlns:asvg="http://schemas.microsoft.com/office/drawing/2016/SVG/main" r:embed="rId3"/>
                </a:ext>
              </a:extLst>
            </a:blip>
            <a:stretch>
              <a:fillRect t="-136540"/>
            </a:stretch>
          </a:blipFill>
        </p:spPr>
        <p:txBody>
          <a:bodyPr/>
          <a:lstStyle/>
          <a:p>
            <a:endParaRPr lang="en-CY"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5f3cabb-b00c-450c-bd50-d9a16b8d49da">
      <Terms xmlns="http://schemas.microsoft.com/office/infopath/2007/PartnerControls"/>
    </lcf76f155ced4ddcb4097134ff3c332f>
    <_ip_UnifiedCompliancePolicyProperties xmlns="http://schemas.microsoft.com/sharepoint/v3" xsi:nil="true"/>
    <TaxCatchAll xmlns="3381c32c-d09a-4fa3-a1c8-b77f832a38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782694B9F9E841BCE7B2B30AD3FB62" ma:contentTypeVersion="17" ma:contentTypeDescription="Create a new document." ma:contentTypeScope="" ma:versionID="f0248761319b601516e484cb99a7be44">
  <xsd:schema xmlns:xsd="http://www.w3.org/2001/XMLSchema" xmlns:xs="http://www.w3.org/2001/XMLSchema" xmlns:p="http://schemas.microsoft.com/office/2006/metadata/properties" xmlns:ns1="http://schemas.microsoft.com/sharepoint/v3" xmlns:ns2="c5f3cabb-b00c-450c-bd50-d9a16b8d49da" xmlns:ns3="3381c32c-d09a-4fa3-a1c8-b77f832a389b" targetNamespace="http://schemas.microsoft.com/office/2006/metadata/properties" ma:root="true" ma:fieldsID="9560e7c57aeddb66e42827890a67b8c1" ns1:_="" ns2:_="" ns3:_="">
    <xsd:import namespace="http://schemas.microsoft.com/sharepoint/v3"/>
    <xsd:import namespace="c5f3cabb-b00c-450c-bd50-d9a16b8d49da"/>
    <xsd:import namespace="3381c32c-d09a-4fa3-a1c8-b77f832a38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3cabb-b00c-450c-bd50-d9a16b8d49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1cf47f-d869-4952-9e8b-a204f9b2ce1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81c32c-d09a-4fa3-a1c8-b77f832a38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8c227c5-a45a-4ef2-bc7c-8a8568a8b737}" ma:internalName="TaxCatchAll" ma:showField="CatchAllData" ma:web="3381c32c-d09a-4fa3-a1c8-b77f832a389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5FDBF5-CB07-45B0-B28F-DF5112E8A15F}">
  <ds:schemaRefs>
    <ds:schemaRef ds:uri="http://schemas.microsoft.com/sharepoint/v3/contenttype/forms"/>
  </ds:schemaRefs>
</ds:datastoreItem>
</file>

<file path=customXml/itemProps2.xml><?xml version="1.0" encoding="utf-8"?>
<ds:datastoreItem xmlns:ds="http://schemas.openxmlformats.org/officeDocument/2006/customXml" ds:itemID="{2C32FF3E-D42B-4894-AE78-4AC4CEBA068F}">
  <ds:schemaRefs>
    <ds:schemaRef ds:uri="http://schemas.microsoft.com/office/2006/metadata/properties"/>
    <ds:schemaRef ds:uri="http://schemas.microsoft.com/office/infopath/2007/PartnerControls"/>
    <ds:schemaRef ds:uri="http://schemas.microsoft.com/sharepoint/v3"/>
    <ds:schemaRef ds:uri="c5f3cabb-b00c-450c-bd50-d9a16b8d49da"/>
    <ds:schemaRef ds:uri="3381c32c-d09a-4fa3-a1c8-b77f832a389b"/>
  </ds:schemaRefs>
</ds:datastoreItem>
</file>

<file path=customXml/itemProps3.xml><?xml version="1.0" encoding="utf-8"?>
<ds:datastoreItem xmlns:ds="http://schemas.openxmlformats.org/officeDocument/2006/customXml" ds:itemID="{9EE01295-8C96-4CD4-B099-33FC79997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f3cabb-b00c-450c-bd50-d9a16b8d49da"/>
    <ds:schemaRef ds:uri="3381c32c-d09a-4fa3-a1c8-b77f832a3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TotalTime>
  <Words>4182</Words>
  <Application>Microsoft Office PowerPoint</Application>
  <PresentationFormat>Custom</PresentationFormat>
  <Paragraphs>782</Paragraphs>
  <Slides>47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Open Sans</vt:lpstr>
      <vt:lpstr>TT Interphases Mono Bold</vt:lpstr>
      <vt:lpstr>Arial</vt:lpstr>
      <vt:lpstr>Public Sans</vt:lpstr>
      <vt:lpstr>IBM Plex Mono Bold</vt:lpstr>
      <vt:lpstr>Open Sans Italics</vt:lpstr>
      <vt:lpstr>Public Sans Italics</vt:lpstr>
      <vt:lpstr>Calibri</vt:lpstr>
      <vt:lpstr>Open Sans Bold</vt:lpstr>
      <vt:lpstr>Open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 - EmpowerHer - Onboarding Toolbox</dc:title>
  <cp:lastModifiedBy>Antonia Nikolaidou</cp:lastModifiedBy>
  <cp:revision>2</cp:revision>
  <dcterms:created xsi:type="dcterms:W3CDTF">2006-08-16T00:00:00Z</dcterms:created>
  <dcterms:modified xsi:type="dcterms:W3CDTF">2026-05-19T09:17:33Z</dcterms:modified>
  <dc:identifier>DAHEfBBXf4I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0x01010080782694B9F9E841BCE7B2B30AD3FB62</vt:lpwstr>
  </property>
  <property fmtid="{D5CDD505-2E9C-101B-9397-08002B2CF9AE}" pid="3" name="MediaServiceImageTags">
    <vt:lpwstr/>
  </property>
</Properties>
</file>