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31.xml" ContentType="application/vnd.openxmlformats-officedocument.presentationml.slide+xml"/>
  <Override PartName="/ppt/slideLayouts/slideLayout4.xml" ContentType="application/vnd.openxmlformats-officedocument.presentationml.slideLayout+xml"/>
  <Override PartName="/ppt/slides/slide13.xml" ContentType="application/vnd.openxmlformats-officedocument.presentationml.slide+xml"/>
  <Override PartName="/docProps/app.xml" ContentType="application/vnd.openxmlformats-officedocument.extended-properties+xml"/>
  <Override PartName="/ppt/slides/slide25.xml" ContentType="application/vnd.openxmlformats-officedocument.presentationml.slide+xml"/>
  <Override PartName="/docProps/core.xml" ContentType="application/vnd.openxmlformats-package.core-properties+xml"/>
  <Override PartName="/ppt/slides/slide33.xml" ContentType="application/vnd.openxmlformats-officedocument.presentationml.slide+xml"/>
  <Override PartName="/ppt/slides/slide34.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35.xml" ContentType="application/vnd.openxmlformats-officedocument.presentationml.slide+xml"/>
  <Override PartName="/ppt/presentation.xml" ContentType="application/vnd.openxmlformats-officedocument.presentationml.presentation.main+xml"/>
  <Override PartName="/ppt/slides/slide26.xml" ContentType="application/vnd.openxmlformats-officedocument.presentationml.slide+xml"/>
  <Override PartName="/ppt/slides/slide29.xml" ContentType="application/vnd.openxmlformats-officedocument.presentationml.slide+xml"/>
  <Override PartName="/ppt/slideLayouts/slideLayout7.xml" ContentType="application/vnd.openxmlformats-officedocument.presentationml.slideLayout+xml"/>
  <Override PartName="/ppt/slides/slide10.xml" ContentType="application/vnd.openxmlformats-officedocument.presentationml.slide+xml"/>
  <Override PartName="/ppt/slideLayouts/slideLayout6.xml" ContentType="application/vnd.openxmlformats-officedocument.presentationml.slideLayout+xml"/>
  <Override PartName="/ppt/presProps.xml" ContentType="application/vnd.openxmlformats-officedocument.presentationml.presProps+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s/slide15.xml" ContentType="application/vnd.openxmlformats-officedocument.presentationml.slide+xml"/>
  <Override PartName="/ppt/slideLayouts/slideLayout9.xml" ContentType="application/vnd.openxmlformats-officedocument.presentationml.slideLayout+xml"/>
  <Override PartName="/ppt/slides/slide40.xml" ContentType="application/vnd.openxmlformats-officedocument.presentationml.slide+xml"/>
  <Override PartName="/ppt/slides/slide37.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theme/theme1.xml" ContentType="application/vnd.openxmlformats-officedocument.them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viewProps.xml" ContentType="application/vnd.openxmlformats-officedocument.presentationml.viewProps+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8" r:id="rId3"/>
    <p:sldId id="266" r:id="rId4"/>
    <p:sldId id="267" r:id="rId5"/>
    <p:sldId id="268" r:id="rId6"/>
    <p:sldId id="269" r:id="rId7"/>
    <p:sldId id="339" r:id="rId8"/>
    <p:sldId id="273" r:id="rId9"/>
    <p:sldId id="274" r:id="rId10"/>
    <p:sldId id="340" r:id="rId11"/>
    <p:sldId id="277" r:id="rId12"/>
    <p:sldId id="342" r:id="rId13"/>
    <p:sldId id="281" r:id="rId14"/>
    <p:sldId id="282" r:id="rId15"/>
    <p:sldId id="343" r:id="rId16"/>
    <p:sldId id="286" r:id="rId17"/>
    <p:sldId id="345" r:id="rId18"/>
    <p:sldId id="288" r:id="rId19"/>
    <p:sldId id="344" r:id="rId20"/>
    <p:sldId id="292" r:id="rId21"/>
    <p:sldId id="346" r:id="rId22"/>
    <p:sldId id="294" r:id="rId23"/>
    <p:sldId id="347" r:id="rId24"/>
    <p:sldId id="296" r:id="rId25"/>
    <p:sldId id="297" r:id="rId26"/>
    <p:sldId id="348" r:id="rId27"/>
    <p:sldId id="300" r:id="rId28"/>
    <p:sldId id="349" r:id="rId29"/>
    <p:sldId id="304" r:id="rId30"/>
    <p:sldId id="350" r:id="rId31"/>
    <p:sldId id="308" r:id="rId32"/>
    <p:sldId id="351" r:id="rId33"/>
    <p:sldId id="312" r:id="rId34"/>
    <p:sldId id="352" r:id="rId35"/>
    <p:sldId id="314" r:id="rId36"/>
    <p:sldId id="353" r:id="rId37"/>
    <p:sldId id="318" r:id="rId38"/>
    <p:sldId id="321" r:id="rId39"/>
    <p:sldId id="327" r:id="rId40"/>
    <p:sldId id="328" r:id="rId41"/>
    <p:sldId id="332" r:id="rId42"/>
    <p:sldId id="333" r:id="rId43"/>
    <p:sldId id="335" r:id="rId44"/>
    <p:sldId id="337" r:id="rId45"/>
  </p:sldIdLst>
  <p:sldSz cx="7556500" cy="10693400"/>
  <p:notesSz cx="6858000" cy="91440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318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a Nikolaidou" userId="bce886da-b157-40f2-95e7-5a2de737dbaa" providerId="ADAL" clId="{22892C05-1F89-436D-9E69-8DDECF8B3128}"/>
    <pc:docChg chg="custSel modSld">
      <pc:chgData name="Antonia Nikolaidou" userId="bce886da-b157-40f2-95e7-5a2de737dbaa" providerId="ADAL" clId="{22892C05-1F89-436D-9E69-8DDECF8B3128}" dt="2026-05-14T13:27:22.947" v="38" actId="478"/>
      <pc:docMkLst>
        <pc:docMk/>
      </pc:docMkLst>
      <pc:sldChg chg="delSp modSp mod">
        <pc:chgData name="Antonia Nikolaidou" userId="bce886da-b157-40f2-95e7-5a2de737dbaa" providerId="ADAL" clId="{22892C05-1F89-436D-9E69-8DDECF8B3128}" dt="2026-05-14T13:26:36.174" v="22" actId="478"/>
        <pc:sldMkLst>
          <pc:docMk/>
          <pc:sldMk cId="0" sldId="333"/>
        </pc:sldMkLst>
        <pc:spChg chg="del">
          <ac:chgData name="Antonia Nikolaidou" userId="bce886da-b157-40f2-95e7-5a2de737dbaa" providerId="ADAL" clId="{22892C05-1F89-436D-9E69-8DDECF8B3128}" dt="2026-05-14T13:26:36.174" v="22" actId="478"/>
          <ac:spMkLst>
            <pc:docMk/>
            <pc:sldMk cId="0" sldId="333"/>
            <ac:spMk id="3" creationId="{AA874122-C727-7DBC-C0FA-CE94BED990C0}"/>
          </ac:spMkLst>
        </pc:spChg>
        <pc:spChg chg="del mod">
          <ac:chgData name="Antonia Nikolaidou" userId="bce886da-b157-40f2-95e7-5a2de737dbaa" providerId="ADAL" clId="{22892C05-1F89-436D-9E69-8DDECF8B3128}" dt="2026-05-14T13:26:35.136" v="21" actId="478"/>
          <ac:spMkLst>
            <pc:docMk/>
            <pc:sldMk cId="0" sldId="333"/>
            <ac:spMk id="4" creationId="{B2DE76A5-FF2B-CD1F-9A21-8243668738B1}"/>
          </ac:spMkLst>
        </pc:spChg>
      </pc:sldChg>
      <pc:sldChg chg="delSp mod">
        <pc:chgData name="Antonia Nikolaidou" userId="bce886da-b157-40f2-95e7-5a2de737dbaa" providerId="ADAL" clId="{22892C05-1F89-436D-9E69-8DDECF8B3128}" dt="2026-05-14T13:27:22.947" v="38" actId="478"/>
        <pc:sldMkLst>
          <pc:docMk/>
          <pc:sldMk cId="0" sldId="338"/>
        </pc:sldMkLst>
        <pc:spChg chg="del">
          <ac:chgData name="Antonia Nikolaidou" userId="bce886da-b157-40f2-95e7-5a2de737dbaa" providerId="ADAL" clId="{22892C05-1F89-436D-9E69-8DDECF8B3128}" dt="2026-05-14T13:27:22.947" v="38" actId="478"/>
          <ac:spMkLst>
            <pc:docMk/>
            <pc:sldMk cId="0" sldId="338"/>
            <ac:spMk id="5" creationId="{9A6EF4A6-D1AC-2C20-05BB-40727B853946}"/>
          </ac:spMkLst>
        </pc:spChg>
        <pc:spChg chg="del">
          <ac:chgData name="Antonia Nikolaidou" userId="bce886da-b157-40f2-95e7-5a2de737dbaa" providerId="ADAL" clId="{22892C05-1F89-436D-9E69-8DDECF8B3128}" dt="2026-05-14T13:27:22.083" v="37" actId="478"/>
          <ac:spMkLst>
            <pc:docMk/>
            <pc:sldMk cId="0" sldId="338"/>
            <ac:spMk id="6" creationId="{4CC40080-AC02-7669-5BC5-13D345620CAD}"/>
          </ac:spMkLst>
        </pc:spChg>
      </pc:sldChg>
      <pc:sldChg chg="delSp mod">
        <pc:chgData name="Antonia Nikolaidou" userId="bce886da-b157-40f2-95e7-5a2de737dbaa" providerId="ADAL" clId="{22892C05-1F89-436D-9E69-8DDECF8B3128}" dt="2026-05-14T13:27:17.798" v="36" actId="478"/>
        <pc:sldMkLst>
          <pc:docMk/>
          <pc:sldMk cId="0" sldId="339"/>
        </pc:sldMkLst>
        <pc:spChg chg="del">
          <ac:chgData name="Antonia Nikolaidou" userId="bce886da-b157-40f2-95e7-5a2de737dbaa" providerId="ADAL" clId="{22892C05-1F89-436D-9E69-8DDECF8B3128}" dt="2026-05-14T13:27:17.798" v="36" actId="478"/>
          <ac:spMkLst>
            <pc:docMk/>
            <pc:sldMk cId="0" sldId="339"/>
            <ac:spMk id="5" creationId="{5F86EB30-7D16-E127-6D50-2C6AE9F395BC}"/>
          </ac:spMkLst>
        </pc:spChg>
        <pc:spChg chg="del">
          <ac:chgData name="Antonia Nikolaidou" userId="bce886da-b157-40f2-95e7-5a2de737dbaa" providerId="ADAL" clId="{22892C05-1F89-436D-9E69-8DDECF8B3128}" dt="2026-05-14T13:27:16.730" v="35" actId="478"/>
          <ac:spMkLst>
            <pc:docMk/>
            <pc:sldMk cId="0" sldId="339"/>
            <ac:spMk id="6" creationId="{A50A1589-EDEB-C730-478F-E0DBF0F19DFA}"/>
          </ac:spMkLst>
        </pc:spChg>
      </pc:sldChg>
      <pc:sldChg chg="delSp mod">
        <pc:chgData name="Antonia Nikolaidou" userId="bce886da-b157-40f2-95e7-5a2de737dbaa" providerId="ADAL" clId="{22892C05-1F89-436D-9E69-8DDECF8B3128}" dt="2026-05-14T13:27:14.090" v="34" actId="478"/>
        <pc:sldMkLst>
          <pc:docMk/>
          <pc:sldMk cId="0" sldId="340"/>
        </pc:sldMkLst>
        <pc:spChg chg="del">
          <ac:chgData name="Antonia Nikolaidou" userId="bce886da-b157-40f2-95e7-5a2de737dbaa" providerId="ADAL" clId="{22892C05-1F89-436D-9E69-8DDECF8B3128}" dt="2026-05-14T13:27:14.090" v="34" actId="478"/>
          <ac:spMkLst>
            <pc:docMk/>
            <pc:sldMk cId="0" sldId="340"/>
            <ac:spMk id="5" creationId="{2CE84114-8C0D-7944-4854-0F3AF81283AE}"/>
          </ac:spMkLst>
        </pc:spChg>
        <pc:spChg chg="del">
          <ac:chgData name="Antonia Nikolaidou" userId="bce886da-b157-40f2-95e7-5a2de737dbaa" providerId="ADAL" clId="{22892C05-1F89-436D-9E69-8DDECF8B3128}" dt="2026-05-14T13:27:13.288" v="33" actId="478"/>
          <ac:spMkLst>
            <pc:docMk/>
            <pc:sldMk cId="0" sldId="340"/>
            <ac:spMk id="6" creationId="{49F7EE50-AB3A-0F6E-A697-2E30F8C24605}"/>
          </ac:spMkLst>
        </pc:spChg>
      </pc:sldChg>
      <pc:sldChg chg="delSp mod">
        <pc:chgData name="Antonia Nikolaidou" userId="bce886da-b157-40f2-95e7-5a2de737dbaa" providerId="ADAL" clId="{22892C05-1F89-436D-9E69-8DDECF8B3128}" dt="2026-05-14T13:27:10.754" v="32" actId="478"/>
        <pc:sldMkLst>
          <pc:docMk/>
          <pc:sldMk cId="0" sldId="342"/>
        </pc:sldMkLst>
        <pc:spChg chg="del">
          <ac:chgData name="Antonia Nikolaidou" userId="bce886da-b157-40f2-95e7-5a2de737dbaa" providerId="ADAL" clId="{22892C05-1F89-436D-9E69-8DDECF8B3128}" dt="2026-05-14T13:27:10.754" v="32" actId="478"/>
          <ac:spMkLst>
            <pc:docMk/>
            <pc:sldMk cId="0" sldId="342"/>
            <ac:spMk id="3" creationId="{3D057449-AF38-BB57-B66C-8E230018ED51}"/>
          </ac:spMkLst>
        </pc:spChg>
        <pc:spChg chg="del">
          <ac:chgData name="Antonia Nikolaidou" userId="bce886da-b157-40f2-95e7-5a2de737dbaa" providerId="ADAL" clId="{22892C05-1F89-436D-9E69-8DDECF8B3128}" dt="2026-05-14T13:27:10.084" v="31" actId="478"/>
          <ac:spMkLst>
            <pc:docMk/>
            <pc:sldMk cId="0" sldId="342"/>
            <ac:spMk id="4" creationId="{C1C7E5B6-F3B6-9846-5863-57545949DAE8}"/>
          </ac:spMkLst>
        </pc:spChg>
      </pc:sldChg>
      <pc:sldChg chg="delSp modSp mod">
        <pc:chgData name="Antonia Nikolaidou" userId="bce886da-b157-40f2-95e7-5a2de737dbaa" providerId="ADAL" clId="{22892C05-1F89-436D-9E69-8DDECF8B3128}" dt="2026-05-14T13:27:06.907" v="30" actId="478"/>
        <pc:sldMkLst>
          <pc:docMk/>
          <pc:sldMk cId="0" sldId="343"/>
        </pc:sldMkLst>
        <pc:spChg chg="del mod">
          <ac:chgData name="Antonia Nikolaidou" userId="bce886da-b157-40f2-95e7-5a2de737dbaa" providerId="ADAL" clId="{22892C05-1F89-436D-9E69-8DDECF8B3128}" dt="2026-05-14T13:27:06.907" v="30" actId="478"/>
          <ac:spMkLst>
            <pc:docMk/>
            <pc:sldMk cId="0" sldId="343"/>
            <ac:spMk id="3" creationId="{A4042359-C516-B685-40C4-7DE16E16D3D1}"/>
          </ac:spMkLst>
        </pc:spChg>
        <pc:spChg chg="del">
          <ac:chgData name="Antonia Nikolaidou" userId="bce886da-b157-40f2-95e7-5a2de737dbaa" providerId="ADAL" clId="{22892C05-1F89-436D-9E69-8DDECF8B3128}" dt="2026-05-14T13:27:06.264" v="29" actId="478"/>
          <ac:spMkLst>
            <pc:docMk/>
            <pc:sldMk cId="0" sldId="343"/>
            <ac:spMk id="4" creationId="{6D3E8B3E-1B43-30E7-8E92-3EDB658FE4C5}"/>
          </ac:spMkLst>
        </pc:spChg>
      </pc:sldChg>
      <pc:sldChg chg="delSp modSp mod">
        <pc:chgData name="Antonia Nikolaidou" userId="bce886da-b157-40f2-95e7-5a2de737dbaa" providerId="ADAL" clId="{22892C05-1F89-436D-9E69-8DDECF8B3128}" dt="2026-05-14T13:27:00.885" v="26" actId="478"/>
        <pc:sldMkLst>
          <pc:docMk/>
          <pc:sldMk cId="0" sldId="344"/>
        </pc:sldMkLst>
        <pc:spChg chg="topLvl">
          <ac:chgData name="Antonia Nikolaidou" userId="bce886da-b157-40f2-95e7-5a2de737dbaa" providerId="ADAL" clId="{22892C05-1F89-436D-9E69-8DDECF8B3128}" dt="2026-05-14T13:27:00.885" v="26" actId="478"/>
          <ac:spMkLst>
            <pc:docMk/>
            <pc:sldMk cId="0" sldId="344"/>
            <ac:spMk id="5" creationId="{507DFE25-4EB5-D780-A2C9-A572EDBB1318}"/>
          </ac:spMkLst>
        </pc:spChg>
        <pc:spChg chg="del mod topLvl">
          <ac:chgData name="Antonia Nikolaidou" userId="bce886da-b157-40f2-95e7-5a2de737dbaa" providerId="ADAL" clId="{22892C05-1F89-436D-9E69-8DDECF8B3128}" dt="2026-05-14T13:27:00.885" v="26" actId="478"/>
          <ac:spMkLst>
            <pc:docMk/>
            <pc:sldMk cId="0" sldId="344"/>
            <ac:spMk id="6" creationId="{75EA92F2-BB61-657A-F4ED-AB11D3028C42}"/>
          </ac:spMkLst>
        </pc:spChg>
        <pc:spChg chg="del">
          <ac:chgData name="Antonia Nikolaidou" userId="bce886da-b157-40f2-95e7-5a2de737dbaa" providerId="ADAL" clId="{22892C05-1F89-436D-9E69-8DDECF8B3128}" dt="2026-05-14T13:26:59.687" v="25" actId="478"/>
          <ac:spMkLst>
            <pc:docMk/>
            <pc:sldMk cId="0" sldId="344"/>
            <ac:spMk id="7" creationId="{0EC38EDC-0661-E667-4360-DE91363E78BE}"/>
          </ac:spMkLst>
        </pc:spChg>
        <pc:grpChg chg="del">
          <ac:chgData name="Antonia Nikolaidou" userId="bce886da-b157-40f2-95e7-5a2de737dbaa" providerId="ADAL" clId="{22892C05-1F89-436D-9E69-8DDECF8B3128}" dt="2026-05-14T13:27:00.885" v="26" actId="478"/>
          <ac:grpSpMkLst>
            <pc:docMk/>
            <pc:sldMk cId="0" sldId="344"/>
            <ac:grpSpMk id="4" creationId="{17F50D40-EBA8-CB40-1978-08C6FA951AEB}"/>
          </ac:grpSpMkLst>
        </pc:grpChg>
      </pc:sldChg>
      <pc:sldChg chg="delSp mod">
        <pc:chgData name="Antonia Nikolaidou" userId="bce886da-b157-40f2-95e7-5a2de737dbaa" providerId="ADAL" clId="{22892C05-1F89-436D-9E69-8DDECF8B3128}" dt="2026-05-14T13:27:03.949" v="28" actId="478"/>
        <pc:sldMkLst>
          <pc:docMk/>
          <pc:sldMk cId="0" sldId="345"/>
        </pc:sldMkLst>
        <pc:spChg chg="del">
          <ac:chgData name="Antonia Nikolaidou" userId="bce886da-b157-40f2-95e7-5a2de737dbaa" providerId="ADAL" clId="{22892C05-1F89-436D-9E69-8DDECF8B3128}" dt="2026-05-14T13:27:03.949" v="28" actId="478"/>
          <ac:spMkLst>
            <pc:docMk/>
            <pc:sldMk cId="0" sldId="345"/>
            <ac:spMk id="3" creationId="{35F08EDE-F1AE-0C8C-F2FF-308D985A675B}"/>
          </ac:spMkLst>
        </pc:spChg>
        <pc:spChg chg="del">
          <ac:chgData name="Antonia Nikolaidou" userId="bce886da-b157-40f2-95e7-5a2de737dbaa" providerId="ADAL" clId="{22892C05-1F89-436D-9E69-8DDECF8B3128}" dt="2026-05-14T13:27:03.133" v="27" actId="478"/>
          <ac:spMkLst>
            <pc:docMk/>
            <pc:sldMk cId="0" sldId="345"/>
            <ac:spMk id="4" creationId="{329E501E-DFE8-8CB6-D4B8-8A83EB448CCA}"/>
          </ac:spMkLst>
        </pc:spChg>
      </pc:sldChg>
      <pc:sldChg chg="delSp modSp mod">
        <pc:chgData name="Antonia Nikolaidou" userId="bce886da-b157-40f2-95e7-5a2de737dbaa" providerId="ADAL" clId="{22892C05-1F89-436D-9E69-8DDECF8B3128}" dt="2026-05-14T13:26:56.227" v="24" actId="478"/>
        <pc:sldMkLst>
          <pc:docMk/>
          <pc:sldMk cId="0" sldId="346"/>
        </pc:sldMkLst>
        <pc:spChg chg="topLvl">
          <ac:chgData name="Antonia Nikolaidou" userId="bce886da-b157-40f2-95e7-5a2de737dbaa" providerId="ADAL" clId="{22892C05-1F89-436D-9E69-8DDECF8B3128}" dt="2026-05-14T13:26:56.227" v="24" actId="478"/>
          <ac:spMkLst>
            <pc:docMk/>
            <pc:sldMk cId="0" sldId="346"/>
            <ac:spMk id="5" creationId="{9DF184A5-523A-6AAE-B6C2-8A21BBDF06F5}"/>
          </ac:spMkLst>
        </pc:spChg>
        <pc:spChg chg="del mod topLvl">
          <ac:chgData name="Antonia Nikolaidou" userId="bce886da-b157-40f2-95e7-5a2de737dbaa" providerId="ADAL" clId="{22892C05-1F89-436D-9E69-8DDECF8B3128}" dt="2026-05-14T13:26:56.227" v="24" actId="478"/>
          <ac:spMkLst>
            <pc:docMk/>
            <pc:sldMk cId="0" sldId="346"/>
            <ac:spMk id="6" creationId="{C42EB110-F8CA-955B-1D53-F566E81DE24E}"/>
          </ac:spMkLst>
        </pc:spChg>
        <pc:spChg chg="del">
          <ac:chgData name="Antonia Nikolaidou" userId="bce886da-b157-40f2-95e7-5a2de737dbaa" providerId="ADAL" clId="{22892C05-1F89-436D-9E69-8DDECF8B3128}" dt="2026-05-14T13:26:55.071" v="23" actId="478"/>
          <ac:spMkLst>
            <pc:docMk/>
            <pc:sldMk cId="0" sldId="346"/>
            <ac:spMk id="7" creationId="{ADB30B29-0363-CF19-6F1F-DA13E5AA0953}"/>
          </ac:spMkLst>
        </pc:spChg>
        <pc:grpChg chg="del">
          <ac:chgData name="Antonia Nikolaidou" userId="bce886da-b157-40f2-95e7-5a2de737dbaa" providerId="ADAL" clId="{22892C05-1F89-436D-9E69-8DDECF8B3128}" dt="2026-05-14T13:26:56.227" v="24" actId="478"/>
          <ac:grpSpMkLst>
            <pc:docMk/>
            <pc:sldMk cId="0" sldId="346"/>
            <ac:grpSpMk id="4" creationId="{F429F15D-2D35-6064-6C76-2D521F74E262}"/>
          </ac:grpSpMkLst>
        </pc:grpChg>
      </pc:sldChg>
      <pc:sldChg chg="delSp modSp mod">
        <pc:chgData name="Antonia Nikolaidou" userId="bce886da-b157-40f2-95e7-5a2de737dbaa" providerId="ADAL" clId="{22892C05-1F89-436D-9E69-8DDECF8B3128}" dt="2026-05-14T13:25:59.656" v="5" actId="478"/>
        <pc:sldMkLst>
          <pc:docMk/>
          <pc:sldMk cId="0" sldId="347"/>
        </pc:sldMkLst>
        <pc:spChg chg="topLvl">
          <ac:chgData name="Antonia Nikolaidou" userId="bce886da-b157-40f2-95e7-5a2de737dbaa" providerId="ADAL" clId="{22892C05-1F89-436D-9E69-8DDECF8B3128}" dt="2026-05-14T13:25:59.656" v="5" actId="478"/>
          <ac:spMkLst>
            <pc:docMk/>
            <pc:sldMk cId="0" sldId="347"/>
            <ac:spMk id="5" creationId="{4145BF90-F9AE-CC56-3C9A-18FEC207A12E}"/>
          </ac:spMkLst>
        </pc:spChg>
        <pc:spChg chg="del mod topLvl">
          <ac:chgData name="Antonia Nikolaidou" userId="bce886da-b157-40f2-95e7-5a2de737dbaa" providerId="ADAL" clId="{22892C05-1F89-436D-9E69-8DDECF8B3128}" dt="2026-05-14T13:25:59.656" v="5" actId="478"/>
          <ac:spMkLst>
            <pc:docMk/>
            <pc:sldMk cId="0" sldId="347"/>
            <ac:spMk id="6" creationId="{FAB03B3D-C0B0-4B6D-2B45-3CF436268CA1}"/>
          </ac:spMkLst>
        </pc:spChg>
        <pc:spChg chg="del">
          <ac:chgData name="Antonia Nikolaidou" userId="bce886da-b157-40f2-95e7-5a2de737dbaa" providerId="ADAL" clId="{22892C05-1F89-436D-9E69-8DDECF8B3128}" dt="2026-05-14T13:25:58.411" v="4" actId="478"/>
          <ac:spMkLst>
            <pc:docMk/>
            <pc:sldMk cId="0" sldId="347"/>
            <ac:spMk id="7" creationId="{DF6423E7-B171-AC99-6B63-C5537EF52A7D}"/>
          </ac:spMkLst>
        </pc:spChg>
        <pc:grpChg chg="del">
          <ac:chgData name="Antonia Nikolaidou" userId="bce886da-b157-40f2-95e7-5a2de737dbaa" providerId="ADAL" clId="{22892C05-1F89-436D-9E69-8DDECF8B3128}" dt="2026-05-14T13:25:59.656" v="5" actId="478"/>
          <ac:grpSpMkLst>
            <pc:docMk/>
            <pc:sldMk cId="0" sldId="347"/>
            <ac:grpSpMk id="4" creationId="{DAA864EC-4503-E49B-6B4B-3F0CC31545CF}"/>
          </ac:grpSpMkLst>
        </pc:grpChg>
      </pc:sldChg>
      <pc:sldChg chg="delSp mod">
        <pc:chgData name="Antonia Nikolaidou" userId="bce886da-b157-40f2-95e7-5a2de737dbaa" providerId="ADAL" clId="{22892C05-1F89-436D-9E69-8DDECF8B3128}" dt="2026-05-14T13:26:04.626" v="7" actId="478"/>
        <pc:sldMkLst>
          <pc:docMk/>
          <pc:sldMk cId="0" sldId="348"/>
        </pc:sldMkLst>
        <pc:spChg chg="topLvl">
          <ac:chgData name="Antonia Nikolaidou" userId="bce886da-b157-40f2-95e7-5a2de737dbaa" providerId="ADAL" clId="{22892C05-1F89-436D-9E69-8DDECF8B3128}" dt="2026-05-14T13:26:04.626" v="7" actId="478"/>
          <ac:spMkLst>
            <pc:docMk/>
            <pc:sldMk cId="0" sldId="348"/>
            <ac:spMk id="5" creationId="{9D145D46-CEA7-6F58-2BD8-E2E9277FA146}"/>
          </ac:spMkLst>
        </pc:spChg>
        <pc:spChg chg="del topLvl">
          <ac:chgData name="Antonia Nikolaidou" userId="bce886da-b157-40f2-95e7-5a2de737dbaa" providerId="ADAL" clId="{22892C05-1F89-436D-9E69-8DDECF8B3128}" dt="2026-05-14T13:26:04.626" v="7" actId="478"/>
          <ac:spMkLst>
            <pc:docMk/>
            <pc:sldMk cId="0" sldId="348"/>
            <ac:spMk id="6" creationId="{B16EA4E0-7A2C-F567-0C62-01E1CBEE363D}"/>
          </ac:spMkLst>
        </pc:spChg>
        <pc:spChg chg="del">
          <ac:chgData name="Antonia Nikolaidou" userId="bce886da-b157-40f2-95e7-5a2de737dbaa" providerId="ADAL" clId="{22892C05-1F89-436D-9E69-8DDECF8B3128}" dt="2026-05-14T13:26:03.416" v="6" actId="478"/>
          <ac:spMkLst>
            <pc:docMk/>
            <pc:sldMk cId="0" sldId="348"/>
            <ac:spMk id="7" creationId="{931829D8-2D34-2025-1B7F-79FF81D08B22}"/>
          </ac:spMkLst>
        </pc:spChg>
        <pc:grpChg chg="del">
          <ac:chgData name="Antonia Nikolaidou" userId="bce886da-b157-40f2-95e7-5a2de737dbaa" providerId="ADAL" clId="{22892C05-1F89-436D-9E69-8DDECF8B3128}" dt="2026-05-14T13:26:04.626" v="7" actId="478"/>
          <ac:grpSpMkLst>
            <pc:docMk/>
            <pc:sldMk cId="0" sldId="348"/>
            <ac:grpSpMk id="4" creationId="{34D81955-21E5-DAB1-F3DB-65728169292E}"/>
          </ac:grpSpMkLst>
        </pc:grpChg>
      </pc:sldChg>
      <pc:sldChg chg="delSp mod">
        <pc:chgData name="Antonia Nikolaidou" userId="bce886da-b157-40f2-95e7-5a2de737dbaa" providerId="ADAL" clId="{22892C05-1F89-436D-9E69-8DDECF8B3128}" dt="2026-05-14T13:26:08.356" v="9" actId="478"/>
        <pc:sldMkLst>
          <pc:docMk/>
          <pc:sldMk cId="0" sldId="349"/>
        </pc:sldMkLst>
        <pc:spChg chg="topLvl">
          <ac:chgData name="Antonia Nikolaidou" userId="bce886da-b157-40f2-95e7-5a2de737dbaa" providerId="ADAL" clId="{22892C05-1F89-436D-9E69-8DDECF8B3128}" dt="2026-05-14T13:26:08.356" v="9" actId="478"/>
          <ac:spMkLst>
            <pc:docMk/>
            <pc:sldMk cId="0" sldId="349"/>
            <ac:spMk id="5" creationId="{625BE7AA-1D54-3A65-3F3A-2D5770DADA0F}"/>
          </ac:spMkLst>
        </pc:spChg>
        <pc:spChg chg="del topLvl">
          <ac:chgData name="Antonia Nikolaidou" userId="bce886da-b157-40f2-95e7-5a2de737dbaa" providerId="ADAL" clId="{22892C05-1F89-436D-9E69-8DDECF8B3128}" dt="2026-05-14T13:26:08.356" v="9" actId="478"/>
          <ac:spMkLst>
            <pc:docMk/>
            <pc:sldMk cId="0" sldId="349"/>
            <ac:spMk id="6" creationId="{32736ED8-07CC-F6ED-5728-7FB484241EB9}"/>
          </ac:spMkLst>
        </pc:spChg>
        <pc:spChg chg="del">
          <ac:chgData name="Antonia Nikolaidou" userId="bce886da-b157-40f2-95e7-5a2de737dbaa" providerId="ADAL" clId="{22892C05-1F89-436D-9E69-8DDECF8B3128}" dt="2026-05-14T13:26:07.337" v="8" actId="478"/>
          <ac:spMkLst>
            <pc:docMk/>
            <pc:sldMk cId="0" sldId="349"/>
            <ac:spMk id="7" creationId="{01EF68AB-EAFE-CD3A-671F-87F8EBD5EBA6}"/>
          </ac:spMkLst>
        </pc:spChg>
        <pc:grpChg chg="del">
          <ac:chgData name="Antonia Nikolaidou" userId="bce886da-b157-40f2-95e7-5a2de737dbaa" providerId="ADAL" clId="{22892C05-1F89-436D-9E69-8DDECF8B3128}" dt="2026-05-14T13:26:08.356" v="9" actId="478"/>
          <ac:grpSpMkLst>
            <pc:docMk/>
            <pc:sldMk cId="0" sldId="349"/>
            <ac:grpSpMk id="4" creationId="{45D6B0A4-995F-4EA2-1977-631466F61A80}"/>
          </ac:grpSpMkLst>
        </pc:grpChg>
      </pc:sldChg>
      <pc:sldChg chg="delSp mod">
        <pc:chgData name="Antonia Nikolaidou" userId="bce886da-b157-40f2-95e7-5a2de737dbaa" providerId="ADAL" clId="{22892C05-1F89-436D-9E69-8DDECF8B3128}" dt="2026-05-14T13:26:12.378" v="11" actId="478"/>
        <pc:sldMkLst>
          <pc:docMk/>
          <pc:sldMk cId="0" sldId="350"/>
        </pc:sldMkLst>
        <pc:spChg chg="topLvl">
          <ac:chgData name="Antonia Nikolaidou" userId="bce886da-b157-40f2-95e7-5a2de737dbaa" providerId="ADAL" clId="{22892C05-1F89-436D-9E69-8DDECF8B3128}" dt="2026-05-14T13:26:12.378" v="11" actId="478"/>
          <ac:spMkLst>
            <pc:docMk/>
            <pc:sldMk cId="0" sldId="350"/>
            <ac:spMk id="5" creationId="{19B0058B-63BF-F13F-3D81-072785AB5D8A}"/>
          </ac:spMkLst>
        </pc:spChg>
        <pc:spChg chg="del topLvl">
          <ac:chgData name="Antonia Nikolaidou" userId="bce886da-b157-40f2-95e7-5a2de737dbaa" providerId="ADAL" clId="{22892C05-1F89-436D-9E69-8DDECF8B3128}" dt="2026-05-14T13:26:12.378" v="11" actId="478"/>
          <ac:spMkLst>
            <pc:docMk/>
            <pc:sldMk cId="0" sldId="350"/>
            <ac:spMk id="6" creationId="{481EC620-81A6-B224-EE3A-2B8A5DFF6303}"/>
          </ac:spMkLst>
        </pc:spChg>
        <pc:spChg chg="del">
          <ac:chgData name="Antonia Nikolaidou" userId="bce886da-b157-40f2-95e7-5a2de737dbaa" providerId="ADAL" clId="{22892C05-1F89-436D-9E69-8DDECF8B3128}" dt="2026-05-14T13:26:11.143" v="10" actId="478"/>
          <ac:spMkLst>
            <pc:docMk/>
            <pc:sldMk cId="0" sldId="350"/>
            <ac:spMk id="7" creationId="{9E7760FC-824F-779A-4992-CD7E6A95787E}"/>
          </ac:spMkLst>
        </pc:spChg>
        <pc:grpChg chg="del">
          <ac:chgData name="Antonia Nikolaidou" userId="bce886da-b157-40f2-95e7-5a2de737dbaa" providerId="ADAL" clId="{22892C05-1F89-436D-9E69-8DDECF8B3128}" dt="2026-05-14T13:26:12.378" v="11" actId="478"/>
          <ac:grpSpMkLst>
            <pc:docMk/>
            <pc:sldMk cId="0" sldId="350"/>
            <ac:grpSpMk id="4" creationId="{F1A22A83-3E88-8805-CF5D-D7ADB4629933}"/>
          </ac:grpSpMkLst>
        </pc:grpChg>
      </pc:sldChg>
      <pc:sldChg chg="delSp mod">
        <pc:chgData name="Antonia Nikolaidou" userId="bce886da-b157-40f2-95e7-5a2de737dbaa" providerId="ADAL" clId="{22892C05-1F89-436D-9E69-8DDECF8B3128}" dt="2026-05-14T13:26:16.200" v="13" actId="478"/>
        <pc:sldMkLst>
          <pc:docMk/>
          <pc:sldMk cId="0" sldId="351"/>
        </pc:sldMkLst>
        <pc:spChg chg="topLvl">
          <ac:chgData name="Antonia Nikolaidou" userId="bce886da-b157-40f2-95e7-5a2de737dbaa" providerId="ADAL" clId="{22892C05-1F89-436D-9E69-8DDECF8B3128}" dt="2026-05-14T13:26:16.200" v="13" actId="478"/>
          <ac:spMkLst>
            <pc:docMk/>
            <pc:sldMk cId="0" sldId="351"/>
            <ac:spMk id="3" creationId="{5893E036-21BE-4883-05C2-252EDED4EAD0}"/>
          </ac:spMkLst>
        </pc:spChg>
        <pc:spChg chg="del topLvl">
          <ac:chgData name="Antonia Nikolaidou" userId="bce886da-b157-40f2-95e7-5a2de737dbaa" providerId="ADAL" clId="{22892C05-1F89-436D-9E69-8DDECF8B3128}" dt="2026-05-14T13:26:16.200" v="13" actId="478"/>
          <ac:spMkLst>
            <pc:docMk/>
            <pc:sldMk cId="0" sldId="351"/>
            <ac:spMk id="4" creationId="{498C622B-C93D-620D-1D8F-392FB2379F6A}"/>
          </ac:spMkLst>
        </pc:spChg>
        <pc:spChg chg="del">
          <ac:chgData name="Antonia Nikolaidou" userId="bce886da-b157-40f2-95e7-5a2de737dbaa" providerId="ADAL" clId="{22892C05-1F89-436D-9E69-8DDECF8B3128}" dt="2026-05-14T13:26:15.072" v="12" actId="478"/>
          <ac:spMkLst>
            <pc:docMk/>
            <pc:sldMk cId="0" sldId="351"/>
            <ac:spMk id="5" creationId="{45D14E6C-5731-BFA0-48D5-1F009B4BF7DC}"/>
          </ac:spMkLst>
        </pc:spChg>
        <pc:grpChg chg="del">
          <ac:chgData name="Antonia Nikolaidou" userId="bce886da-b157-40f2-95e7-5a2de737dbaa" providerId="ADAL" clId="{22892C05-1F89-436D-9E69-8DDECF8B3128}" dt="2026-05-14T13:26:16.200" v="13" actId="478"/>
          <ac:grpSpMkLst>
            <pc:docMk/>
            <pc:sldMk cId="0" sldId="351"/>
            <ac:grpSpMk id="2" creationId="{3524C9A0-B323-5F5D-E92D-AFE18A861854}"/>
          </ac:grpSpMkLst>
        </pc:grpChg>
      </pc:sldChg>
      <pc:sldChg chg="delSp mod">
        <pc:chgData name="Antonia Nikolaidou" userId="bce886da-b157-40f2-95e7-5a2de737dbaa" providerId="ADAL" clId="{22892C05-1F89-436D-9E69-8DDECF8B3128}" dt="2026-05-14T13:26:19.915" v="15" actId="478"/>
        <pc:sldMkLst>
          <pc:docMk/>
          <pc:sldMk cId="0" sldId="352"/>
        </pc:sldMkLst>
        <pc:spChg chg="topLvl">
          <ac:chgData name="Antonia Nikolaidou" userId="bce886da-b157-40f2-95e7-5a2de737dbaa" providerId="ADAL" clId="{22892C05-1F89-436D-9E69-8DDECF8B3128}" dt="2026-05-14T13:26:19.915" v="15" actId="478"/>
          <ac:spMkLst>
            <pc:docMk/>
            <pc:sldMk cId="0" sldId="352"/>
            <ac:spMk id="3" creationId="{8E96A05F-EA06-10E8-A728-80A48C6E70F0}"/>
          </ac:spMkLst>
        </pc:spChg>
        <pc:spChg chg="del topLvl">
          <ac:chgData name="Antonia Nikolaidou" userId="bce886da-b157-40f2-95e7-5a2de737dbaa" providerId="ADAL" clId="{22892C05-1F89-436D-9E69-8DDECF8B3128}" dt="2026-05-14T13:26:19.915" v="15" actId="478"/>
          <ac:spMkLst>
            <pc:docMk/>
            <pc:sldMk cId="0" sldId="352"/>
            <ac:spMk id="4" creationId="{9811F394-27CB-118C-B7E5-261804B54D22}"/>
          </ac:spMkLst>
        </pc:spChg>
        <pc:spChg chg="del">
          <ac:chgData name="Antonia Nikolaidou" userId="bce886da-b157-40f2-95e7-5a2de737dbaa" providerId="ADAL" clId="{22892C05-1F89-436D-9E69-8DDECF8B3128}" dt="2026-05-14T13:26:18.898" v="14" actId="478"/>
          <ac:spMkLst>
            <pc:docMk/>
            <pc:sldMk cId="0" sldId="352"/>
            <ac:spMk id="5" creationId="{735A528F-CC8E-531D-3BA4-9904CFA6EDD9}"/>
          </ac:spMkLst>
        </pc:spChg>
        <pc:grpChg chg="del">
          <ac:chgData name="Antonia Nikolaidou" userId="bce886da-b157-40f2-95e7-5a2de737dbaa" providerId="ADAL" clId="{22892C05-1F89-436D-9E69-8DDECF8B3128}" dt="2026-05-14T13:26:19.915" v="15" actId="478"/>
          <ac:grpSpMkLst>
            <pc:docMk/>
            <pc:sldMk cId="0" sldId="352"/>
            <ac:grpSpMk id="2" creationId="{048E7943-33AC-10FD-5A56-03172AFE57E1}"/>
          </ac:grpSpMkLst>
        </pc:grpChg>
      </pc:sldChg>
      <pc:sldChg chg="delSp mod">
        <pc:chgData name="Antonia Nikolaidou" userId="bce886da-b157-40f2-95e7-5a2de737dbaa" providerId="ADAL" clId="{22892C05-1F89-436D-9E69-8DDECF8B3128}" dt="2026-05-14T13:26:23.758" v="17" actId="478"/>
        <pc:sldMkLst>
          <pc:docMk/>
          <pc:sldMk cId="0" sldId="353"/>
        </pc:sldMkLst>
        <pc:spChg chg="topLvl">
          <ac:chgData name="Antonia Nikolaidou" userId="bce886da-b157-40f2-95e7-5a2de737dbaa" providerId="ADAL" clId="{22892C05-1F89-436D-9E69-8DDECF8B3128}" dt="2026-05-14T13:26:23.758" v="17" actId="478"/>
          <ac:spMkLst>
            <pc:docMk/>
            <pc:sldMk cId="0" sldId="353"/>
            <ac:spMk id="3" creationId="{237E1FED-177F-308B-52E2-7B0CACFADC08}"/>
          </ac:spMkLst>
        </pc:spChg>
        <pc:spChg chg="del topLvl">
          <ac:chgData name="Antonia Nikolaidou" userId="bce886da-b157-40f2-95e7-5a2de737dbaa" providerId="ADAL" clId="{22892C05-1F89-436D-9E69-8DDECF8B3128}" dt="2026-05-14T13:26:23.758" v="17" actId="478"/>
          <ac:spMkLst>
            <pc:docMk/>
            <pc:sldMk cId="0" sldId="353"/>
            <ac:spMk id="4" creationId="{37C095D8-89EF-560F-1A1E-88EB7A5D125E}"/>
          </ac:spMkLst>
        </pc:spChg>
        <pc:spChg chg="del">
          <ac:chgData name="Antonia Nikolaidou" userId="bce886da-b157-40f2-95e7-5a2de737dbaa" providerId="ADAL" clId="{22892C05-1F89-436D-9E69-8DDECF8B3128}" dt="2026-05-14T13:26:22.740" v="16" actId="478"/>
          <ac:spMkLst>
            <pc:docMk/>
            <pc:sldMk cId="0" sldId="353"/>
            <ac:spMk id="5" creationId="{2AAF7621-320C-B3F9-DB79-BDD95B9BE998}"/>
          </ac:spMkLst>
        </pc:spChg>
        <pc:grpChg chg="del">
          <ac:chgData name="Antonia Nikolaidou" userId="bce886da-b157-40f2-95e7-5a2de737dbaa" providerId="ADAL" clId="{22892C05-1F89-436D-9E69-8DDECF8B3128}" dt="2026-05-14T13:26:23.758" v="17" actId="478"/>
          <ac:grpSpMkLst>
            <pc:docMk/>
            <pc:sldMk cId="0" sldId="353"/>
            <ac:grpSpMk id="2" creationId="{167796C6-8F47-3FB8-B687-A6B49F2120B3}"/>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59A74-708A-0359-FB53-9C6F8A90223B}"/>
              </a:ext>
            </a:extLst>
          </p:cNvPr>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p>
        </p:txBody>
      </p:sp>
      <p:sp>
        <p:nvSpPr>
          <p:cNvPr id="3" name="Subtitle 2">
            <a:extLst>
              <a:ext uri="{FF2B5EF4-FFF2-40B4-BE49-F238E27FC236}">
                <a16:creationId xmlns:a16="http://schemas.microsoft.com/office/drawing/2014/main" id="{0BB3C77F-31A4-02FB-FBC1-B49860B3FE00}"/>
              </a:ext>
            </a:extLst>
          </p:cNvPr>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p>
        </p:txBody>
      </p:sp>
      <p:sp>
        <p:nvSpPr>
          <p:cNvPr id="4" name="Date Placeholder 3">
            <a:extLst>
              <a:ext uri="{FF2B5EF4-FFF2-40B4-BE49-F238E27FC236}">
                <a16:creationId xmlns:a16="http://schemas.microsoft.com/office/drawing/2014/main" id="{AA7F3756-06CC-7DCD-04CF-DC8DE44BCD41}"/>
              </a:ext>
            </a:extLst>
          </p:cNvPr>
          <p:cNvSpPr txBox="1">
            <a:spLocks noGrp="1"/>
          </p:cNvSpPr>
          <p:nvPr>
            <p:ph type="dt" sz="half" idx="7"/>
          </p:nvPr>
        </p:nvSpPr>
        <p:spPr/>
        <p:txBody>
          <a:bodyPr/>
          <a:lstStyle>
            <a:lvl1pPr>
              <a:defRPr/>
            </a:lvl1pPr>
          </a:lstStyle>
          <a:p>
            <a:pPr lvl="0"/>
            <a:fld id="{9C1959EF-7196-495C-8587-BD2DF389B070}" type="datetime1">
              <a:rPr lang="en-US"/>
              <a:pPr lvl="0"/>
              <a:t>5/14/2026</a:t>
            </a:fld>
            <a:endParaRPr lang="en-US"/>
          </a:p>
        </p:txBody>
      </p:sp>
      <p:sp>
        <p:nvSpPr>
          <p:cNvPr id="5" name="Footer Placeholder 4">
            <a:extLst>
              <a:ext uri="{FF2B5EF4-FFF2-40B4-BE49-F238E27FC236}">
                <a16:creationId xmlns:a16="http://schemas.microsoft.com/office/drawing/2014/main" id="{536D080C-1967-E979-F544-F20AE1257A9E}"/>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462C82A0-B152-B9B5-7122-4DF02C86AA88}"/>
              </a:ext>
            </a:extLst>
          </p:cNvPr>
          <p:cNvSpPr txBox="1">
            <a:spLocks noGrp="1"/>
          </p:cNvSpPr>
          <p:nvPr>
            <p:ph type="sldNum" sz="quarter" idx="8"/>
          </p:nvPr>
        </p:nvSpPr>
        <p:spPr/>
        <p:txBody>
          <a:bodyPr/>
          <a:lstStyle>
            <a:lvl1pPr>
              <a:defRPr/>
            </a:lvl1pPr>
          </a:lstStyle>
          <a:p>
            <a:pPr lvl="0"/>
            <a:fld id="{9CE90E8A-3F0C-47DE-87E4-76C2D0778379}" type="slidenum">
              <a:t>‹#›</a:t>
            </a:fld>
            <a:endParaRPr lang="en-US"/>
          </a:p>
        </p:txBody>
      </p:sp>
    </p:spTree>
    <p:extLst>
      <p:ext uri="{BB962C8B-B14F-4D97-AF65-F5344CB8AC3E}">
        <p14:creationId xmlns:p14="http://schemas.microsoft.com/office/powerpoint/2010/main" val="99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906F0-FF8D-C6EB-2CFF-348EAE770BA7}"/>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B4A01BE0-3EF0-37C8-0509-F5C17E2E548B}"/>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1E107-6908-3533-1FFE-E1B5FA3A87E4}"/>
              </a:ext>
            </a:extLst>
          </p:cNvPr>
          <p:cNvSpPr txBox="1">
            <a:spLocks noGrp="1"/>
          </p:cNvSpPr>
          <p:nvPr>
            <p:ph type="dt" sz="half" idx="7"/>
          </p:nvPr>
        </p:nvSpPr>
        <p:spPr/>
        <p:txBody>
          <a:bodyPr/>
          <a:lstStyle>
            <a:lvl1pPr>
              <a:defRPr/>
            </a:lvl1pPr>
          </a:lstStyle>
          <a:p>
            <a:pPr lvl="0"/>
            <a:fld id="{06F4C9FB-C25C-4649-B664-AFA5B4816A39}" type="datetime1">
              <a:rPr lang="en-US"/>
              <a:pPr lvl="0"/>
              <a:t>5/14/2026</a:t>
            </a:fld>
            <a:endParaRPr lang="en-US"/>
          </a:p>
        </p:txBody>
      </p:sp>
      <p:sp>
        <p:nvSpPr>
          <p:cNvPr id="5" name="Footer Placeholder 4">
            <a:extLst>
              <a:ext uri="{FF2B5EF4-FFF2-40B4-BE49-F238E27FC236}">
                <a16:creationId xmlns:a16="http://schemas.microsoft.com/office/drawing/2014/main" id="{D77194A8-38AE-4AA9-96D1-53CFAB0ED7FD}"/>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ABFA489E-1E7C-6C47-236B-5FA949046D01}"/>
              </a:ext>
            </a:extLst>
          </p:cNvPr>
          <p:cNvSpPr txBox="1">
            <a:spLocks noGrp="1"/>
          </p:cNvSpPr>
          <p:nvPr>
            <p:ph type="sldNum" sz="quarter" idx="8"/>
          </p:nvPr>
        </p:nvSpPr>
        <p:spPr/>
        <p:txBody>
          <a:bodyPr/>
          <a:lstStyle>
            <a:lvl1pPr>
              <a:defRPr/>
            </a:lvl1pPr>
          </a:lstStyle>
          <a:p>
            <a:pPr lvl="0"/>
            <a:fld id="{A0659661-E1CC-488A-AAF3-6A562D4AA0EE}" type="slidenum">
              <a:t>‹#›</a:t>
            </a:fld>
            <a:endParaRPr lang="en-US"/>
          </a:p>
        </p:txBody>
      </p:sp>
    </p:spTree>
    <p:extLst>
      <p:ext uri="{BB962C8B-B14F-4D97-AF65-F5344CB8AC3E}">
        <p14:creationId xmlns:p14="http://schemas.microsoft.com/office/powerpoint/2010/main" val="3728726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81C5BE-EDDB-9B5F-FE83-73EBEF5EF24E}"/>
              </a:ext>
            </a:extLst>
          </p:cNvPr>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5D3B9DD3-033F-87B8-8973-4156C1D88171}"/>
              </a:ext>
            </a:extLst>
          </p:cNvPr>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B2FC04-DA50-41AA-A887-DB57D0908FC6}"/>
              </a:ext>
            </a:extLst>
          </p:cNvPr>
          <p:cNvSpPr txBox="1">
            <a:spLocks noGrp="1"/>
          </p:cNvSpPr>
          <p:nvPr>
            <p:ph type="dt" sz="half" idx="7"/>
          </p:nvPr>
        </p:nvSpPr>
        <p:spPr/>
        <p:txBody>
          <a:bodyPr/>
          <a:lstStyle>
            <a:lvl1pPr>
              <a:defRPr/>
            </a:lvl1pPr>
          </a:lstStyle>
          <a:p>
            <a:pPr lvl="0"/>
            <a:fld id="{E844B101-748E-4F00-A043-7C58973A9790}" type="datetime1">
              <a:rPr lang="en-US"/>
              <a:pPr lvl="0"/>
              <a:t>5/14/2026</a:t>
            </a:fld>
            <a:endParaRPr lang="en-US"/>
          </a:p>
        </p:txBody>
      </p:sp>
      <p:sp>
        <p:nvSpPr>
          <p:cNvPr id="5" name="Footer Placeholder 4">
            <a:extLst>
              <a:ext uri="{FF2B5EF4-FFF2-40B4-BE49-F238E27FC236}">
                <a16:creationId xmlns:a16="http://schemas.microsoft.com/office/drawing/2014/main" id="{3CEFB0CA-F560-CFAD-5738-66F583EC3439}"/>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9B96B3B2-63F0-25DC-2AA6-05E7E2CB6974}"/>
              </a:ext>
            </a:extLst>
          </p:cNvPr>
          <p:cNvSpPr txBox="1">
            <a:spLocks noGrp="1"/>
          </p:cNvSpPr>
          <p:nvPr>
            <p:ph type="sldNum" sz="quarter" idx="8"/>
          </p:nvPr>
        </p:nvSpPr>
        <p:spPr/>
        <p:txBody>
          <a:bodyPr/>
          <a:lstStyle>
            <a:lvl1pPr>
              <a:defRPr/>
            </a:lvl1pPr>
          </a:lstStyle>
          <a:p>
            <a:pPr lvl="0"/>
            <a:fld id="{C59CFC13-BC40-4F79-AFC3-D96BD6E1145E}" type="slidenum">
              <a:t>‹#›</a:t>
            </a:fld>
            <a:endParaRPr lang="en-US"/>
          </a:p>
        </p:txBody>
      </p:sp>
    </p:spTree>
    <p:extLst>
      <p:ext uri="{BB962C8B-B14F-4D97-AF65-F5344CB8AC3E}">
        <p14:creationId xmlns:p14="http://schemas.microsoft.com/office/powerpoint/2010/main" val="2763013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AFE3-2DF3-C3FB-077D-8A42ABB47AC6}"/>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EDAF755E-40D9-F7F7-E4C3-26E3B6A68FEC}"/>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4E54E-F885-C71E-53C5-A5E091AC9141}"/>
              </a:ext>
            </a:extLst>
          </p:cNvPr>
          <p:cNvSpPr txBox="1">
            <a:spLocks noGrp="1"/>
          </p:cNvSpPr>
          <p:nvPr>
            <p:ph type="dt" sz="half" idx="7"/>
          </p:nvPr>
        </p:nvSpPr>
        <p:spPr/>
        <p:txBody>
          <a:bodyPr/>
          <a:lstStyle>
            <a:lvl1pPr>
              <a:defRPr/>
            </a:lvl1pPr>
          </a:lstStyle>
          <a:p>
            <a:pPr lvl="0"/>
            <a:fld id="{8BBCE748-E481-44FB-8554-2A7EC72910E4}" type="datetime1">
              <a:rPr lang="en-US"/>
              <a:pPr lvl="0"/>
              <a:t>5/14/2026</a:t>
            </a:fld>
            <a:endParaRPr lang="en-US"/>
          </a:p>
        </p:txBody>
      </p:sp>
      <p:sp>
        <p:nvSpPr>
          <p:cNvPr id="5" name="Footer Placeholder 4">
            <a:extLst>
              <a:ext uri="{FF2B5EF4-FFF2-40B4-BE49-F238E27FC236}">
                <a16:creationId xmlns:a16="http://schemas.microsoft.com/office/drawing/2014/main" id="{07D464B3-FEDC-3CED-841C-B938F3F3EE57}"/>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4CDC4CAB-D540-94A8-B2F5-C1B9D5BA6635}"/>
              </a:ext>
            </a:extLst>
          </p:cNvPr>
          <p:cNvSpPr txBox="1">
            <a:spLocks noGrp="1"/>
          </p:cNvSpPr>
          <p:nvPr>
            <p:ph type="sldNum" sz="quarter" idx="8"/>
          </p:nvPr>
        </p:nvSpPr>
        <p:spPr/>
        <p:txBody>
          <a:bodyPr/>
          <a:lstStyle>
            <a:lvl1pPr>
              <a:defRPr/>
            </a:lvl1pPr>
          </a:lstStyle>
          <a:p>
            <a:pPr lvl="0"/>
            <a:fld id="{E1521697-C5AC-4701-BA79-581A1227F2C9}" type="slidenum">
              <a:t>‹#›</a:t>
            </a:fld>
            <a:endParaRPr lang="en-US"/>
          </a:p>
        </p:txBody>
      </p:sp>
    </p:spTree>
    <p:extLst>
      <p:ext uri="{BB962C8B-B14F-4D97-AF65-F5344CB8AC3E}">
        <p14:creationId xmlns:p14="http://schemas.microsoft.com/office/powerpoint/2010/main" val="200354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59D38-14FE-1AD5-8808-6B194259B04D}"/>
              </a:ext>
            </a:extLst>
          </p:cNvPr>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p>
        </p:txBody>
      </p:sp>
      <p:sp>
        <p:nvSpPr>
          <p:cNvPr id="3" name="Text Placeholder 2">
            <a:extLst>
              <a:ext uri="{FF2B5EF4-FFF2-40B4-BE49-F238E27FC236}">
                <a16:creationId xmlns:a16="http://schemas.microsoft.com/office/drawing/2014/main" id="{88BD2DBC-B7A2-C91C-46B8-08B60AA255B8}"/>
              </a:ext>
            </a:extLst>
          </p:cNvPr>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6691E7AD-9DCD-C0F5-E6ED-826551362062}"/>
              </a:ext>
            </a:extLst>
          </p:cNvPr>
          <p:cNvSpPr txBox="1">
            <a:spLocks noGrp="1"/>
          </p:cNvSpPr>
          <p:nvPr>
            <p:ph type="dt" sz="half" idx="7"/>
          </p:nvPr>
        </p:nvSpPr>
        <p:spPr/>
        <p:txBody>
          <a:bodyPr/>
          <a:lstStyle>
            <a:lvl1pPr>
              <a:defRPr/>
            </a:lvl1pPr>
          </a:lstStyle>
          <a:p>
            <a:pPr lvl="0"/>
            <a:fld id="{FCAD70D8-5C01-4590-AC8C-73750D86444E}" type="datetime1">
              <a:rPr lang="en-US"/>
              <a:pPr lvl="0"/>
              <a:t>5/14/2026</a:t>
            </a:fld>
            <a:endParaRPr lang="en-US"/>
          </a:p>
        </p:txBody>
      </p:sp>
      <p:sp>
        <p:nvSpPr>
          <p:cNvPr id="5" name="Footer Placeholder 4">
            <a:extLst>
              <a:ext uri="{FF2B5EF4-FFF2-40B4-BE49-F238E27FC236}">
                <a16:creationId xmlns:a16="http://schemas.microsoft.com/office/drawing/2014/main" id="{4561FCBF-CF3F-E1A3-0352-91B941ADC111}"/>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48B03F68-CF24-B793-B927-B82307CEECB7}"/>
              </a:ext>
            </a:extLst>
          </p:cNvPr>
          <p:cNvSpPr txBox="1">
            <a:spLocks noGrp="1"/>
          </p:cNvSpPr>
          <p:nvPr>
            <p:ph type="sldNum" sz="quarter" idx="8"/>
          </p:nvPr>
        </p:nvSpPr>
        <p:spPr/>
        <p:txBody>
          <a:bodyPr/>
          <a:lstStyle>
            <a:lvl1pPr>
              <a:defRPr/>
            </a:lvl1pPr>
          </a:lstStyle>
          <a:p>
            <a:pPr lvl="0"/>
            <a:fld id="{A601D6BA-D16F-46AA-97B3-82278C129EDE}" type="slidenum">
              <a:t>‹#›</a:t>
            </a:fld>
            <a:endParaRPr lang="en-US"/>
          </a:p>
        </p:txBody>
      </p:sp>
    </p:spTree>
    <p:extLst>
      <p:ext uri="{BB962C8B-B14F-4D97-AF65-F5344CB8AC3E}">
        <p14:creationId xmlns:p14="http://schemas.microsoft.com/office/powerpoint/2010/main" val="271631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13E5-588D-17F0-5BE9-5715719E8AC6}"/>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C2D21549-E901-356C-EE8B-23E8115BFC54}"/>
              </a:ext>
            </a:extLst>
          </p:cNvPr>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AEE926-2B31-B529-DF4B-15EBF84CF672}"/>
              </a:ext>
            </a:extLst>
          </p:cNvPr>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96362C-D1AF-AD7B-2772-FC69EA76388A}"/>
              </a:ext>
            </a:extLst>
          </p:cNvPr>
          <p:cNvSpPr txBox="1">
            <a:spLocks noGrp="1"/>
          </p:cNvSpPr>
          <p:nvPr>
            <p:ph type="dt" sz="half" idx="7"/>
          </p:nvPr>
        </p:nvSpPr>
        <p:spPr/>
        <p:txBody>
          <a:bodyPr/>
          <a:lstStyle>
            <a:lvl1pPr>
              <a:defRPr/>
            </a:lvl1pPr>
          </a:lstStyle>
          <a:p>
            <a:pPr lvl="0"/>
            <a:fld id="{5B47BBB1-2FA2-4014-961C-CB96D04E552C}" type="datetime1">
              <a:rPr lang="en-US"/>
              <a:pPr lvl="0"/>
              <a:t>5/14/2026</a:t>
            </a:fld>
            <a:endParaRPr lang="en-US"/>
          </a:p>
        </p:txBody>
      </p:sp>
      <p:sp>
        <p:nvSpPr>
          <p:cNvPr id="6" name="Footer Placeholder 5">
            <a:extLst>
              <a:ext uri="{FF2B5EF4-FFF2-40B4-BE49-F238E27FC236}">
                <a16:creationId xmlns:a16="http://schemas.microsoft.com/office/drawing/2014/main" id="{37E121CF-D079-3B5F-B220-F4B24635E0B3}"/>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C805394C-00B4-D226-FE86-97FC9660AE05}"/>
              </a:ext>
            </a:extLst>
          </p:cNvPr>
          <p:cNvSpPr txBox="1">
            <a:spLocks noGrp="1"/>
          </p:cNvSpPr>
          <p:nvPr>
            <p:ph type="sldNum" sz="quarter" idx="8"/>
          </p:nvPr>
        </p:nvSpPr>
        <p:spPr/>
        <p:txBody>
          <a:bodyPr/>
          <a:lstStyle>
            <a:lvl1pPr>
              <a:defRPr/>
            </a:lvl1pPr>
          </a:lstStyle>
          <a:p>
            <a:pPr lvl="0"/>
            <a:fld id="{4AB40AA1-B2DF-4011-9FDE-B9C644A67B33}" type="slidenum">
              <a:t>‹#›</a:t>
            </a:fld>
            <a:endParaRPr lang="en-US"/>
          </a:p>
        </p:txBody>
      </p:sp>
    </p:spTree>
    <p:extLst>
      <p:ext uri="{BB962C8B-B14F-4D97-AF65-F5344CB8AC3E}">
        <p14:creationId xmlns:p14="http://schemas.microsoft.com/office/powerpoint/2010/main" val="30246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6BCA-C219-42C7-91F3-5E090341B01F}"/>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1FF40DF8-A56B-84B6-9111-873FA5055BAB}"/>
              </a:ext>
            </a:extLst>
          </p:cNvPr>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2350CCA6-5284-2F0F-91DB-5E2FE15E1FD0}"/>
              </a:ext>
            </a:extLst>
          </p:cNvPr>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2F397D-52EC-DDA8-B9B3-32AB8E18256B}"/>
              </a:ext>
            </a:extLst>
          </p:cNvPr>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24CC5A30-5050-84E5-5E9D-8735D38286E9}"/>
              </a:ext>
            </a:extLst>
          </p:cNvPr>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E5AC3F-BF80-F45D-9056-6056C7634D91}"/>
              </a:ext>
            </a:extLst>
          </p:cNvPr>
          <p:cNvSpPr txBox="1">
            <a:spLocks noGrp="1"/>
          </p:cNvSpPr>
          <p:nvPr>
            <p:ph type="dt" sz="half" idx="7"/>
          </p:nvPr>
        </p:nvSpPr>
        <p:spPr/>
        <p:txBody>
          <a:bodyPr/>
          <a:lstStyle>
            <a:lvl1pPr>
              <a:defRPr/>
            </a:lvl1pPr>
          </a:lstStyle>
          <a:p>
            <a:pPr lvl="0"/>
            <a:fld id="{1EC61650-76B4-48B2-A91A-567ADFF70683}" type="datetime1">
              <a:rPr lang="en-US"/>
              <a:pPr lvl="0"/>
              <a:t>5/14/2026</a:t>
            </a:fld>
            <a:endParaRPr lang="en-US"/>
          </a:p>
        </p:txBody>
      </p:sp>
      <p:sp>
        <p:nvSpPr>
          <p:cNvPr id="8" name="Footer Placeholder 7">
            <a:extLst>
              <a:ext uri="{FF2B5EF4-FFF2-40B4-BE49-F238E27FC236}">
                <a16:creationId xmlns:a16="http://schemas.microsoft.com/office/drawing/2014/main" id="{6D4A1F09-E0E3-409B-3F6E-0ED48AE37D93}"/>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E308D24D-30E3-2457-EA78-61DD504B6818}"/>
              </a:ext>
            </a:extLst>
          </p:cNvPr>
          <p:cNvSpPr txBox="1">
            <a:spLocks noGrp="1"/>
          </p:cNvSpPr>
          <p:nvPr>
            <p:ph type="sldNum" sz="quarter" idx="8"/>
          </p:nvPr>
        </p:nvSpPr>
        <p:spPr/>
        <p:txBody>
          <a:bodyPr/>
          <a:lstStyle>
            <a:lvl1pPr>
              <a:defRPr/>
            </a:lvl1pPr>
          </a:lstStyle>
          <a:p>
            <a:pPr lvl="0"/>
            <a:fld id="{FFA350F6-CDC6-4C11-987D-1E41812E8B7C}" type="slidenum">
              <a:t>‹#›</a:t>
            </a:fld>
            <a:endParaRPr lang="en-US"/>
          </a:p>
        </p:txBody>
      </p:sp>
    </p:spTree>
    <p:extLst>
      <p:ext uri="{BB962C8B-B14F-4D97-AF65-F5344CB8AC3E}">
        <p14:creationId xmlns:p14="http://schemas.microsoft.com/office/powerpoint/2010/main" val="294477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74C5-843C-827B-254F-F35DFF958801}"/>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7304D958-876B-D3EF-5F03-9D4E4632DEBE}"/>
              </a:ext>
            </a:extLst>
          </p:cNvPr>
          <p:cNvSpPr txBox="1">
            <a:spLocks noGrp="1"/>
          </p:cNvSpPr>
          <p:nvPr>
            <p:ph type="dt" sz="half" idx="7"/>
          </p:nvPr>
        </p:nvSpPr>
        <p:spPr/>
        <p:txBody>
          <a:bodyPr/>
          <a:lstStyle>
            <a:lvl1pPr>
              <a:defRPr/>
            </a:lvl1pPr>
          </a:lstStyle>
          <a:p>
            <a:pPr lvl="0"/>
            <a:fld id="{DBF8E509-E59C-4184-9553-87661E071A6F}" type="datetime1">
              <a:rPr lang="en-US"/>
              <a:pPr lvl="0"/>
              <a:t>5/14/2026</a:t>
            </a:fld>
            <a:endParaRPr lang="en-US"/>
          </a:p>
        </p:txBody>
      </p:sp>
      <p:sp>
        <p:nvSpPr>
          <p:cNvPr id="4" name="Footer Placeholder 3">
            <a:extLst>
              <a:ext uri="{FF2B5EF4-FFF2-40B4-BE49-F238E27FC236}">
                <a16:creationId xmlns:a16="http://schemas.microsoft.com/office/drawing/2014/main" id="{1F7AF6EB-0080-5FA0-53DE-A4DF00B92B8F}"/>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2293F7DF-8D89-5E88-8CFB-CBB98CDC69F2}"/>
              </a:ext>
            </a:extLst>
          </p:cNvPr>
          <p:cNvSpPr txBox="1">
            <a:spLocks noGrp="1"/>
          </p:cNvSpPr>
          <p:nvPr>
            <p:ph type="sldNum" sz="quarter" idx="8"/>
          </p:nvPr>
        </p:nvSpPr>
        <p:spPr/>
        <p:txBody>
          <a:bodyPr/>
          <a:lstStyle>
            <a:lvl1pPr>
              <a:defRPr/>
            </a:lvl1pPr>
          </a:lstStyle>
          <a:p>
            <a:pPr lvl="0"/>
            <a:fld id="{DC1350A4-3E99-4545-92BB-AE6286944388}" type="slidenum">
              <a:t>‹#›</a:t>
            </a:fld>
            <a:endParaRPr lang="en-US"/>
          </a:p>
        </p:txBody>
      </p:sp>
    </p:spTree>
    <p:extLst>
      <p:ext uri="{BB962C8B-B14F-4D97-AF65-F5344CB8AC3E}">
        <p14:creationId xmlns:p14="http://schemas.microsoft.com/office/powerpoint/2010/main" val="279157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CE0EEB-689F-AAA3-7DCD-CDF0182233C3}"/>
              </a:ext>
            </a:extLst>
          </p:cNvPr>
          <p:cNvSpPr txBox="1">
            <a:spLocks noGrp="1"/>
          </p:cNvSpPr>
          <p:nvPr>
            <p:ph type="dt" sz="half" idx="7"/>
          </p:nvPr>
        </p:nvSpPr>
        <p:spPr/>
        <p:txBody>
          <a:bodyPr/>
          <a:lstStyle>
            <a:lvl1pPr>
              <a:defRPr/>
            </a:lvl1pPr>
          </a:lstStyle>
          <a:p>
            <a:pPr lvl="0"/>
            <a:fld id="{380DCFF7-0F11-403A-9071-10E05E578B5B}" type="datetime1">
              <a:rPr lang="en-US"/>
              <a:pPr lvl="0"/>
              <a:t>5/14/2026</a:t>
            </a:fld>
            <a:endParaRPr lang="en-US"/>
          </a:p>
        </p:txBody>
      </p:sp>
      <p:sp>
        <p:nvSpPr>
          <p:cNvPr id="3" name="Footer Placeholder 2">
            <a:extLst>
              <a:ext uri="{FF2B5EF4-FFF2-40B4-BE49-F238E27FC236}">
                <a16:creationId xmlns:a16="http://schemas.microsoft.com/office/drawing/2014/main" id="{3F2DEBF5-08F8-42F9-F6CD-575080DB0195}"/>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01E3A075-5A4B-C263-C981-D35F0445F8D1}"/>
              </a:ext>
            </a:extLst>
          </p:cNvPr>
          <p:cNvSpPr txBox="1">
            <a:spLocks noGrp="1"/>
          </p:cNvSpPr>
          <p:nvPr>
            <p:ph type="sldNum" sz="quarter" idx="8"/>
          </p:nvPr>
        </p:nvSpPr>
        <p:spPr/>
        <p:txBody>
          <a:bodyPr/>
          <a:lstStyle>
            <a:lvl1pPr>
              <a:defRPr/>
            </a:lvl1pPr>
          </a:lstStyle>
          <a:p>
            <a:pPr lvl="0"/>
            <a:fld id="{B6C05163-53D7-46D1-A8FF-1384BE57D62F}" type="slidenum">
              <a:t>‹#›</a:t>
            </a:fld>
            <a:endParaRPr lang="en-US"/>
          </a:p>
        </p:txBody>
      </p:sp>
    </p:spTree>
    <p:extLst>
      <p:ext uri="{BB962C8B-B14F-4D97-AF65-F5344CB8AC3E}">
        <p14:creationId xmlns:p14="http://schemas.microsoft.com/office/powerpoint/2010/main" val="242201612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7D6B-D89F-C1D5-C2ED-7C8E7146B417}"/>
              </a:ext>
            </a:extLst>
          </p:cNvPr>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p>
        </p:txBody>
      </p:sp>
      <p:sp>
        <p:nvSpPr>
          <p:cNvPr id="3" name="Content Placeholder 2">
            <a:extLst>
              <a:ext uri="{FF2B5EF4-FFF2-40B4-BE49-F238E27FC236}">
                <a16:creationId xmlns:a16="http://schemas.microsoft.com/office/drawing/2014/main" id="{1CC28F94-165B-E007-C224-A30C722E6C1D}"/>
              </a:ext>
            </a:extLst>
          </p:cNvPr>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3D7DB9-C329-53E1-B8C3-C4EEEB87E082}"/>
              </a:ext>
            </a:extLst>
          </p:cNvPr>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F215031D-C598-D292-3754-CE38D52FDB38}"/>
              </a:ext>
            </a:extLst>
          </p:cNvPr>
          <p:cNvSpPr txBox="1">
            <a:spLocks noGrp="1"/>
          </p:cNvSpPr>
          <p:nvPr>
            <p:ph type="dt" sz="half" idx="7"/>
          </p:nvPr>
        </p:nvSpPr>
        <p:spPr/>
        <p:txBody>
          <a:bodyPr/>
          <a:lstStyle>
            <a:lvl1pPr>
              <a:defRPr/>
            </a:lvl1pPr>
          </a:lstStyle>
          <a:p>
            <a:pPr lvl="0"/>
            <a:fld id="{AE396650-78F1-4F24-AF80-9C7228C9E3F7}" type="datetime1">
              <a:rPr lang="en-US"/>
              <a:pPr lvl="0"/>
              <a:t>5/14/2026</a:t>
            </a:fld>
            <a:endParaRPr lang="en-US"/>
          </a:p>
        </p:txBody>
      </p:sp>
      <p:sp>
        <p:nvSpPr>
          <p:cNvPr id="6" name="Footer Placeholder 5">
            <a:extLst>
              <a:ext uri="{FF2B5EF4-FFF2-40B4-BE49-F238E27FC236}">
                <a16:creationId xmlns:a16="http://schemas.microsoft.com/office/drawing/2014/main" id="{2F241C6B-E593-50EC-2D94-3DCE097C55C8}"/>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76EBF617-64F0-D8B4-BB13-489956185CEA}"/>
              </a:ext>
            </a:extLst>
          </p:cNvPr>
          <p:cNvSpPr txBox="1">
            <a:spLocks noGrp="1"/>
          </p:cNvSpPr>
          <p:nvPr>
            <p:ph type="sldNum" sz="quarter" idx="8"/>
          </p:nvPr>
        </p:nvSpPr>
        <p:spPr/>
        <p:txBody>
          <a:bodyPr/>
          <a:lstStyle>
            <a:lvl1pPr>
              <a:defRPr/>
            </a:lvl1pPr>
          </a:lstStyle>
          <a:p>
            <a:pPr lvl="0"/>
            <a:fld id="{A56DC805-839A-4167-84FF-E6CC645FA427}" type="slidenum">
              <a:t>‹#›</a:t>
            </a:fld>
            <a:endParaRPr lang="en-US"/>
          </a:p>
        </p:txBody>
      </p:sp>
    </p:spTree>
    <p:extLst>
      <p:ext uri="{BB962C8B-B14F-4D97-AF65-F5344CB8AC3E}">
        <p14:creationId xmlns:p14="http://schemas.microsoft.com/office/powerpoint/2010/main" val="3411947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82C3D-6C3D-CF9F-BCA7-67ADEA25F60D}"/>
              </a:ext>
            </a:extLst>
          </p:cNvPr>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p>
        </p:txBody>
      </p:sp>
      <p:sp>
        <p:nvSpPr>
          <p:cNvPr id="3" name="Picture Placeholder 2">
            <a:extLst>
              <a:ext uri="{FF2B5EF4-FFF2-40B4-BE49-F238E27FC236}">
                <a16:creationId xmlns:a16="http://schemas.microsoft.com/office/drawing/2014/main" id="{E99ACCD2-8D25-38A6-7222-05E12253DE9A}"/>
              </a:ext>
            </a:extLst>
          </p:cNvPr>
          <p:cNvSpPr txBox="1">
            <a:spLocks noGrp="1"/>
          </p:cNvSpPr>
          <p:nvPr>
            <p:ph type="pic" idx="1"/>
          </p:nvPr>
        </p:nvSpPr>
        <p:spPr>
          <a:xfrm>
            <a:off x="1792288" y="612776"/>
            <a:ext cx="5486400" cy="4114800"/>
          </a:xfrm>
        </p:spPr>
        <p:txBody>
          <a:bodyPr/>
          <a:lstStyle>
            <a:lvl1pPr marL="0" indent="0">
              <a:buNone/>
              <a:defRPr/>
            </a:lvl1pPr>
          </a:lstStyle>
          <a:p>
            <a:pPr lvl="0"/>
            <a:endParaRPr lang="en-US"/>
          </a:p>
        </p:txBody>
      </p:sp>
      <p:sp>
        <p:nvSpPr>
          <p:cNvPr id="4" name="Text Placeholder 3">
            <a:extLst>
              <a:ext uri="{FF2B5EF4-FFF2-40B4-BE49-F238E27FC236}">
                <a16:creationId xmlns:a16="http://schemas.microsoft.com/office/drawing/2014/main" id="{767332C2-B5AB-EFB4-50DF-E88371F2ABD0}"/>
              </a:ext>
            </a:extLst>
          </p:cNvPr>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4A39FA14-36E2-48F6-9CD8-175DDE8ED9F4}"/>
              </a:ext>
            </a:extLst>
          </p:cNvPr>
          <p:cNvSpPr txBox="1">
            <a:spLocks noGrp="1"/>
          </p:cNvSpPr>
          <p:nvPr>
            <p:ph type="dt" sz="half" idx="7"/>
          </p:nvPr>
        </p:nvSpPr>
        <p:spPr/>
        <p:txBody>
          <a:bodyPr/>
          <a:lstStyle>
            <a:lvl1pPr>
              <a:defRPr/>
            </a:lvl1pPr>
          </a:lstStyle>
          <a:p>
            <a:pPr lvl="0"/>
            <a:fld id="{2FB8A26C-A587-446B-8E00-864E788559B0}" type="datetime1">
              <a:rPr lang="en-US"/>
              <a:pPr lvl="0"/>
              <a:t>5/14/2026</a:t>
            </a:fld>
            <a:endParaRPr lang="en-US"/>
          </a:p>
        </p:txBody>
      </p:sp>
      <p:sp>
        <p:nvSpPr>
          <p:cNvPr id="6" name="Footer Placeholder 5">
            <a:extLst>
              <a:ext uri="{FF2B5EF4-FFF2-40B4-BE49-F238E27FC236}">
                <a16:creationId xmlns:a16="http://schemas.microsoft.com/office/drawing/2014/main" id="{F447EB29-F637-24E2-2461-82E822B79CBB}"/>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88340763-95F1-D128-A41E-5AF77A748047}"/>
              </a:ext>
            </a:extLst>
          </p:cNvPr>
          <p:cNvSpPr txBox="1">
            <a:spLocks noGrp="1"/>
          </p:cNvSpPr>
          <p:nvPr>
            <p:ph type="sldNum" sz="quarter" idx="8"/>
          </p:nvPr>
        </p:nvSpPr>
        <p:spPr/>
        <p:txBody>
          <a:bodyPr/>
          <a:lstStyle>
            <a:lvl1pPr>
              <a:defRPr/>
            </a:lvl1pPr>
          </a:lstStyle>
          <a:p>
            <a:pPr lvl="0"/>
            <a:fld id="{23B86101-D4C8-4525-9EE4-AB6F53C87C16}" type="slidenum">
              <a:t>‹#›</a:t>
            </a:fld>
            <a:endParaRPr lang="en-US"/>
          </a:p>
        </p:txBody>
      </p:sp>
    </p:spTree>
    <p:extLst>
      <p:ext uri="{BB962C8B-B14F-4D97-AF65-F5344CB8AC3E}">
        <p14:creationId xmlns:p14="http://schemas.microsoft.com/office/powerpoint/2010/main" val="355144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921E86-1742-0A27-069F-A7514C7E7529}"/>
              </a:ext>
            </a:extLst>
          </p:cNvPr>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F2C16882-EE4D-3CC7-DC26-EB10CC68D5AA}"/>
              </a:ext>
            </a:extLst>
          </p:cNvPr>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EA0FD-AD6C-72F5-E6F3-4D459ECF5AD2}"/>
              </a:ext>
            </a:extLst>
          </p:cNvPr>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D7050435-30C8-4DDE-B730-47F9C3BC4EA4}" type="datetime1">
              <a:rPr lang="en-US"/>
              <a:pPr lvl="0"/>
              <a:t>5/14/2026</a:t>
            </a:fld>
            <a:endParaRPr lang="en-US"/>
          </a:p>
        </p:txBody>
      </p:sp>
      <p:sp>
        <p:nvSpPr>
          <p:cNvPr id="5" name="Footer Placeholder 4">
            <a:extLst>
              <a:ext uri="{FF2B5EF4-FFF2-40B4-BE49-F238E27FC236}">
                <a16:creationId xmlns:a16="http://schemas.microsoft.com/office/drawing/2014/main" id="{46DBD55A-C554-82C0-798B-ECC9A59B99E7}"/>
              </a:ext>
            </a:extLst>
          </p:cNvPr>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BF0C09C4-32F0-4B57-17CB-79DEDE090441}"/>
              </a:ext>
            </a:extLst>
          </p:cNvPr>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100BC4E6-E998-44B1-A291-D326723D3B52}"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sv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9.sv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sv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sv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3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svg"/><Relationship Id="rId4" Type="http://schemas.openxmlformats.org/officeDocument/2006/relationships/image" Target="../media/image20.svg"/><Relationship Id="rId9" Type="http://schemas.openxmlformats.org/officeDocument/2006/relationships/image" Target="../media/image8.svg"/></Relationships>
</file>

<file path=ppt/slides/_rels/slide3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6.sv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3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6.sv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svg"/></Relationships>
</file>

<file path=ppt/slides/_rels/slide3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4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6.svg"/></Relationships>
</file>

<file path=ppt/slides/_rels/slide4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6.sv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sv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8.sv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8.sv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68BFBD"/>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478EB454-3661-42EB-F6C9-78B37A54E033}"/>
              </a:ext>
            </a:extLst>
          </p:cNvPr>
          <p:cNvGrpSpPr/>
          <p:nvPr/>
        </p:nvGrpSpPr>
        <p:grpSpPr>
          <a:xfrm>
            <a:off x="535984" y="-408069"/>
            <a:ext cx="6557272" cy="3537722"/>
            <a:chOff x="535984" y="-408069"/>
            <a:chExt cx="6557272" cy="3537722"/>
          </a:xfrm>
        </p:grpSpPr>
        <p:sp>
          <p:nvSpPr>
            <p:cNvPr id="3" name="Freeform 3">
              <a:extLst>
                <a:ext uri="{FF2B5EF4-FFF2-40B4-BE49-F238E27FC236}">
                  <a16:creationId xmlns:a16="http://schemas.microsoft.com/office/drawing/2014/main" id="{9BB6D6BD-0F92-2C28-DD42-577EFCEAD951}"/>
                </a:ext>
              </a:extLst>
            </p:cNvPr>
            <p:cNvSpPr/>
            <p:nvPr/>
          </p:nvSpPr>
          <p:spPr>
            <a:xfrm>
              <a:off x="535984" y="-408069"/>
              <a:ext cx="6557272" cy="3537722"/>
            </a:xfrm>
            <a:custGeom>
              <a:avLst/>
              <a:gdLst>
                <a:gd name="f0" fmla="val w"/>
                <a:gd name="f1" fmla="val h"/>
                <a:gd name="f2" fmla="val 0"/>
                <a:gd name="f3" fmla="val 2349979"/>
                <a:gd name="f4" fmla="val 1267840"/>
                <a:gd name="f5" fmla="val 43684"/>
                <a:gd name="f6" fmla="val 2306294"/>
                <a:gd name="f7" fmla="val 2317880"/>
                <a:gd name="f8" fmla="val 2328992"/>
                <a:gd name="f9" fmla="val 4602"/>
                <a:gd name="f10" fmla="val 2337184"/>
                <a:gd name="f11" fmla="val 12795"/>
                <a:gd name="f12" fmla="val 2345376"/>
                <a:gd name="f13" fmla="val 20987"/>
                <a:gd name="f14" fmla="val 32099"/>
                <a:gd name="f15" fmla="val 1224156"/>
                <a:gd name="f16" fmla="val 1235742"/>
                <a:gd name="f17" fmla="val 1246853"/>
                <a:gd name="f18" fmla="val 1255045"/>
                <a:gd name="f19" fmla="val 1263238"/>
                <a:gd name="f20" fmla="val 19558"/>
                <a:gd name="f21" fmla="val 1248282"/>
                <a:gd name="f22" fmla="*/ f0 1 2349979"/>
                <a:gd name="f23" fmla="*/ f1 1 1267840"/>
                <a:gd name="f24" fmla="val f2"/>
                <a:gd name="f25" fmla="val f3"/>
                <a:gd name="f26" fmla="val f4"/>
                <a:gd name="f27" fmla="+- f26 0 f24"/>
                <a:gd name="f28" fmla="+- f25 0 f24"/>
                <a:gd name="f29" fmla="*/ f28 1 2349979"/>
                <a:gd name="f30" fmla="*/ f27 1 1267840"/>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2349979" h="1267840">
                  <a:moveTo>
                    <a:pt x="f5" y="f2"/>
                  </a:moveTo>
                  <a:lnTo>
                    <a:pt x="f6" y="f2"/>
                  </a:lnTo>
                  <a:cubicBezTo>
                    <a:pt x="f7" y="f2"/>
                    <a:pt x="f8" y="f9"/>
                    <a:pt x="f10" y="f11"/>
                  </a:cubicBezTo>
                  <a:cubicBezTo>
                    <a:pt x="f12" y="f13"/>
                    <a:pt x="f3" y="f14"/>
                    <a:pt x="f3" y="f5"/>
                  </a:cubicBezTo>
                  <a:lnTo>
                    <a:pt x="f3" y="f15"/>
                  </a:lnTo>
                  <a:cubicBezTo>
                    <a:pt x="f3" y="f16"/>
                    <a:pt x="f12" y="f17"/>
                    <a:pt x="f10" y="f18"/>
                  </a:cubicBezTo>
                  <a:cubicBezTo>
                    <a:pt x="f8" y="f19"/>
                    <a:pt x="f7" y="f4"/>
                    <a:pt x="f6" y="f4"/>
                  </a:cubicBezTo>
                  <a:lnTo>
                    <a:pt x="f5" y="f4"/>
                  </a:lnTo>
                  <a:cubicBezTo>
                    <a:pt x="f20" y="f4"/>
                    <a:pt x="f2" y="f21"/>
                    <a:pt x="f2" y="f15"/>
                  </a:cubicBezTo>
                  <a:lnTo>
                    <a:pt x="f2" y="f5"/>
                  </a:lnTo>
                  <a:cubicBezTo>
                    <a:pt x="f2" y="f20"/>
                    <a:pt x="f20" y="f2"/>
                    <a:pt x="f5" y="f2"/>
                  </a:cubicBezTo>
                  <a:close/>
                </a:path>
              </a:pathLst>
            </a:custGeom>
            <a:solidFill>
              <a:srgbClr val="FFFFFF">
                <a:alpha val="29804"/>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43B3F391-9859-50A3-CB6F-D3621C1AD5AF}"/>
                </a:ext>
              </a:extLst>
            </p:cNvPr>
            <p:cNvSpPr txBox="1"/>
            <p:nvPr/>
          </p:nvSpPr>
          <p:spPr>
            <a:xfrm>
              <a:off x="535984" y="-328333"/>
              <a:ext cx="6557272" cy="345798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5" name="Freeform 5">
            <a:extLst>
              <a:ext uri="{FF2B5EF4-FFF2-40B4-BE49-F238E27FC236}">
                <a16:creationId xmlns:a16="http://schemas.microsoft.com/office/drawing/2014/main" id="{24CC6B21-6857-F196-C970-7F080B49A4D6}"/>
              </a:ext>
            </a:extLst>
          </p:cNvPr>
          <p:cNvSpPr/>
          <p:nvPr/>
        </p:nvSpPr>
        <p:spPr>
          <a:xfrm>
            <a:off x="755998" y="9839556"/>
            <a:ext cx="1393545" cy="310063"/>
          </a:xfrm>
          <a:custGeom>
            <a:avLst/>
            <a:gdLst>
              <a:gd name="f0" fmla="val w"/>
              <a:gd name="f1" fmla="val h"/>
              <a:gd name="f2" fmla="val 0"/>
              <a:gd name="f3" fmla="val 1393547"/>
              <a:gd name="f4" fmla="val 310064"/>
              <a:gd name="f5" fmla="*/ f0 1 1393547"/>
              <a:gd name="f6" fmla="*/ f1 1 310064"/>
              <a:gd name="f7" fmla="val f2"/>
              <a:gd name="f8" fmla="val f3"/>
              <a:gd name="f9" fmla="val f4"/>
              <a:gd name="f10" fmla="+- f9 0 f7"/>
              <a:gd name="f11" fmla="+- f8 0 f7"/>
              <a:gd name="f12" fmla="*/ f11 1 1393547"/>
              <a:gd name="f13" fmla="*/ f10 1 310064"/>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393547" h="310064">
                <a:moveTo>
                  <a:pt x="f2" y="f2"/>
                </a:moveTo>
                <a:lnTo>
                  <a:pt x="f3" y="f2"/>
                </a:lnTo>
                <a:lnTo>
                  <a:pt x="f3" y="f4"/>
                </a:lnTo>
                <a:lnTo>
                  <a:pt x="f2" y="f4"/>
                </a:lnTo>
                <a:lnTo>
                  <a:pt x="f2" y="f2"/>
                </a:lnTo>
                <a:close/>
              </a:path>
            </a:pathLst>
          </a:custGeom>
          <a:blipFill>
            <a:blip r:embed="rId2">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 name="Freeform 6">
            <a:extLst>
              <a:ext uri="{FF2B5EF4-FFF2-40B4-BE49-F238E27FC236}">
                <a16:creationId xmlns:a16="http://schemas.microsoft.com/office/drawing/2014/main" id="{7B7D4F64-3E27-3B8B-A061-41B92E17ACB4}"/>
              </a:ext>
            </a:extLst>
          </p:cNvPr>
          <p:cNvSpPr/>
          <p:nvPr/>
        </p:nvSpPr>
        <p:spPr>
          <a:xfrm>
            <a:off x="5737457" y="9748336"/>
            <a:ext cx="1066537" cy="401284"/>
          </a:xfrm>
          <a:custGeom>
            <a:avLst/>
            <a:gdLst>
              <a:gd name="f0" fmla="val w"/>
              <a:gd name="f1" fmla="val h"/>
              <a:gd name="f2" fmla="val 0"/>
              <a:gd name="f3" fmla="val 1066539"/>
              <a:gd name="f4" fmla="val 401285"/>
              <a:gd name="f5" fmla="*/ f0 1 1066539"/>
              <a:gd name="f6" fmla="*/ f1 1 401285"/>
              <a:gd name="f7" fmla="val f2"/>
              <a:gd name="f8" fmla="val f3"/>
              <a:gd name="f9" fmla="val f4"/>
              <a:gd name="f10" fmla="+- f9 0 f7"/>
              <a:gd name="f11" fmla="+- f8 0 f7"/>
              <a:gd name="f12" fmla="*/ f11 1 1066539"/>
              <a:gd name="f13" fmla="*/ f10 1 401285"/>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66539" h="401285">
                <a:moveTo>
                  <a:pt x="f2" y="f2"/>
                </a:moveTo>
                <a:lnTo>
                  <a:pt x="f3" y="f2"/>
                </a:lnTo>
                <a:lnTo>
                  <a:pt x="f3" y="f4"/>
                </a:lnTo>
                <a:lnTo>
                  <a:pt x="f2" y="f4"/>
                </a:lnTo>
                <a:lnTo>
                  <a:pt x="f2" y="f2"/>
                </a:lnTo>
                <a:close/>
              </a:path>
            </a:pathLst>
          </a:custGeom>
          <a:blipFill>
            <a:blip r:embed="rId3">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7">
            <a:extLst>
              <a:ext uri="{FF2B5EF4-FFF2-40B4-BE49-F238E27FC236}">
                <a16:creationId xmlns:a16="http://schemas.microsoft.com/office/drawing/2014/main" id="{6E27A3B6-B4EB-9E0E-20CE-BB089735AD8A}"/>
              </a:ext>
            </a:extLst>
          </p:cNvPr>
          <p:cNvSpPr/>
          <p:nvPr/>
        </p:nvSpPr>
        <p:spPr>
          <a:xfrm>
            <a:off x="857085" y="3353077"/>
            <a:ext cx="5845841" cy="4128625"/>
          </a:xfrm>
          <a:custGeom>
            <a:avLst/>
            <a:gdLst>
              <a:gd name="f0" fmla="val w"/>
              <a:gd name="f1" fmla="val h"/>
              <a:gd name="f2" fmla="val 0"/>
              <a:gd name="f3" fmla="val 5845837"/>
              <a:gd name="f4" fmla="val 4128622"/>
              <a:gd name="f5" fmla="val 5845836"/>
              <a:gd name="f6" fmla="*/ f0 1 5845837"/>
              <a:gd name="f7" fmla="*/ f1 1 4128622"/>
              <a:gd name="f8" fmla="val f2"/>
              <a:gd name="f9" fmla="val f3"/>
              <a:gd name="f10" fmla="val f4"/>
              <a:gd name="f11" fmla="+- f10 0 f8"/>
              <a:gd name="f12" fmla="+- f9 0 f8"/>
              <a:gd name="f13" fmla="*/ f12 1 5845837"/>
              <a:gd name="f14" fmla="*/ f11 1 4128622"/>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5845837" h="4128622">
                <a:moveTo>
                  <a:pt x="f2" y="f2"/>
                </a:moveTo>
                <a:lnTo>
                  <a:pt x="f5" y="f2"/>
                </a:lnTo>
                <a:lnTo>
                  <a:pt x="f5" y="f4"/>
                </a:lnTo>
                <a:lnTo>
                  <a:pt x="f2" y="f4"/>
                </a:lnTo>
                <a:lnTo>
                  <a:pt x="f2" y="f2"/>
                </a:lnTo>
                <a:close/>
              </a:path>
            </a:pathLst>
          </a:custGeom>
          <a:blipFill>
            <a:blip r:embed="rId4">
              <a:alphaModFix/>
            </a:blip>
            <a:stretch>
              <a:fillRect/>
            </a:stretch>
          </a:blipFill>
          <a:ln w="38103" cap="rnd">
            <a:solidFill>
              <a:srgbClr val="E7F7F7"/>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8" name="Freeform 8">
            <a:extLst>
              <a:ext uri="{FF2B5EF4-FFF2-40B4-BE49-F238E27FC236}">
                <a16:creationId xmlns:a16="http://schemas.microsoft.com/office/drawing/2014/main" id="{5DE320A4-7D28-29F4-D81B-635FD0A7A21C}"/>
              </a:ext>
            </a:extLst>
          </p:cNvPr>
          <p:cNvSpPr/>
          <p:nvPr/>
        </p:nvSpPr>
        <p:spPr>
          <a:xfrm>
            <a:off x="1758318" y="4117186"/>
            <a:ext cx="990889" cy="3289243"/>
          </a:xfrm>
          <a:custGeom>
            <a:avLst/>
            <a:gdLst>
              <a:gd name="f0" fmla="val w"/>
              <a:gd name="f1" fmla="val h"/>
              <a:gd name="f2" fmla="val 0"/>
              <a:gd name="f3" fmla="val 990885"/>
              <a:gd name="f4" fmla="val 3289244"/>
              <a:gd name="f5" fmla="*/ f0 1 990885"/>
              <a:gd name="f6" fmla="*/ f1 1 3289244"/>
              <a:gd name="f7" fmla="val f2"/>
              <a:gd name="f8" fmla="val f3"/>
              <a:gd name="f9" fmla="val f4"/>
              <a:gd name="f10" fmla="+- f9 0 f7"/>
              <a:gd name="f11" fmla="+- f8 0 f7"/>
              <a:gd name="f12" fmla="*/ f11 1 990885"/>
              <a:gd name="f13" fmla="*/ f10 1 3289244"/>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990885" h="3289244">
                <a:moveTo>
                  <a:pt x="f2" y="f2"/>
                </a:moveTo>
                <a:lnTo>
                  <a:pt x="f3" y="f2"/>
                </a:lnTo>
                <a:lnTo>
                  <a:pt x="f3" y="f4"/>
                </a:lnTo>
                <a:lnTo>
                  <a:pt x="f2" y="f4"/>
                </a:lnTo>
                <a:lnTo>
                  <a:pt x="f2" y="f2"/>
                </a:lnTo>
                <a:close/>
              </a:path>
            </a:pathLst>
          </a:custGeom>
          <a:blipFill>
            <a:blip r:embed="rId5">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TextBox 9">
            <a:extLst>
              <a:ext uri="{FF2B5EF4-FFF2-40B4-BE49-F238E27FC236}">
                <a16:creationId xmlns:a16="http://schemas.microsoft.com/office/drawing/2014/main" id="{0D1D42F1-13E0-7E8C-FC97-F2A3C4852D93}"/>
              </a:ext>
            </a:extLst>
          </p:cNvPr>
          <p:cNvSpPr txBox="1"/>
          <p:nvPr/>
        </p:nvSpPr>
        <p:spPr>
          <a:xfrm>
            <a:off x="743334" y="8197001"/>
            <a:ext cx="6060661" cy="815343"/>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3360"/>
              </a:lnSpc>
              <a:spcBef>
                <a:spcPts val="0"/>
              </a:spcBef>
              <a:spcAft>
                <a:spcPts val="0"/>
              </a:spcAft>
              <a:buNone/>
              <a:tabLst/>
              <a:defRPr sz="1800" b="0" i="0" u="none" strike="noStrike" kern="0" cap="none" spc="0" baseline="0">
                <a:solidFill>
                  <a:srgbClr val="000000"/>
                </a:solidFill>
                <a:uFillTx/>
              </a:defRPr>
            </a:pPr>
            <a:r>
              <a:rPr lang="en-US" sz="2399" b="1" i="0" u="none" strike="noStrike" kern="1200" cap="none" spc="-76" baseline="0">
                <a:solidFill>
                  <a:srgbClr val="FFFFFF"/>
                </a:solidFill>
                <a:uFillTx/>
                <a:latin typeface="Open Sans Bold"/>
                <a:ea typeface="Open Sans Bold"/>
                <a:cs typeface="Open Sans Bold"/>
              </a:rPr>
              <a:t>EMPOWER HER - UNLOCKING POTENTIAL, BUILDING SKILLS, SHAPING CAREERS </a:t>
            </a:r>
          </a:p>
        </p:txBody>
      </p:sp>
      <p:sp>
        <p:nvSpPr>
          <p:cNvPr id="10" name="TextBox 10">
            <a:extLst>
              <a:ext uri="{FF2B5EF4-FFF2-40B4-BE49-F238E27FC236}">
                <a16:creationId xmlns:a16="http://schemas.microsoft.com/office/drawing/2014/main" id="{E9A13DBA-2BCD-3121-72B3-DF2E25AA09B3}"/>
              </a:ext>
            </a:extLst>
          </p:cNvPr>
          <p:cNvSpPr txBox="1"/>
          <p:nvPr/>
        </p:nvSpPr>
        <p:spPr>
          <a:xfrm>
            <a:off x="535984" y="895727"/>
            <a:ext cx="6557272" cy="795244"/>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6180"/>
              </a:lnSpc>
              <a:spcBef>
                <a:spcPts val="0"/>
              </a:spcBef>
              <a:spcAft>
                <a:spcPts val="0"/>
              </a:spcAft>
              <a:buNone/>
              <a:tabLst/>
              <a:defRPr sz="1800" b="0" i="0" u="none" strike="noStrike" kern="0" cap="none" spc="0" baseline="0">
                <a:solidFill>
                  <a:srgbClr val="000000"/>
                </a:solidFill>
                <a:uFillTx/>
              </a:defRPr>
            </a:pPr>
            <a:r>
              <a:rPr lang="en-US" sz="5617" b="1" i="0" u="none" strike="noStrike" kern="1200" cap="none" spc="-393" baseline="0">
                <a:solidFill>
                  <a:srgbClr val="FFFFFF"/>
                </a:solidFill>
                <a:uFillTx/>
                <a:latin typeface="Open Sans Bold"/>
                <a:ea typeface="Open Sans Bold"/>
                <a:cs typeface="Open Sans Bold"/>
              </a:rPr>
              <a:t>Onboarding Toolbox</a:t>
            </a:r>
          </a:p>
        </p:txBody>
      </p:sp>
      <p:sp>
        <p:nvSpPr>
          <p:cNvPr id="11" name="TextBox 11">
            <a:extLst>
              <a:ext uri="{FF2B5EF4-FFF2-40B4-BE49-F238E27FC236}">
                <a16:creationId xmlns:a16="http://schemas.microsoft.com/office/drawing/2014/main" id="{0E7327B6-60DC-E41A-E1BC-4AA7260019B8}"/>
              </a:ext>
            </a:extLst>
          </p:cNvPr>
          <p:cNvSpPr txBox="1"/>
          <p:nvPr/>
        </p:nvSpPr>
        <p:spPr>
          <a:xfrm>
            <a:off x="747915" y="2178631"/>
            <a:ext cx="6060661" cy="438454"/>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2750"/>
              </a:lnSpc>
              <a:spcBef>
                <a:spcPts val="0"/>
              </a:spcBef>
              <a:spcAft>
                <a:spcPts val="0"/>
              </a:spcAft>
              <a:buNone/>
              <a:tabLst/>
              <a:defRPr sz="1800" b="0" i="0" u="none" strike="noStrike" kern="0" cap="none" spc="0" baseline="0">
                <a:solidFill>
                  <a:srgbClr val="000000"/>
                </a:solidFill>
                <a:uFillTx/>
              </a:defRPr>
            </a:pPr>
            <a:r>
              <a:rPr lang="en-CY" sz="5400" b="0" i="0" u="none" strike="noStrike" kern="1200" cap="none" spc="222" baseline="0">
                <a:solidFill>
                  <a:srgbClr val="FFFFFF"/>
                </a:solidFill>
                <a:uFillTx/>
                <a:latin typeface="Open Sans"/>
                <a:ea typeface="Open Sans"/>
                <a:cs typeface="Open Sans"/>
              </a:rPr>
              <a:t>ANNEX</a:t>
            </a:r>
            <a:endParaRPr lang="en-US" sz="2499" b="0" i="0" u="none" strike="noStrike" kern="1200" cap="none" spc="222" baseline="0">
              <a:solidFill>
                <a:srgbClr val="FFFFFF"/>
              </a:solidFill>
              <a:uFillTx/>
              <a:latin typeface="Open Sans"/>
              <a:ea typeface="Open Sans"/>
              <a:cs typeface="Open Sans"/>
            </a:endParaRPr>
          </a:p>
        </p:txBody>
      </p:sp>
      <p:sp>
        <p:nvSpPr>
          <p:cNvPr id="12" name="Freeform 12">
            <a:extLst>
              <a:ext uri="{FF2B5EF4-FFF2-40B4-BE49-F238E27FC236}">
                <a16:creationId xmlns:a16="http://schemas.microsoft.com/office/drawing/2014/main" id="{DA253271-D303-A1EC-5457-9130424124B3}"/>
              </a:ext>
            </a:extLst>
          </p:cNvPr>
          <p:cNvSpPr/>
          <p:nvPr/>
        </p:nvSpPr>
        <p:spPr>
          <a:xfrm>
            <a:off x="4283817" y="3990670"/>
            <a:ext cx="1343948" cy="3415759"/>
          </a:xfrm>
          <a:custGeom>
            <a:avLst/>
            <a:gdLst>
              <a:gd name="f0" fmla="val w"/>
              <a:gd name="f1" fmla="val h"/>
              <a:gd name="f2" fmla="val 0"/>
              <a:gd name="f3" fmla="val 1343950"/>
              <a:gd name="f4" fmla="val 3415764"/>
              <a:gd name="f5" fmla="*/ f0 1 1343950"/>
              <a:gd name="f6" fmla="*/ f1 1 3415764"/>
              <a:gd name="f7" fmla="val f2"/>
              <a:gd name="f8" fmla="val f3"/>
              <a:gd name="f9" fmla="val f4"/>
              <a:gd name="f10" fmla="+- f9 0 f7"/>
              <a:gd name="f11" fmla="+- f8 0 f7"/>
              <a:gd name="f12" fmla="*/ f11 1 1343950"/>
              <a:gd name="f13" fmla="*/ f10 1 3415764"/>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343950" h="3415764">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6"/>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85">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71AF10FE-7756-0CD9-75CB-7EABD8F728EC}"/>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D262B518-E2EC-D12F-B074-A4B909A65926}"/>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02817520-EF66-2186-D9EB-BCF60A878921}"/>
              </a:ext>
            </a:extLst>
          </p:cNvPr>
          <p:cNvSpPr txBox="1"/>
          <p:nvPr/>
        </p:nvSpPr>
        <p:spPr>
          <a:xfrm>
            <a:off x="1195340" y="3214719"/>
            <a:ext cx="5165811" cy="117157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9225"/>
              </a:lnSpc>
              <a:spcBef>
                <a:spcPts val="0"/>
              </a:spcBef>
              <a:spcAft>
                <a:spcPts val="0"/>
              </a:spcAft>
              <a:buNone/>
              <a:tabLst/>
              <a:defRPr sz="1800" b="0" i="0" u="none" strike="noStrike" kern="0" cap="none" spc="0" baseline="0">
                <a:solidFill>
                  <a:srgbClr val="000000"/>
                </a:solidFill>
                <a:uFillTx/>
              </a:defRPr>
            </a:pPr>
            <a:r>
              <a:rPr lang="en-CY" sz="7500" b="1" i="0" u="none" strike="noStrike" kern="1200" cap="none" spc="0" baseline="0">
                <a:solidFill>
                  <a:srgbClr val="FAC175"/>
                </a:solidFill>
                <a:uFillTx/>
                <a:latin typeface="Open Sans Bold"/>
                <a:ea typeface="Open Sans Bold"/>
                <a:cs typeface="Open Sans Bold"/>
              </a:rPr>
              <a:t>Activity 4</a:t>
            </a:r>
            <a:endParaRPr lang="en-US" sz="7500" b="1" i="0" u="none" strike="noStrike" kern="1200" cap="none" spc="0" baseline="0">
              <a:solidFill>
                <a:srgbClr val="FAC175"/>
              </a:solidFill>
              <a:uFillTx/>
              <a:latin typeface="Open Sans Bold"/>
              <a:ea typeface="Open Sans Bold"/>
              <a:cs typeface="Open Sans Bold"/>
            </a:endParaRPr>
          </a:p>
        </p:txBody>
      </p:sp>
      <p:sp>
        <p:nvSpPr>
          <p:cNvPr id="7" name="Freeform 2">
            <a:extLst>
              <a:ext uri="{FF2B5EF4-FFF2-40B4-BE49-F238E27FC236}">
                <a16:creationId xmlns:a16="http://schemas.microsoft.com/office/drawing/2014/main" id="{2F0B6D43-25EF-BC14-8C08-2C434CC78D45}"/>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8" name="Freeform 3">
            <a:extLst>
              <a:ext uri="{FF2B5EF4-FFF2-40B4-BE49-F238E27FC236}">
                <a16:creationId xmlns:a16="http://schemas.microsoft.com/office/drawing/2014/main" id="{719F1899-0332-2EC4-04A7-032EAE42C587}"/>
              </a:ext>
            </a:extLst>
          </p:cNvPr>
          <p:cNvSpPr/>
          <p:nvPr/>
        </p:nvSpPr>
        <p:spPr>
          <a:xfrm>
            <a:off x="2902269" y="-51727"/>
            <a:ext cx="3024003" cy="65763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89A81AB4-F3E6-FFC6-103B-C574EA2DB1BB}"/>
              </a:ext>
            </a:extLst>
          </p:cNvPr>
          <p:cNvGrpSpPr/>
          <p:nvPr/>
        </p:nvGrpSpPr>
        <p:grpSpPr>
          <a:xfrm>
            <a:off x="259067" y="4386001"/>
            <a:ext cx="7027035" cy="1972836"/>
            <a:chOff x="259067" y="4386001"/>
            <a:chExt cx="7027035" cy="1972836"/>
          </a:xfrm>
        </p:grpSpPr>
        <p:grpSp>
          <p:nvGrpSpPr>
            <p:cNvPr id="3" name="Group 8">
              <a:extLst>
                <a:ext uri="{FF2B5EF4-FFF2-40B4-BE49-F238E27FC236}">
                  <a16:creationId xmlns:a16="http://schemas.microsoft.com/office/drawing/2014/main" id="{ACAFBC77-345C-FA22-BF74-CE822F29AEBD}"/>
                </a:ext>
              </a:extLst>
            </p:cNvPr>
            <p:cNvGrpSpPr/>
            <p:nvPr/>
          </p:nvGrpSpPr>
          <p:grpSpPr>
            <a:xfrm>
              <a:off x="259067" y="4386001"/>
              <a:ext cx="7027035" cy="1972836"/>
              <a:chOff x="259067" y="4386001"/>
              <a:chExt cx="7027035" cy="1972836"/>
            </a:xfrm>
          </p:grpSpPr>
          <p:sp>
            <p:nvSpPr>
              <p:cNvPr id="4" name="Freeform 9">
                <a:extLst>
                  <a:ext uri="{FF2B5EF4-FFF2-40B4-BE49-F238E27FC236}">
                    <a16:creationId xmlns:a16="http://schemas.microsoft.com/office/drawing/2014/main" id="{7D0FE5EF-E8CC-1FD6-DE52-3292402BD07E}"/>
                  </a:ext>
                </a:extLst>
              </p:cNvPr>
              <p:cNvSpPr/>
              <p:nvPr/>
            </p:nvSpPr>
            <p:spPr>
              <a:xfrm>
                <a:off x="259067" y="4465737"/>
                <a:ext cx="7027035" cy="1893100"/>
              </a:xfrm>
              <a:custGeom>
                <a:avLst/>
                <a:gdLst>
                  <a:gd name="f0" fmla="val w"/>
                  <a:gd name="f1" fmla="val h"/>
                  <a:gd name="f2" fmla="val 0"/>
                  <a:gd name="f3" fmla="val 2518331"/>
                  <a:gd name="f4" fmla="val 678445"/>
                  <a:gd name="f5" fmla="val 40764"/>
                  <a:gd name="f6" fmla="val 2477567"/>
                  <a:gd name="f7" fmla="val 2488378"/>
                  <a:gd name="f8" fmla="val 2498747"/>
                  <a:gd name="f9" fmla="val 4295"/>
                  <a:gd name="f10" fmla="val 2506391"/>
                  <a:gd name="f11" fmla="val 11940"/>
                  <a:gd name="f12" fmla="val 2514036"/>
                  <a:gd name="f13" fmla="val 19584"/>
                  <a:gd name="f14" fmla="val 29953"/>
                  <a:gd name="f15" fmla="val 637681"/>
                  <a:gd name="f16" fmla="val 660194"/>
                  <a:gd name="f17" fmla="val 2500080"/>
                  <a:gd name="f18" fmla="val 674150"/>
                  <a:gd name="f19" fmla="val 666505"/>
                  <a:gd name="f20" fmla="val 658860"/>
                  <a:gd name="f21" fmla="val 648492"/>
                  <a:gd name="f22" fmla="val 18251"/>
                  <a:gd name="f23" fmla="*/ f0 1 2518331"/>
                  <a:gd name="f24" fmla="*/ f1 1 678445"/>
                  <a:gd name="f25" fmla="val f2"/>
                  <a:gd name="f26" fmla="val f3"/>
                  <a:gd name="f27" fmla="val f4"/>
                  <a:gd name="f28" fmla="+- f27 0 f25"/>
                  <a:gd name="f29" fmla="+- f26 0 f25"/>
                  <a:gd name="f30" fmla="*/ f29 1 2518331"/>
                  <a:gd name="f31" fmla="*/ f28 1 67844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2518331" h="678445">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4" y="f4"/>
                      <a:pt x="f13" y="f18"/>
                      <a:pt x="f11" y="f19"/>
                    </a:cubicBezTo>
                    <a:cubicBezTo>
                      <a:pt x="f9" y="f20"/>
                      <a:pt x="f2" y="f21"/>
                      <a:pt x="f2" y="f15"/>
                    </a:cubicBezTo>
                    <a:lnTo>
                      <a:pt x="f2" y="f5"/>
                    </a:lnTo>
                    <a:cubicBezTo>
                      <a:pt x="f2" y="f22"/>
                      <a:pt x="f22" y="f2"/>
                      <a:pt x="f5" y="f2"/>
                    </a:cubicBezTo>
                    <a:close/>
                  </a:path>
                </a:pathLst>
              </a:custGeom>
              <a:solidFill>
                <a:srgbClr val="E6DBF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10">
                <a:extLst>
                  <a:ext uri="{FF2B5EF4-FFF2-40B4-BE49-F238E27FC236}">
                    <a16:creationId xmlns:a16="http://schemas.microsoft.com/office/drawing/2014/main" id="{8631B590-0FEB-E0C9-387A-8AA41CBD2A25}"/>
                  </a:ext>
                </a:extLst>
              </p:cNvPr>
              <p:cNvSpPr txBox="1"/>
              <p:nvPr/>
            </p:nvSpPr>
            <p:spPr>
              <a:xfrm>
                <a:off x="259067" y="4386001"/>
                <a:ext cx="7027035" cy="197283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6" name="TextBox 11">
              <a:extLst>
                <a:ext uri="{FF2B5EF4-FFF2-40B4-BE49-F238E27FC236}">
                  <a16:creationId xmlns:a16="http://schemas.microsoft.com/office/drawing/2014/main" id="{DFB27DC2-EDDD-62C6-C7B1-749AF8FB66E4}"/>
                </a:ext>
              </a:extLst>
            </p:cNvPr>
            <p:cNvSpPr txBox="1"/>
            <p:nvPr/>
          </p:nvSpPr>
          <p:spPr>
            <a:xfrm>
              <a:off x="591223" y="4639409"/>
              <a:ext cx="6179844" cy="1719419"/>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Legal Right to Work</a:t>
              </a:r>
            </a:p>
            <a:p>
              <a:pPr marL="302254" marR="0" lvl="1" indent="-151132" algn="just"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Where and how employers can verify the right to work</a:t>
              </a:r>
            </a:p>
            <a:p>
              <a:pPr marL="302254" marR="0" lvl="1" indent="-151132" algn="just"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Documentation required by law</a:t>
              </a:r>
            </a:p>
            <a:p>
              <a:pPr marL="302254" marR="0" lvl="1" indent="-151132" algn="just"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What employers are legally allowed to ask — and what they should avoid</a:t>
              </a:r>
            </a:p>
            <a:p>
              <a:pPr marL="302254" marR="0" lvl="1" indent="-151132" algn="l"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Official guidance sources or advisory services</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p:txBody>
        </p:sp>
      </p:grpSp>
      <p:grpSp>
        <p:nvGrpSpPr>
          <p:cNvPr id="7" name="Group 12">
            <a:extLst>
              <a:ext uri="{FF2B5EF4-FFF2-40B4-BE49-F238E27FC236}">
                <a16:creationId xmlns:a16="http://schemas.microsoft.com/office/drawing/2014/main" id="{296FD667-F615-5842-80C7-E7EA4ADADCB9}"/>
              </a:ext>
            </a:extLst>
          </p:cNvPr>
          <p:cNvGrpSpPr/>
          <p:nvPr/>
        </p:nvGrpSpPr>
        <p:grpSpPr>
          <a:xfrm>
            <a:off x="259067" y="6703502"/>
            <a:ext cx="7027035" cy="1907173"/>
            <a:chOff x="259067" y="6703502"/>
            <a:chExt cx="7027035" cy="1907173"/>
          </a:xfrm>
        </p:grpSpPr>
        <p:grpSp>
          <p:nvGrpSpPr>
            <p:cNvPr id="8" name="Group 13">
              <a:extLst>
                <a:ext uri="{FF2B5EF4-FFF2-40B4-BE49-F238E27FC236}">
                  <a16:creationId xmlns:a16="http://schemas.microsoft.com/office/drawing/2014/main" id="{D0DDD54B-2ACC-0B65-6E8A-75CD27567095}"/>
                </a:ext>
              </a:extLst>
            </p:cNvPr>
            <p:cNvGrpSpPr/>
            <p:nvPr/>
          </p:nvGrpSpPr>
          <p:grpSpPr>
            <a:xfrm>
              <a:off x="259067" y="6703502"/>
              <a:ext cx="7027035" cy="1840376"/>
              <a:chOff x="259067" y="6703502"/>
              <a:chExt cx="7027035" cy="1840376"/>
            </a:xfrm>
          </p:grpSpPr>
          <p:sp>
            <p:nvSpPr>
              <p:cNvPr id="9" name="Freeform 14">
                <a:extLst>
                  <a:ext uri="{FF2B5EF4-FFF2-40B4-BE49-F238E27FC236}">
                    <a16:creationId xmlns:a16="http://schemas.microsoft.com/office/drawing/2014/main" id="{2B3CA7B3-E614-D43F-1328-6B7CBCA18AAC}"/>
                  </a:ext>
                </a:extLst>
              </p:cNvPr>
              <p:cNvSpPr/>
              <p:nvPr/>
            </p:nvSpPr>
            <p:spPr>
              <a:xfrm>
                <a:off x="259067" y="6783238"/>
                <a:ext cx="7027035" cy="1760640"/>
              </a:xfrm>
              <a:custGeom>
                <a:avLst/>
                <a:gdLst>
                  <a:gd name="f0" fmla="val w"/>
                  <a:gd name="f1" fmla="val h"/>
                  <a:gd name="f2" fmla="val 0"/>
                  <a:gd name="f3" fmla="val 2518331"/>
                  <a:gd name="f4" fmla="val 630975"/>
                  <a:gd name="f5" fmla="val 40764"/>
                  <a:gd name="f6" fmla="val 2477567"/>
                  <a:gd name="f7" fmla="val 2488378"/>
                  <a:gd name="f8" fmla="val 2498747"/>
                  <a:gd name="f9" fmla="val 4295"/>
                  <a:gd name="f10" fmla="val 2506391"/>
                  <a:gd name="f11" fmla="val 11940"/>
                  <a:gd name="f12" fmla="val 2514036"/>
                  <a:gd name="f13" fmla="val 19584"/>
                  <a:gd name="f14" fmla="val 29953"/>
                  <a:gd name="f15" fmla="val 590211"/>
                  <a:gd name="f16" fmla="val 612724"/>
                  <a:gd name="f17" fmla="val 2500080"/>
                  <a:gd name="f18" fmla="val 626680"/>
                  <a:gd name="f19" fmla="val 619035"/>
                  <a:gd name="f20" fmla="val 611390"/>
                  <a:gd name="f21" fmla="val 601022"/>
                  <a:gd name="f22" fmla="val 18251"/>
                  <a:gd name="f23" fmla="*/ f0 1 2518331"/>
                  <a:gd name="f24" fmla="*/ f1 1 630975"/>
                  <a:gd name="f25" fmla="val f2"/>
                  <a:gd name="f26" fmla="val f3"/>
                  <a:gd name="f27" fmla="val f4"/>
                  <a:gd name="f28" fmla="+- f27 0 f25"/>
                  <a:gd name="f29" fmla="+- f26 0 f25"/>
                  <a:gd name="f30" fmla="*/ f29 1 2518331"/>
                  <a:gd name="f31" fmla="*/ f28 1 63097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2518331" h="630975">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4" y="f4"/>
                      <a:pt x="f13" y="f18"/>
                      <a:pt x="f11" y="f19"/>
                    </a:cubicBezTo>
                    <a:cubicBezTo>
                      <a:pt x="f9" y="f20"/>
                      <a:pt x="f2" y="f21"/>
                      <a:pt x="f2" y="f15"/>
                    </a:cubicBezTo>
                    <a:lnTo>
                      <a:pt x="f2" y="f5"/>
                    </a:lnTo>
                    <a:cubicBezTo>
                      <a:pt x="f2" y="f22"/>
                      <a:pt x="f22" y="f2"/>
                      <a:pt x="f5" y="f2"/>
                    </a:cubicBezTo>
                    <a:close/>
                  </a:path>
                </a:pathLst>
              </a:custGeom>
              <a:solidFill>
                <a:srgbClr val="FFFFFE"/>
              </a:solidFill>
              <a:ln w="38103" cap="rnd">
                <a:solidFill>
                  <a:srgbClr val="464646"/>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0" name="TextBox 15">
                <a:extLst>
                  <a:ext uri="{FF2B5EF4-FFF2-40B4-BE49-F238E27FC236}">
                    <a16:creationId xmlns:a16="http://schemas.microsoft.com/office/drawing/2014/main" id="{439CF6C0-8533-EF9D-D76D-FB042B3B5BE1}"/>
                  </a:ext>
                </a:extLst>
              </p:cNvPr>
              <p:cNvSpPr txBox="1"/>
              <p:nvPr/>
            </p:nvSpPr>
            <p:spPr>
              <a:xfrm>
                <a:off x="259067" y="6703502"/>
                <a:ext cx="7027035" cy="184037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1" name="TextBox 16">
              <a:extLst>
                <a:ext uri="{FF2B5EF4-FFF2-40B4-BE49-F238E27FC236}">
                  <a16:creationId xmlns:a16="http://schemas.microsoft.com/office/drawing/2014/main" id="{BF6620CB-CA4C-A18D-1AA7-9AB10D04106E}"/>
                </a:ext>
              </a:extLst>
            </p:cNvPr>
            <p:cNvSpPr txBox="1"/>
            <p:nvPr/>
          </p:nvSpPr>
          <p:spPr>
            <a:xfrm>
              <a:off x="682654" y="6891256"/>
              <a:ext cx="6179844" cy="1719419"/>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Good Practice Principles</a:t>
              </a:r>
            </a:p>
            <a:p>
              <a:pPr marL="302254" marR="0" lvl="1" indent="-151132" algn="just"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Use official and verified sources</a:t>
              </a:r>
            </a:p>
            <a:p>
              <a:pPr marL="302254" marR="0" lvl="1" indent="-151132" algn="just"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Avoid asking employees to “explain the system”</a:t>
              </a:r>
            </a:p>
            <a:p>
              <a:pPr marL="302254" marR="0" lvl="1" indent="-151132" algn="just"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Communicate requirements transparently</a:t>
              </a:r>
            </a:p>
            <a:p>
              <a:pPr marL="302254" marR="0" lvl="1" indent="-151132" algn="just"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Allow sufficient time for administrative processes</a:t>
              </a:r>
            </a:p>
            <a:p>
              <a:pPr marL="302254" marR="0" lvl="1" indent="-151132" algn="l"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Seek clarification from authorities when in doubt</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p:txBody>
        </p:sp>
      </p:grpSp>
      <p:grpSp>
        <p:nvGrpSpPr>
          <p:cNvPr id="12" name="Group 18">
            <a:extLst>
              <a:ext uri="{FF2B5EF4-FFF2-40B4-BE49-F238E27FC236}">
                <a16:creationId xmlns:a16="http://schemas.microsoft.com/office/drawing/2014/main" id="{7F5D59B8-5807-E453-22F0-CAB3407A06CC}"/>
              </a:ext>
            </a:extLst>
          </p:cNvPr>
          <p:cNvGrpSpPr/>
          <p:nvPr/>
        </p:nvGrpSpPr>
        <p:grpSpPr>
          <a:xfrm>
            <a:off x="0" y="603366"/>
            <a:ext cx="7556501" cy="833028"/>
            <a:chOff x="0" y="603366"/>
            <a:chExt cx="7556501" cy="833028"/>
          </a:xfrm>
        </p:grpSpPr>
        <p:sp>
          <p:nvSpPr>
            <p:cNvPr id="13" name="Freeform 19">
              <a:extLst>
                <a:ext uri="{FF2B5EF4-FFF2-40B4-BE49-F238E27FC236}">
                  <a16:creationId xmlns:a16="http://schemas.microsoft.com/office/drawing/2014/main" id="{73A58DD1-7879-459C-834B-F02A84D16248}"/>
                </a:ext>
              </a:extLst>
            </p:cNvPr>
            <p:cNvSpPr/>
            <p:nvPr/>
          </p:nvSpPr>
          <p:spPr>
            <a:xfrm>
              <a:off x="0" y="656530"/>
              <a:ext cx="7556501" cy="779864"/>
            </a:xfrm>
            <a:custGeom>
              <a:avLst/>
              <a:gdLst>
                <a:gd name="f0" fmla="val w"/>
                <a:gd name="f1" fmla="val h"/>
                <a:gd name="f2" fmla="val 0"/>
                <a:gd name="f3" fmla="val 3550388"/>
                <a:gd name="f4" fmla="val 279487"/>
                <a:gd name="f5" fmla="val 28914"/>
                <a:gd name="f6" fmla="val 3521473"/>
                <a:gd name="f7" fmla="val 3537442"/>
                <a:gd name="f8" fmla="val 12945"/>
                <a:gd name="f9" fmla="val 250572"/>
                <a:gd name="f10" fmla="val 258241"/>
                <a:gd name="f11" fmla="val 3547341"/>
                <a:gd name="f12" fmla="val 265595"/>
                <a:gd name="f13" fmla="val 3541919"/>
                <a:gd name="f14" fmla="val 271018"/>
                <a:gd name="f15" fmla="val 3536496"/>
                <a:gd name="f16" fmla="val 276440"/>
                <a:gd name="f17" fmla="val 3529142"/>
                <a:gd name="f18" fmla="val 266541"/>
                <a:gd name="f19" fmla="*/ f0 1 3550388"/>
                <a:gd name="f20" fmla="*/ f1 1 279487"/>
                <a:gd name="f21" fmla="val f2"/>
                <a:gd name="f22" fmla="val f3"/>
                <a:gd name="f23" fmla="val f4"/>
                <a:gd name="f24" fmla="+- f23 0 f21"/>
                <a:gd name="f25" fmla="+- f22 0 f21"/>
                <a:gd name="f26" fmla="*/ f25 1 3550388"/>
                <a:gd name="f27" fmla="*/ f24 1 2794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3550388" h="279487">
                  <a:moveTo>
                    <a:pt x="f5" y="f2"/>
                  </a:moveTo>
                  <a:lnTo>
                    <a:pt x="f6" y="f2"/>
                  </a:lnTo>
                  <a:cubicBezTo>
                    <a:pt x="f7" y="f2"/>
                    <a:pt x="f3" y="f8"/>
                    <a:pt x="f3" y="f5"/>
                  </a:cubicBezTo>
                  <a:lnTo>
                    <a:pt x="f3" y="f9"/>
                  </a:lnTo>
                  <a:cubicBezTo>
                    <a:pt x="f3" y="f10"/>
                    <a:pt x="f11" y="f12"/>
                    <a:pt x="f13" y="f14"/>
                  </a:cubicBezTo>
                  <a:cubicBezTo>
                    <a:pt x="f15" y="f16"/>
                    <a:pt x="f17" y="f4"/>
                    <a:pt x="f6" y="f4"/>
                  </a:cubicBezTo>
                  <a:lnTo>
                    <a:pt x="f5" y="f4"/>
                  </a:lnTo>
                  <a:cubicBezTo>
                    <a:pt x="f8" y="f4"/>
                    <a:pt x="f2" y="f18"/>
                    <a:pt x="f2" y="f9"/>
                  </a:cubicBezTo>
                  <a:lnTo>
                    <a:pt x="f2" y="f5"/>
                  </a:lnTo>
                  <a:cubicBezTo>
                    <a:pt x="f2" y="f8"/>
                    <a:pt x="f8" y="f2"/>
                    <a:pt x="f5" y="f2"/>
                  </a:cubicBezTo>
                  <a:close/>
                </a:path>
              </a:pathLst>
            </a:custGeom>
            <a:solidFill>
              <a:srgbClr val="8B75A7"/>
            </a:solidFill>
            <a:ln w="38103" cap="rnd">
              <a:solidFill>
                <a:srgbClr val="E6DBF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4" name="TextBox 20">
              <a:extLst>
                <a:ext uri="{FF2B5EF4-FFF2-40B4-BE49-F238E27FC236}">
                  <a16:creationId xmlns:a16="http://schemas.microsoft.com/office/drawing/2014/main" id="{1C5595BB-814D-3ECB-7C43-A1010DBC2F9F}"/>
                </a:ext>
              </a:extLst>
            </p:cNvPr>
            <p:cNvSpPr txBox="1"/>
            <p:nvPr/>
          </p:nvSpPr>
          <p:spPr>
            <a:xfrm>
              <a:off x="0" y="603366"/>
              <a:ext cx="7556501" cy="83302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5" name="TextBox 21">
            <a:extLst>
              <a:ext uri="{FF2B5EF4-FFF2-40B4-BE49-F238E27FC236}">
                <a16:creationId xmlns:a16="http://schemas.microsoft.com/office/drawing/2014/main" id="{B6BE5719-1A76-62DC-81F1-E401FDFB44E7}"/>
              </a:ext>
            </a:extLst>
          </p:cNvPr>
          <p:cNvSpPr txBox="1"/>
          <p:nvPr/>
        </p:nvSpPr>
        <p:spPr>
          <a:xfrm>
            <a:off x="143323" y="883584"/>
            <a:ext cx="5019964" cy="330198"/>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2800"/>
              </a:lnSpc>
              <a:spcBef>
                <a:spcPts val="0"/>
              </a:spcBef>
              <a:spcAft>
                <a:spcPts val="0"/>
              </a:spcAft>
              <a:buNone/>
              <a:tabLst/>
              <a:defRPr sz="1800" b="0" i="0" u="none" strike="noStrike" kern="0" cap="none" spc="0" baseline="0">
                <a:solidFill>
                  <a:srgbClr val="000000"/>
                </a:solidFill>
                <a:uFillTx/>
              </a:defRPr>
            </a:pPr>
            <a:r>
              <a:rPr lang="en-US" sz="1999" b="1" i="0" u="none" strike="noStrike" kern="1200" cap="none" spc="0" baseline="0">
                <a:solidFill>
                  <a:srgbClr val="FFFFFE"/>
                </a:solidFill>
                <a:uFillTx/>
                <a:latin typeface="Open Sans Bold"/>
                <a:ea typeface="Open Sans Bold"/>
                <a:cs typeface="Open Sans Bold"/>
              </a:rPr>
              <a:t>Suggested Content</a:t>
            </a:r>
          </a:p>
        </p:txBody>
      </p:sp>
      <p:grpSp>
        <p:nvGrpSpPr>
          <p:cNvPr id="16" name="Group 22">
            <a:extLst>
              <a:ext uri="{FF2B5EF4-FFF2-40B4-BE49-F238E27FC236}">
                <a16:creationId xmlns:a16="http://schemas.microsoft.com/office/drawing/2014/main" id="{44173700-0571-D532-2078-6366555FA4D8}"/>
              </a:ext>
            </a:extLst>
          </p:cNvPr>
          <p:cNvGrpSpPr/>
          <p:nvPr/>
        </p:nvGrpSpPr>
        <p:grpSpPr>
          <a:xfrm>
            <a:off x="6148846" y="803574"/>
            <a:ext cx="1310307" cy="432611"/>
            <a:chOff x="6148846" y="803574"/>
            <a:chExt cx="1310307" cy="432611"/>
          </a:xfrm>
        </p:grpSpPr>
        <p:sp>
          <p:nvSpPr>
            <p:cNvPr id="17" name="Freeform 23">
              <a:extLst>
                <a:ext uri="{FF2B5EF4-FFF2-40B4-BE49-F238E27FC236}">
                  <a16:creationId xmlns:a16="http://schemas.microsoft.com/office/drawing/2014/main" id="{68CA69F2-1C47-9CFA-99D7-AFFFA3CFCBD8}"/>
                </a:ext>
              </a:extLst>
            </p:cNvPr>
            <p:cNvSpPr/>
            <p:nvPr/>
          </p:nvSpPr>
          <p:spPr>
            <a:xfrm>
              <a:off x="6148846" y="856728"/>
              <a:ext cx="1310307" cy="379457"/>
            </a:xfrm>
            <a:custGeom>
              <a:avLst/>
              <a:gdLst>
                <a:gd name="f0" fmla="val w"/>
                <a:gd name="f1" fmla="val h"/>
                <a:gd name="f2" fmla="val 0"/>
                <a:gd name="f3" fmla="val 469584"/>
                <a:gd name="f4" fmla="val 135988"/>
                <a:gd name="f5" fmla="val 67994"/>
                <a:gd name="f6" fmla="val 401590"/>
                <a:gd name="f7" fmla="val 439142"/>
                <a:gd name="f8" fmla="val 30442"/>
                <a:gd name="f9" fmla="val 86027"/>
                <a:gd name="f10" fmla="val 462420"/>
                <a:gd name="f11" fmla="val 103322"/>
                <a:gd name="f12" fmla="val 449669"/>
                <a:gd name="f13" fmla="val 116073"/>
                <a:gd name="f14" fmla="val 436918"/>
                <a:gd name="f15" fmla="val 128825"/>
                <a:gd name="f16" fmla="val 419623"/>
                <a:gd name="f17" fmla="val 49961"/>
                <a:gd name="f18" fmla="val 32666"/>
                <a:gd name="f19" fmla="val 19915"/>
                <a:gd name="f20" fmla="val 7164"/>
                <a:gd name="f21" fmla="*/ f0 1 469584"/>
                <a:gd name="f22" fmla="*/ f1 1 135988"/>
                <a:gd name="f23" fmla="val f2"/>
                <a:gd name="f24" fmla="val f3"/>
                <a:gd name="f25" fmla="val f4"/>
                <a:gd name="f26" fmla="+- f25 0 f23"/>
                <a:gd name="f27" fmla="+- f24 0 f23"/>
                <a:gd name="f28" fmla="*/ f27 1 469584"/>
                <a:gd name="f29" fmla="*/ f26 1 13598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69584" h="135988">
                  <a:moveTo>
                    <a:pt x="f5" y="f2"/>
                  </a:moveTo>
                  <a:lnTo>
                    <a:pt x="f6" y="f2"/>
                  </a:lnTo>
                  <a:cubicBezTo>
                    <a:pt x="f7" y="f2"/>
                    <a:pt x="f3" y="f8"/>
                    <a:pt x="f3" y="f5"/>
                  </a:cubicBezTo>
                  <a:lnTo>
                    <a:pt x="f3" y="f5"/>
                  </a:lnTo>
                  <a:cubicBezTo>
                    <a:pt x="f3" y="f9"/>
                    <a:pt x="f10" y="f11"/>
                    <a:pt x="f12" y="f13"/>
                  </a:cubicBezTo>
                  <a:cubicBezTo>
                    <a:pt x="f14" y="f15"/>
                    <a:pt x="f16" y="f4"/>
                    <a:pt x="f6" y="f4"/>
                  </a:cubicBezTo>
                  <a:lnTo>
                    <a:pt x="f5" y="f4"/>
                  </a:lnTo>
                  <a:cubicBezTo>
                    <a:pt x="f17" y="f4"/>
                    <a:pt x="f18" y="f15"/>
                    <a:pt x="f19" y="f13"/>
                  </a:cubicBezTo>
                  <a:cubicBezTo>
                    <a:pt x="f20" y="f11"/>
                    <a:pt x="f2" y="f9"/>
                    <a:pt x="f2" y="f5"/>
                  </a:cubicBezTo>
                  <a:lnTo>
                    <a:pt x="f2" y="f5"/>
                  </a:lnTo>
                  <a:cubicBezTo>
                    <a:pt x="f2" y="f17"/>
                    <a:pt x="f20" y="f18"/>
                    <a:pt x="f19" y="f19"/>
                  </a:cubicBezTo>
                  <a:cubicBezTo>
                    <a:pt x="f18" y="f20"/>
                    <a:pt x="f17" y="f2"/>
                    <a:pt x="f5" y="f2"/>
                  </a:cubicBezTo>
                  <a:close/>
                </a:path>
              </a:pathLst>
            </a:custGeom>
            <a:solidFill>
              <a:srgbClr val="8B75A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8" name="TextBox 24">
              <a:extLst>
                <a:ext uri="{FF2B5EF4-FFF2-40B4-BE49-F238E27FC236}">
                  <a16:creationId xmlns:a16="http://schemas.microsoft.com/office/drawing/2014/main" id="{26836C23-DACD-C856-11A9-18EBDA1AF41E}"/>
                </a:ext>
              </a:extLst>
            </p:cNvPr>
            <p:cNvSpPr txBox="1"/>
            <p:nvPr/>
          </p:nvSpPr>
          <p:spPr>
            <a:xfrm>
              <a:off x="6148846" y="803574"/>
              <a:ext cx="1310307" cy="43261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2100"/>
                </a:lnSpc>
                <a:spcBef>
                  <a:spcPts val="0"/>
                </a:spcBef>
                <a:spcAft>
                  <a:spcPts val="0"/>
                </a:spcAft>
                <a:buNone/>
                <a:tabLst/>
                <a:defRPr sz="1800" b="0" i="0" u="none" strike="noStrike" kern="0" cap="none" spc="0" baseline="0">
                  <a:solidFill>
                    <a:srgbClr val="000000"/>
                  </a:solidFill>
                  <a:uFillTx/>
                </a:defRPr>
              </a:pPr>
              <a:r>
                <a:rPr lang="en-US" sz="1499" b="0" i="0" u="none" strike="noStrike" kern="1200" cap="none" spc="0" baseline="0">
                  <a:solidFill>
                    <a:srgbClr val="EFAB80"/>
                  </a:solidFill>
                  <a:uFillTx/>
                  <a:latin typeface="Open Sans"/>
                  <a:ea typeface="Open Sans"/>
                  <a:cs typeface="Open Sans"/>
                </a:rPr>
                <a:t>Sharable</a:t>
              </a:r>
            </a:p>
          </p:txBody>
        </p:sp>
      </p:grpSp>
      <p:grpSp>
        <p:nvGrpSpPr>
          <p:cNvPr id="19" name="Group 25">
            <a:extLst>
              <a:ext uri="{FF2B5EF4-FFF2-40B4-BE49-F238E27FC236}">
                <a16:creationId xmlns:a16="http://schemas.microsoft.com/office/drawing/2014/main" id="{553D2BDE-75AC-C166-DE48-C9E6C04425D0}"/>
              </a:ext>
            </a:extLst>
          </p:cNvPr>
          <p:cNvGrpSpPr/>
          <p:nvPr/>
        </p:nvGrpSpPr>
        <p:grpSpPr>
          <a:xfrm>
            <a:off x="5478380" y="803574"/>
            <a:ext cx="1985006" cy="375772"/>
            <a:chOff x="5478380" y="803574"/>
            <a:chExt cx="1985006" cy="375772"/>
          </a:xfrm>
        </p:grpSpPr>
        <p:sp>
          <p:nvSpPr>
            <p:cNvPr id="20" name="Freeform 26">
              <a:extLst>
                <a:ext uri="{FF2B5EF4-FFF2-40B4-BE49-F238E27FC236}">
                  <a16:creationId xmlns:a16="http://schemas.microsoft.com/office/drawing/2014/main" id="{9B90165E-D3B1-38E4-4E15-AB0239E11373}"/>
                </a:ext>
              </a:extLst>
            </p:cNvPr>
            <p:cNvSpPr/>
            <p:nvPr/>
          </p:nvSpPr>
          <p:spPr>
            <a:xfrm>
              <a:off x="5478380" y="856728"/>
              <a:ext cx="1985006" cy="322618"/>
            </a:xfrm>
            <a:custGeom>
              <a:avLst/>
              <a:gdLst>
                <a:gd name="f0" fmla="val w"/>
                <a:gd name="f1" fmla="val h"/>
                <a:gd name="f2" fmla="val 0"/>
                <a:gd name="f3" fmla="val 711380"/>
                <a:gd name="f4" fmla="val 115618"/>
                <a:gd name="f5" fmla="val 57809"/>
                <a:gd name="f6" fmla="val 653571"/>
                <a:gd name="f7" fmla="val 668903"/>
                <a:gd name="f8" fmla="val 683607"/>
                <a:gd name="f9" fmla="val 6091"/>
                <a:gd name="f10" fmla="val 694448"/>
                <a:gd name="f11" fmla="val 16932"/>
                <a:gd name="f12" fmla="val 705290"/>
                <a:gd name="f13" fmla="val 27773"/>
                <a:gd name="f14" fmla="val 42477"/>
                <a:gd name="f15" fmla="val 89736"/>
                <a:gd name="f16" fmla="val 685498"/>
                <a:gd name="f17" fmla="val 109527"/>
                <a:gd name="f18" fmla="val 98686"/>
                <a:gd name="f19" fmla="val 87845"/>
                <a:gd name="f20" fmla="val 73141"/>
                <a:gd name="f21" fmla="*/ f0 1 711380"/>
                <a:gd name="f22" fmla="*/ f1 1 115618"/>
                <a:gd name="f23" fmla="val f2"/>
                <a:gd name="f24" fmla="val f3"/>
                <a:gd name="f25" fmla="val f4"/>
                <a:gd name="f26" fmla="+- f25 0 f23"/>
                <a:gd name="f27" fmla="+- f24 0 f23"/>
                <a:gd name="f28" fmla="*/ f27 1 711380"/>
                <a:gd name="f29" fmla="*/ f26 1 11561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711380" h="115618">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4" y="f4"/>
                    <a:pt x="f13" y="f17"/>
                    <a:pt x="f11" y="f18"/>
                  </a:cubicBezTo>
                  <a:cubicBezTo>
                    <a:pt x="f9" y="f19"/>
                    <a:pt x="f2" y="f20"/>
                    <a:pt x="f2" y="f5"/>
                  </a:cubicBezTo>
                  <a:lnTo>
                    <a:pt x="f2" y="f5"/>
                  </a:lnTo>
                  <a:cubicBezTo>
                    <a:pt x="f2" y="f14"/>
                    <a:pt x="f9" y="f13"/>
                    <a:pt x="f11" y="f11"/>
                  </a:cubicBezTo>
                  <a:cubicBezTo>
                    <a:pt x="f13" y="f9"/>
                    <a:pt x="f14" y="f2"/>
                    <a:pt x="f5"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1" name="TextBox 27">
              <a:extLst>
                <a:ext uri="{FF2B5EF4-FFF2-40B4-BE49-F238E27FC236}">
                  <a16:creationId xmlns:a16="http://schemas.microsoft.com/office/drawing/2014/main" id="{816AE57B-2914-FC98-B979-E5E9BDD4CA74}"/>
                </a:ext>
              </a:extLst>
            </p:cNvPr>
            <p:cNvSpPr txBox="1"/>
            <p:nvPr/>
          </p:nvSpPr>
          <p:spPr>
            <a:xfrm>
              <a:off x="5478380" y="803574"/>
              <a:ext cx="1985006" cy="37577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Country / Region</a:t>
              </a:r>
            </a:p>
          </p:txBody>
        </p:sp>
      </p:grpSp>
      <p:grpSp>
        <p:nvGrpSpPr>
          <p:cNvPr id="22" name="Group 28">
            <a:extLst>
              <a:ext uri="{FF2B5EF4-FFF2-40B4-BE49-F238E27FC236}">
                <a16:creationId xmlns:a16="http://schemas.microsoft.com/office/drawing/2014/main" id="{B91D5CF3-2DC3-D719-4E21-CAFBDB6C2002}"/>
              </a:ext>
            </a:extLst>
          </p:cNvPr>
          <p:cNvGrpSpPr/>
          <p:nvPr/>
        </p:nvGrpSpPr>
        <p:grpSpPr>
          <a:xfrm>
            <a:off x="259067" y="2316138"/>
            <a:ext cx="7027035" cy="1725189"/>
            <a:chOff x="259067" y="2316138"/>
            <a:chExt cx="7027035" cy="1725189"/>
          </a:xfrm>
        </p:grpSpPr>
        <p:grpSp>
          <p:nvGrpSpPr>
            <p:cNvPr id="23" name="Group 29">
              <a:extLst>
                <a:ext uri="{FF2B5EF4-FFF2-40B4-BE49-F238E27FC236}">
                  <a16:creationId xmlns:a16="http://schemas.microsoft.com/office/drawing/2014/main" id="{1FFCC42F-7B82-605C-9BCB-96D32CB9840F}"/>
                </a:ext>
              </a:extLst>
            </p:cNvPr>
            <p:cNvGrpSpPr/>
            <p:nvPr/>
          </p:nvGrpSpPr>
          <p:grpSpPr>
            <a:xfrm>
              <a:off x="259067" y="2316138"/>
              <a:ext cx="7027035" cy="1725189"/>
              <a:chOff x="259067" y="2316138"/>
              <a:chExt cx="7027035" cy="1725189"/>
            </a:xfrm>
          </p:grpSpPr>
          <p:sp>
            <p:nvSpPr>
              <p:cNvPr id="24" name="Freeform 30">
                <a:extLst>
                  <a:ext uri="{FF2B5EF4-FFF2-40B4-BE49-F238E27FC236}">
                    <a16:creationId xmlns:a16="http://schemas.microsoft.com/office/drawing/2014/main" id="{08975BFC-3801-05A6-E1F6-DA0C3843D7AD}"/>
                  </a:ext>
                </a:extLst>
              </p:cNvPr>
              <p:cNvSpPr/>
              <p:nvPr/>
            </p:nvSpPr>
            <p:spPr>
              <a:xfrm>
                <a:off x="259067" y="2395874"/>
                <a:ext cx="7027035" cy="1645453"/>
              </a:xfrm>
              <a:custGeom>
                <a:avLst/>
                <a:gdLst>
                  <a:gd name="f0" fmla="val w"/>
                  <a:gd name="f1" fmla="val h"/>
                  <a:gd name="f2" fmla="val 0"/>
                  <a:gd name="f3" fmla="val 2518331"/>
                  <a:gd name="f4" fmla="val 589692"/>
                  <a:gd name="f5" fmla="val 40764"/>
                  <a:gd name="f6" fmla="val 2477567"/>
                  <a:gd name="f7" fmla="val 2488378"/>
                  <a:gd name="f8" fmla="val 2498747"/>
                  <a:gd name="f9" fmla="val 4295"/>
                  <a:gd name="f10" fmla="val 2506391"/>
                  <a:gd name="f11" fmla="val 11940"/>
                  <a:gd name="f12" fmla="val 2514036"/>
                  <a:gd name="f13" fmla="val 19584"/>
                  <a:gd name="f14" fmla="val 29953"/>
                  <a:gd name="f15" fmla="val 548928"/>
                  <a:gd name="f16" fmla="val 571442"/>
                  <a:gd name="f17" fmla="val 2500080"/>
                  <a:gd name="f18" fmla="val 18251"/>
                  <a:gd name="f19" fmla="*/ f0 1 2518331"/>
                  <a:gd name="f20" fmla="*/ f1 1 589692"/>
                  <a:gd name="f21" fmla="val f2"/>
                  <a:gd name="f22" fmla="val f3"/>
                  <a:gd name="f23" fmla="val f4"/>
                  <a:gd name="f24" fmla="+- f23 0 f21"/>
                  <a:gd name="f25" fmla="+- f22 0 f21"/>
                  <a:gd name="f26" fmla="*/ f25 1 2518331"/>
                  <a:gd name="f27" fmla="*/ f24 1 58969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518331" h="589692">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8" y="f4"/>
                      <a:pt x="f2" y="f16"/>
                      <a:pt x="f2" y="f15"/>
                    </a:cubicBezTo>
                    <a:lnTo>
                      <a:pt x="f2" y="f5"/>
                    </a:lnTo>
                    <a:cubicBezTo>
                      <a:pt x="f2" y="f18"/>
                      <a:pt x="f18" y="f2"/>
                      <a:pt x="f5" y="f2"/>
                    </a:cubicBezTo>
                    <a:close/>
                  </a:path>
                </a:pathLst>
              </a:custGeom>
              <a:solidFill>
                <a:srgbClr val="FFFFFE"/>
              </a:solidFill>
              <a:ln w="38103" cap="rnd">
                <a:solidFill>
                  <a:srgbClr val="464646"/>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5" name="TextBox 31">
                <a:extLst>
                  <a:ext uri="{FF2B5EF4-FFF2-40B4-BE49-F238E27FC236}">
                    <a16:creationId xmlns:a16="http://schemas.microsoft.com/office/drawing/2014/main" id="{1B133B9C-7C2C-1C74-1B03-D8091EABD393}"/>
                  </a:ext>
                </a:extLst>
              </p:cNvPr>
              <p:cNvSpPr txBox="1"/>
              <p:nvPr/>
            </p:nvSpPr>
            <p:spPr>
              <a:xfrm>
                <a:off x="259067" y="2316138"/>
                <a:ext cx="7027035" cy="1725189"/>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26" name="TextBox 32">
              <a:extLst>
                <a:ext uri="{FF2B5EF4-FFF2-40B4-BE49-F238E27FC236}">
                  <a16:creationId xmlns:a16="http://schemas.microsoft.com/office/drawing/2014/main" id="{1D21B0F7-88BE-D355-ED6A-0A9AD7BFEBE6}"/>
                </a:ext>
              </a:extLst>
            </p:cNvPr>
            <p:cNvSpPr txBox="1"/>
            <p:nvPr/>
          </p:nvSpPr>
          <p:spPr>
            <a:xfrm>
              <a:off x="591223" y="2569555"/>
              <a:ext cx="6402793" cy="1471772"/>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 Recognition of Qualifications</a:t>
              </a:r>
            </a:p>
            <a:p>
              <a:pPr marL="302254" marR="0" lvl="1" indent="-151132" algn="l"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National authority responsible for qualification recognition</a:t>
              </a:r>
            </a:p>
            <a:p>
              <a:pPr marL="302254" marR="0" lvl="1" indent="-151132" algn="l"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Regulated vs. non-regulated professions</a:t>
              </a:r>
            </a:p>
            <a:p>
              <a:pPr marL="302254" marR="0" lvl="1" indent="-151132" algn="l"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When formal recognition is required and when it is not</a:t>
              </a:r>
            </a:p>
            <a:p>
              <a:pPr marL="302254" marR="0" lvl="1" indent="-151132" algn="l"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Official websites or contact points for verification</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p:txBody>
        </p:sp>
      </p:grpSp>
      <p:grpSp>
        <p:nvGrpSpPr>
          <p:cNvPr id="27" name="Group 33">
            <a:extLst>
              <a:ext uri="{FF2B5EF4-FFF2-40B4-BE49-F238E27FC236}">
                <a16:creationId xmlns:a16="http://schemas.microsoft.com/office/drawing/2014/main" id="{B84F2B47-1599-8C6A-F798-40D729A66B70}"/>
              </a:ext>
            </a:extLst>
          </p:cNvPr>
          <p:cNvGrpSpPr/>
          <p:nvPr/>
        </p:nvGrpSpPr>
        <p:grpSpPr>
          <a:xfrm>
            <a:off x="6355573" y="1995723"/>
            <a:ext cx="1083170" cy="747146"/>
            <a:chOff x="6355573" y="1995723"/>
            <a:chExt cx="1083170" cy="747146"/>
          </a:xfrm>
        </p:grpSpPr>
        <p:sp>
          <p:nvSpPr>
            <p:cNvPr id="28" name="Freeform 34">
              <a:extLst>
                <a:ext uri="{FF2B5EF4-FFF2-40B4-BE49-F238E27FC236}">
                  <a16:creationId xmlns:a16="http://schemas.microsoft.com/office/drawing/2014/main" id="{FE1243DE-BC11-9548-1410-90110E615285}"/>
                </a:ext>
              </a:extLst>
            </p:cNvPr>
            <p:cNvSpPr/>
            <p:nvPr/>
          </p:nvSpPr>
          <p:spPr>
            <a:xfrm>
              <a:off x="6355573" y="2048886"/>
              <a:ext cx="1083170" cy="693983"/>
            </a:xfrm>
            <a:custGeom>
              <a:avLst/>
              <a:gdLst>
                <a:gd name="f0" fmla="val w"/>
                <a:gd name="f1" fmla="val h"/>
                <a:gd name="f2" fmla="val 0"/>
                <a:gd name="f3" fmla="val 388183"/>
                <a:gd name="f4" fmla="val 248709"/>
                <a:gd name="f5" fmla="*/ f0 1 388183"/>
                <a:gd name="f6" fmla="*/ f1 1 248709"/>
                <a:gd name="f7" fmla="val f2"/>
                <a:gd name="f8" fmla="val f3"/>
                <a:gd name="f9" fmla="val f4"/>
                <a:gd name="f10" fmla="+- f9 0 f7"/>
                <a:gd name="f11" fmla="+- f8 0 f7"/>
                <a:gd name="f12" fmla="*/ f11 1 388183"/>
                <a:gd name="f13" fmla="*/ f10 1 24870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88183" h="248709">
                  <a:moveTo>
                    <a:pt x="f2" y="f2"/>
                  </a:moveTo>
                  <a:lnTo>
                    <a:pt x="f3" y="f2"/>
                  </a:lnTo>
                  <a:lnTo>
                    <a:pt x="f3" y="f4"/>
                  </a:lnTo>
                  <a:lnTo>
                    <a:pt x="f2" y="f4"/>
                  </a:lnTo>
                  <a:close/>
                </a:path>
              </a:pathLst>
            </a:custGeom>
            <a:solidFill>
              <a:srgbClr val="FBDEB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9" name="TextBox 35">
              <a:extLst>
                <a:ext uri="{FF2B5EF4-FFF2-40B4-BE49-F238E27FC236}">
                  <a16:creationId xmlns:a16="http://schemas.microsoft.com/office/drawing/2014/main" id="{4F081B2D-4E46-6EEF-E075-1270D59F8149}"/>
                </a:ext>
              </a:extLst>
            </p:cNvPr>
            <p:cNvSpPr txBox="1"/>
            <p:nvPr/>
          </p:nvSpPr>
          <p:spPr>
            <a:xfrm>
              <a:off x="6355573" y="1995723"/>
              <a:ext cx="1083170" cy="74713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1" u="none" strike="noStrike" kern="1200" cap="none" spc="0" baseline="0">
                  <a:solidFill>
                    <a:srgbClr val="DC433A"/>
                  </a:solidFill>
                  <a:uFillTx/>
                  <a:latin typeface="Open Sans Bold Italics"/>
                  <a:ea typeface="Open Sans Bold Italics"/>
                  <a:cs typeface="Open Sans Bold Italics"/>
                </a:rPr>
                <a:t>Add your flag</a:t>
              </a:r>
            </a:p>
          </p:txBody>
        </p:sp>
      </p:grpSp>
      <p:sp>
        <p:nvSpPr>
          <p:cNvPr id="30" name="TextBox 36">
            <a:extLst>
              <a:ext uri="{FF2B5EF4-FFF2-40B4-BE49-F238E27FC236}">
                <a16:creationId xmlns:a16="http://schemas.microsoft.com/office/drawing/2014/main" id="{3F86B8D6-00BB-7BF8-6FB7-AC71311EF0DC}"/>
              </a:ext>
            </a:extLst>
          </p:cNvPr>
          <p:cNvSpPr txBox="1"/>
          <p:nvPr/>
        </p:nvSpPr>
        <p:spPr>
          <a:xfrm>
            <a:off x="167764" y="1515764"/>
            <a:ext cx="7209632" cy="40766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0" baseline="0">
                <a:solidFill>
                  <a:srgbClr val="464646"/>
                </a:solidFill>
                <a:uFillTx/>
                <a:latin typeface="Open Sans Italics"/>
                <a:ea typeface="Open Sans Italics"/>
                <a:cs typeface="Open Sans Italics"/>
              </a:rPr>
              <a:t>This overview should provide a structured starting point with links to reliable and official sources. It does not replace legal advice but supports informed and transparent decision-making.</a:t>
            </a:r>
          </a:p>
        </p:txBody>
      </p:sp>
      <p:sp>
        <p:nvSpPr>
          <p:cNvPr id="31" name="TextBox 37">
            <a:extLst>
              <a:ext uri="{FF2B5EF4-FFF2-40B4-BE49-F238E27FC236}">
                <a16:creationId xmlns:a16="http://schemas.microsoft.com/office/drawing/2014/main" id="{55AB1AE3-E510-C82A-D7AD-108EE767F563}"/>
              </a:ext>
            </a:extLst>
          </p:cNvPr>
          <p:cNvSpPr txBox="1"/>
          <p:nvPr/>
        </p:nvSpPr>
        <p:spPr>
          <a:xfrm>
            <a:off x="1449689" y="9750951"/>
            <a:ext cx="4657121" cy="238722"/>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22C4F"/>
                </a:solidFill>
                <a:uFillTx/>
                <a:latin typeface="Open Sans Bold"/>
                <a:ea typeface="Open Sans Bold"/>
                <a:cs typeface="Open Sans Bold"/>
              </a:rPr>
              <a:t>Employer guidance for informed and fair hiring</a:t>
            </a:r>
          </a:p>
        </p:txBody>
      </p:sp>
      <p:sp>
        <p:nvSpPr>
          <p:cNvPr id="32" name="Freeform 2">
            <a:extLst>
              <a:ext uri="{FF2B5EF4-FFF2-40B4-BE49-F238E27FC236}">
                <a16:creationId xmlns:a16="http://schemas.microsoft.com/office/drawing/2014/main" id="{052C4DEA-89F6-9F57-FA46-9BF1EE1BFFE5}"/>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3" name="Freeform 3">
            <a:extLst>
              <a:ext uri="{FF2B5EF4-FFF2-40B4-BE49-F238E27FC236}">
                <a16:creationId xmlns:a16="http://schemas.microsoft.com/office/drawing/2014/main" id="{468C6BCF-9572-8EEF-6B79-F27A0E243FFE}"/>
              </a:ext>
            </a:extLst>
          </p:cNvPr>
          <p:cNvSpPr/>
          <p:nvPr/>
        </p:nvSpPr>
        <p:spPr>
          <a:xfrm>
            <a:off x="2902269" y="-51727"/>
            <a:ext cx="3024003" cy="65763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34" name="Group 4">
            <a:extLst>
              <a:ext uri="{FF2B5EF4-FFF2-40B4-BE49-F238E27FC236}">
                <a16:creationId xmlns:a16="http://schemas.microsoft.com/office/drawing/2014/main" id="{C6268614-F7C6-1E38-F4AB-C61B3B767191}"/>
              </a:ext>
            </a:extLst>
          </p:cNvPr>
          <p:cNvGrpSpPr/>
          <p:nvPr/>
        </p:nvGrpSpPr>
        <p:grpSpPr>
          <a:xfrm>
            <a:off x="0" y="10338252"/>
            <a:ext cx="6897154" cy="205757"/>
            <a:chOff x="0" y="10338252"/>
            <a:chExt cx="6897154" cy="205757"/>
          </a:xfrm>
        </p:grpSpPr>
        <p:sp>
          <p:nvSpPr>
            <p:cNvPr id="35" name="Freeform 5">
              <a:extLst>
                <a:ext uri="{FF2B5EF4-FFF2-40B4-BE49-F238E27FC236}">
                  <a16:creationId xmlns:a16="http://schemas.microsoft.com/office/drawing/2014/main" id="{4A348366-2ED0-064C-5221-7FD473B001D2}"/>
                </a:ext>
              </a:extLst>
            </p:cNvPr>
            <p:cNvSpPr/>
            <p:nvPr/>
          </p:nvSpPr>
          <p:spPr>
            <a:xfrm>
              <a:off x="0" y="10338252"/>
              <a:ext cx="6897154" cy="99943"/>
            </a:xfrm>
            <a:custGeom>
              <a:avLst/>
              <a:gdLst>
                <a:gd name="f0" fmla="val w"/>
                <a:gd name="f1" fmla="val h"/>
                <a:gd name="f2" fmla="val 0"/>
                <a:gd name="f3" fmla="val 2709333"/>
                <a:gd name="f4" fmla="val 26991"/>
                <a:gd name="f5" fmla="val 13495"/>
                <a:gd name="f6" fmla="val 2695838"/>
                <a:gd name="f7" fmla="val 2699417"/>
                <a:gd name="f8" fmla="val 2702850"/>
                <a:gd name="f9" fmla="val 1422"/>
                <a:gd name="f10" fmla="val 2705381"/>
                <a:gd name="f11" fmla="val 3953"/>
                <a:gd name="f12" fmla="val 2707911"/>
                <a:gd name="f13" fmla="val 6484"/>
                <a:gd name="f14" fmla="val 9916"/>
                <a:gd name="f15" fmla="val 20949"/>
                <a:gd name="f16" fmla="val 2703291"/>
                <a:gd name="f17" fmla="val 6042"/>
                <a:gd name="f18" fmla="*/ f0 1 2709333"/>
                <a:gd name="f19" fmla="*/ f1 1 26991"/>
                <a:gd name="f20" fmla="val f2"/>
                <a:gd name="f21" fmla="val f3"/>
                <a:gd name="f22" fmla="val f4"/>
                <a:gd name="f23" fmla="+- f22 0 f20"/>
                <a:gd name="f24" fmla="+- f21 0 f20"/>
                <a:gd name="f25" fmla="*/ f24 1 2709333"/>
                <a:gd name="f26" fmla="*/ f23 1 26991"/>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2709333" h="26991">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7" y="f4"/>
                    <a:pt x="f2" y="f15"/>
                    <a:pt x="f2" y="f5"/>
                  </a:cubicBezTo>
                  <a:lnTo>
                    <a:pt x="f2" y="f5"/>
                  </a:lnTo>
                  <a:cubicBezTo>
                    <a:pt x="f2" y="f17"/>
                    <a:pt x="f17" y="f2"/>
                    <a:pt x="f5" y="f2"/>
                  </a:cubicBezTo>
                  <a:close/>
                </a:path>
              </a:pathLst>
            </a:custGeom>
            <a:gradFill>
              <a:gsLst>
                <a:gs pos="0">
                  <a:srgbClr val="FA3DE1">
                    <a:alpha val="40000"/>
                  </a:srgbClr>
                </a:gs>
                <a:gs pos="100000">
                  <a:srgbClr val="FE8F28">
                    <a:alpha val="40000"/>
                  </a:srgbClr>
                </a:gs>
              </a:gsLst>
              <a:lin ang="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6" name="TextBox 6">
              <a:extLst>
                <a:ext uri="{FF2B5EF4-FFF2-40B4-BE49-F238E27FC236}">
                  <a16:creationId xmlns:a16="http://schemas.microsoft.com/office/drawing/2014/main" id="{888AFFB9-5D2B-02A5-2EFA-F72089963617}"/>
                </a:ext>
              </a:extLst>
            </p:cNvPr>
            <p:cNvSpPr txBox="1"/>
            <p:nvPr/>
          </p:nvSpPr>
          <p:spPr>
            <a:xfrm>
              <a:off x="0" y="10444066"/>
              <a:ext cx="6897154" cy="9994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87">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F9B4F296-504B-E5EC-6BC8-5636EC5AA210}"/>
              </a:ext>
            </a:extLst>
          </p:cNvPr>
          <p:cNvSpPr txBox="1"/>
          <p:nvPr/>
        </p:nvSpPr>
        <p:spPr>
          <a:xfrm>
            <a:off x="1470218" y="2636251"/>
            <a:ext cx="4655759" cy="113347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8850"/>
              </a:lnSpc>
              <a:spcBef>
                <a:spcPts val="0"/>
              </a:spcBef>
              <a:spcAft>
                <a:spcPts val="0"/>
              </a:spcAft>
              <a:buNone/>
              <a:tabLst/>
              <a:defRPr sz="1800" b="0" i="0" u="none" strike="noStrike" kern="0" cap="none" spc="0" baseline="0">
                <a:solidFill>
                  <a:srgbClr val="000000"/>
                </a:solidFill>
                <a:uFillTx/>
              </a:defRPr>
            </a:pPr>
            <a:r>
              <a:rPr lang="en-CY" sz="7500" b="1" i="0" u="none" strike="noStrike" kern="1200" cap="none" spc="-397" baseline="0">
                <a:solidFill>
                  <a:srgbClr val="68BFBD"/>
                </a:solidFill>
                <a:uFillTx/>
                <a:latin typeface="Open Sans Bold"/>
                <a:ea typeface="Open Sans Bold"/>
                <a:cs typeface="Open Sans Bold"/>
              </a:rPr>
              <a:t>Activity 4</a:t>
            </a:r>
            <a:endParaRPr lang="en-US" sz="7500" b="1" i="0" u="none" strike="noStrike" kern="1200" cap="none" spc="-397" baseline="0">
              <a:solidFill>
                <a:srgbClr val="68BFBD"/>
              </a:solidFill>
              <a:uFillTx/>
              <a:latin typeface="Open Sans Bold"/>
              <a:ea typeface="Open Sans Bold"/>
              <a:cs typeface="Open Sans Bold"/>
            </a:endParaRPr>
          </a:p>
        </p:txBody>
      </p:sp>
      <p:sp>
        <p:nvSpPr>
          <p:cNvPr id="5" name="TextBox 10">
            <a:extLst>
              <a:ext uri="{FF2B5EF4-FFF2-40B4-BE49-F238E27FC236}">
                <a16:creationId xmlns:a16="http://schemas.microsoft.com/office/drawing/2014/main" id="{EC57EC1D-E45A-689C-1398-3C0873555D97}"/>
              </a:ext>
            </a:extLst>
          </p:cNvPr>
          <p:cNvSpPr txBox="1"/>
          <p:nvPr/>
        </p:nvSpPr>
        <p:spPr>
          <a:xfrm>
            <a:off x="417277" y="6619679"/>
            <a:ext cx="6725448" cy="141190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 name="Freeform 2">
            <a:extLst>
              <a:ext uri="{FF2B5EF4-FFF2-40B4-BE49-F238E27FC236}">
                <a16:creationId xmlns:a16="http://schemas.microsoft.com/office/drawing/2014/main" id="{B9C77908-18A1-2628-FCFC-3F530BEE6667}"/>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3">
            <a:extLst>
              <a:ext uri="{FF2B5EF4-FFF2-40B4-BE49-F238E27FC236}">
                <a16:creationId xmlns:a16="http://schemas.microsoft.com/office/drawing/2014/main" id="{A3522778-FCAA-9D04-E493-E6CE821976F8}"/>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261B8E04-294E-4C4E-15A9-F86A8D2531E9}"/>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59871F70-736B-877A-7CCF-2E872F024C44}"/>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4" name="Group 5">
            <a:extLst>
              <a:ext uri="{FF2B5EF4-FFF2-40B4-BE49-F238E27FC236}">
                <a16:creationId xmlns:a16="http://schemas.microsoft.com/office/drawing/2014/main" id="{D15C39DF-72E3-6BC3-F61E-FD6A9BB7775A}"/>
              </a:ext>
            </a:extLst>
          </p:cNvPr>
          <p:cNvGrpSpPr/>
          <p:nvPr/>
        </p:nvGrpSpPr>
        <p:grpSpPr>
          <a:xfrm>
            <a:off x="0" y="10392476"/>
            <a:ext cx="6897154" cy="94128"/>
            <a:chOff x="0" y="10392476"/>
            <a:chExt cx="6897154" cy="94128"/>
          </a:xfrm>
        </p:grpSpPr>
        <p:sp>
          <p:nvSpPr>
            <p:cNvPr id="5" name="Freeform 6">
              <a:extLst>
                <a:ext uri="{FF2B5EF4-FFF2-40B4-BE49-F238E27FC236}">
                  <a16:creationId xmlns:a16="http://schemas.microsoft.com/office/drawing/2014/main" id="{1579494B-5032-340B-A6E0-8B8E03158413}"/>
                </a:ext>
              </a:extLst>
            </p:cNvPr>
            <p:cNvSpPr/>
            <p:nvPr/>
          </p:nvSpPr>
          <p:spPr>
            <a:xfrm>
              <a:off x="0" y="10392476"/>
              <a:ext cx="6897154" cy="45720"/>
            </a:xfrm>
            <a:custGeom>
              <a:avLst/>
              <a:gdLst>
                <a:gd name="f0" fmla="val w"/>
                <a:gd name="f1" fmla="val h"/>
                <a:gd name="f2" fmla="val 0"/>
                <a:gd name="f3" fmla="val 2709333"/>
                <a:gd name="f4" fmla="val 26991"/>
                <a:gd name="f5" fmla="val 13495"/>
                <a:gd name="f6" fmla="val 2695838"/>
                <a:gd name="f7" fmla="val 2699417"/>
                <a:gd name="f8" fmla="val 2702850"/>
                <a:gd name="f9" fmla="val 1422"/>
                <a:gd name="f10" fmla="val 2705381"/>
                <a:gd name="f11" fmla="val 3953"/>
                <a:gd name="f12" fmla="val 2707911"/>
                <a:gd name="f13" fmla="val 6484"/>
                <a:gd name="f14" fmla="val 9916"/>
                <a:gd name="f15" fmla="val 20949"/>
                <a:gd name="f16" fmla="val 2703291"/>
                <a:gd name="f17" fmla="val 6042"/>
                <a:gd name="f18" fmla="*/ f0 1 2709333"/>
                <a:gd name="f19" fmla="*/ f1 1 26991"/>
                <a:gd name="f20" fmla="val f2"/>
                <a:gd name="f21" fmla="val f3"/>
                <a:gd name="f22" fmla="val f4"/>
                <a:gd name="f23" fmla="+- f22 0 f20"/>
                <a:gd name="f24" fmla="+- f21 0 f20"/>
                <a:gd name="f25" fmla="*/ f24 1 2709333"/>
                <a:gd name="f26" fmla="*/ f23 1 26991"/>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2709333" h="26991">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7" y="f4"/>
                    <a:pt x="f2" y="f15"/>
                    <a:pt x="f2" y="f5"/>
                  </a:cubicBezTo>
                  <a:lnTo>
                    <a:pt x="f2" y="f5"/>
                  </a:lnTo>
                  <a:cubicBezTo>
                    <a:pt x="f2" y="f17"/>
                    <a:pt x="f17" y="f2"/>
                    <a:pt x="f5" y="f2"/>
                  </a:cubicBezTo>
                  <a:close/>
                </a:path>
              </a:pathLst>
            </a:custGeom>
            <a:gradFill>
              <a:gsLst>
                <a:gs pos="0">
                  <a:srgbClr val="FA3DE1">
                    <a:alpha val="40000"/>
                  </a:srgbClr>
                </a:gs>
                <a:gs pos="100000">
                  <a:srgbClr val="369693">
                    <a:alpha val="40000"/>
                  </a:srgbClr>
                </a:gs>
              </a:gsLst>
              <a:lin ang="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 name="TextBox 7">
              <a:extLst>
                <a:ext uri="{FF2B5EF4-FFF2-40B4-BE49-F238E27FC236}">
                  <a16:creationId xmlns:a16="http://schemas.microsoft.com/office/drawing/2014/main" id="{6C89200F-5E96-4B31-205F-DC9426E24251}"/>
                </a:ext>
              </a:extLst>
            </p:cNvPr>
            <p:cNvSpPr txBox="1"/>
            <p:nvPr/>
          </p:nvSpPr>
          <p:spPr>
            <a:xfrm>
              <a:off x="0" y="10440884"/>
              <a:ext cx="6897154" cy="45720"/>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7" name="Freeform 8">
            <a:extLst>
              <a:ext uri="{FF2B5EF4-FFF2-40B4-BE49-F238E27FC236}">
                <a16:creationId xmlns:a16="http://schemas.microsoft.com/office/drawing/2014/main" id="{E1F088C2-4598-286C-D3BC-1671718EBA5A}"/>
              </a:ext>
            </a:extLst>
          </p:cNvPr>
          <p:cNvSpPr/>
          <p:nvPr/>
        </p:nvSpPr>
        <p:spPr>
          <a:xfrm>
            <a:off x="4903003" y="6682051"/>
            <a:ext cx="1743925" cy="3718499"/>
          </a:xfrm>
          <a:custGeom>
            <a:avLst/>
            <a:gdLst>
              <a:gd name="f0" fmla="val w"/>
              <a:gd name="f1" fmla="val h"/>
              <a:gd name="f2" fmla="val 0"/>
              <a:gd name="f3" fmla="val 1743923"/>
              <a:gd name="f4" fmla="val 3718495"/>
              <a:gd name="f5" fmla="*/ f0 1 1743923"/>
              <a:gd name="f6" fmla="*/ f1 1 3718495"/>
              <a:gd name="f7" fmla="val f2"/>
              <a:gd name="f8" fmla="val f3"/>
              <a:gd name="f9" fmla="val f4"/>
              <a:gd name="f10" fmla="+- f9 0 f7"/>
              <a:gd name="f11" fmla="+- f8 0 f7"/>
              <a:gd name="f12" fmla="*/ f11 1 1743923"/>
              <a:gd name="f13" fmla="*/ f10 1 3718495"/>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743923" h="3718495">
                <a:moveTo>
                  <a:pt x="f2" y="f2"/>
                </a:moveTo>
                <a:lnTo>
                  <a:pt x="f3" y="f2"/>
                </a:lnTo>
                <a:lnTo>
                  <a:pt x="f3" y="f4"/>
                </a:lnTo>
                <a:lnTo>
                  <a:pt x="f2" y="f4"/>
                </a:lnTo>
                <a:lnTo>
                  <a:pt x="f2" y="f2"/>
                </a:lnTo>
                <a:close/>
              </a:path>
            </a:pathLst>
          </a:custGeom>
          <a:blipFill>
            <a:blip r:embed="rId4">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8" name="Group 9">
            <a:extLst>
              <a:ext uri="{FF2B5EF4-FFF2-40B4-BE49-F238E27FC236}">
                <a16:creationId xmlns:a16="http://schemas.microsoft.com/office/drawing/2014/main" id="{B7D79FBA-6DBF-1D11-4C52-6ADD4941B49C}"/>
              </a:ext>
            </a:extLst>
          </p:cNvPr>
          <p:cNvGrpSpPr/>
          <p:nvPr/>
        </p:nvGrpSpPr>
        <p:grpSpPr>
          <a:xfrm>
            <a:off x="409971" y="5521750"/>
            <a:ext cx="4313746" cy="3005102"/>
            <a:chOff x="409971" y="5521750"/>
            <a:chExt cx="4313746" cy="3005102"/>
          </a:xfrm>
        </p:grpSpPr>
        <p:sp>
          <p:nvSpPr>
            <p:cNvPr id="9" name="Freeform 10">
              <a:extLst>
                <a:ext uri="{FF2B5EF4-FFF2-40B4-BE49-F238E27FC236}">
                  <a16:creationId xmlns:a16="http://schemas.microsoft.com/office/drawing/2014/main" id="{3CFB4A6A-D371-6B62-673A-4B5625B8CC88}"/>
                </a:ext>
              </a:extLst>
            </p:cNvPr>
            <p:cNvSpPr/>
            <p:nvPr/>
          </p:nvSpPr>
          <p:spPr>
            <a:xfrm>
              <a:off x="409971" y="6032049"/>
              <a:ext cx="4313746" cy="2494803"/>
            </a:xfrm>
            <a:custGeom>
              <a:avLst/>
              <a:gdLst>
                <a:gd name="f0" fmla="val w"/>
                <a:gd name="f1" fmla="val h"/>
                <a:gd name="f2" fmla="val 0"/>
                <a:gd name="f3" fmla="val 724664"/>
                <a:gd name="f4" fmla="val 419100"/>
                <a:gd name="f5" fmla="val 26640"/>
                <a:gd name="f6" fmla="val 698024"/>
                <a:gd name="f7" fmla="val 705089"/>
                <a:gd name="f8" fmla="val 711865"/>
                <a:gd name="f9" fmla="val 2807"/>
                <a:gd name="f10" fmla="val 716861"/>
                <a:gd name="f11" fmla="val 7803"/>
                <a:gd name="f12" fmla="val 721857"/>
                <a:gd name="f13" fmla="val 12799"/>
                <a:gd name="f14" fmla="val 19575"/>
                <a:gd name="f15" fmla="val 392460"/>
                <a:gd name="f16" fmla="val 399525"/>
                <a:gd name="f17" fmla="val 406301"/>
                <a:gd name="f18" fmla="val 411297"/>
                <a:gd name="f19" fmla="val 416293"/>
                <a:gd name="f20" fmla="*/ f0 1 724664"/>
                <a:gd name="f21" fmla="*/ f1 1 419100"/>
                <a:gd name="f22" fmla="val f2"/>
                <a:gd name="f23" fmla="val f3"/>
                <a:gd name="f24" fmla="val f4"/>
                <a:gd name="f25" fmla="+- f24 0 f22"/>
                <a:gd name="f26" fmla="+- f23 0 f22"/>
                <a:gd name="f27" fmla="*/ f26 1 724664"/>
                <a:gd name="f28" fmla="*/ f25 1 419100"/>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724664" h="419100">
                  <a:moveTo>
                    <a:pt x="f5" y="f2"/>
                  </a:moveTo>
                  <a:lnTo>
                    <a:pt x="f6" y="f2"/>
                  </a:lnTo>
                  <a:cubicBezTo>
                    <a:pt x="f7" y="f2"/>
                    <a:pt x="f8" y="f9"/>
                    <a:pt x="f10" y="f11"/>
                  </a:cubicBezTo>
                  <a:cubicBezTo>
                    <a:pt x="f12" y="f13"/>
                    <a:pt x="f3" y="f14"/>
                    <a:pt x="f3" y="f5"/>
                  </a:cubicBezTo>
                  <a:lnTo>
                    <a:pt x="f3" y="f15"/>
                  </a:lnTo>
                  <a:cubicBezTo>
                    <a:pt x="f3" y="f16"/>
                    <a:pt x="f12" y="f17"/>
                    <a:pt x="f10" y="f18"/>
                  </a:cubicBezTo>
                  <a:cubicBezTo>
                    <a:pt x="f8" y="f19"/>
                    <a:pt x="f7" y="f4"/>
                    <a:pt x="f6" y="f4"/>
                  </a:cubicBezTo>
                  <a:lnTo>
                    <a:pt x="f5" y="f4"/>
                  </a:lnTo>
                  <a:cubicBezTo>
                    <a:pt x="f14" y="f4"/>
                    <a:pt x="f13" y="f19"/>
                    <a:pt x="f11" y="f18"/>
                  </a:cubicBezTo>
                  <a:cubicBezTo>
                    <a:pt x="f9" y="f17"/>
                    <a:pt x="f2" y="f16"/>
                    <a:pt x="f2" y="f15"/>
                  </a:cubicBezTo>
                  <a:lnTo>
                    <a:pt x="f2" y="f5"/>
                  </a:lnTo>
                  <a:cubicBezTo>
                    <a:pt x="f2" y="f14"/>
                    <a:pt x="f9" y="f13"/>
                    <a:pt x="f11" y="f11"/>
                  </a:cubicBezTo>
                  <a:cubicBezTo>
                    <a:pt x="f13" y="f9"/>
                    <a:pt x="f14" y="f2"/>
                    <a:pt x="f5" y="f2"/>
                  </a:cubicBezTo>
                  <a:close/>
                </a:path>
              </a:pathLst>
            </a:custGeom>
            <a:solidFill>
              <a:srgbClr val="D7EAE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0" name="TextBox 11">
              <a:extLst>
                <a:ext uri="{FF2B5EF4-FFF2-40B4-BE49-F238E27FC236}">
                  <a16:creationId xmlns:a16="http://schemas.microsoft.com/office/drawing/2014/main" id="{1B402779-AB50-C982-869D-0E837C4CC69D}"/>
                </a:ext>
              </a:extLst>
            </p:cNvPr>
            <p:cNvSpPr txBox="1"/>
            <p:nvPr/>
          </p:nvSpPr>
          <p:spPr>
            <a:xfrm>
              <a:off x="409971" y="5521750"/>
              <a:ext cx="4313746" cy="300510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239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45" baseline="0">
                  <a:solidFill>
                    <a:srgbClr val="37325F"/>
                  </a:solidFill>
                  <a:uFillTx/>
                  <a:latin typeface="Open Sans Italics"/>
                  <a:ea typeface="Open Sans Italics"/>
                  <a:cs typeface="Open Sans Italics"/>
                </a:rPr>
                <a:t>[Optional: Add image of values, or team]</a:t>
              </a:r>
            </a:p>
          </p:txBody>
        </p:sp>
      </p:grpSp>
      <p:sp>
        <p:nvSpPr>
          <p:cNvPr id="11" name="TextBox 12">
            <a:extLst>
              <a:ext uri="{FF2B5EF4-FFF2-40B4-BE49-F238E27FC236}">
                <a16:creationId xmlns:a16="http://schemas.microsoft.com/office/drawing/2014/main" id="{2A87D2C1-81DC-2975-2BB6-B78F0236CF1E}"/>
              </a:ext>
            </a:extLst>
          </p:cNvPr>
          <p:cNvSpPr txBox="1"/>
          <p:nvPr/>
        </p:nvSpPr>
        <p:spPr>
          <a:xfrm>
            <a:off x="347910" y="1523298"/>
            <a:ext cx="6882195" cy="2918078"/>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385"/>
              </a:lnSpc>
              <a:spcBef>
                <a:spcPts val="0"/>
              </a:spcBef>
              <a:spcAft>
                <a:spcPts val="0"/>
              </a:spcAft>
              <a:buNone/>
              <a:tabLst/>
              <a:defRPr sz="1800" b="0" i="0" u="none" strike="noStrike" kern="0" cap="none" spc="0" baseline="0">
                <a:solidFill>
                  <a:srgbClr val="000000"/>
                </a:solidFill>
                <a:uFillTx/>
              </a:defRPr>
            </a:pPr>
            <a:r>
              <a:rPr lang="en-US" sz="1199" b="0" i="1" u="none" strike="noStrike" kern="1200" cap="none" spc="-45" baseline="0">
                <a:solidFill>
                  <a:srgbClr val="464646"/>
                </a:solidFill>
                <a:uFillTx/>
                <a:latin typeface="Open Sans Italics"/>
                <a:ea typeface="Open Sans Italics"/>
                <a:cs typeface="Open Sans Italics"/>
              </a:rPr>
              <a:t>[Welcome Message]</a:t>
            </a:r>
          </a:p>
          <a:p>
            <a:pPr marL="0" marR="0" lvl="0" indent="0" algn="just" defTabSz="914400" rtl="0" fontAlgn="auto" hangingPunct="1">
              <a:lnSpc>
                <a:spcPts val="2385"/>
              </a:lnSpc>
              <a:spcBef>
                <a:spcPts val="0"/>
              </a:spcBef>
              <a:spcAft>
                <a:spcPts val="0"/>
              </a:spcAft>
              <a:buNone/>
              <a:tabLst/>
              <a:defRPr sz="1800" b="0" i="0" u="none" strike="noStrike" kern="0" cap="none" spc="0" baseline="0">
                <a:solidFill>
                  <a:srgbClr val="000000"/>
                </a:solidFill>
                <a:uFillTx/>
              </a:defRPr>
            </a:pPr>
            <a:endParaRPr lang="en-US" sz="1199" b="0" i="1" u="none" strike="noStrike" kern="1200" cap="none" spc="-45" baseline="0">
              <a:solidFill>
                <a:srgbClr val="464646"/>
              </a:solidFill>
              <a:uFillTx/>
              <a:latin typeface="Open Sans Italics"/>
              <a:ea typeface="Open Sans Italics"/>
              <a:cs typeface="Open Sans Italics"/>
            </a:endParaRPr>
          </a:p>
          <a:p>
            <a:pPr marL="0" marR="0" lvl="0" indent="0" algn="just" defTabSz="914400" rtl="0" fontAlgn="auto" hangingPunct="1">
              <a:lnSpc>
                <a:spcPts val="2385"/>
              </a:lnSpc>
              <a:spcBef>
                <a:spcPts val="0"/>
              </a:spcBef>
              <a:spcAft>
                <a:spcPts val="0"/>
              </a:spcAft>
              <a:buNone/>
              <a:tabLst/>
              <a:defRPr sz="1800" b="0" i="0" u="none" strike="noStrike" kern="0" cap="none" spc="0" baseline="0">
                <a:solidFill>
                  <a:srgbClr val="000000"/>
                </a:solidFill>
                <a:uFillTx/>
              </a:defRPr>
            </a:pPr>
            <a:endParaRPr lang="en-US" sz="1199" b="0" i="1" u="none" strike="noStrike" kern="1200" cap="none" spc="-45" baseline="0">
              <a:solidFill>
                <a:srgbClr val="464646"/>
              </a:solidFill>
              <a:uFillTx/>
              <a:latin typeface="Open Sans Italics"/>
              <a:ea typeface="Open Sans Italics"/>
              <a:cs typeface="Open Sans Italics"/>
            </a:endParaRPr>
          </a:p>
          <a:p>
            <a:pPr marL="0" marR="0" lvl="0" indent="0" algn="just" defTabSz="914400" rtl="0" fontAlgn="auto" hangingPunct="1">
              <a:lnSpc>
                <a:spcPts val="2385"/>
              </a:lnSpc>
              <a:spcBef>
                <a:spcPts val="0"/>
              </a:spcBef>
              <a:spcAft>
                <a:spcPts val="0"/>
              </a:spcAft>
              <a:buNone/>
              <a:tabLst/>
              <a:defRPr sz="1800" b="0" i="0" u="none" strike="noStrike" kern="0" cap="none" spc="0" baseline="0">
                <a:solidFill>
                  <a:srgbClr val="000000"/>
                </a:solidFill>
                <a:uFillTx/>
              </a:defRPr>
            </a:pPr>
            <a:endParaRPr lang="en-US" sz="1199" b="0" i="1" u="none" strike="noStrike" kern="1200" cap="none" spc="-45" baseline="0">
              <a:solidFill>
                <a:srgbClr val="464646"/>
              </a:solidFill>
              <a:uFillTx/>
              <a:latin typeface="Open Sans Italics"/>
              <a:ea typeface="Open Sans Italics"/>
              <a:cs typeface="Open Sans Italics"/>
            </a:endParaRPr>
          </a:p>
          <a:p>
            <a:pPr marL="0" marR="0" lvl="0" indent="0" algn="just" defTabSz="914400" rtl="0" fontAlgn="auto" hangingPunct="1">
              <a:lnSpc>
                <a:spcPts val="2385"/>
              </a:lnSpc>
              <a:spcBef>
                <a:spcPts val="0"/>
              </a:spcBef>
              <a:spcAft>
                <a:spcPts val="0"/>
              </a:spcAft>
              <a:buNone/>
              <a:tabLst/>
              <a:defRPr sz="1800" b="0" i="0" u="none" strike="noStrike" kern="0" cap="none" spc="0" baseline="0">
                <a:solidFill>
                  <a:srgbClr val="000000"/>
                </a:solidFill>
                <a:uFillTx/>
              </a:defRPr>
            </a:pPr>
            <a:r>
              <a:rPr lang="en-US" sz="1199" b="1" i="0" u="none" strike="noStrike" kern="1200" cap="none" spc="-45" baseline="0">
                <a:solidFill>
                  <a:srgbClr val="464646"/>
                </a:solidFill>
                <a:uFillTx/>
                <a:latin typeface="Open Sans Bold"/>
                <a:ea typeface="Open Sans Bold"/>
                <a:cs typeface="Open Sans Bold"/>
              </a:rPr>
              <a:t>About the Organisation</a:t>
            </a:r>
          </a:p>
          <a:p>
            <a:pPr marL="0" marR="0" lvl="0" indent="0" algn="just" defTabSz="914400" rtl="0" fontAlgn="auto" hangingPunct="1">
              <a:lnSpc>
                <a:spcPts val="2385"/>
              </a:lnSpc>
              <a:spcBef>
                <a:spcPts val="0"/>
              </a:spcBef>
              <a:spcAft>
                <a:spcPts val="0"/>
              </a:spcAft>
              <a:buNone/>
              <a:tabLst/>
              <a:defRPr sz="1800" b="0" i="0" u="none" strike="noStrike" kern="0" cap="none" spc="0" baseline="0">
                <a:solidFill>
                  <a:srgbClr val="000000"/>
                </a:solidFill>
                <a:uFillTx/>
              </a:defRPr>
            </a:pPr>
            <a:r>
              <a:rPr lang="en-US" sz="1199" b="0" i="1" u="none" strike="noStrike" kern="1200" cap="none" spc="-45" baseline="0">
                <a:solidFill>
                  <a:srgbClr val="464646"/>
                </a:solidFill>
                <a:uFillTx/>
                <a:latin typeface="Open Sans Italics"/>
                <a:ea typeface="Open Sans Italics"/>
                <a:cs typeface="Open Sans Italics"/>
              </a:rPr>
              <a:t>[Text]</a:t>
            </a:r>
          </a:p>
          <a:p>
            <a:pPr marL="0" marR="0" lvl="0" indent="0" algn="just" defTabSz="914400" rtl="0" fontAlgn="auto" hangingPunct="1">
              <a:lnSpc>
                <a:spcPts val="2385"/>
              </a:lnSpc>
              <a:spcBef>
                <a:spcPts val="0"/>
              </a:spcBef>
              <a:spcAft>
                <a:spcPts val="0"/>
              </a:spcAft>
              <a:buNone/>
              <a:tabLst/>
              <a:defRPr sz="1800" b="0" i="0" u="none" strike="noStrike" kern="0" cap="none" spc="0" baseline="0">
                <a:solidFill>
                  <a:srgbClr val="000000"/>
                </a:solidFill>
                <a:uFillTx/>
              </a:defRPr>
            </a:pPr>
            <a:endParaRPr lang="en-US" sz="1199" b="0" i="1" u="none" strike="noStrike" kern="1200" cap="none" spc="-45" baseline="0">
              <a:solidFill>
                <a:srgbClr val="464646"/>
              </a:solidFill>
              <a:uFillTx/>
              <a:latin typeface="Open Sans Italics"/>
              <a:ea typeface="Open Sans Italics"/>
              <a:cs typeface="Open Sans Italics"/>
            </a:endParaRPr>
          </a:p>
          <a:p>
            <a:pPr marL="0" marR="0" lvl="0" indent="0" algn="just" defTabSz="914400" rtl="0" fontAlgn="auto" hangingPunct="1">
              <a:lnSpc>
                <a:spcPts val="2385"/>
              </a:lnSpc>
              <a:spcBef>
                <a:spcPts val="0"/>
              </a:spcBef>
              <a:spcAft>
                <a:spcPts val="0"/>
              </a:spcAft>
              <a:buNone/>
              <a:tabLst/>
              <a:defRPr sz="1800" b="0" i="0" u="none" strike="noStrike" kern="0" cap="none" spc="0" baseline="0">
                <a:solidFill>
                  <a:srgbClr val="000000"/>
                </a:solidFill>
                <a:uFillTx/>
              </a:defRPr>
            </a:pPr>
            <a:endParaRPr lang="en-US" sz="1199" b="0" i="1" u="none" strike="noStrike" kern="1200" cap="none" spc="-45" baseline="0">
              <a:solidFill>
                <a:srgbClr val="464646"/>
              </a:solidFill>
              <a:uFillTx/>
              <a:latin typeface="Open Sans Italics"/>
              <a:ea typeface="Open Sans Italics"/>
              <a:cs typeface="Open Sans Italics"/>
            </a:endParaRPr>
          </a:p>
          <a:p>
            <a:pPr marL="0" marR="0" lvl="0" indent="0" algn="just" defTabSz="914400" rtl="0" fontAlgn="auto" hangingPunct="1">
              <a:lnSpc>
                <a:spcPts val="2385"/>
              </a:lnSpc>
              <a:spcBef>
                <a:spcPts val="0"/>
              </a:spcBef>
              <a:spcAft>
                <a:spcPts val="0"/>
              </a:spcAft>
              <a:buNone/>
              <a:tabLst/>
              <a:defRPr sz="1800" b="0" i="0" u="none" strike="noStrike" kern="0" cap="none" spc="0" baseline="0">
                <a:solidFill>
                  <a:srgbClr val="000000"/>
                </a:solidFill>
                <a:uFillTx/>
              </a:defRPr>
            </a:pPr>
            <a:r>
              <a:rPr lang="en-US" sz="1199" b="1" i="0" u="none" strike="noStrike" kern="1200" cap="none" spc="-45" baseline="0">
                <a:solidFill>
                  <a:srgbClr val="464646"/>
                </a:solidFill>
                <a:uFillTx/>
                <a:latin typeface="Open Sans Bold"/>
                <a:ea typeface="Open Sans Bold"/>
                <a:cs typeface="Open Sans Bold"/>
              </a:rPr>
              <a:t>Our Values &amp; Ways of Working</a:t>
            </a:r>
          </a:p>
          <a:p>
            <a:pPr marL="259076" marR="0" lvl="1" indent="-129543" algn="l" defTabSz="914400" rtl="0" fontAlgn="auto" hangingPunct="1">
              <a:lnSpc>
                <a:spcPts val="2385"/>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199" b="0" i="1" u="none" strike="noStrike" kern="1200" cap="none" spc="-45" baseline="0">
                <a:solidFill>
                  <a:srgbClr val="464646"/>
                </a:solidFill>
                <a:uFillTx/>
                <a:latin typeface="Open Sans Italics"/>
                <a:ea typeface="Open Sans Italics"/>
                <a:cs typeface="Open Sans Italics"/>
              </a:rPr>
              <a:t>[List of values]</a:t>
            </a:r>
          </a:p>
        </p:txBody>
      </p:sp>
      <p:sp>
        <p:nvSpPr>
          <p:cNvPr id="12" name="TextBox 14">
            <a:extLst>
              <a:ext uri="{FF2B5EF4-FFF2-40B4-BE49-F238E27FC236}">
                <a16:creationId xmlns:a16="http://schemas.microsoft.com/office/drawing/2014/main" id="{0320E8AB-DA08-251B-A43B-774ECEC4F0E0}"/>
              </a:ext>
            </a:extLst>
          </p:cNvPr>
          <p:cNvSpPr txBox="1"/>
          <p:nvPr/>
        </p:nvSpPr>
        <p:spPr>
          <a:xfrm>
            <a:off x="488883" y="696589"/>
            <a:ext cx="6382914" cy="511807"/>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416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224" baseline="0">
                <a:solidFill>
                  <a:srgbClr val="464646"/>
                </a:solidFill>
                <a:uFillTx/>
                <a:latin typeface="Open Sans Bold"/>
                <a:ea typeface="Open Sans Bold"/>
                <a:cs typeface="Open Sans Bold"/>
              </a:rPr>
              <a:t>Welcome to our team!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A5D463DA-147E-D50B-A145-47E6F9610908}"/>
              </a:ext>
            </a:extLst>
          </p:cNvPr>
          <p:cNvSpPr txBox="1"/>
          <p:nvPr/>
        </p:nvSpPr>
        <p:spPr>
          <a:xfrm>
            <a:off x="539523" y="1101019"/>
            <a:ext cx="6264472" cy="5375529"/>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09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45" baseline="0">
                <a:solidFill>
                  <a:srgbClr val="464646"/>
                </a:solidFill>
                <a:uFillTx/>
                <a:latin typeface="Open Sans Bold"/>
                <a:ea typeface="Open Sans Bold"/>
                <a:cs typeface="Open Sans Bold"/>
              </a:rPr>
              <a:t>Your Role &amp; Your Team</a:t>
            </a:r>
          </a:p>
          <a:p>
            <a:pPr marL="0" marR="0" lvl="0" indent="0" algn="just" defTabSz="914400" rtl="0" fontAlgn="auto" hangingPunct="1">
              <a:lnSpc>
                <a:spcPts val="209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Job title: </a:t>
            </a:r>
          </a:p>
          <a:p>
            <a:pPr marL="0" marR="0" lvl="0" indent="0" algn="just" defTabSz="914400" rtl="0" fontAlgn="auto" hangingPunct="1">
              <a:lnSpc>
                <a:spcPts val="209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Department: </a:t>
            </a:r>
          </a:p>
          <a:p>
            <a:pPr marL="0" marR="0" lvl="0" indent="0" algn="just" defTabSz="914400" rtl="0" fontAlgn="auto" hangingPunct="1">
              <a:lnSpc>
                <a:spcPts val="209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Line manager: </a:t>
            </a:r>
          </a:p>
          <a:p>
            <a:pPr marL="0" marR="0" lvl="0" indent="0" algn="just" defTabSz="914400" rtl="0" fontAlgn="auto" hangingPunct="1">
              <a:lnSpc>
                <a:spcPts val="209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a:p>
            <a:pPr marL="0" marR="0" lvl="0" indent="0" algn="just" defTabSz="914400" rtl="0" fontAlgn="auto" hangingPunct="1">
              <a:lnSpc>
                <a:spcPts val="209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45" baseline="0">
                <a:solidFill>
                  <a:srgbClr val="464646"/>
                </a:solidFill>
                <a:uFillTx/>
                <a:latin typeface="Open Sans Bold"/>
                <a:ea typeface="Open Sans Bold"/>
                <a:cs typeface="Open Sans Bold"/>
              </a:rPr>
              <a:t>Team members:</a:t>
            </a:r>
          </a:p>
          <a:p>
            <a:pPr marL="0" marR="0" lvl="0" indent="0" algn="just" defTabSz="914400" rtl="0" fontAlgn="auto" hangingPunct="1">
              <a:lnSpc>
                <a:spcPts val="209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 – </a:t>
            </a:r>
          </a:p>
          <a:p>
            <a:pPr marL="0" marR="0" lvl="0" indent="0" algn="just" defTabSz="914400" rtl="0" fontAlgn="auto" hangingPunct="1">
              <a:lnSpc>
                <a:spcPts val="209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a:p>
            <a:pPr marL="0" marR="0" lvl="0" indent="0" algn="just" defTabSz="914400" rtl="0" fontAlgn="auto" hangingPunct="1">
              <a:lnSpc>
                <a:spcPts val="209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45" baseline="0">
                <a:solidFill>
                  <a:srgbClr val="464646"/>
                </a:solidFill>
                <a:uFillTx/>
                <a:latin typeface="Open Sans Bold"/>
                <a:ea typeface="Open Sans Bold"/>
                <a:cs typeface="Open Sans Bold"/>
              </a:rPr>
              <a:t>Main role: </a:t>
            </a:r>
          </a:p>
          <a:p>
            <a:pPr marL="0" marR="0" lvl="0" indent="0" algn="just" defTabSz="914400" rtl="0" fontAlgn="auto" hangingPunct="1">
              <a:lnSpc>
                <a:spcPts val="209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 – </a:t>
            </a:r>
          </a:p>
          <a:p>
            <a:pPr marL="0" marR="0" lvl="0" indent="0" algn="just" defTabSz="914400" rtl="0" fontAlgn="auto" hangingPunct="1">
              <a:lnSpc>
                <a:spcPts val="209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a:p>
            <a:pPr marL="0" marR="0" lvl="0" indent="0" algn="just" defTabSz="914400" rtl="0" fontAlgn="auto" hangingPunct="1">
              <a:lnSpc>
                <a:spcPts val="209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a:p>
            <a:pPr marL="0" marR="0" lvl="0" indent="0" algn="just" defTabSz="914400" rtl="0" fontAlgn="auto" hangingPunct="1">
              <a:lnSpc>
                <a:spcPts val="209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45" baseline="0">
                <a:solidFill>
                  <a:srgbClr val="464646"/>
                </a:solidFill>
                <a:uFillTx/>
                <a:latin typeface="Open Sans Bold"/>
                <a:ea typeface="Open Sans Bold"/>
                <a:cs typeface="Open Sans Bold"/>
              </a:rPr>
              <a:t>How We Support You</a:t>
            </a:r>
          </a:p>
          <a:p>
            <a:pPr marL="259076" marR="0" lvl="1" indent="-129543" algn="l" defTabSz="914400" rtl="0" fontAlgn="auto" hangingPunct="1">
              <a:lnSpc>
                <a:spcPts val="209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1" i="0" u="none" strike="noStrike" kern="1200" cap="none" spc="-45" baseline="0">
                <a:solidFill>
                  <a:srgbClr val="464646"/>
                </a:solidFill>
                <a:uFillTx/>
                <a:latin typeface="Open Sans Bold"/>
                <a:ea typeface="Open Sans Bold"/>
                <a:cs typeface="Open Sans Bold"/>
              </a:rPr>
              <a:t>Manager</a:t>
            </a:r>
          </a:p>
          <a:p>
            <a:pPr marL="0" marR="0" lvl="0" indent="0" algn="just" defTabSz="914400" rtl="0" fontAlgn="auto" hangingPunct="1">
              <a:lnSpc>
                <a:spcPts val="209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45" baseline="0">
                <a:solidFill>
                  <a:srgbClr val="464646"/>
                </a:solidFill>
                <a:uFillTx/>
                <a:latin typeface="Open Sans Italics"/>
                <a:ea typeface="Open Sans Italics"/>
                <a:cs typeface="Open Sans Italics"/>
              </a:rPr>
              <a:t>Name + how they support</a:t>
            </a:r>
          </a:p>
          <a:p>
            <a:pPr marL="259076" marR="0" lvl="1" indent="-129543" algn="l" defTabSz="914400" rtl="0" fontAlgn="auto" hangingPunct="1">
              <a:lnSpc>
                <a:spcPts val="209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1" i="0" u="none" strike="noStrike" kern="1200" cap="none" spc="-45" baseline="0">
                <a:solidFill>
                  <a:srgbClr val="464646"/>
                </a:solidFill>
                <a:uFillTx/>
                <a:latin typeface="Open Sans Bold"/>
                <a:ea typeface="Open Sans Bold"/>
                <a:cs typeface="Open Sans Bold"/>
              </a:rPr>
              <a:t>HR Contact</a:t>
            </a:r>
          </a:p>
          <a:p>
            <a:pPr marL="0" marR="0" lvl="0" indent="0" algn="just" defTabSz="914400" rtl="0" fontAlgn="auto" hangingPunct="1">
              <a:lnSpc>
                <a:spcPts val="209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45" baseline="0">
                <a:solidFill>
                  <a:srgbClr val="464646"/>
                </a:solidFill>
                <a:uFillTx/>
                <a:latin typeface="Open Sans Italics"/>
                <a:ea typeface="Open Sans Italics"/>
                <a:cs typeface="Open Sans Italics"/>
              </a:rPr>
              <a:t>Name + how they support</a:t>
            </a:r>
          </a:p>
          <a:p>
            <a:pPr marL="259076" marR="0" lvl="1" indent="-129543" algn="l" defTabSz="914400" rtl="0" fontAlgn="auto" hangingPunct="1">
              <a:lnSpc>
                <a:spcPts val="209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1" i="0" u="none" strike="noStrike" kern="1200" cap="none" spc="-45" baseline="0">
                <a:solidFill>
                  <a:srgbClr val="464646"/>
                </a:solidFill>
                <a:uFillTx/>
                <a:latin typeface="Open Sans Bold"/>
                <a:ea typeface="Open Sans Bold"/>
                <a:cs typeface="Open Sans Bold"/>
              </a:rPr>
              <a:t>Buddy</a:t>
            </a:r>
          </a:p>
          <a:p>
            <a:pPr marL="0" marR="0" lvl="0" indent="0" algn="just" defTabSz="914400" rtl="0" fontAlgn="auto" hangingPunct="1">
              <a:lnSpc>
                <a:spcPts val="209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45" baseline="0">
                <a:solidFill>
                  <a:srgbClr val="464646"/>
                </a:solidFill>
                <a:uFillTx/>
                <a:latin typeface="Open Sans Italics"/>
                <a:ea typeface="Open Sans Italics"/>
                <a:cs typeface="Open Sans Italics"/>
              </a:rPr>
              <a:t>Name + how they support</a:t>
            </a:r>
          </a:p>
          <a:p>
            <a:pPr marL="259076" marR="0" lvl="1" indent="-129543" algn="l" defTabSz="914400" rtl="0" fontAlgn="auto" hangingPunct="1">
              <a:lnSpc>
                <a:spcPts val="209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1" i="0" u="none" strike="noStrike" kern="1200" cap="none" spc="-45" baseline="0">
                <a:solidFill>
                  <a:srgbClr val="464646"/>
                </a:solidFill>
                <a:uFillTx/>
                <a:latin typeface="Open Sans Bold"/>
                <a:ea typeface="Open Sans Bold"/>
                <a:cs typeface="Open Sans Bold"/>
              </a:rPr>
              <a:t>Mentor</a:t>
            </a:r>
          </a:p>
          <a:p>
            <a:pPr marL="0" marR="0" lvl="0" indent="0" algn="just" defTabSz="914400" rtl="0" fontAlgn="auto" hangingPunct="1">
              <a:lnSpc>
                <a:spcPts val="209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45" baseline="0">
                <a:solidFill>
                  <a:srgbClr val="464646"/>
                </a:solidFill>
                <a:uFillTx/>
                <a:latin typeface="Open Sans Italics"/>
                <a:ea typeface="Open Sans Italics"/>
                <a:cs typeface="Open Sans Italics"/>
              </a:rPr>
              <a:t>Name + how they support</a:t>
            </a:r>
          </a:p>
        </p:txBody>
      </p:sp>
      <p:sp>
        <p:nvSpPr>
          <p:cNvPr id="3" name="Freeform 2">
            <a:extLst>
              <a:ext uri="{FF2B5EF4-FFF2-40B4-BE49-F238E27FC236}">
                <a16:creationId xmlns:a16="http://schemas.microsoft.com/office/drawing/2014/main" id="{B1B9D3E7-F382-F379-41D9-35A129B289DC}"/>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 name="Freeform 3">
            <a:extLst>
              <a:ext uri="{FF2B5EF4-FFF2-40B4-BE49-F238E27FC236}">
                <a16:creationId xmlns:a16="http://schemas.microsoft.com/office/drawing/2014/main" id="{6267F906-76DF-9A92-51B3-1F4969979857}"/>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5" name="Group 5">
            <a:extLst>
              <a:ext uri="{FF2B5EF4-FFF2-40B4-BE49-F238E27FC236}">
                <a16:creationId xmlns:a16="http://schemas.microsoft.com/office/drawing/2014/main" id="{C5C18786-76F7-7C4A-66C4-0D78E670A3A4}"/>
              </a:ext>
            </a:extLst>
          </p:cNvPr>
          <p:cNvGrpSpPr/>
          <p:nvPr/>
        </p:nvGrpSpPr>
        <p:grpSpPr>
          <a:xfrm>
            <a:off x="0" y="10392476"/>
            <a:ext cx="6897154" cy="94128"/>
            <a:chOff x="0" y="10392476"/>
            <a:chExt cx="6897154" cy="94128"/>
          </a:xfrm>
        </p:grpSpPr>
        <p:sp>
          <p:nvSpPr>
            <p:cNvPr id="6" name="Freeform 6">
              <a:extLst>
                <a:ext uri="{FF2B5EF4-FFF2-40B4-BE49-F238E27FC236}">
                  <a16:creationId xmlns:a16="http://schemas.microsoft.com/office/drawing/2014/main" id="{78E76BE1-B1D0-1F8B-C764-41B4C6495FA0}"/>
                </a:ext>
              </a:extLst>
            </p:cNvPr>
            <p:cNvSpPr/>
            <p:nvPr/>
          </p:nvSpPr>
          <p:spPr>
            <a:xfrm>
              <a:off x="0" y="10392476"/>
              <a:ext cx="6897154" cy="45720"/>
            </a:xfrm>
            <a:custGeom>
              <a:avLst/>
              <a:gdLst>
                <a:gd name="f0" fmla="val w"/>
                <a:gd name="f1" fmla="val h"/>
                <a:gd name="f2" fmla="val 0"/>
                <a:gd name="f3" fmla="val 2709333"/>
                <a:gd name="f4" fmla="val 26991"/>
                <a:gd name="f5" fmla="val 13495"/>
                <a:gd name="f6" fmla="val 2695838"/>
                <a:gd name="f7" fmla="val 2699417"/>
                <a:gd name="f8" fmla="val 2702850"/>
                <a:gd name="f9" fmla="val 1422"/>
                <a:gd name="f10" fmla="val 2705381"/>
                <a:gd name="f11" fmla="val 3953"/>
                <a:gd name="f12" fmla="val 2707911"/>
                <a:gd name="f13" fmla="val 6484"/>
                <a:gd name="f14" fmla="val 9916"/>
                <a:gd name="f15" fmla="val 20949"/>
                <a:gd name="f16" fmla="val 2703291"/>
                <a:gd name="f17" fmla="val 6042"/>
                <a:gd name="f18" fmla="*/ f0 1 2709333"/>
                <a:gd name="f19" fmla="*/ f1 1 26991"/>
                <a:gd name="f20" fmla="val f2"/>
                <a:gd name="f21" fmla="val f3"/>
                <a:gd name="f22" fmla="val f4"/>
                <a:gd name="f23" fmla="+- f22 0 f20"/>
                <a:gd name="f24" fmla="+- f21 0 f20"/>
                <a:gd name="f25" fmla="*/ f24 1 2709333"/>
                <a:gd name="f26" fmla="*/ f23 1 26991"/>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2709333" h="26991">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7" y="f4"/>
                    <a:pt x="f2" y="f15"/>
                    <a:pt x="f2" y="f5"/>
                  </a:cubicBezTo>
                  <a:lnTo>
                    <a:pt x="f2" y="f5"/>
                  </a:lnTo>
                  <a:cubicBezTo>
                    <a:pt x="f2" y="f17"/>
                    <a:pt x="f17" y="f2"/>
                    <a:pt x="f5" y="f2"/>
                  </a:cubicBezTo>
                  <a:close/>
                </a:path>
              </a:pathLst>
            </a:custGeom>
            <a:gradFill>
              <a:gsLst>
                <a:gs pos="0">
                  <a:srgbClr val="FA3DE1">
                    <a:alpha val="40000"/>
                  </a:srgbClr>
                </a:gs>
                <a:gs pos="100000">
                  <a:srgbClr val="369693">
                    <a:alpha val="40000"/>
                  </a:srgbClr>
                </a:gs>
              </a:gsLst>
              <a:lin ang="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TextBox 7">
              <a:extLst>
                <a:ext uri="{FF2B5EF4-FFF2-40B4-BE49-F238E27FC236}">
                  <a16:creationId xmlns:a16="http://schemas.microsoft.com/office/drawing/2014/main" id="{068FBE76-3B1C-0132-9DBB-DF7906480098}"/>
                </a:ext>
              </a:extLst>
            </p:cNvPr>
            <p:cNvSpPr txBox="1"/>
            <p:nvPr/>
          </p:nvSpPr>
          <p:spPr>
            <a:xfrm>
              <a:off x="0" y="10440884"/>
              <a:ext cx="6897154" cy="45720"/>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88">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4439D9C1-AC07-FA8F-911E-C049315B136E}"/>
              </a:ext>
            </a:extLst>
          </p:cNvPr>
          <p:cNvSpPr txBox="1"/>
          <p:nvPr/>
        </p:nvSpPr>
        <p:spPr>
          <a:xfrm>
            <a:off x="1470218" y="2636251"/>
            <a:ext cx="4655759" cy="113347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8850"/>
              </a:lnSpc>
              <a:spcBef>
                <a:spcPts val="0"/>
              </a:spcBef>
              <a:spcAft>
                <a:spcPts val="0"/>
              </a:spcAft>
              <a:buNone/>
              <a:tabLst/>
              <a:defRPr sz="1800" b="0" i="0" u="none" strike="noStrike" kern="0" cap="none" spc="0" baseline="0">
                <a:solidFill>
                  <a:srgbClr val="000000"/>
                </a:solidFill>
                <a:uFillTx/>
              </a:defRPr>
            </a:pPr>
            <a:r>
              <a:rPr lang="en-CY" sz="7500" b="1" i="0" u="none" strike="noStrike" kern="1200" cap="none" spc="-397" baseline="0">
                <a:solidFill>
                  <a:srgbClr val="68BFBD"/>
                </a:solidFill>
                <a:uFillTx/>
                <a:latin typeface="Open Sans Bold"/>
                <a:ea typeface="Open Sans Bold"/>
                <a:cs typeface="Open Sans Bold"/>
              </a:rPr>
              <a:t>Activity 5</a:t>
            </a:r>
            <a:endParaRPr lang="en-US" sz="7500" b="1" i="0" u="none" strike="noStrike" kern="1200" cap="none" spc="-397" baseline="0">
              <a:solidFill>
                <a:srgbClr val="68BFBD"/>
              </a:solidFill>
              <a:uFillTx/>
              <a:latin typeface="Open Sans Bold"/>
              <a:ea typeface="Open Sans Bold"/>
              <a:cs typeface="Open Sans Bold"/>
            </a:endParaRPr>
          </a:p>
        </p:txBody>
      </p:sp>
      <p:sp>
        <p:nvSpPr>
          <p:cNvPr id="5" name="TextBox 10">
            <a:extLst>
              <a:ext uri="{FF2B5EF4-FFF2-40B4-BE49-F238E27FC236}">
                <a16:creationId xmlns:a16="http://schemas.microsoft.com/office/drawing/2014/main" id="{E9CB225B-565A-34FD-206D-81E87E29DBD1}"/>
              </a:ext>
            </a:extLst>
          </p:cNvPr>
          <p:cNvSpPr txBox="1"/>
          <p:nvPr/>
        </p:nvSpPr>
        <p:spPr>
          <a:xfrm>
            <a:off x="417277" y="6619679"/>
            <a:ext cx="6725448" cy="141190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 name="Freeform 2">
            <a:extLst>
              <a:ext uri="{FF2B5EF4-FFF2-40B4-BE49-F238E27FC236}">
                <a16:creationId xmlns:a16="http://schemas.microsoft.com/office/drawing/2014/main" id="{3C00145F-EE57-66C4-857F-77BA3CA01DE3}"/>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3">
            <a:extLst>
              <a:ext uri="{FF2B5EF4-FFF2-40B4-BE49-F238E27FC236}">
                <a16:creationId xmlns:a16="http://schemas.microsoft.com/office/drawing/2014/main" id="{912653C0-FD6C-6E47-D55B-A11CC2E64DA3}"/>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502B4CC-C66D-F417-7356-CE62CEBCD24C}"/>
              </a:ext>
            </a:extLst>
          </p:cNvPr>
          <p:cNvGrpSpPr/>
          <p:nvPr/>
        </p:nvGrpSpPr>
        <p:grpSpPr>
          <a:xfrm>
            <a:off x="196266" y="4266873"/>
            <a:ext cx="3653951" cy="1703481"/>
            <a:chOff x="196266" y="4266873"/>
            <a:chExt cx="3653951" cy="1703481"/>
          </a:xfrm>
        </p:grpSpPr>
        <p:grpSp>
          <p:nvGrpSpPr>
            <p:cNvPr id="3" name="Group 3">
              <a:extLst>
                <a:ext uri="{FF2B5EF4-FFF2-40B4-BE49-F238E27FC236}">
                  <a16:creationId xmlns:a16="http://schemas.microsoft.com/office/drawing/2014/main" id="{A781E889-A33A-5283-5FF5-7C93129F6131}"/>
                </a:ext>
              </a:extLst>
            </p:cNvPr>
            <p:cNvGrpSpPr/>
            <p:nvPr/>
          </p:nvGrpSpPr>
          <p:grpSpPr>
            <a:xfrm>
              <a:off x="196266" y="4266873"/>
              <a:ext cx="3653951" cy="1703481"/>
              <a:chOff x="196266" y="4266873"/>
              <a:chExt cx="3653951" cy="1703481"/>
            </a:xfrm>
          </p:grpSpPr>
          <p:sp>
            <p:nvSpPr>
              <p:cNvPr id="4" name="Freeform 4">
                <a:extLst>
                  <a:ext uri="{FF2B5EF4-FFF2-40B4-BE49-F238E27FC236}">
                    <a16:creationId xmlns:a16="http://schemas.microsoft.com/office/drawing/2014/main" id="{17242062-9556-17D2-A069-D4AF40FA719D}"/>
                  </a:ext>
                </a:extLst>
              </p:cNvPr>
              <p:cNvSpPr/>
              <p:nvPr/>
            </p:nvSpPr>
            <p:spPr>
              <a:xfrm>
                <a:off x="196266" y="4346609"/>
                <a:ext cx="3653951" cy="1623745"/>
              </a:xfrm>
              <a:custGeom>
                <a:avLst/>
                <a:gdLst>
                  <a:gd name="f0" fmla="val w"/>
                  <a:gd name="f1" fmla="val h"/>
                  <a:gd name="f2" fmla="val 0"/>
                  <a:gd name="f3" fmla="val 1309495"/>
                  <a:gd name="f4" fmla="val 581915"/>
                  <a:gd name="f5" fmla="val 78395"/>
                  <a:gd name="f6" fmla="val 1231101"/>
                  <a:gd name="f7" fmla="val 1251892"/>
                  <a:gd name="f8" fmla="val 1271832"/>
                  <a:gd name="f9" fmla="val 8259"/>
                  <a:gd name="f10" fmla="val 1286534"/>
                  <a:gd name="f11" fmla="val 22961"/>
                  <a:gd name="f12" fmla="val 1301236"/>
                  <a:gd name="f13" fmla="val 37663"/>
                  <a:gd name="f14" fmla="val 57603"/>
                  <a:gd name="f15" fmla="val 503520"/>
                  <a:gd name="f16" fmla="val 524312"/>
                  <a:gd name="f17" fmla="val 544252"/>
                  <a:gd name="f18" fmla="val 558954"/>
                  <a:gd name="f19" fmla="val 573656"/>
                  <a:gd name="f20" fmla="*/ f0 1 1309495"/>
                  <a:gd name="f21" fmla="*/ f1 1 581915"/>
                  <a:gd name="f22" fmla="val f2"/>
                  <a:gd name="f23" fmla="val f3"/>
                  <a:gd name="f24" fmla="val f4"/>
                  <a:gd name="f25" fmla="+- f24 0 f22"/>
                  <a:gd name="f26" fmla="+- f23 0 f22"/>
                  <a:gd name="f27" fmla="*/ f26 1 1309495"/>
                  <a:gd name="f28" fmla="*/ f25 1 58191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09495" h="581915">
                    <a:moveTo>
                      <a:pt x="f5" y="f2"/>
                    </a:moveTo>
                    <a:lnTo>
                      <a:pt x="f6" y="f2"/>
                    </a:lnTo>
                    <a:cubicBezTo>
                      <a:pt x="f7" y="f2"/>
                      <a:pt x="f8" y="f9"/>
                      <a:pt x="f10" y="f11"/>
                    </a:cubicBezTo>
                    <a:cubicBezTo>
                      <a:pt x="f12" y="f13"/>
                      <a:pt x="f3" y="f14"/>
                      <a:pt x="f3" y="f5"/>
                    </a:cubicBezTo>
                    <a:lnTo>
                      <a:pt x="f3" y="f15"/>
                    </a:lnTo>
                    <a:cubicBezTo>
                      <a:pt x="f3" y="f16"/>
                      <a:pt x="f12" y="f17"/>
                      <a:pt x="f10" y="f18"/>
                    </a:cubicBezTo>
                    <a:cubicBezTo>
                      <a:pt x="f8" y="f19"/>
                      <a:pt x="f7" y="f4"/>
                      <a:pt x="f6" y="f4"/>
                    </a:cubicBezTo>
                    <a:lnTo>
                      <a:pt x="f5" y="f4"/>
                    </a:lnTo>
                    <a:cubicBezTo>
                      <a:pt x="f14" y="f4"/>
                      <a:pt x="f13" y="f19"/>
                      <a:pt x="f11" y="f18"/>
                    </a:cubicBezTo>
                    <a:cubicBezTo>
                      <a:pt x="f9" y="f17"/>
                      <a:pt x="f2" y="f16"/>
                      <a:pt x="f2" y="f15"/>
                    </a:cubicBezTo>
                    <a:lnTo>
                      <a:pt x="f2" y="f5"/>
                    </a:lnTo>
                    <a:cubicBezTo>
                      <a:pt x="f2" y="f14"/>
                      <a:pt x="f9" y="f13"/>
                      <a:pt x="f11" y="f11"/>
                    </a:cubicBezTo>
                    <a:cubicBezTo>
                      <a:pt x="f13" y="f9"/>
                      <a:pt x="f14" y="f2"/>
                      <a:pt x="f5" y="f2"/>
                    </a:cubicBezTo>
                    <a:close/>
                  </a:path>
                </a:pathLst>
              </a:custGeom>
              <a:solidFill>
                <a:srgbClr val="FFFFFE"/>
              </a:solidFill>
              <a:ln w="38103" cap="rnd">
                <a:solidFill>
                  <a:srgbClr val="68BFBD"/>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5">
                <a:extLst>
                  <a:ext uri="{FF2B5EF4-FFF2-40B4-BE49-F238E27FC236}">
                    <a16:creationId xmlns:a16="http://schemas.microsoft.com/office/drawing/2014/main" id="{2F027308-D135-FD9E-004F-433E3BA0D9DD}"/>
                  </a:ext>
                </a:extLst>
              </p:cNvPr>
              <p:cNvSpPr txBox="1"/>
              <p:nvPr/>
            </p:nvSpPr>
            <p:spPr>
              <a:xfrm>
                <a:off x="196266" y="4266873"/>
                <a:ext cx="3653951" cy="170348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6" name="TextBox 6">
              <a:extLst>
                <a:ext uri="{FF2B5EF4-FFF2-40B4-BE49-F238E27FC236}">
                  <a16:creationId xmlns:a16="http://schemas.microsoft.com/office/drawing/2014/main" id="{9CAACD7F-4448-DD51-87FA-5494CC77C946}"/>
                </a:ext>
              </a:extLst>
            </p:cNvPr>
            <p:cNvSpPr txBox="1"/>
            <p:nvPr/>
          </p:nvSpPr>
          <p:spPr>
            <a:xfrm>
              <a:off x="467733" y="4395027"/>
              <a:ext cx="3213430" cy="1405030"/>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Workplace Orientation </a:t>
              </a:r>
            </a:p>
            <a:p>
              <a:pPr marL="0" marR="0" lvl="0" indent="0" algn="just"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 </a:t>
              </a:r>
              <a:r>
                <a:rPr lang="en-US" sz="1200" b="0" i="0" u="none" strike="noStrike" kern="1200" cap="none" spc="0" baseline="0">
                  <a:solidFill>
                    <a:srgbClr val="464646"/>
                  </a:solidFill>
                  <a:uFillTx/>
                  <a:latin typeface="Open Sans"/>
                  <a:ea typeface="Open Sans"/>
                  <a:cs typeface="Open Sans"/>
                </a:rPr>
                <a:t>Tour of the workplace completed</a:t>
              </a:r>
            </a:p>
            <a:p>
              <a:pPr marL="0" marR="0" lvl="0" indent="0" algn="just"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 Workstation / main working area shown</a:t>
              </a:r>
            </a:p>
            <a:p>
              <a:pPr marL="0" marR="0" lvl="0" indent="0" algn="just"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 Toilets and washing facilities shown</a:t>
              </a:r>
            </a:p>
            <a:p>
              <a:pPr marL="0" marR="0" lvl="0" indent="0" algn="just"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 Break area / kitchen shown</a:t>
              </a:r>
            </a:p>
            <a:p>
              <a:pPr marL="0" marR="0" lvl="0" indent="0" algn="just"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 Storage for personal belongings explained</a:t>
              </a:r>
            </a:p>
          </p:txBody>
        </p:sp>
      </p:grpSp>
      <p:sp>
        <p:nvSpPr>
          <p:cNvPr id="7" name="TextBox 7">
            <a:extLst>
              <a:ext uri="{FF2B5EF4-FFF2-40B4-BE49-F238E27FC236}">
                <a16:creationId xmlns:a16="http://schemas.microsoft.com/office/drawing/2014/main" id="{AF106AFD-4B29-FB43-C5E5-C2DD4BF24BAA}"/>
              </a:ext>
            </a:extLst>
          </p:cNvPr>
          <p:cNvSpPr txBox="1"/>
          <p:nvPr/>
        </p:nvSpPr>
        <p:spPr>
          <a:xfrm>
            <a:off x="260293" y="1536402"/>
            <a:ext cx="7084698" cy="40766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0" baseline="0">
                <a:solidFill>
                  <a:srgbClr val="464646"/>
                </a:solidFill>
                <a:uFillTx/>
                <a:latin typeface="Open Sans Italics"/>
                <a:ea typeface="Open Sans Italics"/>
                <a:cs typeface="Open Sans Italics"/>
              </a:rPr>
              <a:t>Used only to prepare appropriate support. Stored per data protection requirements. </a:t>
            </a:r>
          </a:p>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0" baseline="0">
                <a:solidFill>
                  <a:srgbClr val="464646"/>
                </a:solidFill>
                <a:uFillTx/>
                <a:latin typeface="Open Sans Italics"/>
                <a:ea typeface="Open Sans Italics"/>
                <a:cs typeface="Open Sans Italics"/>
              </a:rPr>
              <a:t>All questions optional.</a:t>
            </a:r>
          </a:p>
        </p:txBody>
      </p:sp>
      <p:grpSp>
        <p:nvGrpSpPr>
          <p:cNvPr id="8" name="Group 9">
            <a:extLst>
              <a:ext uri="{FF2B5EF4-FFF2-40B4-BE49-F238E27FC236}">
                <a16:creationId xmlns:a16="http://schemas.microsoft.com/office/drawing/2014/main" id="{54804E96-753A-7AC2-947A-714CA3CBBB6A}"/>
              </a:ext>
            </a:extLst>
          </p:cNvPr>
          <p:cNvGrpSpPr/>
          <p:nvPr/>
        </p:nvGrpSpPr>
        <p:grpSpPr>
          <a:xfrm>
            <a:off x="0" y="603366"/>
            <a:ext cx="7567940" cy="833028"/>
            <a:chOff x="0" y="603366"/>
            <a:chExt cx="7567940" cy="833028"/>
          </a:xfrm>
        </p:grpSpPr>
        <p:sp>
          <p:nvSpPr>
            <p:cNvPr id="9" name="Freeform 10">
              <a:extLst>
                <a:ext uri="{FF2B5EF4-FFF2-40B4-BE49-F238E27FC236}">
                  <a16:creationId xmlns:a16="http://schemas.microsoft.com/office/drawing/2014/main" id="{4B079417-5324-2D1B-8B2E-CA9CAC088A85}"/>
                </a:ext>
              </a:extLst>
            </p:cNvPr>
            <p:cNvSpPr/>
            <p:nvPr/>
          </p:nvSpPr>
          <p:spPr>
            <a:xfrm>
              <a:off x="0" y="656530"/>
              <a:ext cx="7567940" cy="779864"/>
            </a:xfrm>
            <a:custGeom>
              <a:avLst/>
              <a:gdLst>
                <a:gd name="f0" fmla="val w"/>
                <a:gd name="f1" fmla="val h"/>
                <a:gd name="f2" fmla="val 0"/>
                <a:gd name="f3" fmla="val 3550388"/>
                <a:gd name="f4" fmla="val 279487"/>
                <a:gd name="f5" fmla="val 28914"/>
                <a:gd name="f6" fmla="val 3521473"/>
                <a:gd name="f7" fmla="val 3537442"/>
                <a:gd name="f8" fmla="val 12945"/>
                <a:gd name="f9" fmla="val 250572"/>
                <a:gd name="f10" fmla="val 258241"/>
                <a:gd name="f11" fmla="val 3547341"/>
                <a:gd name="f12" fmla="val 265595"/>
                <a:gd name="f13" fmla="val 3541919"/>
                <a:gd name="f14" fmla="val 271018"/>
                <a:gd name="f15" fmla="val 3536496"/>
                <a:gd name="f16" fmla="val 276440"/>
                <a:gd name="f17" fmla="val 3529142"/>
                <a:gd name="f18" fmla="val 266541"/>
                <a:gd name="f19" fmla="*/ f0 1 3550388"/>
                <a:gd name="f20" fmla="*/ f1 1 279487"/>
                <a:gd name="f21" fmla="val f2"/>
                <a:gd name="f22" fmla="val f3"/>
                <a:gd name="f23" fmla="val f4"/>
                <a:gd name="f24" fmla="+- f23 0 f21"/>
                <a:gd name="f25" fmla="+- f22 0 f21"/>
                <a:gd name="f26" fmla="*/ f25 1 3550388"/>
                <a:gd name="f27" fmla="*/ f24 1 2794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3550388" h="279487">
                  <a:moveTo>
                    <a:pt x="f5" y="f2"/>
                  </a:moveTo>
                  <a:lnTo>
                    <a:pt x="f6" y="f2"/>
                  </a:lnTo>
                  <a:cubicBezTo>
                    <a:pt x="f7" y="f2"/>
                    <a:pt x="f3" y="f8"/>
                    <a:pt x="f3" y="f5"/>
                  </a:cubicBezTo>
                  <a:lnTo>
                    <a:pt x="f3" y="f9"/>
                  </a:lnTo>
                  <a:cubicBezTo>
                    <a:pt x="f3" y="f10"/>
                    <a:pt x="f11" y="f12"/>
                    <a:pt x="f13" y="f14"/>
                  </a:cubicBezTo>
                  <a:cubicBezTo>
                    <a:pt x="f15" y="f16"/>
                    <a:pt x="f17" y="f4"/>
                    <a:pt x="f6" y="f4"/>
                  </a:cubicBezTo>
                  <a:lnTo>
                    <a:pt x="f5" y="f4"/>
                  </a:lnTo>
                  <a:cubicBezTo>
                    <a:pt x="f8" y="f4"/>
                    <a:pt x="f2" y="f18"/>
                    <a:pt x="f2" y="f9"/>
                  </a:cubicBezTo>
                  <a:lnTo>
                    <a:pt x="f2" y="f5"/>
                  </a:lnTo>
                  <a:cubicBezTo>
                    <a:pt x="f2" y="f8"/>
                    <a:pt x="f8" y="f2"/>
                    <a:pt x="f5" y="f2"/>
                  </a:cubicBezTo>
                  <a:close/>
                </a:path>
              </a:pathLst>
            </a:custGeom>
            <a:solidFill>
              <a:srgbClr val="68BFBD"/>
            </a:solidFill>
            <a:ln w="38103" cap="rnd">
              <a:solidFill>
                <a:srgbClr val="E6DBF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0" name="TextBox 11">
              <a:extLst>
                <a:ext uri="{FF2B5EF4-FFF2-40B4-BE49-F238E27FC236}">
                  <a16:creationId xmlns:a16="http://schemas.microsoft.com/office/drawing/2014/main" id="{BCCFE22C-27FF-27A3-1E16-A82D8D65F269}"/>
                </a:ext>
              </a:extLst>
            </p:cNvPr>
            <p:cNvSpPr txBox="1"/>
            <p:nvPr/>
          </p:nvSpPr>
          <p:spPr>
            <a:xfrm>
              <a:off x="0" y="603366"/>
              <a:ext cx="7567940" cy="83302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1" name="TextBox 12">
            <a:extLst>
              <a:ext uri="{FF2B5EF4-FFF2-40B4-BE49-F238E27FC236}">
                <a16:creationId xmlns:a16="http://schemas.microsoft.com/office/drawing/2014/main" id="{79103E98-AA95-6F0A-FA5A-BDDE6E479F31}"/>
              </a:ext>
            </a:extLst>
          </p:cNvPr>
          <p:cNvSpPr txBox="1"/>
          <p:nvPr/>
        </p:nvSpPr>
        <p:spPr>
          <a:xfrm>
            <a:off x="143323" y="883584"/>
            <a:ext cx="5019964" cy="330198"/>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2800"/>
              </a:lnSpc>
              <a:spcBef>
                <a:spcPts val="0"/>
              </a:spcBef>
              <a:spcAft>
                <a:spcPts val="0"/>
              </a:spcAft>
              <a:buNone/>
              <a:tabLst/>
              <a:defRPr sz="1800" b="0" i="0" u="none" strike="noStrike" kern="0" cap="none" spc="0" baseline="0">
                <a:solidFill>
                  <a:srgbClr val="000000"/>
                </a:solidFill>
                <a:uFillTx/>
              </a:defRPr>
            </a:pPr>
            <a:r>
              <a:rPr lang="en-US" sz="1999" b="1" i="0" u="none" strike="noStrike" kern="1200" cap="none" spc="0" baseline="0">
                <a:solidFill>
                  <a:srgbClr val="FFFFFE"/>
                </a:solidFill>
                <a:uFillTx/>
                <a:latin typeface="Open Sans Bold"/>
                <a:ea typeface="Open Sans Bold"/>
                <a:cs typeface="Open Sans Bold"/>
              </a:rPr>
              <a:t>First Day Essentials Checklist</a:t>
            </a:r>
          </a:p>
        </p:txBody>
      </p:sp>
      <p:grpSp>
        <p:nvGrpSpPr>
          <p:cNvPr id="12" name="Group 13">
            <a:extLst>
              <a:ext uri="{FF2B5EF4-FFF2-40B4-BE49-F238E27FC236}">
                <a16:creationId xmlns:a16="http://schemas.microsoft.com/office/drawing/2014/main" id="{28A89012-F838-98E9-4B19-14128A3A76A5}"/>
              </a:ext>
            </a:extLst>
          </p:cNvPr>
          <p:cNvGrpSpPr/>
          <p:nvPr/>
        </p:nvGrpSpPr>
        <p:grpSpPr>
          <a:xfrm>
            <a:off x="6148846" y="803574"/>
            <a:ext cx="1310307" cy="432611"/>
            <a:chOff x="6148846" y="803574"/>
            <a:chExt cx="1310307" cy="432611"/>
          </a:xfrm>
        </p:grpSpPr>
        <p:sp>
          <p:nvSpPr>
            <p:cNvPr id="13" name="Freeform 14">
              <a:extLst>
                <a:ext uri="{FF2B5EF4-FFF2-40B4-BE49-F238E27FC236}">
                  <a16:creationId xmlns:a16="http://schemas.microsoft.com/office/drawing/2014/main" id="{2EF3F885-9261-DE27-0AD9-A3597AED45B6}"/>
                </a:ext>
              </a:extLst>
            </p:cNvPr>
            <p:cNvSpPr/>
            <p:nvPr/>
          </p:nvSpPr>
          <p:spPr>
            <a:xfrm>
              <a:off x="6148846" y="856728"/>
              <a:ext cx="1310307" cy="379457"/>
            </a:xfrm>
            <a:custGeom>
              <a:avLst/>
              <a:gdLst>
                <a:gd name="f0" fmla="val w"/>
                <a:gd name="f1" fmla="val h"/>
                <a:gd name="f2" fmla="val 0"/>
                <a:gd name="f3" fmla="val 469584"/>
                <a:gd name="f4" fmla="val 135988"/>
                <a:gd name="f5" fmla="val 67994"/>
                <a:gd name="f6" fmla="val 401590"/>
                <a:gd name="f7" fmla="val 439142"/>
                <a:gd name="f8" fmla="val 30442"/>
                <a:gd name="f9" fmla="val 86027"/>
                <a:gd name="f10" fmla="val 462420"/>
                <a:gd name="f11" fmla="val 103322"/>
                <a:gd name="f12" fmla="val 449669"/>
                <a:gd name="f13" fmla="val 116073"/>
                <a:gd name="f14" fmla="val 436918"/>
                <a:gd name="f15" fmla="val 128825"/>
                <a:gd name="f16" fmla="val 419623"/>
                <a:gd name="f17" fmla="val 49961"/>
                <a:gd name="f18" fmla="val 32666"/>
                <a:gd name="f19" fmla="val 19915"/>
                <a:gd name="f20" fmla="val 7164"/>
                <a:gd name="f21" fmla="*/ f0 1 469584"/>
                <a:gd name="f22" fmla="*/ f1 1 135988"/>
                <a:gd name="f23" fmla="val f2"/>
                <a:gd name="f24" fmla="val f3"/>
                <a:gd name="f25" fmla="val f4"/>
                <a:gd name="f26" fmla="+- f25 0 f23"/>
                <a:gd name="f27" fmla="+- f24 0 f23"/>
                <a:gd name="f28" fmla="*/ f27 1 469584"/>
                <a:gd name="f29" fmla="*/ f26 1 13598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69584" h="135988">
                  <a:moveTo>
                    <a:pt x="f5" y="f2"/>
                  </a:moveTo>
                  <a:lnTo>
                    <a:pt x="f6" y="f2"/>
                  </a:lnTo>
                  <a:cubicBezTo>
                    <a:pt x="f7" y="f2"/>
                    <a:pt x="f3" y="f8"/>
                    <a:pt x="f3" y="f5"/>
                  </a:cubicBezTo>
                  <a:lnTo>
                    <a:pt x="f3" y="f5"/>
                  </a:lnTo>
                  <a:cubicBezTo>
                    <a:pt x="f3" y="f9"/>
                    <a:pt x="f10" y="f11"/>
                    <a:pt x="f12" y="f13"/>
                  </a:cubicBezTo>
                  <a:cubicBezTo>
                    <a:pt x="f14" y="f15"/>
                    <a:pt x="f16" y="f4"/>
                    <a:pt x="f6" y="f4"/>
                  </a:cubicBezTo>
                  <a:lnTo>
                    <a:pt x="f5" y="f4"/>
                  </a:lnTo>
                  <a:cubicBezTo>
                    <a:pt x="f17" y="f4"/>
                    <a:pt x="f18" y="f15"/>
                    <a:pt x="f19" y="f13"/>
                  </a:cubicBezTo>
                  <a:cubicBezTo>
                    <a:pt x="f20" y="f11"/>
                    <a:pt x="f2" y="f9"/>
                    <a:pt x="f2" y="f5"/>
                  </a:cubicBezTo>
                  <a:lnTo>
                    <a:pt x="f2" y="f5"/>
                  </a:lnTo>
                  <a:cubicBezTo>
                    <a:pt x="f2" y="f17"/>
                    <a:pt x="f20" y="f18"/>
                    <a:pt x="f19" y="f19"/>
                  </a:cubicBezTo>
                  <a:cubicBezTo>
                    <a:pt x="f18" y="f20"/>
                    <a:pt x="f17" y="f2"/>
                    <a:pt x="f5" y="f2"/>
                  </a:cubicBezTo>
                  <a:close/>
                </a:path>
              </a:pathLst>
            </a:custGeom>
            <a:solidFill>
              <a:srgbClr val="68BF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4" name="TextBox 15">
              <a:extLst>
                <a:ext uri="{FF2B5EF4-FFF2-40B4-BE49-F238E27FC236}">
                  <a16:creationId xmlns:a16="http://schemas.microsoft.com/office/drawing/2014/main" id="{909AD0F6-334A-169A-3620-380F4D79473E}"/>
                </a:ext>
              </a:extLst>
            </p:cNvPr>
            <p:cNvSpPr txBox="1"/>
            <p:nvPr/>
          </p:nvSpPr>
          <p:spPr>
            <a:xfrm>
              <a:off x="6148846" y="803574"/>
              <a:ext cx="1310307" cy="43261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21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15" name="Group 16">
            <a:extLst>
              <a:ext uri="{FF2B5EF4-FFF2-40B4-BE49-F238E27FC236}">
                <a16:creationId xmlns:a16="http://schemas.microsoft.com/office/drawing/2014/main" id="{5F17D38C-9856-498D-824C-5D8D6D2E8D33}"/>
              </a:ext>
            </a:extLst>
          </p:cNvPr>
          <p:cNvGrpSpPr/>
          <p:nvPr/>
        </p:nvGrpSpPr>
        <p:grpSpPr>
          <a:xfrm>
            <a:off x="5682538" y="746305"/>
            <a:ext cx="1694849" cy="544160"/>
            <a:chOff x="5682538" y="746305"/>
            <a:chExt cx="1694849" cy="544160"/>
          </a:xfrm>
        </p:grpSpPr>
        <p:sp>
          <p:nvSpPr>
            <p:cNvPr id="16" name="Freeform 17">
              <a:extLst>
                <a:ext uri="{FF2B5EF4-FFF2-40B4-BE49-F238E27FC236}">
                  <a16:creationId xmlns:a16="http://schemas.microsoft.com/office/drawing/2014/main" id="{089470EB-25A5-DA7F-9632-C4B0F7393199}"/>
                </a:ext>
              </a:extLst>
            </p:cNvPr>
            <p:cNvSpPr/>
            <p:nvPr/>
          </p:nvSpPr>
          <p:spPr>
            <a:xfrm>
              <a:off x="5682538" y="799469"/>
              <a:ext cx="1694849" cy="490996"/>
            </a:xfrm>
            <a:custGeom>
              <a:avLst/>
              <a:gdLst>
                <a:gd name="f0" fmla="val w"/>
                <a:gd name="f1" fmla="val h"/>
                <a:gd name="f2" fmla="val 0"/>
                <a:gd name="f3" fmla="val 607395"/>
                <a:gd name="f4" fmla="val 175961"/>
                <a:gd name="f5" fmla="val 87980"/>
                <a:gd name="f6" fmla="val 519414"/>
                <a:gd name="f7" fmla="val 542748"/>
                <a:gd name="f8" fmla="val 565126"/>
                <a:gd name="f9" fmla="val 9269"/>
                <a:gd name="f10" fmla="val 581626"/>
                <a:gd name="f11" fmla="val 25769"/>
                <a:gd name="f12" fmla="val 598125"/>
                <a:gd name="f13" fmla="val 42268"/>
                <a:gd name="f14" fmla="val 64647"/>
                <a:gd name="f15" fmla="val 136571"/>
                <a:gd name="f16" fmla="val 568005"/>
                <a:gd name="f17" fmla="val 166691"/>
                <a:gd name="f18" fmla="val 150192"/>
                <a:gd name="f19" fmla="val 133692"/>
                <a:gd name="f20" fmla="val 111314"/>
                <a:gd name="f21" fmla="*/ f0 1 607395"/>
                <a:gd name="f22" fmla="*/ f1 1 175961"/>
                <a:gd name="f23" fmla="val f2"/>
                <a:gd name="f24" fmla="val f3"/>
                <a:gd name="f25" fmla="val f4"/>
                <a:gd name="f26" fmla="+- f25 0 f23"/>
                <a:gd name="f27" fmla="+- f24 0 f23"/>
                <a:gd name="f28" fmla="*/ f27 1 607395"/>
                <a:gd name="f29" fmla="*/ f26 1 17596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607395" h="175961">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4" y="f4"/>
                    <a:pt x="f13" y="f17"/>
                    <a:pt x="f11" y="f18"/>
                  </a:cubicBezTo>
                  <a:cubicBezTo>
                    <a:pt x="f9" y="f19"/>
                    <a:pt x="f2" y="f20"/>
                    <a:pt x="f2" y="f5"/>
                  </a:cubicBezTo>
                  <a:lnTo>
                    <a:pt x="f2" y="f5"/>
                  </a:lnTo>
                  <a:cubicBezTo>
                    <a:pt x="f2" y="f14"/>
                    <a:pt x="f9" y="f13"/>
                    <a:pt x="f11" y="f11"/>
                  </a:cubicBezTo>
                  <a:cubicBezTo>
                    <a:pt x="f13" y="f9"/>
                    <a:pt x="f14" y="f2"/>
                    <a:pt x="f5"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7" name="TextBox 18">
              <a:extLst>
                <a:ext uri="{FF2B5EF4-FFF2-40B4-BE49-F238E27FC236}">
                  <a16:creationId xmlns:a16="http://schemas.microsoft.com/office/drawing/2014/main" id="{9B95B503-9B9A-64EC-7397-210D0AC7FAB9}"/>
                </a:ext>
              </a:extLst>
            </p:cNvPr>
            <p:cNvSpPr txBox="1"/>
            <p:nvPr/>
          </p:nvSpPr>
          <p:spPr>
            <a:xfrm>
              <a:off x="5682538" y="746305"/>
              <a:ext cx="1694849" cy="544150"/>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4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369694"/>
                  </a:solidFill>
                  <a:uFillTx/>
                  <a:latin typeface="Open Sans"/>
                  <a:ea typeface="Open Sans"/>
                  <a:cs typeface="Open Sans"/>
                </a:rPr>
                <a:t>Safety, Contacts &amp; Immediate Orientation</a:t>
              </a:r>
            </a:p>
          </p:txBody>
        </p:sp>
      </p:grpSp>
      <p:grpSp>
        <p:nvGrpSpPr>
          <p:cNvPr id="18" name="Group 19">
            <a:extLst>
              <a:ext uri="{FF2B5EF4-FFF2-40B4-BE49-F238E27FC236}">
                <a16:creationId xmlns:a16="http://schemas.microsoft.com/office/drawing/2014/main" id="{84413DB1-F4EE-1597-FE5C-E2805E3CC0F3}"/>
              </a:ext>
            </a:extLst>
          </p:cNvPr>
          <p:cNvGrpSpPr/>
          <p:nvPr/>
        </p:nvGrpSpPr>
        <p:grpSpPr>
          <a:xfrm>
            <a:off x="196266" y="2129445"/>
            <a:ext cx="7167469" cy="1928863"/>
            <a:chOff x="196266" y="2129445"/>
            <a:chExt cx="7167469" cy="1928863"/>
          </a:xfrm>
        </p:grpSpPr>
        <p:grpSp>
          <p:nvGrpSpPr>
            <p:cNvPr id="19" name="Group 20">
              <a:extLst>
                <a:ext uri="{FF2B5EF4-FFF2-40B4-BE49-F238E27FC236}">
                  <a16:creationId xmlns:a16="http://schemas.microsoft.com/office/drawing/2014/main" id="{27F39FFD-6066-BC2E-789E-EF033C5B12A7}"/>
                </a:ext>
              </a:extLst>
            </p:cNvPr>
            <p:cNvGrpSpPr/>
            <p:nvPr/>
          </p:nvGrpSpPr>
          <p:grpSpPr>
            <a:xfrm>
              <a:off x="196266" y="2129445"/>
              <a:ext cx="7167469" cy="1928863"/>
              <a:chOff x="196266" y="2129445"/>
              <a:chExt cx="7167469" cy="1928863"/>
            </a:xfrm>
          </p:grpSpPr>
          <p:sp>
            <p:nvSpPr>
              <p:cNvPr id="20" name="Freeform 21">
                <a:extLst>
                  <a:ext uri="{FF2B5EF4-FFF2-40B4-BE49-F238E27FC236}">
                    <a16:creationId xmlns:a16="http://schemas.microsoft.com/office/drawing/2014/main" id="{763A6036-F51B-2D01-64ED-FD32F47B0E30}"/>
                  </a:ext>
                </a:extLst>
              </p:cNvPr>
              <p:cNvSpPr/>
              <p:nvPr/>
            </p:nvSpPr>
            <p:spPr>
              <a:xfrm>
                <a:off x="196266" y="2210772"/>
                <a:ext cx="7167469" cy="1847536"/>
              </a:xfrm>
              <a:custGeom>
                <a:avLst/>
                <a:gdLst>
                  <a:gd name="f0" fmla="val w"/>
                  <a:gd name="f1" fmla="val h"/>
                  <a:gd name="f2" fmla="val 0"/>
                  <a:gd name="f3" fmla="val 2518331"/>
                  <a:gd name="f4" fmla="val 649143"/>
                  <a:gd name="f5" fmla="val 40764"/>
                  <a:gd name="f6" fmla="val 2477567"/>
                  <a:gd name="f7" fmla="val 2488378"/>
                  <a:gd name="f8" fmla="val 2498747"/>
                  <a:gd name="f9" fmla="val 4295"/>
                  <a:gd name="f10" fmla="val 2506391"/>
                  <a:gd name="f11" fmla="val 11940"/>
                  <a:gd name="f12" fmla="val 2514036"/>
                  <a:gd name="f13" fmla="val 19584"/>
                  <a:gd name="f14" fmla="val 29953"/>
                  <a:gd name="f15" fmla="val 608379"/>
                  <a:gd name="f16" fmla="val 630892"/>
                  <a:gd name="f17" fmla="val 2500080"/>
                  <a:gd name="f18" fmla="val 644848"/>
                  <a:gd name="f19" fmla="val 637203"/>
                  <a:gd name="f20" fmla="val 629559"/>
                  <a:gd name="f21" fmla="val 619190"/>
                  <a:gd name="f22" fmla="val 18251"/>
                  <a:gd name="f23" fmla="*/ f0 1 2518331"/>
                  <a:gd name="f24" fmla="*/ f1 1 649143"/>
                  <a:gd name="f25" fmla="val f2"/>
                  <a:gd name="f26" fmla="val f3"/>
                  <a:gd name="f27" fmla="val f4"/>
                  <a:gd name="f28" fmla="+- f27 0 f25"/>
                  <a:gd name="f29" fmla="+- f26 0 f25"/>
                  <a:gd name="f30" fmla="*/ f29 1 2518331"/>
                  <a:gd name="f31" fmla="*/ f28 1 649143"/>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2518331" h="649143">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4" y="f4"/>
                      <a:pt x="f13" y="f18"/>
                      <a:pt x="f11" y="f19"/>
                    </a:cubicBezTo>
                    <a:cubicBezTo>
                      <a:pt x="f9" y="f20"/>
                      <a:pt x="f2" y="f21"/>
                      <a:pt x="f2" y="f15"/>
                    </a:cubicBezTo>
                    <a:lnTo>
                      <a:pt x="f2" y="f5"/>
                    </a:lnTo>
                    <a:cubicBezTo>
                      <a:pt x="f2" y="f22"/>
                      <a:pt x="f22" y="f2"/>
                      <a:pt x="f5" y="f2"/>
                    </a:cubicBezTo>
                    <a:close/>
                  </a:path>
                </a:pathLst>
              </a:custGeom>
              <a:solidFill>
                <a:srgbClr val="D7EAE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1" name="TextBox 22">
                <a:extLst>
                  <a:ext uri="{FF2B5EF4-FFF2-40B4-BE49-F238E27FC236}">
                    <a16:creationId xmlns:a16="http://schemas.microsoft.com/office/drawing/2014/main" id="{602E11A5-C67F-40CC-5B32-62D07D75E681}"/>
                  </a:ext>
                </a:extLst>
              </p:cNvPr>
              <p:cNvSpPr txBox="1"/>
              <p:nvPr/>
            </p:nvSpPr>
            <p:spPr>
              <a:xfrm>
                <a:off x="196266" y="2129445"/>
                <a:ext cx="7167469" cy="192886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22" name="TextBox 23">
              <a:extLst>
                <a:ext uri="{FF2B5EF4-FFF2-40B4-BE49-F238E27FC236}">
                  <a16:creationId xmlns:a16="http://schemas.microsoft.com/office/drawing/2014/main" id="{EF84C367-AEB4-E67F-9E68-E033A1C165F0}"/>
                </a:ext>
              </a:extLst>
            </p:cNvPr>
            <p:cNvSpPr txBox="1"/>
            <p:nvPr/>
          </p:nvSpPr>
          <p:spPr>
            <a:xfrm>
              <a:off x="628320" y="2283083"/>
              <a:ext cx="6303352" cy="1241105"/>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Employee Information</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Employee name: _______________________________</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Job title: ___________________________________</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Department / Team: ___________________________</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First working day: ___________________________</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Person completing the checklist:</a:t>
              </a:r>
            </a:p>
          </p:txBody>
        </p:sp>
        <p:sp>
          <p:nvSpPr>
            <p:cNvPr id="23" name="Freeform 24">
              <a:extLst>
                <a:ext uri="{FF2B5EF4-FFF2-40B4-BE49-F238E27FC236}">
                  <a16:creationId xmlns:a16="http://schemas.microsoft.com/office/drawing/2014/main" id="{7D7B7F46-282A-B40B-5D25-8FB9674D2BE9}"/>
                </a:ext>
              </a:extLst>
            </p:cNvPr>
            <p:cNvSpPr/>
            <p:nvPr/>
          </p:nvSpPr>
          <p:spPr>
            <a:xfrm>
              <a:off x="763615" y="3726097"/>
              <a:ext cx="242974" cy="242974"/>
            </a:xfrm>
            <a:custGeom>
              <a:avLst/>
              <a:gdLst>
                <a:gd name="f0" fmla="val w"/>
                <a:gd name="f1" fmla="val h"/>
                <a:gd name="f2" fmla="val 0"/>
                <a:gd name="f3" fmla="val 323970"/>
                <a:gd name="f4" fmla="val 323971"/>
                <a:gd name="f5" fmla="*/ f0 1 323970"/>
                <a:gd name="f6" fmla="*/ f1 1 323970"/>
                <a:gd name="f7" fmla="val f2"/>
                <a:gd name="f8" fmla="val f3"/>
                <a:gd name="f9" fmla="+- f8 0 f7"/>
                <a:gd name="f10" fmla="*/ f9 1 323970"/>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323970" h="323970">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4" name="TextBox 25">
              <a:extLst>
                <a:ext uri="{FF2B5EF4-FFF2-40B4-BE49-F238E27FC236}">
                  <a16:creationId xmlns:a16="http://schemas.microsoft.com/office/drawing/2014/main" id="{57A9C0C5-9F84-C30E-AF57-F49D0004A50C}"/>
                </a:ext>
              </a:extLst>
            </p:cNvPr>
            <p:cNvSpPr txBox="1"/>
            <p:nvPr/>
          </p:nvSpPr>
          <p:spPr>
            <a:xfrm>
              <a:off x="2735125" y="3668490"/>
              <a:ext cx="1288572" cy="230218"/>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195"/>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68" baseline="0">
                  <a:solidFill>
                    <a:srgbClr val="464646"/>
                  </a:solidFill>
                  <a:uFillTx/>
                  <a:latin typeface="Open Sans"/>
                  <a:ea typeface="Open Sans"/>
                  <a:cs typeface="Open Sans"/>
                </a:rPr>
                <a:t>HR</a:t>
              </a:r>
            </a:p>
          </p:txBody>
        </p:sp>
        <p:sp>
          <p:nvSpPr>
            <p:cNvPr id="25" name="TextBox 26">
              <a:extLst>
                <a:ext uri="{FF2B5EF4-FFF2-40B4-BE49-F238E27FC236}">
                  <a16:creationId xmlns:a16="http://schemas.microsoft.com/office/drawing/2014/main" id="{AE826BCF-A84B-C2E9-C753-423B8394830A}"/>
                </a:ext>
              </a:extLst>
            </p:cNvPr>
            <p:cNvSpPr txBox="1"/>
            <p:nvPr/>
          </p:nvSpPr>
          <p:spPr>
            <a:xfrm>
              <a:off x="4169426" y="3691295"/>
              <a:ext cx="1009177" cy="230218"/>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195"/>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68" baseline="0">
                  <a:solidFill>
                    <a:srgbClr val="464646"/>
                  </a:solidFill>
                  <a:uFillTx/>
                  <a:latin typeface="Open Sans"/>
                  <a:ea typeface="Open Sans"/>
                  <a:cs typeface="Open Sans"/>
                </a:rPr>
                <a:t>Mentor</a:t>
              </a:r>
            </a:p>
          </p:txBody>
        </p:sp>
        <p:sp>
          <p:nvSpPr>
            <p:cNvPr id="26" name="TextBox 27">
              <a:extLst>
                <a:ext uri="{FF2B5EF4-FFF2-40B4-BE49-F238E27FC236}">
                  <a16:creationId xmlns:a16="http://schemas.microsoft.com/office/drawing/2014/main" id="{06E49105-5EE9-3135-5874-E5E57D37AB62}"/>
                </a:ext>
              </a:extLst>
            </p:cNvPr>
            <p:cNvSpPr txBox="1"/>
            <p:nvPr/>
          </p:nvSpPr>
          <p:spPr>
            <a:xfrm>
              <a:off x="1152683" y="3668490"/>
              <a:ext cx="1436357" cy="230218"/>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195"/>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68" baseline="0">
                  <a:solidFill>
                    <a:srgbClr val="464646"/>
                  </a:solidFill>
                  <a:uFillTx/>
                  <a:latin typeface="Open Sans"/>
                  <a:ea typeface="Open Sans"/>
                  <a:cs typeface="Open Sans"/>
                </a:rPr>
                <a:t>Manager</a:t>
              </a:r>
            </a:p>
          </p:txBody>
        </p:sp>
        <p:sp>
          <p:nvSpPr>
            <p:cNvPr id="27" name="Freeform 28">
              <a:extLst>
                <a:ext uri="{FF2B5EF4-FFF2-40B4-BE49-F238E27FC236}">
                  <a16:creationId xmlns:a16="http://schemas.microsoft.com/office/drawing/2014/main" id="{B09318B2-D432-EBED-C5E3-53D3D68FEA84}"/>
                </a:ext>
              </a:extLst>
            </p:cNvPr>
            <p:cNvSpPr/>
            <p:nvPr/>
          </p:nvSpPr>
          <p:spPr>
            <a:xfrm>
              <a:off x="2320829" y="3726097"/>
              <a:ext cx="242974" cy="242974"/>
            </a:xfrm>
            <a:custGeom>
              <a:avLst/>
              <a:gdLst>
                <a:gd name="f0" fmla="val w"/>
                <a:gd name="f1" fmla="val h"/>
                <a:gd name="f2" fmla="val 0"/>
                <a:gd name="f3" fmla="val 323970"/>
                <a:gd name="f4" fmla="val 323971"/>
                <a:gd name="f5" fmla="*/ f0 1 323970"/>
                <a:gd name="f6" fmla="*/ f1 1 323970"/>
                <a:gd name="f7" fmla="val f2"/>
                <a:gd name="f8" fmla="val f3"/>
                <a:gd name="f9" fmla="+- f8 0 f7"/>
                <a:gd name="f10" fmla="*/ f9 1 323970"/>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323970" h="323970">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8" name="Freeform 29">
              <a:extLst>
                <a:ext uri="{FF2B5EF4-FFF2-40B4-BE49-F238E27FC236}">
                  <a16:creationId xmlns:a16="http://schemas.microsoft.com/office/drawing/2014/main" id="{8114E97A-824E-DDB0-600C-4F36AB2F1955}"/>
                </a:ext>
              </a:extLst>
            </p:cNvPr>
            <p:cNvSpPr/>
            <p:nvPr/>
          </p:nvSpPr>
          <p:spPr>
            <a:xfrm>
              <a:off x="5320774" y="3718499"/>
              <a:ext cx="242974" cy="242974"/>
            </a:xfrm>
            <a:custGeom>
              <a:avLst/>
              <a:gdLst>
                <a:gd name="f0" fmla="val w"/>
                <a:gd name="f1" fmla="val h"/>
                <a:gd name="f2" fmla="val 0"/>
                <a:gd name="f3" fmla="val 323970"/>
                <a:gd name="f4" fmla="val 323971"/>
                <a:gd name="f5" fmla="*/ f0 1 323970"/>
                <a:gd name="f6" fmla="*/ f1 1 323970"/>
                <a:gd name="f7" fmla="val f2"/>
                <a:gd name="f8" fmla="val f3"/>
                <a:gd name="f9" fmla="+- f8 0 f7"/>
                <a:gd name="f10" fmla="*/ f9 1 323970"/>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323970" h="323970">
                  <a:moveTo>
                    <a:pt x="f2" y="f2"/>
                  </a:moveTo>
                  <a:lnTo>
                    <a:pt x="f4" y="f2"/>
                  </a:lnTo>
                  <a:lnTo>
                    <a:pt x="f4" y="f4"/>
                  </a:lnTo>
                  <a:lnTo>
                    <a:pt x="f2" y="f4"/>
                  </a:lnTo>
                  <a:lnTo>
                    <a:pt x="f2" y="f2"/>
                  </a:lnTo>
                  <a:close/>
                </a:path>
              </a:pathLst>
            </a:custGeom>
            <a:blipFill>
              <a:blip>
                <a:alphaModFix/>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9" name="TextBox 30">
              <a:extLst>
                <a:ext uri="{FF2B5EF4-FFF2-40B4-BE49-F238E27FC236}">
                  <a16:creationId xmlns:a16="http://schemas.microsoft.com/office/drawing/2014/main" id="{5CE0296D-1016-D114-CB4C-A6040DB89303}"/>
                </a:ext>
              </a:extLst>
            </p:cNvPr>
            <p:cNvSpPr txBox="1"/>
            <p:nvPr/>
          </p:nvSpPr>
          <p:spPr>
            <a:xfrm>
              <a:off x="5787210" y="3683696"/>
              <a:ext cx="1009177" cy="230218"/>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195"/>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68" baseline="0">
                  <a:solidFill>
                    <a:srgbClr val="464646"/>
                  </a:solidFill>
                  <a:uFillTx/>
                  <a:latin typeface="Open Sans"/>
                  <a:ea typeface="Open Sans"/>
                  <a:cs typeface="Open Sans"/>
                </a:rPr>
                <a:t>Buddy</a:t>
              </a:r>
            </a:p>
          </p:txBody>
        </p:sp>
        <p:sp>
          <p:nvSpPr>
            <p:cNvPr id="30" name="Freeform 31">
              <a:extLst>
                <a:ext uri="{FF2B5EF4-FFF2-40B4-BE49-F238E27FC236}">
                  <a16:creationId xmlns:a16="http://schemas.microsoft.com/office/drawing/2014/main" id="{5286BA86-B48A-D423-0CDE-FD4E2E41B246}"/>
                </a:ext>
              </a:extLst>
            </p:cNvPr>
            <p:cNvSpPr/>
            <p:nvPr/>
          </p:nvSpPr>
          <p:spPr>
            <a:xfrm>
              <a:off x="3725978" y="3726097"/>
              <a:ext cx="242974" cy="242974"/>
            </a:xfrm>
            <a:custGeom>
              <a:avLst/>
              <a:gdLst>
                <a:gd name="f0" fmla="val w"/>
                <a:gd name="f1" fmla="val h"/>
                <a:gd name="f2" fmla="val 0"/>
                <a:gd name="f3" fmla="val 323970"/>
                <a:gd name="f4" fmla="val 323971"/>
                <a:gd name="f5" fmla="*/ f0 1 323970"/>
                <a:gd name="f6" fmla="*/ f1 1 323970"/>
                <a:gd name="f7" fmla="val f2"/>
                <a:gd name="f8" fmla="val f3"/>
                <a:gd name="f9" fmla="+- f8 0 f7"/>
                <a:gd name="f10" fmla="*/ f9 1 323970"/>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323970" h="323970">
                  <a:moveTo>
                    <a:pt x="f2" y="f2"/>
                  </a:moveTo>
                  <a:lnTo>
                    <a:pt x="f4" y="f2"/>
                  </a:lnTo>
                  <a:lnTo>
                    <a:pt x="f4" y="f4"/>
                  </a:lnTo>
                  <a:lnTo>
                    <a:pt x="f2" y="f4"/>
                  </a:lnTo>
                  <a:lnTo>
                    <a:pt x="f2" y="f2"/>
                  </a:lnTo>
                  <a:close/>
                </a:path>
              </a:pathLst>
            </a:custGeom>
            <a:blipFill>
              <a:blip>
                <a:alphaModFix/>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31" name="Group 32">
            <a:extLst>
              <a:ext uri="{FF2B5EF4-FFF2-40B4-BE49-F238E27FC236}">
                <a16:creationId xmlns:a16="http://schemas.microsoft.com/office/drawing/2014/main" id="{6DB71FA7-637D-32A6-697C-8A98D79A26EF}"/>
              </a:ext>
            </a:extLst>
          </p:cNvPr>
          <p:cNvGrpSpPr/>
          <p:nvPr/>
        </p:nvGrpSpPr>
        <p:grpSpPr>
          <a:xfrm>
            <a:off x="3850218" y="6083942"/>
            <a:ext cx="3717712" cy="1508933"/>
            <a:chOff x="3850218" y="6083942"/>
            <a:chExt cx="3717712" cy="1508933"/>
          </a:xfrm>
        </p:grpSpPr>
        <p:grpSp>
          <p:nvGrpSpPr>
            <p:cNvPr id="32" name="Group 33">
              <a:extLst>
                <a:ext uri="{FF2B5EF4-FFF2-40B4-BE49-F238E27FC236}">
                  <a16:creationId xmlns:a16="http://schemas.microsoft.com/office/drawing/2014/main" id="{35402782-0BD2-615B-2EEC-94E673234D93}"/>
                </a:ext>
              </a:extLst>
            </p:cNvPr>
            <p:cNvGrpSpPr/>
            <p:nvPr/>
          </p:nvGrpSpPr>
          <p:grpSpPr>
            <a:xfrm>
              <a:off x="3850218" y="6083942"/>
              <a:ext cx="3717712" cy="1508933"/>
              <a:chOff x="3850218" y="6083942"/>
              <a:chExt cx="3717712" cy="1508933"/>
            </a:xfrm>
          </p:grpSpPr>
          <p:sp>
            <p:nvSpPr>
              <p:cNvPr id="33" name="Freeform 34">
                <a:extLst>
                  <a:ext uri="{FF2B5EF4-FFF2-40B4-BE49-F238E27FC236}">
                    <a16:creationId xmlns:a16="http://schemas.microsoft.com/office/drawing/2014/main" id="{B4064DD1-D41F-0390-D241-0E60A4252C3D}"/>
                  </a:ext>
                </a:extLst>
              </p:cNvPr>
              <p:cNvSpPr/>
              <p:nvPr/>
            </p:nvSpPr>
            <p:spPr>
              <a:xfrm>
                <a:off x="3850218" y="6169822"/>
                <a:ext cx="3717712" cy="1423053"/>
              </a:xfrm>
              <a:custGeom>
                <a:avLst/>
                <a:gdLst>
                  <a:gd name="f0" fmla="val w"/>
                  <a:gd name="f1" fmla="val h"/>
                  <a:gd name="f2" fmla="val 0"/>
                  <a:gd name="f3" fmla="val 1236978"/>
                  <a:gd name="f4" fmla="val 473484"/>
                  <a:gd name="f5" fmla="val 82991"/>
                  <a:gd name="f6" fmla="val 1153987"/>
                  <a:gd name="f7" fmla="val 1199821"/>
                  <a:gd name="f8" fmla="val 37156"/>
                  <a:gd name="f9" fmla="val 390493"/>
                  <a:gd name="f10" fmla="val 412504"/>
                  <a:gd name="f11" fmla="val 1228234"/>
                  <a:gd name="f12" fmla="val 433613"/>
                  <a:gd name="f13" fmla="val 1212670"/>
                  <a:gd name="f14" fmla="val 449177"/>
                  <a:gd name="f15" fmla="val 1197106"/>
                  <a:gd name="f16" fmla="val 464740"/>
                  <a:gd name="f17" fmla="val 1175997"/>
                  <a:gd name="f18" fmla="val 60980"/>
                  <a:gd name="f19" fmla="val 39871"/>
                  <a:gd name="f20" fmla="val 24307"/>
                  <a:gd name="f21" fmla="val 8744"/>
                  <a:gd name="f22" fmla="*/ f0 1 1236978"/>
                  <a:gd name="f23" fmla="*/ f1 1 473484"/>
                  <a:gd name="f24" fmla="val f2"/>
                  <a:gd name="f25" fmla="val f3"/>
                  <a:gd name="f26" fmla="val f4"/>
                  <a:gd name="f27" fmla="+- f26 0 f24"/>
                  <a:gd name="f28" fmla="+- f25 0 f24"/>
                  <a:gd name="f29" fmla="*/ f28 1 1236978"/>
                  <a:gd name="f30" fmla="*/ f27 1 473484"/>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236978" h="473484">
                    <a:moveTo>
                      <a:pt x="f5" y="f2"/>
                    </a:moveTo>
                    <a:lnTo>
                      <a:pt x="f6" y="f2"/>
                    </a:lnTo>
                    <a:cubicBezTo>
                      <a:pt x="f7" y="f2"/>
                      <a:pt x="f3" y="f8"/>
                      <a:pt x="f3" y="f5"/>
                    </a:cubicBezTo>
                    <a:lnTo>
                      <a:pt x="f3" y="f9"/>
                    </a:lnTo>
                    <a:cubicBezTo>
                      <a:pt x="f3" y="f10"/>
                      <a:pt x="f11" y="f12"/>
                      <a:pt x="f13" y="f14"/>
                    </a:cubicBezTo>
                    <a:cubicBezTo>
                      <a:pt x="f15" y="f16"/>
                      <a:pt x="f17" y="f4"/>
                      <a:pt x="f6" y="f4"/>
                    </a:cubicBezTo>
                    <a:lnTo>
                      <a:pt x="f5" y="f4"/>
                    </a:lnTo>
                    <a:cubicBezTo>
                      <a:pt x="f18" y="f4"/>
                      <a:pt x="f19" y="f16"/>
                      <a:pt x="f20" y="f14"/>
                    </a:cubicBezTo>
                    <a:cubicBezTo>
                      <a:pt x="f21" y="f12"/>
                      <a:pt x="f2" y="f10"/>
                      <a:pt x="f2" y="f9"/>
                    </a:cubicBezTo>
                    <a:lnTo>
                      <a:pt x="f2" y="f5"/>
                    </a:lnTo>
                    <a:cubicBezTo>
                      <a:pt x="f2" y="f18"/>
                      <a:pt x="f21" y="f19"/>
                      <a:pt x="f20" y="f20"/>
                    </a:cubicBezTo>
                    <a:cubicBezTo>
                      <a:pt x="f19" y="f21"/>
                      <a:pt x="f18" y="f2"/>
                      <a:pt x="f5" y="f2"/>
                    </a:cubicBezTo>
                    <a:close/>
                  </a:path>
                </a:pathLst>
              </a:custGeom>
              <a:solidFill>
                <a:srgbClr val="FFFFFE"/>
              </a:solidFill>
              <a:ln w="38103" cap="rnd">
                <a:solidFill>
                  <a:srgbClr val="68BFBD"/>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4" name="TextBox 35">
                <a:extLst>
                  <a:ext uri="{FF2B5EF4-FFF2-40B4-BE49-F238E27FC236}">
                    <a16:creationId xmlns:a16="http://schemas.microsoft.com/office/drawing/2014/main" id="{5CC9726E-8368-DE5A-5E64-3B15091E255B}"/>
                  </a:ext>
                </a:extLst>
              </p:cNvPr>
              <p:cNvSpPr txBox="1"/>
              <p:nvPr/>
            </p:nvSpPr>
            <p:spPr>
              <a:xfrm>
                <a:off x="3850218" y="6083942"/>
                <a:ext cx="3717712" cy="15089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35" name="TextBox 36">
              <a:extLst>
                <a:ext uri="{FF2B5EF4-FFF2-40B4-BE49-F238E27FC236}">
                  <a16:creationId xmlns:a16="http://schemas.microsoft.com/office/drawing/2014/main" id="{D67F3FBC-A1A5-B5BD-5EA0-112CA70E21B5}"/>
                </a:ext>
              </a:extLst>
            </p:cNvPr>
            <p:cNvSpPr txBox="1"/>
            <p:nvPr/>
          </p:nvSpPr>
          <p:spPr>
            <a:xfrm>
              <a:off x="4112422" y="6231663"/>
              <a:ext cx="3269501" cy="1261259"/>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055"/>
                </a:lnSpc>
                <a:spcBef>
                  <a:spcPts val="0"/>
                </a:spcBef>
                <a:spcAft>
                  <a:spcPts val="0"/>
                </a:spcAft>
                <a:buNone/>
                <a:tabLst/>
                <a:defRPr sz="1800" b="0" i="0" u="none" strike="noStrike" kern="0" cap="none" spc="0" baseline="0">
                  <a:solidFill>
                    <a:srgbClr val="000000"/>
                  </a:solidFill>
                  <a:uFillTx/>
                </a:defRPr>
              </a:pPr>
              <a:r>
                <a:rPr lang="en-US" sz="1292" b="1" i="0" u="none" strike="noStrike" kern="1200" cap="none" spc="0" baseline="0">
                  <a:solidFill>
                    <a:srgbClr val="464646"/>
                  </a:solidFill>
                  <a:uFillTx/>
                  <a:latin typeface="Open Sans Bold"/>
                  <a:ea typeface="Open Sans Bold"/>
                  <a:cs typeface="Open Sans Bold"/>
                </a:rPr>
                <a:t>Safety &amp; Emergency Information</a:t>
              </a:r>
            </a:p>
            <a:p>
              <a:pPr marL="0" marR="0" lvl="0" indent="0" algn="just" defTabSz="914400" rtl="0" fontAlgn="auto" hangingPunct="1">
                <a:lnSpc>
                  <a:spcPts val="2055"/>
                </a:lnSpc>
                <a:spcBef>
                  <a:spcPts val="0"/>
                </a:spcBef>
                <a:spcAft>
                  <a:spcPts val="0"/>
                </a:spcAft>
                <a:buNone/>
                <a:tabLst/>
                <a:defRPr sz="1800" b="0" i="0" u="none" strike="noStrike" kern="0" cap="none" spc="0" baseline="0">
                  <a:solidFill>
                    <a:srgbClr val="000000"/>
                  </a:solidFill>
                  <a:uFillTx/>
                </a:defRPr>
              </a:pPr>
              <a:r>
                <a:rPr lang="en-US" sz="1292" b="1" i="0" u="none" strike="noStrike" kern="1200" cap="none" spc="0" baseline="0">
                  <a:solidFill>
                    <a:srgbClr val="464646"/>
                  </a:solidFill>
                  <a:uFillTx/>
                  <a:latin typeface="Open Sans Bold"/>
                  <a:ea typeface="Open Sans Bold"/>
                  <a:cs typeface="Open Sans Bold"/>
                </a:rPr>
                <a:t>☐ </a:t>
              </a:r>
              <a:r>
                <a:rPr lang="en-US" sz="1292" b="0" i="0" u="none" strike="noStrike" kern="1200" cap="none" spc="0" baseline="0">
                  <a:solidFill>
                    <a:srgbClr val="464646"/>
                  </a:solidFill>
                  <a:uFillTx/>
                  <a:latin typeface="Open Sans"/>
                  <a:ea typeface="Open Sans"/>
                  <a:cs typeface="Open Sans"/>
                </a:rPr>
                <a:t>Emergency exits shown</a:t>
              </a:r>
            </a:p>
            <a:p>
              <a:pPr marL="0" marR="0" lvl="0" indent="0" algn="just" defTabSz="914400" rtl="0" fontAlgn="auto" hangingPunct="1">
                <a:lnSpc>
                  <a:spcPts val="2055"/>
                </a:lnSpc>
                <a:spcBef>
                  <a:spcPts val="0"/>
                </a:spcBef>
                <a:spcAft>
                  <a:spcPts val="0"/>
                </a:spcAft>
                <a:buNone/>
                <a:tabLst/>
                <a:defRPr sz="1800" b="0" i="0" u="none" strike="noStrike" kern="0" cap="none" spc="0" baseline="0">
                  <a:solidFill>
                    <a:srgbClr val="000000"/>
                  </a:solidFill>
                  <a:uFillTx/>
                </a:defRPr>
              </a:pPr>
              <a:r>
                <a:rPr lang="en-US" sz="1292" b="0" i="0" u="none" strike="noStrike" kern="1200" cap="none" spc="0" baseline="0">
                  <a:solidFill>
                    <a:srgbClr val="464646"/>
                  </a:solidFill>
                  <a:uFillTx/>
                  <a:latin typeface="Open Sans"/>
                  <a:ea typeface="Open Sans"/>
                  <a:cs typeface="Open Sans"/>
                </a:rPr>
                <a:t>☐ Fire safety procedures explained</a:t>
              </a:r>
            </a:p>
            <a:p>
              <a:pPr marL="0" marR="0" lvl="0" indent="0" algn="just" defTabSz="914400" rtl="0" fontAlgn="auto" hangingPunct="1">
                <a:lnSpc>
                  <a:spcPts val="2055"/>
                </a:lnSpc>
                <a:spcBef>
                  <a:spcPts val="0"/>
                </a:spcBef>
                <a:spcAft>
                  <a:spcPts val="0"/>
                </a:spcAft>
                <a:buNone/>
                <a:tabLst/>
                <a:defRPr sz="1800" b="0" i="0" u="none" strike="noStrike" kern="0" cap="none" spc="0" baseline="0">
                  <a:solidFill>
                    <a:srgbClr val="000000"/>
                  </a:solidFill>
                  <a:uFillTx/>
                </a:defRPr>
              </a:pPr>
              <a:r>
                <a:rPr lang="en-US" sz="1292" b="0" i="0" u="none" strike="noStrike" kern="1200" cap="none" spc="0" baseline="0">
                  <a:solidFill>
                    <a:srgbClr val="464646"/>
                  </a:solidFill>
                  <a:uFillTx/>
                  <a:latin typeface="Open Sans"/>
                  <a:ea typeface="Open Sans"/>
                  <a:cs typeface="Open Sans"/>
                </a:rPr>
                <a:t>☐ First aid location explained</a:t>
              </a:r>
            </a:p>
            <a:p>
              <a:pPr marL="0" marR="0" lvl="0" indent="0" algn="just" defTabSz="914400" rtl="0" fontAlgn="auto" hangingPunct="1">
                <a:lnSpc>
                  <a:spcPts val="2055"/>
                </a:lnSpc>
                <a:spcBef>
                  <a:spcPts val="0"/>
                </a:spcBef>
                <a:spcAft>
                  <a:spcPts val="0"/>
                </a:spcAft>
                <a:buNone/>
                <a:tabLst/>
                <a:defRPr sz="1800" b="0" i="0" u="none" strike="noStrike" kern="0" cap="none" spc="0" baseline="0">
                  <a:solidFill>
                    <a:srgbClr val="000000"/>
                  </a:solidFill>
                  <a:uFillTx/>
                </a:defRPr>
              </a:pPr>
              <a:r>
                <a:rPr lang="en-US" sz="1292" b="0" i="0" u="none" strike="noStrike" kern="1200" cap="none" spc="0" baseline="0">
                  <a:solidFill>
                    <a:srgbClr val="464646"/>
                  </a:solidFill>
                  <a:uFillTx/>
                  <a:latin typeface="Open Sans"/>
                  <a:ea typeface="Open Sans"/>
                  <a:cs typeface="Open Sans"/>
                </a:rPr>
                <a:t>☐ Accident / incident reporting explained</a:t>
              </a:r>
            </a:p>
          </p:txBody>
        </p:sp>
      </p:grpSp>
      <p:grpSp>
        <p:nvGrpSpPr>
          <p:cNvPr id="36" name="Group 37">
            <a:extLst>
              <a:ext uri="{FF2B5EF4-FFF2-40B4-BE49-F238E27FC236}">
                <a16:creationId xmlns:a16="http://schemas.microsoft.com/office/drawing/2014/main" id="{3E691382-A71A-077E-A3B6-A1418133E163}"/>
              </a:ext>
            </a:extLst>
          </p:cNvPr>
          <p:cNvGrpSpPr/>
          <p:nvPr/>
        </p:nvGrpSpPr>
        <p:grpSpPr>
          <a:xfrm>
            <a:off x="196266" y="6014447"/>
            <a:ext cx="3519708" cy="1654067"/>
            <a:chOff x="196266" y="6014447"/>
            <a:chExt cx="3519708" cy="1654067"/>
          </a:xfrm>
        </p:grpSpPr>
        <p:grpSp>
          <p:nvGrpSpPr>
            <p:cNvPr id="37" name="Group 38">
              <a:extLst>
                <a:ext uri="{FF2B5EF4-FFF2-40B4-BE49-F238E27FC236}">
                  <a16:creationId xmlns:a16="http://schemas.microsoft.com/office/drawing/2014/main" id="{154E2825-39CD-0E9E-A1C8-AC699D35A1FB}"/>
                </a:ext>
              </a:extLst>
            </p:cNvPr>
            <p:cNvGrpSpPr/>
            <p:nvPr/>
          </p:nvGrpSpPr>
          <p:grpSpPr>
            <a:xfrm>
              <a:off x="196266" y="6014447"/>
              <a:ext cx="3519708" cy="1654067"/>
              <a:chOff x="196266" y="6014447"/>
              <a:chExt cx="3519708" cy="1654067"/>
            </a:xfrm>
          </p:grpSpPr>
          <p:sp>
            <p:nvSpPr>
              <p:cNvPr id="38" name="Freeform 39">
                <a:extLst>
                  <a:ext uri="{FF2B5EF4-FFF2-40B4-BE49-F238E27FC236}">
                    <a16:creationId xmlns:a16="http://schemas.microsoft.com/office/drawing/2014/main" id="{70C50F60-5A25-289A-9BBF-33886D6348E5}"/>
                  </a:ext>
                </a:extLst>
              </p:cNvPr>
              <p:cNvSpPr/>
              <p:nvPr/>
            </p:nvSpPr>
            <p:spPr>
              <a:xfrm>
                <a:off x="196266" y="6094183"/>
                <a:ext cx="3519708" cy="1574331"/>
              </a:xfrm>
              <a:custGeom>
                <a:avLst/>
                <a:gdLst>
                  <a:gd name="f0" fmla="val w"/>
                  <a:gd name="f1" fmla="val h"/>
                  <a:gd name="f2" fmla="val 0"/>
                  <a:gd name="f3" fmla="val 1261385"/>
                  <a:gd name="f4" fmla="val 564204"/>
                  <a:gd name="f5" fmla="val 81385"/>
                  <a:gd name="f6" fmla="val 1180000"/>
                  <a:gd name="f7" fmla="val 1224948"/>
                  <a:gd name="f8" fmla="val 36437"/>
                  <a:gd name="f9" fmla="val 482820"/>
                  <a:gd name="f10" fmla="val 504404"/>
                  <a:gd name="f11" fmla="val 1252810"/>
                  <a:gd name="f12" fmla="val 525105"/>
                  <a:gd name="f13" fmla="val 1237548"/>
                  <a:gd name="f14" fmla="val 540367"/>
                  <a:gd name="f15" fmla="val 1222285"/>
                  <a:gd name="f16" fmla="val 555630"/>
                  <a:gd name="f17" fmla="val 1201585"/>
                  <a:gd name="f18" fmla="val 59800"/>
                  <a:gd name="f19" fmla="val 39100"/>
                  <a:gd name="f20" fmla="val 23837"/>
                  <a:gd name="f21" fmla="val 8574"/>
                  <a:gd name="f22" fmla="*/ f0 1 1261385"/>
                  <a:gd name="f23" fmla="*/ f1 1 564204"/>
                  <a:gd name="f24" fmla="val f2"/>
                  <a:gd name="f25" fmla="val f3"/>
                  <a:gd name="f26" fmla="val f4"/>
                  <a:gd name="f27" fmla="+- f26 0 f24"/>
                  <a:gd name="f28" fmla="+- f25 0 f24"/>
                  <a:gd name="f29" fmla="*/ f28 1 1261385"/>
                  <a:gd name="f30" fmla="*/ f27 1 564204"/>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261385" h="564204">
                    <a:moveTo>
                      <a:pt x="f5" y="f2"/>
                    </a:moveTo>
                    <a:lnTo>
                      <a:pt x="f6" y="f2"/>
                    </a:lnTo>
                    <a:cubicBezTo>
                      <a:pt x="f7" y="f2"/>
                      <a:pt x="f3" y="f8"/>
                      <a:pt x="f3" y="f5"/>
                    </a:cubicBezTo>
                    <a:lnTo>
                      <a:pt x="f3" y="f9"/>
                    </a:lnTo>
                    <a:cubicBezTo>
                      <a:pt x="f3" y="f10"/>
                      <a:pt x="f11" y="f12"/>
                      <a:pt x="f13" y="f14"/>
                    </a:cubicBezTo>
                    <a:cubicBezTo>
                      <a:pt x="f15" y="f16"/>
                      <a:pt x="f17" y="f4"/>
                      <a:pt x="f6" y="f4"/>
                    </a:cubicBezTo>
                    <a:lnTo>
                      <a:pt x="f5" y="f4"/>
                    </a:lnTo>
                    <a:cubicBezTo>
                      <a:pt x="f18" y="f4"/>
                      <a:pt x="f19" y="f16"/>
                      <a:pt x="f20" y="f14"/>
                    </a:cubicBezTo>
                    <a:cubicBezTo>
                      <a:pt x="f21" y="f12"/>
                      <a:pt x="f2" y="f10"/>
                      <a:pt x="f2" y="f9"/>
                    </a:cubicBezTo>
                    <a:lnTo>
                      <a:pt x="f2" y="f5"/>
                    </a:lnTo>
                    <a:cubicBezTo>
                      <a:pt x="f2" y="f18"/>
                      <a:pt x="f21" y="f19"/>
                      <a:pt x="f20" y="f20"/>
                    </a:cubicBezTo>
                    <a:cubicBezTo>
                      <a:pt x="f19" y="f21"/>
                      <a:pt x="f18" y="f2"/>
                      <a:pt x="f5" y="f2"/>
                    </a:cubicBezTo>
                    <a:close/>
                  </a:path>
                </a:pathLst>
              </a:custGeom>
              <a:solidFill>
                <a:srgbClr val="D7EAE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9" name="TextBox 40">
                <a:extLst>
                  <a:ext uri="{FF2B5EF4-FFF2-40B4-BE49-F238E27FC236}">
                    <a16:creationId xmlns:a16="http://schemas.microsoft.com/office/drawing/2014/main" id="{3D56FC58-92E8-662B-D35B-E4A286C34691}"/>
                  </a:ext>
                </a:extLst>
              </p:cNvPr>
              <p:cNvSpPr txBox="1"/>
              <p:nvPr/>
            </p:nvSpPr>
            <p:spPr>
              <a:xfrm>
                <a:off x="196266" y="6014447"/>
                <a:ext cx="3519708" cy="165406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40" name="TextBox 41">
              <a:extLst>
                <a:ext uri="{FF2B5EF4-FFF2-40B4-BE49-F238E27FC236}">
                  <a16:creationId xmlns:a16="http://schemas.microsoft.com/office/drawing/2014/main" id="{0A633369-4950-5087-2FC6-15C647A318A1}"/>
                </a:ext>
              </a:extLst>
            </p:cNvPr>
            <p:cNvSpPr txBox="1"/>
            <p:nvPr/>
          </p:nvSpPr>
          <p:spPr>
            <a:xfrm>
              <a:off x="457766" y="6142600"/>
              <a:ext cx="3095372" cy="1405030"/>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Equipment &amp; Workplace Rules </a:t>
              </a:r>
            </a:p>
            <a:p>
              <a:pPr marL="0" marR="0" lvl="0" indent="0" algn="just"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0" baseline="0">
                  <a:solidFill>
                    <a:srgbClr val="464646"/>
                  </a:solidFill>
                  <a:uFillTx/>
                  <a:latin typeface="Open Sans Italics"/>
                  <a:ea typeface="Open Sans Italics"/>
                  <a:cs typeface="Open Sans Italics"/>
                </a:rPr>
                <a:t>[If applicable]</a:t>
              </a:r>
            </a:p>
            <a:p>
              <a:pPr marL="0" marR="0" lvl="0" indent="0" algn="just"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 </a:t>
              </a:r>
              <a:r>
                <a:rPr lang="en-US" sz="1200" b="0" i="0" u="none" strike="noStrike" kern="1200" cap="none" spc="0" baseline="0">
                  <a:solidFill>
                    <a:srgbClr val="464646"/>
                  </a:solidFill>
                  <a:uFillTx/>
                  <a:latin typeface="Open Sans"/>
                  <a:ea typeface="Open Sans"/>
                  <a:cs typeface="Open Sans"/>
                </a:rPr>
                <a:t>Basic equipment introduced</a:t>
              </a:r>
            </a:p>
            <a:p>
              <a:pPr marL="0" marR="0" lvl="0" indent="0" algn="just"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 Protective equipment explained</a:t>
              </a:r>
            </a:p>
            <a:p>
              <a:pPr marL="0" marR="0" lvl="0" indent="0" algn="just"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 Hygiene rules explained </a:t>
              </a:r>
            </a:p>
            <a:p>
              <a:pPr marL="0" marR="0" lvl="0" indent="0" algn="just"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 Restricted areas explained</a:t>
              </a:r>
            </a:p>
          </p:txBody>
        </p:sp>
      </p:grpSp>
      <p:sp>
        <p:nvSpPr>
          <p:cNvPr id="41" name="TextBox 42">
            <a:extLst>
              <a:ext uri="{FF2B5EF4-FFF2-40B4-BE49-F238E27FC236}">
                <a16:creationId xmlns:a16="http://schemas.microsoft.com/office/drawing/2014/main" id="{4B99E68E-48A0-3AB1-3983-B9C1953DA274}"/>
              </a:ext>
            </a:extLst>
          </p:cNvPr>
          <p:cNvSpPr txBox="1"/>
          <p:nvPr/>
        </p:nvSpPr>
        <p:spPr>
          <a:xfrm>
            <a:off x="4029998" y="4415957"/>
            <a:ext cx="3347389" cy="1245870"/>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Notes:</a:t>
            </a:r>
            <a:r>
              <a:rPr lang="en-US" sz="1200" b="0" i="0" u="none" strike="noStrike" kern="1200" cap="none" spc="0" baseline="0">
                <a:solidFill>
                  <a:srgbClr val="464646"/>
                </a:solidFill>
                <a:uFillTx/>
                <a:latin typeface="Open Sans"/>
                <a:ea typeface="Open Sans"/>
                <a:cs typeface="Open Sans"/>
              </a:rPr>
              <a:t> _____________________________________________________________________________________________________________________________________________________________________________________________________________________________________________________</a:t>
            </a:r>
          </a:p>
        </p:txBody>
      </p:sp>
      <p:grpSp>
        <p:nvGrpSpPr>
          <p:cNvPr id="42" name="Group 43">
            <a:extLst>
              <a:ext uri="{FF2B5EF4-FFF2-40B4-BE49-F238E27FC236}">
                <a16:creationId xmlns:a16="http://schemas.microsoft.com/office/drawing/2014/main" id="{5D7D0FFF-E677-488D-3D42-C18C913B4416}"/>
              </a:ext>
            </a:extLst>
          </p:cNvPr>
          <p:cNvGrpSpPr/>
          <p:nvPr/>
        </p:nvGrpSpPr>
        <p:grpSpPr>
          <a:xfrm>
            <a:off x="2836377" y="7674504"/>
            <a:ext cx="4616083" cy="1654067"/>
            <a:chOff x="2836377" y="7674504"/>
            <a:chExt cx="4616083" cy="1654067"/>
          </a:xfrm>
        </p:grpSpPr>
        <p:grpSp>
          <p:nvGrpSpPr>
            <p:cNvPr id="43" name="Group 44">
              <a:extLst>
                <a:ext uri="{FF2B5EF4-FFF2-40B4-BE49-F238E27FC236}">
                  <a16:creationId xmlns:a16="http://schemas.microsoft.com/office/drawing/2014/main" id="{7D3927A1-D820-A171-58F0-DD7275B9E096}"/>
                </a:ext>
              </a:extLst>
            </p:cNvPr>
            <p:cNvGrpSpPr/>
            <p:nvPr/>
          </p:nvGrpSpPr>
          <p:grpSpPr>
            <a:xfrm>
              <a:off x="2836377" y="7674504"/>
              <a:ext cx="4616083" cy="1654067"/>
              <a:chOff x="2836377" y="7674504"/>
              <a:chExt cx="4616083" cy="1654067"/>
            </a:xfrm>
          </p:grpSpPr>
          <p:sp>
            <p:nvSpPr>
              <p:cNvPr id="44" name="Freeform 45">
                <a:extLst>
                  <a:ext uri="{FF2B5EF4-FFF2-40B4-BE49-F238E27FC236}">
                    <a16:creationId xmlns:a16="http://schemas.microsoft.com/office/drawing/2014/main" id="{4ED026E0-8C0C-A767-312A-AD85B4D06C8E}"/>
                  </a:ext>
                </a:extLst>
              </p:cNvPr>
              <p:cNvSpPr/>
              <p:nvPr/>
            </p:nvSpPr>
            <p:spPr>
              <a:xfrm>
                <a:off x="2836377" y="7754240"/>
                <a:ext cx="4616083" cy="1574331"/>
              </a:xfrm>
              <a:custGeom>
                <a:avLst/>
                <a:gdLst>
                  <a:gd name="f0" fmla="val w"/>
                  <a:gd name="f1" fmla="val h"/>
                  <a:gd name="f2" fmla="val 0"/>
                  <a:gd name="f3" fmla="val 1654298"/>
                  <a:gd name="f4" fmla="val 564204"/>
                  <a:gd name="f5" fmla="val 62055"/>
                  <a:gd name="f6" fmla="val 1592243"/>
                  <a:gd name="f7" fmla="val 1626515"/>
                  <a:gd name="f8" fmla="val 27783"/>
                  <a:gd name="f9" fmla="val 502149"/>
                  <a:gd name="f10" fmla="val 536421"/>
                  <a:gd name="f11" fmla="*/ f0 1 1654298"/>
                  <a:gd name="f12" fmla="*/ f1 1 564204"/>
                  <a:gd name="f13" fmla="val f2"/>
                  <a:gd name="f14" fmla="val f3"/>
                  <a:gd name="f15" fmla="val f4"/>
                  <a:gd name="f16" fmla="+- f15 0 f13"/>
                  <a:gd name="f17" fmla="+- f14 0 f13"/>
                  <a:gd name="f18" fmla="*/ f17 1 1654298"/>
                  <a:gd name="f19" fmla="*/ f16 1 56420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654298" h="564204">
                    <a:moveTo>
                      <a:pt x="f5" y="f2"/>
                    </a:moveTo>
                    <a:lnTo>
                      <a:pt x="f6" y="f2"/>
                    </a:lnTo>
                    <a:cubicBezTo>
                      <a:pt x="f7" y="f2"/>
                      <a:pt x="f3" y="f8"/>
                      <a:pt x="f3" y="f5"/>
                    </a:cubicBezTo>
                    <a:lnTo>
                      <a:pt x="f3" y="f9"/>
                    </a:lnTo>
                    <a:cubicBezTo>
                      <a:pt x="f3" y="f10"/>
                      <a:pt x="f7" y="f4"/>
                      <a:pt x="f6" y="f4"/>
                    </a:cubicBezTo>
                    <a:lnTo>
                      <a:pt x="f5" y="f4"/>
                    </a:lnTo>
                    <a:cubicBezTo>
                      <a:pt x="f8" y="f4"/>
                      <a:pt x="f2" y="f10"/>
                      <a:pt x="f2" y="f9"/>
                    </a:cubicBezTo>
                    <a:lnTo>
                      <a:pt x="f2" y="f5"/>
                    </a:lnTo>
                    <a:cubicBezTo>
                      <a:pt x="f2" y="f8"/>
                      <a:pt x="f8" y="f2"/>
                      <a:pt x="f5" y="f2"/>
                    </a:cubicBezTo>
                    <a:close/>
                  </a:path>
                </a:pathLst>
              </a:custGeom>
              <a:solidFill>
                <a:srgbClr val="D7EAE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5" name="TextBox 46">
                <a:extLst>
                  <a:ext uri="{FF2B5EF4-FFF2-40B4-BE49-F238E27FC236}">
                    <a16:creationId xmlns:a16="http://schemas.microsoft.com/office/drawing/2014/main" id="{81707474-19C0-D21B-E362-940BB4603F08}"/>
                  </a:ext>
                </a:extLst>
              </p:cNvPr>
              <p:cNvSpPr txBox="1"/>
              <p:nvPr/>
            </p:nvSpPr>
            <p:spPr>
              <a:xfrm>
                <a:off x="2836377" y="7674504"/>
                <a:ext cx="4616083" cy="165406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46" name="TextBox 47">
              <a:extLst>
                <a:ext uri="{FF2B5EF4-FFF2-40B4-BE49-F238E27FC236}">
                  <a16:creationId xmlns:a16="http://schemas.microsoft.com/office/drawing/2014/main" id="{56F16F7A-3AD0-A3E0-8D7D-58B3C40EC17A}"/>
                </a:ext>
              </a:extLst>
            </p:cNvPr>
            <p:cNvSpPr txBox="1"/>
            <p:nvPr/>
          </p:nvSpPr>
          <p:spPr>
            <a:xfrm>
              <a:off x="3179332" y="7802657"/>
              <a:ext cx="4059561" cy="1405030"/>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End-of-Day Check</a:t>
              </a:r>
            </a:p>
            <a:p>
              <a:pPr marL="0" marR="0" lvl="0" indent="0" algn="just"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 Employee had the opportunity to ask questions</a:t>
              </a:r>
            </a:p>
            <a:p>
              <a:pPr marL="0" marR="0" lvl="0" indent="0" algn="just"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 Key safety points confirmed</a:t>
              </a:r>
            </a:p>
            <a:p>
              <a:pPr marL="0" marR="0" lvl="0" indent="0" algn="just"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 Next working day / next steps explained</a:t>
              </a:r>
            </a:p>
            <a:p>
              <a:pPr marL="0" marR="0" lvl="0" indent="0" algn="just"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Employee questions or comments:______________________</a:t>
              </a:r>
            </a:p>
            <a:p>
              <a:pPr marL="0" marR="0" lvl="0" indent="0" algn="just"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__________________________________________________________</a:t>
              </a:r>
            </a:p>
          </p:txBody>
        </p:sp>
      </p:grpSp>
      <p:sp>
        <p:nvSpPr>
          <p:cNvPr id="47" name="TextBox 48">
            <a:extLst>
              <a:ext uri="{FF2B5EF4-FFF2-40B4-BE49-F238E27FC236}">
                <a16:creationId xmlns:a16="http://schemas.microsoft.com/office/drawing/2014/main" id="{46A2FB74-5280-B707-FA1B-90A4B0625D1F}"/>
              </a:ext>
            </a:extLst>
          </p:cNvPr>
          <p:cNvSpPr txBox="1"/>
          <p:nvPr/>
        </p:nvSpPr>
        <p:spPr>
          <a:xfrm>
            <a:off x="3211720" y="9452829"/>
            <a:ext cx="4168731" cy="859920"/>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750"/>
              </a:lnSpc>
              <a:spcBef>
                <a:spcPts val="0"/>
              </a:spcBef>
              <a:spcAft>
                <a:spcPts val="0"/>
              </a:spcAft>
              <a:buNone/>
              <a:tabLst/>
              <a:defRPr sz="1800" b="0" i="0" u="none" strike="noStrike" kern="0" cap="none" spc="0" baseline="0">
                <a:solidFill>
                  <a:srgbClr val="000000"/>
                </a:solidFill>
                <a:uFillTx/>
              </a:defRPr>
            </a:pPr>
            <a:r>
              <a:rPr lang="en-US" sz="1099" b="1" i="0" u="none" strike="noStrike" kern="1200" cap="none" spc="0" baseline="0">
                <a:solidFill>
                  <a:srgbClr val="464646"/>
                </a:solidFill>
                <a:uFillTx/>
                <a:latin typeface="Open Sans Bold"/>
                <a:ea typeface="Open Sans Bold"/>
                <a:cs typeface="Open Sans Bold"/>
              </a:rPr>
              <a:t>Confirmation</a:t>
            </a:r>
          </a:p>
          <a:p>
            <a:pPr marL="0" marR="0" lvl="0" indent="0" algn="just" defTabSz="914400" rtl="0" fontAlgn="auto" hangingPunct="1">
              <a:lnSpc>
                <a:spcPts val="1750"/>
              </a:lnSpc>
              <a:spcBef>
                <a:spcPts val="0"/>
              </a:spcBef>
              <a:spcAft>
                <a:spcPts val="0"/>
              </a:spcAft>
              <a:buNone/>
              <a:tabLst/>
              <a:defRPr sz="1800" b="0" i="0" u="none" strike="noStrike" kern="0" cap="none" spc="0" baseline="0">
                <a:solidFill>
                  <a:srgbClr val="000000"/>
                </a:solidFill>
                <a:uFillTx/>
              </a:defRPr>
            </a:pPr>
            <a:r>
              <a:rPr lang="en-US" sz="1099" b="0" i="0" u="none" strike="noStrike" kern="1200" cap="none" spc="0" baseline="0">
                <a:solidFill>
                  <a:srgbClr val="464646"/>
                </a:solidFill>
                <a:uFillTx/>
                <a:latin typeface="Open Sans"/>
                <a:ea typeface="Open Sans"/>
                <a:cs typeface="Open Sans"/>
              </a:rPr>
              <a:t>Checklist completed on (date): __________________________________</a:t>
            </a:r>
          </a:p>
          <a:p>
            <a:pPr marL="0" marR="0" lvl="0" indent="0" algn="just" defTabSz="914400" rtl="0" fontAlgn="auto" hangingPunct="1">
              <a:lnSpc>
                <a:spcPts val="1750"/>
              </a:lnSpc>
              <a:spcBef>
                <a:spcPts val="0"/>
              </a:spcBef>
              <a:spcAft>
                <a:spcPts val="0"/>
              </a:spcAft>
              <a:buNone/>
              <a:tabLst/>
              <a:defRPr sz="1800" b="0" i="0" u="none" strike="noStrike" kern="0" cap="none" spc="0" baseline="0">
                <a:solidFill>
                  <a:srgbClr val="000000"/>
                </a:solidFill>
                <a:uFillTx/>
              </a:defRPr>
            </a:pPr>
            <a:r>
              <a:rPr lang="en-US" sz="1099" b="0" i="0" u="none" strike="noStrike" kern="1200" cap="none" spc="0" baseline="0">
                <a:solidFill>
                  <a:srgbClr val="464646"/>
                </a:solidFill>
                <a:uFillTx/>
                <a:latin typeface="Open Sans"/>
                <a:ea typeface="Open Sans"/>
                <a:cs typeface="Open Sans"/>
              </a:rPr>
              <a:t>Name of person completing checklist: __________________________</a:t>
            </a:r>
          </a:p>
          <a:p>
            <a:pPr marL="0" marR="0" lvl="0" indent="0" algn="just" defTabSz="914400" rtl="0" fontAlgn="auto" hangingPunct="1">
              <a:lnSpc>
                <a:spcPts val="1750"/>
              </a:lnSpc>
              <a:spcBef>
                <a:spcPts val="0"/>
              </a:spcBef>
              <a:spcAft>
                <a:spcPts val="0"/>
              </a:spcAft>
              <a:buNone/>
              <a:tabLst/>
              <a:defRPr sz="1800" b="0" i="0" u="none" strike="noStrike" kern="0" cap="none" spc="0" baseline="0">
                <a:solidFill>
                  <a:srgbClr val="000000"/>
                </a:solidFill>
                <a:uFillTx/>
              </a:defRPr>
            </a:pPr>
            <a:r>
              <a:rPr lang="en-US" sz="1099" b="0" i="0" u="none" strike="noStrike" kern="1200" cap="none" spc="0" baseline="0">
                <a:solidFill>
                  <a:srgbClr val="464646"/>
                </a:solidFill>
                <a:uFillTx/>
                <a:latin typeface="Open Sans"/>
                <a:ea typeface="Open Sans"/>
                <a:cs typeface="Open Sans"/>
              </a:rPr>
              <a:t>Signature (optional): _____________________________________________</a:t>
            </a:r>
          </a:p>
        </p:txBody>
      </p:sp>
      <p:grpSp>
        <p:nvGrpSpPr>
          <p:cNvPr id="48" name="Group 49">
            <a:extLst>
              <a:ext uri="{FF2B5EF4-FFF2-40B4-BE49-F238E27FC236}">
                <a16:creationId xmlns:a16="http://schemas.microsoft.com/office/drawing/2014/main" id="{2CB22490-E754-1E86-0F31-10047848C3A1}"/>
              </a:ext>
            </a:extLst>
          </p:cNvPr>
          <p:cNvGrpSpPr/>
          <p:nvPr/>
        </p:nvGrpSpPr>
        <p:grpSpPr>
          <a:xfrm>
            <a:off x="196266" y="7735092"/>
            <a:ext cx="2510082" cy="2533875"/>
            <a:chOff x="196266" y="7735092"/>
            <a:chExt cx="2510082" cy="2533875"/>
          </a:xfrm>
        </p:grpSpPr>
        <p:grpSp>
          <p:nvGrpSpPr>
            <p:cNvPr id="49" name="Group 50">
              <a:extLst>
                <a:ext uri="{FF2B5EF4-FFF2-40B4-BE49-F238E27FC236}">
                  <a16:creationId xmlns:a16="http://schemas.microsoft.com/office/drawing/2014/main" id="{F2DFE9E9-6A59-51A2-D05D-8405D94BF69B}"/>
                </a:ext>
              </a:extLst>
            </p:cNvPr>
            <p:cNvGrpSpPr/>
            <p:nvPr/>
          </p:nvGrpSpPr>
          <p:grpSpPr>
            <a:xfrm>
              <a:off x="196266" y="7735092"/>
              <a:ext cx="2510082" cy="2533875"/>
              <a:chOff x="196266" y="7735092"/>
              <a:chExt cx="2510082" cy="2533875"/>
            </a:xfrm>
          </p:grpSpPr>
          <p:sp>
            <p:nvSpPr>
              <p:cNvPr id="50" name="Freeform 51">
                <a:extLst>
                  <a:ext uri="{FF2B5EF4-FFF2-40B4-BE49-F238E27FC236}">
                    <a16:creationId xmlns:a16="http://schemas.microsoft.com/office/drawing/2014/main" id="{55B1D6E4-9625-37AE-3FCA-B58C5C81C3EE}"/>
                  </a:ext>
                </a:extLst>
              </p:cNvPr>
              <p:cNvSpPr/>
              <p:nvPr/>
            </p:nvSpPr>
            <p:spPr>
              <a:xfrm>
                <a:off x="196266" y="7792343"/>
                <a:ext cx="2510082" cy="2476624"/>
              </a:xfrm>
              <a:custGeom>
                <a:avLst/>
                <a:gdLst>
                  <a:gd name="f0" fmla="val w"/>
                  <a:gd name="f1" fmla="val h"/>
                  <a:gd name="f2" fmla="val 0"/>
                  <a:gd name="f3" fmla="val 835169"/>
                  <a:gd name="f4" fmla="val 824034"/>
                  <a:gd name="f5" fmla="val 122918"/>
                  <a:gd name="f6" fmla="val 712250"/>
                  <a:gd name="f7" fmla="val 780136"/>
                  <a:gd name="f8" fmla="val 55032"/>
                  <a:gd name="f9" fmla="val 701115"/>
                  <a:gd name="f10" fmla="val 769001"/>
                  <a:gd name="f11" fmla="val 90318"/>
                  <a:gd name="f12" fmla="val 59054"/>
                  <a:gd name="f13" fmla="val 811083"/>
                  <a:gd name="f14" fmla="val 36002"/>
                  <a:gd name="f15" fmla="val 788032"/>
                  <a:gd name="f16" fmla="val 12950"/>
                  <a:gd name="f17" fmla="val 764980"/>
                  <a:gd name="f18" fmla="val 733715"/>
                  <a:gd name="f19" fmla="*/ f0 1 835169"/>
                  <a:gd name="f20" fmla="*/ f1 1 824034"/>
                  <a:gd name="f21" fmla="val f2"/>
                  <a:gd name="f22" fmla="val f3"/>
                  <a:gd name="f23" fmla="val f4"/>
                  <a:gd name="f24" fmla="+- f23 0 f21"/>
                  <a:gd name="f25" fmla="+- f22 0 f21"/>
                  <a:gd name="f26" fmla="*/ f25 1 835169"/>
                  <a:gd name="f27" fmla="*/ f24 1 82403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835169" h="824034">
                    <a:moveTo>
                      <a:pt x="f5" y="f2"/>
                    </a:moveTo>
                    <a:lnTo>
                      <a:pt x="f6" y="f2"/>
                    </a:lnTo>
                    <a:cubicBezTo>
                      <a:pt x="f7" y="f2"/>
                      <a:pt x="f3" y="f8"/>
                      <a:pt x="f3" y="f5"/>
                    </a:cubicBezTo>
                    <a:lnTo>
                      <a:pt x="f3" y="f9"/>
                    </a:lnTo>
                    <a:cubicBezTo>
                      <a:pt x="f3" y="f10"/>
                      <a:pt x="f7" y="f4"/>
                      <a:pt x="f6" y="f4"/>
                    </a:cubicBezTo>
                    <a:lnTo>
                      <a:pt x="f5" y="f4"/>
                    </a:lnTo>
                    <a:cubicBezTo>
                      <a:pt x="f11" y="f4"/>
                      <a:pt x="f12" y="f13"/>
                      <a:pt x="f14" y="f15"/>
                    </a:cubicBezTo>
                    <a:cubicBezTo>
                      <a:pt x="f16" y="f17"/>
                      <a:pt x="f2" y="f18"/>
                      <a:pt x="f2" y="f9"/>
                    </a:cubicBezTo>
                    <a:lnTo>
                      <a:pt x="f2" y="f5"/>
                    </a:lnTo>
                    <a:cubicBezTo>
                      <a:pt x="f2" y="f8"/>
                      <a:pt x="f8" y="f2"/>
                      <a:pt x="f5" y="f2"/>
                    </a:cubicBezTo>
                    <a:close/>
                  </a:path>
                </a:pathLst>
              </a:custGeom>
              <a:solidFill>
                <a:srgbClr val="FFFFFE"/>
              </a:solidFill>
              <a:ln w="38103" cap="rnd">
                <a:solidFill>
                  <a:srgbClr val="68BFBD"/>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1" name="TextBox 52">
                <a:extLst>
                  <a:ext uri="{FF2B5EF4-FFF2-40B4-BE49-F238E27FC236}">
                    <a16:creationId xmlns:a16="http://schemas.microsoft.com/office/drawing/2014/main" id="{08690453-7C03-5184-C152-67AE99B1F18E}"/>
                  </a:ext>
                </a:extLst>
              </p:cNvPr>
              <p:cNvSpPr txBox="1"/>
              <p:nvPr/>
            </p:nvSpPr>
            <p:spPr>
              <a:xfrm>
                <a:off x="196266" y="7735092"/>
                <a:ext cx="2510082" cy="2533875"/>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4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52" name="TextBox 53">
              <a:extLst>
                <a:ext uri="{FF2B5EF4-FFF2-40B4-BE49-F238E27FC236}">
                  <a16:creationId xmlns:a16="http://schemas.microsoft.com/office/drawing/2014/main" id="{7CB2B50E-0994-2ED4-A43A-2EBF1712D113}"/>
                </a:ext>
              </a:extLst>
            </p:cNvPr>
            <p:cNvSpPr txBox="1"/>
            <p:nvPr/>
          </p:nvSpPr>
          <p:spPr>
            <a:xfrm>
              <a:off x="394399" y="7861325"/>
              <a:ext cx="2161431" cy="2407633"/>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05"/>
                </a:lnSpc>
                <a:spcBef>
                  <a:spcPts val="0"/>
                </a:spcBef>
                <a:spcAft>
                  <a:spcPts val="0"/>
                </a:spcAft>
                <a:buNone/>
                <a:tabLst/>
                <a:defRPr sz="1800" b="0" i="0" u="none" strike="noStrike" kern="0" cap="none" spc="0" baseline="0">
                  <a:solidFill>
                    <a:srgbClr val="000000"/>
                  </a:solidFill>
                  <a:uFillTx/>
                </a:defRPr>
              </a:pPr>
              <a:r>
                <a:rPr lang="en-US" sz="1199" b="1" i="0" u="none" strike="noStrike" kern="1200" cap="none" spc="0" baseline="0">
                  <a:solidFill>
                    <a:srgbClr val="464646"/>
                  </a:solidFill>
                  <a:uFillTx/>
                  <a:latin typeface="Open Sans Bold"/>
                  <a:ea typeface="Open Sans Bold"/>
                  <a:cs typeface="Open Sans Bold"/>
                </a:rPr>
                <a:t>Key Contacts:</a:t>
              </a:r>
            </a:p>
            <a:p>
              <a:pPr marL="0" marR="0" lvl="0" indent="0" algn="just" defTabSz="914400" rtl="0" fontAlgn="auto" hangingPunct="1">
                <a:lnSpc>
                  <a:spcPts val="1750"/>
                </a:lnSpc>
                <a:spcBef>
                  <a:spcPts val="0"/>
                </a:spcBef>
                <a:spcAft>
                  <a:spcPts val="0"/>
                </a:spcAft>
                <a:buNone/>
                <a:tabLst/>
                <a:defRPr sz="1800" b="0" i="0" u="none" strike="noStrike" kern="0" cap="none" spc="0" baseline="0">
                  <a:solidFill>
                    <a:srgbClr val="000000"/>
                  </a:solidFill>
                  <a:uFillTx/>
                </a:defRPr>
              </a:pPr>
              <a:r>
                <a:rPr lang="en-US" sz="1099" b="1" i="0" u="none" strike="noStrike" kern="1200" cap="none" spc="0" baseline="0">
                  <a:solidFill>
                    <a:srgbClr val="464646"/>
                  </a:solidFill>
                  <a:uFillTx/>
                  <a:latin typeface="Open Sans Bold"/>
                  <a:ea typeface="Open Sans Bold"/>
                  <a:cs typeface="Open Sans Bold"/>
                </a:rPr>
                <a:t>Line manager</a:t>
              </a:r>
            </a:p>
            <a:p>
              <a:pPr marL="0" marR="0" lvl="0" indent="0" algn="just" defTabSz="914400" rtl="0" fontAlgn="auto" hangingPunct="1">
                <a:lnSpc>
                  <a:spcPts val="1750"/>
                </a:lnSpc>
                <a:spcBef>
                  <a:spcPts val="0"/>
                </a:spcBef>
                <a:spcAft>
                  <a:spcPts val="0"/>
                </a:spcAft>
                <a:buNone/>
                <a:tabLst/>
                <a:defRPr sz="1800" b="0" i="0" u="none" strike="noStrike" kern="0" cap="none" spc="0" baseline="0">
                  <a:solidFill>
                    <a:srgbClr val="000000"/>
                  </a:solidFill>
                  <a:uFillTx/>
                </a:defRPr>
              </a:pPr>
              <a:r>
                <a:rPr lang="en-US" sz="1099" b="0" i="0" u="none" strike="noStrike" kern="1200" cap="none" spc="0" baseline="0">
                  <a:solidFill>
                    <a:srgbClr val="464646"/>
                  </a:solidFill>
                  <a:uFillTx/>
                  <a:latin typeface="Open Sans"/>
                  <a:ea typeface="Open Sans"/>
                  <a:cs typeface="Open Sans"/>
                </a:rPr>
                <a:t>Name: ___________________________</a:t>
              </a:r>
            </a:p>
            <a:p>
              <a:pPr marL="0" marR="0" lvl="0" indent="0" algn="just" defTabSz="914400" rtl="0" fontAlgn="auto" hangingPunct="1">
                <a:lnSpc>
                  <a:spcPts val="1750"/>
                </a:lnSpc>
                <a:spcBef>
                  <a:spcPts val="0"/>
                </a:spcBef>
                <a:spcAft>
                  <a:spcPts val="0"/>
                </a:spcAft>
                <a:buNone/>
                <a:tabLst/>
                <a:defRPr sz="1800" b="0" i="0" u="none" strike="noStrike" kern="0" cap="none" spc="0" baseline="0">
                  <a:solidFill>
                    <a:srgbClr val="000000"/>
                  </a:solidFill>
                  <a:uFillTx/>
                </a:defRPr>
              </a:pPr>
              <a:r>
                <a:rPr lang="en-US" sz="1099" b="0" i="0" u="none" strike="noStrike" kern="1200" cap="none" spc="0" baseline="0">
                  <a:solidFill>
                    <a:srgbClr val="464646"/>
                  </a:solidFill>
                  <a:uFillTx/>
                  <a:latin typeface="Open Sans"/>
                  <a:ea typeface="Open Sans"/>
                  <a:cs typeface="Open Sans"/>
                </a:rPr>
                <a:t>Contact: ________________________</a:t>
              </a:r>
            </a:p>
            <a:p>
              <a:pPr marL="0" marR="0" lvl="0" indent="0" algn="just" defTabSz="914400" rtl="0" fontAlgn="auto" hangingPunct="1">
                <a:lnSpc>
                  <a:spcPts val="1750"/>
                </a:lnSpc>
                <a:spcBef>
                  <a:spcPts val="0"/>
                </a:spcBef>
                <a:spcAft>
                  <a:spcPts val="0"/>
                </a:spcAft>
                <a:buNone/>
                <a:tabLst/>
                <a:defRPr sz="1800" b="0" i="0" u="none" strike="noStrike" kern="0" cap="none" spc="0" baseline="0">
                  <a:solidFill>
                    <a:srgbClr val="000000"/>
                  </a:solidFill>
                  <a:uFillTx/>
                </a:defRPr>
              </a:pPr>
              <a:r>
                <a:rPr lang="en-US" sz="1099" b="1" i="0" u="none" strike="noStrike" kern="1200" cap="none" spc="0" baseline="0">
                  <a:solidFill>
                    <a:srgbClr val="464646"/>
                  </a:solidFill>
                  <a:uFillTx/>
                  <a:latin typeface="Open Sans Bold"/>
                  <a:ea typeface="Open Sans Bold"/>
                  <a:cs typeface="Open Sans Bold"/>
                </a:rPr>
                <a:t>HR contact</a:t>
              </a:r>
            </a:p>
            <a:p>
              <a:pPr marL="0" marR="0" lvl="0" indent="0" algn="just" defTabSz="914400" rtl="0" fontAlgn="auto" hangingPunct="1">
                <a:lnSpc>
                  <a:spcPts val="1750"/>
                </a:lnSpc>
                <a:spcBef>
                  <a:spcPts val="0"/>
                </a:spcBef>
                <a:spcAft>
                  <a:spcPts val="0"/>
                </a:spcAft>
                <a:buNone/>
                <a:tabLst/>
                <a:defRPr sz="1800" b="0" i="0" u="none" strike="noStrike" kern="0" cap="none" spc="0" baseline="0">
                  <a:solidFill>
                    <a:srgbClr val="000000"/>
                  </a:solidFill>
                  <a:uFillTx/>
                </a:defRPr>
              </a:pPr>
              <a:r>
                <a:rPr lang="en-US" sz="1099" b="0" i="0" u="none" strike="noStrike" kern="1200" cap="none" spc="0" baseline="0">
                  <a:solidFill>
                    <a:srgbClr val="464646"/>
                  </a:solidFill>
                  <a:uFillTx/>
                  <a:latin typeface="Open Sans"/>
                  <a:ea typeface="Open Sans"/>
                  <a:cs typeface="Open Sans"/>
                </a:rPr>
                <a:t>Name: ___________________________</a:t>
              </a:r>
            </a:p>
            <a:p>
              <a:pPr marL="0" marR="0" lvl="0" indent="0" algn="just" defTabSz="914400" rtl="0" fontAlgn="auto" hangingPunct="1">
                <a:lnSpc>
                  <a:spcPts val="1750"/>
                </a:lnSpc>
                <a:spcBef>
                  <a:spcPts val="0"/>
                </a:spcBef>
                <a:spcAft>
                  <a:spcPts val="0"/>
                </a:spcAft>
                <a:buNone/>
                <a:tabLst/>
                <a:defRPr sz="1800" b="0" i="0" u="none" strike="noStrike" kern="0" cap="none" spc="0" baseline="0">
                  <a:solidFill>
                    <a:srgbClr val="000000"/>
                  </a:solidFill>
                  <a:uFillTx/>
                </a:defRPr>
              </a:pPr>
              <a:r>
                <a:rPr lang="en-US" sz="1099" b="0" i="0" u="none" strike="noStrike" kern="1200" cap="none" spc="0" baseline="0">
                  <a:solidFill>
                    <a:srgbClr val="464646"/>
                  </a:solidFill>
                  <a:uFillTx/>
                  <a:latin typeface="Open Sans"/>
                  <a:ea typeface="Open Sans"/>
                  <a:cs typeface="Open Sans"/>
                </a:rPr>
                <a:t>Contact: ________________________</a:t>
              </a:r>
            </a:p>
            <a:p>
              <a:pPr marL="0" marR="0" lvl="0" indent="0" algn="just" defTabSz="914400" rtl="0" fontAlgn="auto" hangingPunct="1">
                <a:lnSpc>
                  <a:spcPts val="1750"/>
                </a:lnSpc>
                <a:spcBef>
                  <a:spcPts val="0"/>
                </a:spcBef>
                <a:spcAft>
                  <a:spcPts val="0"/>
                </a:spcAft>
                <a:buNone/>
                <a:tabLst/>
                <a:defRPr sz="1800" b="0" i="0" u="none" strike="noStrike" kern="0" cap="none" spc="0" baseline="0">
                  <a:solidFill>
                    <a:srgbClr val="000000"/>
                  </a:solidFill>
                  <a:uFillTx/>
                </a:defRPr>
              </a:pPr>
              <a:r>
                <a:rPr lang="en-US" sz="1099" b="1" i="0" u="none" strike="noStrike" kern="1200" cap="none" spc="0" baseline="0">
                  <a:solidFill>
                    <a:srgbClr val="464646"/>
                  </a:solidFill>
                  <a:uFillTx/>
                  <a:latin typeface="Open Sans Bold"/>
                  <a:ea typeface="Open Sans Bold"/>
                  <a:cs typeface="Open Sans Bold"/>
                </a:rPr>
                <a:t>Mentor / Buddy</a:t>
              </a:r>
            </a:p>
            <a:p>
              <a:pPr marL="0" marR="0" lvl="0" indent="0" algn="just" defTabSz="914400" rtl="0" fontAlgn="auto" hangingPunct="1">
                <a:lnSpc>
                  <a:spcPts val="1750"/>
                </a:lnSpc>
                <a:spcBef>
                  <a:spcPts val="0"/>
                </a:spcBef>
                <a:spcAft>
                  <a:spcPts val="0"/>
                </a:spcAft>
                <a:buNone/>
                <a:tabLst/>
                <a:defRPr sz="1800" b="0" i="0" u="none" strike="noStrike" kern="0" cap="none" spc="0" baseline="0">
                  <a:solidFill>
                    <a:srgbClr val="000000"/>
                  </a:solidFill>
                  <a:uFillTx/>
                </a:defRPr>
              </a:pPr>
              <a:r>
                <a:rPr lang="en-US" sz="1099" b="0" i="0" u="none" strike="noStrike" kern="1200" cap="none" spc="0" baseline="0">
                  <a:solidFill>
                    <a:srgbClr val="464646"/>
                  </a:solidFill>
                  <a:uFillTx/>
                  <a:latin typeface="Open Sans"/>
                  <a:ea typeface="Open Sans"/>
                  <a:cs typeface="Open Sans"/>
                </a:rPr>
                <a:t>Name: ___________________________</a:t>
              </a:r>
            </a:p>
            <a:p>
              <a:pPr marL="0" marR="0" lvl="0" indent="0" algn="just" defTabSz="914400" rtl="0" fontAlgn="auto" hangingPunct="1">
                <a:lnSpc>
                  <a:spcPts val="1750"/>
                </a:lnSpc>
                <a:spcBef>
                  <a:spcPts val="0"/>
                </a:spcBef>
                <a:spcAft>
                  <a:spcPts val="0"/>
                </a:spcAft>
                <a:buNone/>
                <a:tabLst/>
                <a:defRPr sz="1800" b="0" i="0" u="none" strike="noStrike" kern="0" cap="none" spc="0" baseline="0">
                  <a:solidFill>
                    <a:srgbClr val="000000"/>
                  </a:solidFill>
                  <a:uFillTx/>
                </a:defRPr>
              </a:pPr>
              <a:r>
                <a:rPr lang="en-US" sz="1099" b="0" i="0" u="none" strike="noStrike" kern="1200" cap="none" spc="0" baseline="0">
                  <a:solidFill>
                    <a:srgbClr val="464646"/>
                  </a:solidFill>
                  <a:uFillTx/>
                  <a:latin typeface="Open Sans"/>
                  <a:ea typeface="Open Sans"/>
                  <a:cs typeface="Open Sans"/>
                </a:rPr>
                <a:t>Contact: ________________________</a:t>
              </a:r>
            </a:p>
            <a:p>
              <a:pPr marL="0" marR="0" lvl="0" indent="0" algn="just" defTabSz="914400" rtl="0" fontAlgn="auto" hangingPunct="1">
                <a:lnSpc>
                  <a:spcPts val="1750"/>
                </a:lnSpc>
                <a:spcBef>
                  <a:spcPts val="0"/>
                </a:spcBef>
                <a:spcAft>
                  <a:spcPts val="0"/>
                </a:spcAft>
                <a:buNone/>
                <a:tabLst/>
                <a:defRPr sz="1800" b="0" i="0" u="none" strike="noStrike" kern="0" cap="none" spc="0" baseline="0">
                  <a:solidFill>
                    <a:srgbClr val="000000"/>
                  </a:solidFill>
                  <a:uFillTx/>
                </a:defRPr>
              </a:pPr>
              <a:endParaRPr lang="en-US" sz="1099" b="0" i="0" u="none" strike="noStrike" kern="1200" cap="none" spc="0" baseline="0">
                <a:solidFill>
                  <a:srgbClr val="464646"/>
                </a:solidFill>
                <a:uFillTx/>
                <a:latin typeface="Open Sans"/>
                <a:ea typeface="Open Sans"/>
                <a:cs typeface="Open Sans"/>
              </a:endParaRPr>
            </a:p>
          </p:txBody>
        </p:sp>
      </p:grpSp>
      <p:sp>
        <p:nvSpPr>
          <p:cNvPr id="53" name="Freeform 2">
            <a:extLst>
              <a:ext uri="{FF2B5EF4-FFF2-40B4-BE49-F238E27FC236}">
                <a16:creationId xmlns:a16="http://schemas.microsoft.com/office/drawing/2014/main" id="{C8FC6E81-613A-3DDD-7CDC-08F28DA58202}"/>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4" name="Freeform 3">
            <a:extLst>
              <a:ext uri="{FF2B5EF4-FFF2-40B4-BE49-F238E27FC236}">
                <a16:creationId xmlns:a16="http://schemas.microsoft.com/office/drawing/2014/main" id="{C79916C7-503D-A52A-9779-8657E1E313F4}"/>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55" name="Group 5">
            <a:extLst>
              <a:ext uri="{FF2B5EF4-FFF2-40B4-BE49-F238E27FC236}">
                <a16:creationId xmlns:a16="http://schemas.microsoft.com/office/drawing/2014/main" id="{7E570A71-548E-AF05-C57F-A28CB74D6A00}"/>
              </a:ext>
            </a:extLst>
          </p:cNvPr>
          <p:cNvGrpSpPr/>
          <p:nvPr/>
        </p:nvGrpSpPr>
        <p:grpSpPr>
          <a:xfrm>
            <a:off x="0" y="10392476"/>
            <a:ext cx="6897154" cy="94128"/>
            <a:chOff x="0" y="10392476"/>
            <a:chExt cx="6897154" cy="94128"/>
          </a:xfrm>
        </p:grpSpPr>
        <p:sp>
          <p:nvSpPr>
            <p:cNvPr id="56" name="Freeform 6">
              <a:extLst>
                <a:ext uri="{FF2B5EF4-FFF2-40B4-BE49-F238E27FC236}">
                  <a16:creationId xmlns:a16="http://schemas.microsoft.com/office/drawing/2014/main" id="{BE2C1124-35BD-54A9-4E2D-E8F329ECABE3}"/>
                </a:ext>
              </a:extLst>
            </p:cNvPr>
            <p:cNvSpPr/>
            <p:nvPr/>
          </p:nvSpPr>
          <p:spPr>
            <a:xfrm>
              <a:off x="0" y="10392476"/>
              <a:ext cx="6897154" cy="45720"/>
            </a:xfrm>
            <a:custGeom>
              <a:avLst/>
              <a:gdLst>
                <a:gd name="f0" fmla="val w"/>
                <a:gd name="f1" fmla="val h"/>
                <a:gd name="f2" fmla="val 0"/>
                <a:gd name="f3" fmla="val 2709333"/>
                <a:gd name="f4" fmla="val 26991"/>
                <a:gd name="f5" fmla="val 13495"/>
                <a:gd name="f6" fmla="val 2695838"/>
                <a:gd name="f7" fmla="val 2699417"/>
                <a:gd name="f8" fmla="val 2702850"/>
                <a:gd name="f9" fmla="val 1422"/>
                <a:gd name="f10" fmla="val 2705381"/>
                <a:gd name="f11" fmla="val 3953"/>
                <a:gd name="f12" fmla="val 2707911"/>
                <a:gd name="f13" fmla="val 6484"/>
                <a:gd name="f14" fmla="val 9916"/>
                <a:gd name="f15" fmla="val 20949"/>
                <a:gd name="f16" fmla="val 2703291"/>
                <a:gd name="f17" fmla="val 6042"/>
                <a:gd name="f18" fmla="*/ f0 1 2709333"/>
                <a:gd name="f19" fmla="*/ f1 1 26991"/>
                <a:gd name="f20" fmla="val f2"/>
                <a:gd name="f21" fmla="val f3"/>
                <a:gd name="f22" fmla="val f4"/>
                <a:gd name="f23" fmla="+- f22 0 f20"/>
                <a:gd name="f24" fmla="+- f21 0 f20"/>
                <a:gd name="f25" fmla="*/ f24 1 2709333"/>
                <a:gd name="f26" fmla="*/ f23 1 26991"/>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2709333" h="26991">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7" y="f4"/>
                    <a:pt x="f2" y="f15"/>
                    <a:pt x="f2" y="f5"/>
                  </a:cubicBezTo>
                  <a:lnTo>
                    <a:pt x="f2" y="f5"/>
                  </a:lnTo>
                  <a:cubicBezTo>
                    <a:pt x="f2" y="f17"/>
                    <a:pt x="f17" y="f2"/>
                    <a:pt x="f5" y="f2"/>
                  </a:cubicBezTo>
                  <a:close/>
                </a:path>
              </a:pathLst>
            </a:custGeom>
            <a:gradFill>
              <a:gsLst>
                <a:gs pos="0">
                  <a:srgbClr val="FA3DE1">
                    <a:alpha val="40000"/>
                  </a:srgbClr>
                </a:gs>
                <a:gs pos="100000">
                  <a:srgbClr val="369693">
                    <a:alpha val="40000"/>
                  </a:srgbClr>
                </a:gs>
              </a:gsLst>
              <a:lin ang="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7" name="TextBox 7">
              <a:extLst>
                <a:ext uri="{FF2B5EF4-FFF2-40B4-BE49-F238E27FC236}">
                  <a16:creationId xmlns:a16="http://schemas.microsoft.com/office/drawing/2014/main" id="{8CD15E02-3848-BE3D-656F-FB9E071CD5DA}"/>
                </a:ext>
              </a:extLst>
            </p:cNvPr>
            <p:cNvSpPr txBox="1"/>
            <p:nvPr/>
          </p:nvSpPr>
          <p:spPr>
            <a:xfrm>
              <a:off x="0" y="10440884"/>
              <a:ext cx="6897154" cy="45720"/>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90">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76DA0445-195D-0EB4-080A-5669882BC1DA}"/>
              </a:ext>
            </a:extLst>
          </p:cNvPr>
          <p:cNvSpPr txBox="1"/>
          <p:nvPr/>
        </p:nvSpPr>
        <p:spPr>
          <a:xfrm>
            <a:off x="1470218" y="2636251"/>
            <a:ext cx="4655759" cy="113347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8850"/>
              </a:lnSpc>
              <a:spcBef>
                <a:spcPts val="0"/>
              </a:spcBef>
              <a:spcAft>
                <a:spcPts val="0"/>
              </a:spcAft>
              <a:buNone/>
              <a:tabLst/>
              <a:defRPr sz="1800" b="0" i="0" u="none" strike="noStrike" kern="0" cap="none" spc="0" baseline="0">
                <a:solidFill>
                  <a:srgbClr val="000000"/>
                </a:solidFill>
                <a:uFillTx/>
              </a:defRPr>
            </a:pPr>
            <a:r>
              <a:rPr lang="en-CY" sz="7500" b="1" i="0" u="none" strike="noStrike" kern="1200" cap="none" spc="-397" baseline="0">
                <a:solidFill>
                  <a:srgbClr val="68BFBD"/>
                </a:solidFill>
                <a:uFillTx/>
                <a:latin typeface="Open Sans Bold"/>
                <a:ea typeface="Open Sans Bold"/>
                <a:cs typeface="Open Sans Bold"/>
              </a:rPr>
              <a:t>Activity 6</a:t>
            </a:r>
            <a:endParaRPr lang="en-US" sz="7500" b="1" i="0" u="none" strike="noStrike" kern="1200" cap="none" spc="-397" baseline="0">
              <a:solidFill>
                <a:srgbClr val="68BFBD"/>
              </a:solidFill>
              <a:uFillTx/>
              <a:latin typeface="Open Sans Bold"/>
              <a:ea typeface="Open Sans Bold"/>
              <a:cs typeface="Open Sans Bold"/>
            </a:endParaRPr>
          </a:p>
        </p:txBody>
      </p:sp>
      <p:sp>
        <p:nvSpPr>
          <p:cNvPr id="5" name="TextBox 10">
            <a:extLst>
              <a:ext uri="{FF2B5EF4-FFF2-40B4-BE49-F238E27FC236}">
                <a16:creationId xmlns:a16="http://schemas.microsoft.com/office/drawing/2014/main" id="{3EB6302F-0429-814E-08FD-1BD9CA884E5C}"/>
              </a:ext>
            </a:extLst>
          </p:cNvPr>
          <p:cNvSpPr txBox="1"/>
          <p:nvPr/>
        </p:nvSpPr>
        <p:spPr>
          <a:xfrm>
            <a:off x="417277" y="6619679"/>
            <a:ext cx="6725448" cy="141190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 name="Freeform 2">
            <a:extLst>
              <a:ext uri="{FF2B5EF4-FFF2-40B4-BE49-F238E27FC236}">
                <a16:creationId xmlns:a16="http://schemas.microsoft.com/office/drawing/2014/main" id="{D803B8C2-C2A7-26DE-71E4-3080E0506500}"/>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3">
            <a:extLst>
              <a:ext uri="{FF2B5EF4-FFF2-40B4-BE49-F238E27FC236}">
                <a16:creationId xmlns:a16="http://schemas.microsoft.com/office/drawing/2014/main" id="{6EAE538E-446A-F6BF-D55F-E4679936312E}"/>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CD129C34-41F7-506E-376A-3FB81470663B}"/>
              </a:ext>
            </a:extLst>
          </p:cNvPr>
          <p:cNvGrpSpPr/>
          <p:nvPr/>
        </p:nvGrpSpPr>
        <p:grpSpPr>
          <a:xfrm>
            <a:off x="0" y="667941"/>
            <a:ext cx="7556501" cy="833027"/>
            <a:chOff x="0" y="667941"/>
            <a:chExt cx="7556501" cy="833027"/>
          </a:xfrm>
        </p:grpSpPr>
        <p:sp>
          <p:nvSpPr>
            <p:cNvPr id="3" name="Freeform 4">
              <a:extLst>
                <a:ext uri="{FF2B5EF4-FFF2-40B4-BE49-F238E27FC236}">
                  <a16:creationId xmlns:a16="http://schemas.microsoft.com/office/drawing/2014/main" id="{97C8BF1F-0100-BE98-A25F-992807B07D81}"/>
                </a:ext>
              </a:extLst>
            </p:cNvPr>
            <p:cNvSpPr/>
            <p:nvPr/>
          </p:nvSpPr>
          <p:spPr>
            <a:xfrm>
              <a:off x="0" y="721104"/>
              <a:ext cx="7556501" cy="779864"/>
            </a:xfrm>
            <a:custGeom>
              <a:avLst/>
              <a:gdLst>
                <a:gd name="f0" fmla="val w"/>
                <a:gd name="f1" fmla="val h"/>
                <a:gd name="f2" fmla="val 0"/>
                <a:gd name="f3" fmla="val 3550388"/>
                <a:gd name="f4" fmla="val 279487"/>
                <a:gd name="f5" fmla="val 28914"/>
                <a:gd name="f6" fmla="val 3521473"/>
                <a:gd name="f7" fmla="val 3537442"/>
                <a:gd name="f8" fmla="val 12945"/>
                <a:gd name="f9" fmla="val 250572"/>
                <a:gd name="f10" fmla="val 258241"/>
                <a:gd name="f11" fmla="val 3547341"/>
                <a:gd name="f12" fmla="val 265595"/>
                <a:gd name="f13" fmla="val 3541919"/>
                <a:gd name="f14" fmla="val 271018"/>
                <a:gd name="f15" fmla="val 3536496"/>
                <a:gd name="f16" fmla="val 276440"/>
                <a:gd name="f17" fmla="val 3529142"/>
                <a:gd name="f18" fmla="val 266541"/>
                <a:gd name="f19" fmla="*/ f0 1 3550388"/>
                <a:gd name="f20" fmla="*/ f1 1 279487"/>
                <a:gd name="f21" fmla="val f2"/>
                <a:gd name="f22" fmla="val f3"/>
                <a:gd name="f23" fmla="val f4"/>
                <a:gd name="f24" fmla="+- f23 0 f21"/>
                <a:gd name="f25" fmla="+- f22 0 f21"/>
                <a:gd name="f26" fmla="*/ f25 1 3550388"/>
                <a:gd name="f27" fmla="*/ f24 1 2794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3550388" h="279487">
                  <a:moveTo>
                    <a:pt x="f5" y="f2"/>
                  </a:moveTo>
                  <a:lnTo>
                    <a:pt x="f6" y="f2"/>
                  </a:lnTo>
                  <a:cubicBezTo>
                    <a:pt x="f7" y="f2"/>
                    <a:pt x="f3" y="f8"/>
                    <a:pt x="f3" y="f5"/>
                  </a:cubicBezTo>
                  <a:lnTo>
                    <a:pt x="f3" y="f9"/>
                  </a:lnTo>
                  <a:cubicBezTo>
                    <a:pt x="f3" y="f10"/>
                    <a:pt x="f11" y="f12"/>
                    <a:pt x="f13" y="f14"/>
                  </a:cubicBezTo>
                  <a:cubicBezTo>
                    <a:pt x="f15" y="f16"/>
                    <a:pt x="f17" y="f4"/>
                    <a:pt x="f6" y="f4"/>
                  </a:cubicBezTo>
                  <a:lnTo>
                    <a:pt x="f5" y="f4"/>
                  </a:lnTo>
                  <a:cubicBezTo>
                    <a:pt x="f8" y="f4"/>
                    <a:pt x="f2" y="f18"/>
                    <a:pt x="f2" y="f9"/>
                  </a:cubicBezTo>
                  <a:lnTo>
                    <a:pt x="f2" y="f5"/>
                  </a:lnTo>
                  <a:cubicBezTo>
                    <a:pt x="f2" y="f8"/>
                    <a:pt x="f8" y="f2"/>
                    <a:pt x="f5" y="f2"/>
                  </a:cubicBezTo>
                  <a:close/>
                </a:path>
              </a:pathLst>
            </a:custGeom>
            <a:solidFill>
              <a:srgbClr val="68BFBD"/>
            </a:solidFill>
            <a:ln w="38103" cap="rnd">
              <a:solidFill>
                <a:srgbClr val="E7F8F7"/>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 name="TextBox 5">
              <a:extLst>
                <a:ext uri="{FF2B5EF4-FFF2-40B4-BE49-F238E27FC236}">
                  <a16:creationId xmlns:a16="http://schemas.microsoft.com/office/drawing/2014/main" id="{BC3533DB-9722-40F3-6895-858EBE65BA04}"/>
                </a:ext>
              </a:extLst>
            </p:cNvPr>
            <p:cNvSpPr txBox="1"/>
            <p:nvPr/>
          </p:nvSpPr>
          <p:spPr>
            <a:xfrm>
              <a:off x="0" y="667941"/>
              <a:ext cx="7556501" cy="83302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5" name="TextBox 6">
            <a:extLst>
              <a:ext uri="{FF2B5EF4-FFF2-40B4-BE49-F238E27FC236}">
                <a16:creationId xmlns:a16="http://schemas.microsoft.com/office/drawing/2014/main" id="{774C96DB-14B0-573C-DD68-7AFC4F222C7C}"/>
              </a:ext>
            </a:extLst>
          </p:cNvPr>
          <p:cNvSpPr txBox="1"/>
          <p:nvPr/>
        </p:nvSpPr>
        <p:spPr>
          <a:xfrm>
            <a:off x="144036" y="948159"/>
            <a:ext cx="5019964" cy="330198"/>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2800"/>
              </a:lnSpc>
              <a:spcBef>
                <a:spcPts val="0"/>
              </a:spcBef>
              <a:spcAft>
                <a:spcPts val="0"/>
              </a:spcAft>
              <a:buNone/>
              <a:tabLst/>
              <a:defRPr sz="1800" b="0" i="0" u="none" strike="noStrike" kern="0" cap="none" spc="0" baseline="0">
                <a:solidFill>
                  <a:srgbClr val="000000"/>
                </a:solidFill>
                <a:uFillTx/>
              </a:defRPr>
            </a:pPr>
            <a:r>
              <a:rPr lang="en-US" sz="1999" b="1" i="0" u="none" strike="noStrike" kern="1200" cap="none" spc="0" baseline="0">
                <a:solidFill>
                  <a:srgbClr val="FFFFFE"/>
                </a:solidFill>
                <a:uFillTx/>
                <a:latin typeface="Open Sans Bold"/>
                <a:ea typeface="Open Sans Bold"/>
                <a:cs typeface="Open Sans Bold"/>
              </a:rPr>
              <a:t>First Meeting Preparation Template</a:t>
            </a:r>
          </a:p>
        </p:txBody>
      </p:sp>
      <p:grpSp>
        <p:nvGrpSpPr>
          <p:cNvPr id="6" name="Group 7">
            <a:extLst>
              <a:ext uri="{FF2B5EF4-FFF2-40B4-BE49-F238E27FC236}">
                <a16:creationId xmlns:a16="http://schemas.microsoft.com/office/drawing/2014/main" id="{42DE2086-76EC-C04B-5DD6-5506808503AE}"/>
              </a:ext>
            </a:extLst>
          </p:cNvPr>
          <p:cNvGrpSpPr/>
          <p:nvPr/>
        </p:nvGrpSpPr>
        <p:grpSpPr>
          <a:xfrm>
            <a:off x="6149559" y="868149"/>
            <a:ext cx="1310307" cy="432611"/>
            <a:chOff x="6149559" y="868149"/>
            <a:chExt cx="1310307" cy="432611"/>
          </a:xfrm>
        </p:grpSpPr>
        <p:sp>
          <p:nvSpPr>
            <p:cNvPr id="7" name="Freeform 8">
              <a:extLst>
                <a:ext uri="{FF2B5EF4-FFF2-40B4-BE49-F238E27FC236}">
                  <a16:creationId xmlns:a16="http://schemas.microsoft.com/office/drawing/2014/main" id="{A30E963A-8413-07C8-6BEB-6A85B48F9D24}"/>
                </a:ext>
              </a:extLst>
            </p:cNvPr>
            <p:cNvSpPr/>
            <p:nvPr/>
          </p:nvSpPr>
          <p:spPr>
            <a:xfrm>
              <a:off x="6149559" y="921303"/>
              <a:ext cx="1310307" cy="379457"/>
            </a:xfrm>
            <a:custGeom>
              <a:avLst/>
              <a:gdLst>
                <a:gd name="f0" fmla="val w"/>
                <a:gd name="f1" fmla="val h"/>
                <a:gd name="f2" fmla="val 0"/>
                <a:gd name="f3" fmla="val 469584"/>
                <a:gd name="f4" fmla="val 135988"/>
                <a:gd name="f5" fmla="val 67994"/>
                <a:gd name="f6" fmla="val 401590"/>
                <a:gd name="f7" fmla="val 439142"/>
                <a:gd name="f8" fmla="val 30442"/>
                <a:gd name="f9" fmla="val 86027"/>
                <a:gd name="f10" fmla="val 462420"/>
                <a:gd name="f11" fmla="val 103322"/>
                <a:gd name="f12" fmla="val 449669"/>
                <a:gd name="f13" fmla="val 116073"/>
                <a:gd name="f14" fmla="val 436918"/>
                <a:gd name="f15" fmla="val 128825"/>
                <a:gd name="f16" fmla="val 419623"/>
                <a:gd name="f17" fmla="val 49961"/>
                <a:gd name="f18" fmla="val 32666"/>
                <a:gd name="f19" fmla="val 19915"/>
                <a:gd name="f20" fmla="val 7164"/>
                <a:gd name="f21" fmla="*/ f0 1 469584"/>
                <a:gd name="f22" fmla="*/ f1 1 135988"/>
                <a:gd name="f23" fmla="val f2"/>
                <a:gd name="f24" fmla="val f3"/>
                <a:gd name="f25" fmla="val f4"/>
                <a:gd name="f26" fmla="+- f25 0 f23"/>
                <a:gd name="f27" fmla="+- f24 0 f23"/>
                <a:gd name="f28" fmla="*/ f27 1 469584"/>
                <a:gd name="f29" fmla="*/ f26 1 13598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69584" h="135988">
                  <a:moveTo>
                    <a:pt x="f5" y="f2"/>
                  </a:moveTo>
                  <a:lnTo>
                    <a:pt x="f6" y="f2"/>
                  </a:lnTo>
                  <a:cubicBezTo>
                    <a:pt x="f7" y="f2"/>
                    <a:pt x="f3" y="f8"/>
                    <a:pt x="f3" y="f5"/>
                  </a:cubicBezTo>
                  <a:lnTo>
                    <a:pt x="f3" y="f5"/>
                  </a:lnTo>
                  <a:cubicBezTo>
                    <a:pt x="f3" y="f9"/>
                    <a:pt x="f10" y="f11"/>
                    <a:pt x="f12" y="f13"/>
                  </a:cubicBezTo>
                  <a:cubicBezTo>
                    <a:pt x="f14" y="f15"/>
                    <a:pt x="f16" y="f4"/>
                    <a:pt x="f6" y="f4"/>
                  </a:cubicBezTo>
                  <a:lnTo>
                    <a:pt x="f5" y="f4"/>
                  </a:lnTo>
                  <a:cubicBezTo>
                    <a:pt x="f17" y="f4"/>
                    <a:pt x="f18" y="f15"/>
                    <a:pt x="f19" y="f13"/>
                  </a:cubicBezTo>
                  <a:cubicBezTo>
                    <a:pt x="f20" y="f11"/>
                    <a:pt x="f2" y="f9"/>
                    <a:pt x="f2" y="f5"/>
                  </a:cubicBezTo>
                  <a:lnTo>
                    <a:pt x="f2" y="f5"/>
                  </a:lnTo>
                  <a:cubicBezTo>
                    <a:pt x="f2" y="f17"/>
                    <a:pt x="f20" y="f18"/>
                    <a:pt x="f19" y="f19"/>
                  </a:cubicBezTo>
                  <a:cubicBezTo>
                    <a:pt x="f18" y="f20"/>
                    <a:pt x="f17" y="f2"/>
                    <a:pt x="f5" y="f2"/>
                  </a:cubicBezTo>
                  <a:close/>
                </a:path>
              </a:pathLst>
            </a:custGeom>
            <a:solidFill>
              <a:srgbClr val="68BF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8" name="TextBox 9">
              <a:extLst>
                <a:ext uri="{FF2B5EF4-FFF2-40B4-BE49-F238E27FC236}">
                  <a16:creationId xmlns:a16="http://schemas.microsoft.com/office/drawing/2014/main" id="{A9989042-A498-88D7-BC85-9062976F5E81}"/>
                </a:ext>
              </a:extLst>
            </p:cNvPr>
            <p:cNvSpPr txBox="1"/>
            <p:nvPr/>
          </p:nvSpPr>
          <p:spPr>
            <a:xfrm>
              <a:off x="6149559" y="868149"/>
              <a:ext cx="1310307" cy="43261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21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9" name="Group 10">
            <a:extLst>
              <a:ext uri="{FF2B5EF4-FFF2-40B4-BE49-F238E27FC236}">
                <a16:creationId xmlns:a16="http://schemas.microsoft.com/office/drawing/2014/main" id="{233A4115-B497-16CF-FE03-320B6626014B}"/>
              </a:ext>
            </a:extLst>
          </p:cNvPr>
          <p:cNvGrpSpPr/>
          <p:nvPr/>
        </p:nvGrpSpPr>
        <p:grpSpPr>
          <a:xfrm>
            <a:off x="5649144" y="812380"/>
            <a:ext cx="1694849" cy="544150"/>
            <a:chOff x="5649144" y="812380"/>
            <a:chExt cx="1694849" cy="544150"/>
          </a:xfrm>
        </p:grpSpPr>
        <p:sp>
          <p:nvSpPr>
            <p:cNvPr id="10" name="Freeform 11">
              <a:extLst>
                <a:ext uri="{FF2B5EF4-FFF2-40B4-BE49-F238E27FC236}">
                  <a16:creationId xmlns:a16="http://schemas.microsoft.com/office/drawing/2014/main" id="{E0C1B44F-5A77-37B1-FF5A-23F99807CE40}"/>
                </a:ext>
              </a:extLst>
            </p:cNvPr>
            <p:cNvSpPr/>
            <p:nvPr/>
          </p:nvSpPr>
          <p:spPr>
            <a:xfrm>
              <a:off x="5649144" y="865534"/>
              <a:ext cx="1694849" cy="490996"/>
            </a:xfrm>
            <a:custGeom>
              <a:avLst/>
              <a:gdLst>
                <a:gd name="f0" fmla="val w"/>
                <a:gd name="f1" fmla="val h"/>
                <a:gd name="f2" fmla="val 0"/>
                <a:gd name="f3" fmla="val 607395"/>
                <a:gd name="f4" fmla="val 175961"/>
                <a:gd name="f5" fmla="val 87980"/>
                <a:gd name="f6" fmla="val 519414"/>
                <a:gd name="f7" fmla="val 542748"/>
                <a:gd name="f8" fmla="val 565126"/>
                <a:gd name="f9" fmla="val 9269"/>
                <a:gd name="f10" fmla="val 581626"/>
                <a:gd name="f11" fmla="val 25769"/>
                <a:gd name="f12" fmla="val 598125"/>
                <a:gd name="f13" fmla="val 42268"/>
                <a:gd name="f14" fmla="val 64647"/>
                <a:gd name="f15" fmla="val 136571"/>
                <a:gd name="f16" fmla="val 568005"/>
                <a:gd name="f17" fmla="val 166691"/>
                <a:gd name="f18" fmla="val 150192"/>
                <a:gd name="f19" fmla="val 133692"/>
                <a:gd name="f20" fmla="val 111314"/>
                <a:gd name="f21" fmla="*/ f0 1 607395"/>
                <a:gd name="f22" fmla="*/ f1 1 175961"/>
                <a:gd name="f23" fmla="val f2"/>
                <a:gd name="f24" fmla="val f3"/>
                <a:gd name="f25" fmla="val f4"/>
                <a:gd name="f26" fmla="+- f25 0 f23"/>
                <a:gd name="f27" fmla="+- f24 0 f23"/>
                <a:gd name="f28" fmla="*/ f27 1 607395"/>
                <a:gd name="f29" fmla="*/ f26 1 17596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607395" h="175961">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4" y="f4"/>
                    <a:pt x="f13" y="f17"/>
                    <a:pt x="f11" y="f18"/>
                  </a:cubicBezTo>
                  <a:cubicBezTo>
                    <a:pt x="f9" y="f19"/>
                    <a:pt x="f2" y="f20"/>
                    <a:pt x="f2" y="f5"/>
                  </a:cubicBezTo>
                  <a:lnTo>
                    <a:pt x="f2" y="f5"/>
                  </a:lnTo>
                  <a:cubicBezTo>
                    <a:pt x="f2" y="f14"/>
                    <a:pt x="f9" y="f13"/>
                    <a:pt x="f11" y="f11"/>
                  </a:cubicBezTo>
                  <a:cubicBezTo>
                    <a:pt x="f13" y="f9"/>
                    <a:pt x="f14" y="f2"/>
                    <a:pt x="f5"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1" name="TextBox 12">
              <a:extLst>
                <a:ext uri="{FF2B5EF4-FFF2-40B4-BE49-F238E27FC236}">
                  <a16:creationId xmlns:a16="http://schemas.microsoft.com/office/drawing/2014/main" id="{58F92300-F46C-9CFB-F8F1-9FBE1AEE2402}"/>
                </a:ext>
              </a:extLst>
            </p:cNvPr>
            <p:cNvSpPr txBox="1"/>
            <p:nvPr/>
          </p:nvSpPr>
          <p:spPr>
            <a:xfrm>
              <a:off x="5649144" y="812380"/>
              <a:ext cx="1694849" cy="544150"/>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4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369694"/>
                  </a:solidFill>
                  <a:uFillTx/>
                  <a:latin typeface="Open Sans"/>
                  <a:ea typeface="Open Sans"/>
                  <a:cs typeface="Open Sans"/>
                </a:rPr>
                <a:t>Clear expectations &amp; early alignment</a:t>
              </a:r>
            </a:p>
          </p:txBody>
        </p:sp>
      </p:grpSp>
      <p:sp>
        <p:nvSpPr>
          <p:cNvPr id="12" name="TextBox 13">
            <a:extLst>
              <a:ext uri="{FF2B5EF4-FFF2-40B4-BE49-F238E27FC236}">
                <a16:creationId xmlns:a16="http://schemas.microsoft.com/office/drawing/2014/main" id="{F332E43A-7544-4637-072A-6E3F2B131748}"/>
              </a:ext>
            </a:extLst>
          </p:cNvPr>
          <p:cNvSpPr txBox="1"/>
          <p:nvPr/>
        </p:nvSpPr>
        <p:spPr>
          <a:xfrm>
            <a:off x="327071" y="1596222"/>
            <a:ext cx="6170471" cy="826773"/>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Employee: ___________________________</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Role: _______________________________</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Meeting date: _______________________</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Led by: _____________________________</a:t>
            </a:r>
          </a:p>
        </p:txBody>
      </p:sp>
      <p:grpSp>
        <p:nvGrpSpPr>
          <p:cNvPr id="13" name="Group 14">
            <a:extLst>
              <a:ext uri="{FF2B5EF4-FFF2-40B4-BE49-F238E27FC236}">
                <a16:creationId xmlns:a16="http://schemas.microsoft.com/office/drawing/2014/main" id="{425E2E74-73A9-579F-5679-5B213EFDA62A}"/>
              </a:ext>
            </a:extLst>
          </p:cNvPr>
          <p:cNvGrpSpPr/>
          <p:nvPr/>
        </p:nvGrpSpPr>
        <p:grpSpPr>
          <a:xfrm>
            <a:off x="206334" y="2550673"/>
            <a:ext cx="7137650" cy="1267211"/>
            <a:chOff x="206334" y="2550673"/>
            <a:chExt cx="7137650" cy="1267211"/>
          </a:xfrm>
        </p:grpSpPr>
        <p:grpSp>
          <p:nvGrpSpPr>
            <p:cNvPr id="14" name="Group 15">
              <a:extLst>
                <a:ext uri="{FF2B5EF4-FFF2-40B4-BE49-F238E27FC236}">
                  <a16:creationId xmlns:a16="http://schemas.microsoft.com/office/drawing/2014/main" id="{BC76268F-A4F3-5EFB-DB9E-860DD73D4CF9}"/>
                </a:ext>
              </a:extLst>
            </p:cNvPr>
            <p:cNvGrpSpPr/>
            <p:nvPr/>
          </p:nvGrpSpPr>
          <p:grpSpPr>
            <a:xfrm>
              <a:off x="389296" y="2591446"/>
              <a:ext cx="6954688" cy="1148029"/>
              <a:chOff x="389296" y="2591446"/>
              <a:chExt cx="6954688" cy="1148029"/>
            </a:xfrm>
          </p:grpSpPr>
          <p:sp>
            <p:nvSpPr>
              <p:cNvPr id="15" name="Freeform 16">
                <a:extLst>
                  <a:ext uri="{FF2B5EF4-FFF2-40B4-BE49-F238E27FC236}">
                    <a16:creationId xmlns:a16="http://schemas.microsoft.com/office/drawing/2014/main" id="{D52AF0B1-C0A4-CA73-18F0-9055DE062740}"/>
                  </a:ext>
                </a:extLst>
              </p:cNvPr>
              <p:cNvSpPr/>
              <p:nvPr/>
            </p:nvSpPr>
            <p:spPr>
              <a:xfrm>
                <a:off x="389296" y="2671172"/>
                <a:ext cx="6954688" cy="1068293"/>
              </a:xfrm>
              <a:custGeom>
                <a:avLst/>
                <a:gdLst>
                  <a:gd name="f0" fmla="val w"/>
                  <a:gd name="f1" fmla="val h"/>
                  <a:gd name="f2" fmla="val 0"/>
                  <a:gd name="f3" fmla="val 2492404"/>
                  <a:gd name="f4" fmla="val 382853"/>
                  <a:gd name="f5" fmla="val 41188"/>
                  <a:gd name="f6" fmla="val 2451216"/>
                  <a:gd name="f7" fmla="val 2473963"/>
                  <a:gd name="f8" fmla="val 18441"/>
                  <a:gd name="f9" fmla="val 341665"/>
                  <a:gd name="f10" fmla="val 364413"/>
                  <a:gd name="f11" fmla="*/ f0 1 2492404"/>
                  <a:gd name="f12" fmla="*/ f1 1 382853"/>
                  <a:gd name="f13" fmla="val f2"/>
                  <a:gd name="f14" fmla="val f3"/>
                  <a:gd name="f15" fmla="val f4"/>
                  <a:gd name="f16" fmla="+- f15 0 f13"/>
                  <a:gd name="f17" fmla="+- f14 0 f13"/>
                  <a:gd name="f18" fmla="*/ f17 1 2492404"/>
                  <a:gd name="f19" fmla="*/ f16 1 38285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492404" h="382853">
                    <a:moveTo>
                      <a:pt x="f5" y="f2"/>
                    </a:moveTo>
                    <a:lnTo>
                      <a:pt x="f6" y="f2"/>
                    </a:lnTo>
                    <a:cubicBezTo>
                      <a:pt x="f7" y="f2"/>
                      <a:pt x="f3" y="f8"/>
                      <a:pt x="f3" y="f5"/>
                    </a:cubicBezTo>
                    <a:lnTo>
                      <a:pt x="f3" y="f9"/>
                    </a:lnTo>
                    <a:cubicBezTo>
                      <a:pt x="f3" y="f10"/>
                      <a:pt x="f7" y="f4"/>
                      <a:pt x="f6" y="f4"/>
                    </a:cubicBezTo>
                    <a:lnTo>
                      <a:pt x="f5" y="f4"/>
                    </a:lnTo>
                    <a:cubicBezTo>
                      <a:pt x="f8" y="f4"/>
                      <a:pt x="f2" y="f10"/>
                      <a:pt x="f2" y="f9"/>
                    </a:cubicBezTo>
                    <a:lnTo>
                      <a:pt x="f2" y="f5"/>
                    </a:lnTo>
                    <a:cubicBezTo>
                      <a:pt x="f2" y="f8"/>
                      <a:pt x="f8" y="f2"/>
                      <a:pt x="f5" y="f2"/>
                    </a:cubicBezTo>
                    <a:close/>
                  </a:path>
                </a:pathLst>
              </a:custGeom>
              <a:solidFill>
                <a:srgbClr val="D7EAE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6" name="TextBox 17">
                <a:extLst>
                  <a:ext uri="{FF2B5EF4-FFF2-40B4-BE49-F238E27FC236}">
                    <a16:creationId xmlns:a16="http://schemas.microsoft.com/office/drawing/2014/main" id="{B1B961E8-6D51-5CB8-C21A-1349F80C4A6F}"/>
                  </a:ext>
                </a:extLst>
              </p:cNvPr>
              <p:cNvSpPr txBox="1"/>
              <p:nvPr/>
            </p:nvSpPr>
            <p:spPr>
              <a:xfrm>
                <a:off x="389296" y="2591446"/>
                <a:ext cx="6954688" cy="1148029"/>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7" name="TextBox 18">
              <a:extLst>
                <a:ext uri="{FF2B5EF4-FFF2-40B4-BE49-F238E27FC236}">
                  <a16:creationId xmlns:a16="http://schemas.microsoft.com/office/drawing/2014/main" id="{CF35F0BF-90E4-4A4B-7E94-2216E9681C4D}"/>
                </a:ext>
              </a:extLst>
            </p:cNvPr>
            <p:cNvSpPr txBox="1"/>
            <p:nvPr/>
          </p:nvSpPr>
          <p:spPr>
            <a:xfrm>
              <a:off x="751618" y="2786332"/>
              <a:ext cx="6083878" cy="1031552"/>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Purpose of the Meeting </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Welcome the employee</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Explain the purpose of the conversation</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Encourage questions</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464646"/>
                </a:solidFill>
                <a:uFillTx/>
                <a:latin typeface="Open Sans"/>
                <a:ea typeface="Open Sans"/>
                <a:cs typeface="Open Sans"/>
              </a:endParaRPr>
            </a:p>
          </p:txBody>
        </p:sp>
        <p:grpSp>
          <p:nvGrpSpPr>
            <p:cNvPr id="18" name="Group 19">
              <a:extLst>
                <a:ext uri="{FF2B5EF4-FFF2-40B4-BE49-F238E27FC236}">
                  <a16:creationId xmlns:a16="http://schemas.microsoft.com/office/drawing/2014/main" id="{64CC4C84-07AC-CB6F-2E4E-17B3D4B45295}"/>
                </a:ext>
              </a:extLst>
            </p:cNvPr>
            <p:cNvGrpSpPr/>
            <p:nvPr/>
          </p:nvGrpSpPr>
          <p:grpSpPr>
            <a:xfrm>
              <a:off x="206334" y="2550673"/>
              <a:ext cx="545284" cy="499893"/>
              <a:chOff x="206334" y="2550673"/>
              <a:chExt cx="545284" cy="499893"/>
            </a:xfrm>
          </p:grpSpPr>
          <p:sp>
            <p:nvSpPr>
              <p:cNvPr id="19" name="Freeform 20">
                <a:extLst>
                  <a:ext uri="{FF2B5EF4-FFF2-40B4-BE49-F238E27FC236}">
                    <a16:creationId xmlns:a16="http://schemas.microsoft.com/office/drawing/2014/main" id="{BAE2DBA5-755C-A8AB-1CEB-81F0FE3E2A47}"/>
                  </a:ext>
                </a:extLst>
              </p:cNvPr>
              <p:cNvSpPr/>
              <p:nvPr/>
            </p:nvSpPr>
            <p:spPr>
              <a:xfrm>
                <a:off x="206334" y="2550673"/>
                <a:ext cx="545284" cy="499893"/>
              </a:xfrm>
              <a:custGeom>
                <a:avLst/>
                <a:gdLst>
                  <a:gd name="f0" fmla="val w"/>
                  <a:gd name="f1" fmla="val h"/>
                  <a:gd name="f2" fmla="val 0"/>
                  <a:gd name="f3" fmla="val 886599"/>
                  <a:gd name="f4" fmla="val 812800"/>
                  <a:gd name="f5" fmla="val 443299"/>
                  <a:gd name="f6" fmla="val 198472"/>
                  <a:gd name="f7" fmla="val 181951"/>
                  <a:gd name="f8" fmla="val 406400"/>
                  <a:gd name="f9" fmla="val 630849"/>
                  <a:gd name="f10" fmla="val 688127"/>
                  <a:gd name="f11" fmla="*/ f0 1 886599"/>
                  <a:gd name="f12" fmla="*/ f1 1 812800"/>
                  <a:gd name="f13" fmla="val f2"/>
                  <a:gd name="f14" fmla="val f3"/>
                  <a:gd name="f15" fmla="val f4"/>
                  <a:gd name="f16" fmla="+- f15 0 f13"/>
                  <a:gd name="f17" fmla="+- f14 0 f13"/>
                  <a:gd name="f18" fmla="*/ f17 1 886599"/>
                  <a:gd name="f19" fmla="*/ f16 1 81280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886599" h="812800">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68BF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0" name="TextBox 21">
                <a:extLst>
                  <a:ext uri="{FF2B5EF4-FFF2-40B4-BE49-F238E27FC236}">
                    <a16:creationId xmlns:a16="http://schemas.microsoft.com/office/drawing/2014/main" id="{DEFA5CCF-510E-9F6D-D816-3FD3688C627F}"/>
                  </a:ext>
                </a:extLst>
              </p:cNvPr>
              <p:cNvSpPr txBox="1"/>
              <p:nvPr/>
            </p:nvSpPr>
            <p:spPr>
              <a:xfrm>
                <a:off x="257458" y="2579961"/>
                <a:ext cx="443045" cy="42374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21" name="TextBox 22">
              <a:extLst>
                <a:ext uri="{FF2B5EF4-FFF2-40B4-BE49-F238E27FC236}">
                  <a16:creationId xmlns:a16="http://schemas.microsoft.com/office/drawing/2014/main" id="{F34F0BCD-9D17-B8E3-B0D8-A4564A68DE43}"/>
                </a:ext>
              </a:extLst>
            </p:cNvPr>
            <p:cNvSpPr txBox="1"/>
            <p:nvPr/>
          </p:nvSpPr>
          <p:spPr>
            <a:xfrm>
              <a:off x="248140" y="2696181"/>
              <a:ext cx="461671" cy="23030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FFFFFF"/>
                  </a:solidFill>
                  <a:uFillTx/>
                  <a:latin typeface="Open Sans Bold"/>
                  <a:ea typeface="Open Sans Bold"/>
                  <a:cs typeface="Open Sans Bold"/>
                </a:rPr>
                <a:t>1</a:t>
              </a:r>
            </a:p>
          </p:txBody>
        </p:sp>
      </p:grpSp>
      <p:grpSp>
        <p:nvGrpSpPr>
          <p:cNvPr id="22" name="Group 23">
            <a:extLst>
              <a:ext uri="{FF2B5EF4-FFF2-40B4-BE49-F238E27FC236}">
                <a16:creationId xmlns:a16="http://schemas.microsoft.com/office/drawing/2014/main" id="{41995409-C915-B66C-0ED0-6E158F4CD93B}"/>
              </a:ext>
            </a:extLst>
          </p:cNvPr>
          <p:cNvGrpSpPr/>
          <p:nvPr/>
        </p:nvGrpSpPr>
        <p:grpSpPr>
          <a:xfrm>
            <a:off x="216155" y="3817894"/>
            <a:ext cx="7118018" cy="1270960"/>
            <a:chOff x="216155" y="3817894"/>
            <a:chExt cx="7118018" cy="1270960"/>
          </a:xfrm>
        </p:grpSpPr>
        <p:grpSp>
          <p:nvGrpSpPr>
            <p:cNvPr id="23" name="Group 24">
              <a:extLst>
                <a:ext uri="{FF2B5EF4-FFF2-40B4-BE49-F238E27FC236}">
                  <a16:creationId xmlns:a16="http://schemas.microsoft.com/office/drawing/2014/main" id="{E6AC7036-C0F5-B9F1-28C4-97DA1CE26AB0}"/>
                </a:ext>
              </a:extLst>
            </p:cNvPr>
            <p:cNvGrpSpPr/>
            <p:nvPr/>
          </p:nvGrpSpPr>
          <p:grpSpPr>
            <a:xfrm>
              <a:off x="386699" y="3859270"/>
              <a:ext cx="6947474" cy="1117040"/>
              <a:chOff x="386699" y="3859270"/>
              <a:chExt cx="6947474" cy="1117040"/>
            </a:xfrm>
          </p:grpSpPr>
          <p:sp>
            <p:nvSpPr>
              <p:cNvPr id="24" name="Freeform 25">
                <a:extLst>
                  <a:ext uri="{FF2B5EF4-FFF2-40B4-BE49-F238E27FC236}">
                    <a16:creationId xmlns:a16="http://schemas.microsoft.com/office/drawing/2014/main" id="{35BC3F60-E594-5F92-9119-31794266F364}"/>
                  </a:ext>
                </a:extLst>
              </p:cNvPr>
              <p:cNvSpPr/>
              <p:nvPr/>
            </p:nvSpPr>
            <p:spPr>
              <a:xfrm>
                <a:off x="386699" y="3940204"/>
                <a:ext cx="6947474" cy="1036106"/>
              </a:xfrm>
              <a:custGeom>
                <a:avLst/>
                <a:gdLst>
                  <a:gd name="f0" fmla="val w"/>
                  <a:gd name="f1" fmla="val h"/>
                  <a:gd name="f2" fmla="val 0"/>
                  <a:gd name="f3" fmla="val 2453028"/>
                  <a:gd name="f4" fmla="val 365831"/>
                  <a:gd name="f5" fmla="val 41849"/>
                  <a:gd name="f6" fmla="val 2411178"/>
                  <a:gd name="f7" fmla="val 2434291"/>
                  <a:gd name="f8" fmla="val 18737"/>
                  <a:gd name="f9" fmla="val 323982"/>
                  <a:gd name="f10" fmla="val 335081"/>
                  <a:gd name="f11" fmla="val 2448619"/>
                  <a:gd name="f12" fmla="val 345725"/>
                  <a:gd name="f13" fmla="val 2440770"/>
                  <a:gd name="f14" fmla="val 353574"/>
                  <a:gd name="f15" fmla="val 2432922"/>
                  <a:gd name="f16" fmla="val 361422"/>
                  <a:gd name="f17" fmla="val 2422277"/>
                  <a:gd name="f18" fmla="val 30750"/>
                  <a:gd name="f19" fmla="val 20106"/>
                  <a:gd name="f20" fmla="val 12257"/>
                  <a:gd name="f21" fmla="val 4409"/>
                  <a:gd name="f22" fmla="*/ f0 1 2453028"/>
                  <a:gd name="f23" fmla="*/ f1 1 365831"/>
                  <a:gd name="f24" fmla="val f2"/>
                  <a:gd name="f25" fmla="val f3"/>
                  <a:gd name="f26" fmla="val f4"/>
                  <a:gd name="f27" fmla="+- f26 0 f24"/>
                  <a:gd name="f28" fmla="+- f25 0 f24"/>
                  <a:gd name="f29" fmla="*/ f28 1 2453028"/>
                  <a:gd name="f30" fmla="*/ f27 1 36583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2453028" h="365831">
                    <a:moveTo>
                      <a:pt x="f5" y="f2"/>
                    </a:moveTo>
                    <a:lnTo>
                      <a:pt x="f6" y="f2"/>
                    </a:lnTo>
                    <a:cubicBezTo>
                      <a:pt x="f7" y="f2"/>
                      <a:pt x="f3" y="f8"/>
                      <a:pt x="f3" y="f5"/>
                    </a:cubicBezTo>
                    <a:lnTo>
                      <a:pt x="f3" y="f9"/>
                    </a:lnTo>
                    <a:cubicBezTo>
                      <a:pt x="f3" y="f10"/>
                      <a:pt x="f11" y="f12"/>
                      <a:pt x="f13" y="f14"/>
                    </a:cubicBezTo>
                    <a:cubicBezTo>
                      <a:pt x="f15" y="f16"/>
                      <a:pt x="f17" y="f4"/>
                      <a:pt x="f6" y="f4"/>
                    </a:cubicBezTo>
                    <a:lnTo>
                      <a:pt x="f5" y="f4"/>
                    </a:lnTo>
                    <a:cubicBezTo>
                      <a:pt x="f18" y="f4"/>
                      <a:pt x="f19" y="f16"/>
                      <a:pt x="f20" y="f14"/>
                    </a:cubicBezTo>
                    <a:cubicBezTo>
                      <a:pt x="f21" y="f12"/>
                      <a:pt x="f2" y="f10"/>
                      <a:pt x="f2" y="f9"/>
                    </a:cubicBezTo>
                    <a:lnTo>
                      <a:pt x="f2" y="f5"/>
                    </a:lnTo>
                    <a:cubicBezTo>
                      <a:pt x="f2" y="f8"/>
                      <a:pt x="f8" y="f2"/>
                      <a:pt x="f5" y="f2"/>
                    </a:cubicBezTo>
                    <a:close/>
                  </a:path>
                </a:pathLst>
              </a:custGeom>
              <a:solidFill>
                <a:srgbClr val="FFFFFE"/>
              </a:solidFill>
              <a:ln w="38103" cap="rnd">
                <a:solidFill>
                  <a:srgbClr val="68BFBD"/>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5" name="TextBox 26">
                <a:extLst>
                  <a:ext uri="{FF2B5EF4-FFF2-40B4-BE49-F238E27FC236}">
                    <a16:creationId xmlns:a16="http://schemas.microsoft.com/office/drawing/2014/main" id="{DC9FE6F6-7664-036E-F697-2E68BACE7132}"/>
                  </a:ext>
                </a:extLst>
              </p:cNvPr>
              <p:cNvSpPr txBox="1"/>
              <p:nvPr/>
            </p:nvSpPr>
            <p:spPr>
              <a:xfrm>
                <a:off x="386699" y="3859270"/>
                <a:ext cx="6947474" cy="1117040"/>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26" name="TextBox 27">
              <a:extLst>
                <a:ext uri="{FF2B5EF4-FFF2-40B4-BE49-F238E27FC236}">
                  <a16:creationId xmlns:a16="http://schemas.microsoft.com/office/drawing/2014/main" id="{9F862EC0-C9AE-CDD8-2A36-5975D0D33750}"/>
                </a:ext>
              </a:extLst>
            </p:cNvPr>
            <p:cNvSpPr txBox="1"/>
            <p:nvPr/>
          </p:nvSpPr>
          <p:spPr>
            <a:xfrm>
              <a:off x="724424" y="4057302"/>
              <a:ext cx="4488670" cy="1031552"/>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199" b="1" i="0" u="none" strike="noStrike" kern="1200" cap="none" spc="0" baseline="0">
                  <a:solidFill>
                    <a:srgbClr val="464646"/>
                  </a:solidFill>
                  <a:uFillTx/>
                  <a:latin typeface="Open Sans Bold"/>
                  <a:ea typeface="Open Sans Bold"/>
                  <a:cs typeface="Open Sans Bold"/>
                </a:rPr>
                <a:t>Role &amp; Expectations</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199" b="0" i="0" u="none" strike="noStrike" kern="1200" cap="none" spc="0" baseline="0">
                  <a:solidFill>
                    <a:srgbClr val="464646"/>
                  </a:solidFill>
                  <a:uFillTx/>
                  <a:latin typeface="Open Sans"/>
                  <a:ea typeface="Open Sans"/>
                  <a:cs typeface="Open Sans"/>
                </a:rPr>
                <a:t>Main responsibilities</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199" b="0" i="0" u="none" strike="noStrike" kern="1200" cap="none" spc="0" baseline="0">
                  <a:solidFill>
                    <a:srgbClr val="464646"/>
                  </a:solidFill>
                  <a:uFillTx/>
                  <a:latin typeface="Open Sans"/>
                  <a:ea typeface="Open Sans"/>
                  <a:cs typeface="Open Sans"/>
                </a:rPr>
                <a:t>Initial priorities</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199" b="0" i="0" u="none" strike="noStrike" kern="1200" cap="none" spc="0" baseline="0">
                  <a:solidFill>
                    <a:srgbClr val="464646"/>
                  </a:solidFill>
                  <a:uFillTx/>
                  <a:latin typeface="Open Sans"/>
                  <a:ea typeface="Open Sans"/>
                  <a:cs typeface="Open Sans"/>
                </a:rPr>
                <a:t>How work is organised</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US" sz="1199" b="0" i="0" u="none" strike="noStrike" kern="1200" cap="none" spc="0" baseline="0">
                <a:solidFill>
                  <a:srgbClr val="464646"/>
                </a:solidFill>
                <a:uFillTx/>
                <a:latin typeface="Open Sans"/>
                <a:ea typeface="Open Sans"/>
                <a:cs typeface="Open Sans"/>
              </a:endParaRPr>
            </a:p>
          </p:txBody>
        </p:sp>
        <p:grpSp>
          <p:nvGrpSpPr>
            <p:cNvPr id="27" name="Group 28">
              <a:extLst>
                <a:ext uri="{FF2B5EF4-FFF2-40B4-BE49-F238E27FC236}">
                  <a16:creationId xmlns:a16="http://schemas.microsoft.com/office/drawing/2014/main" id="{C423EEE9-1AD6-FEC6-CF42-015ED405CD03}"/>
                </a:ext>
              </a:extLst>
            </p:cNvPr>
            <p:cNvGrpSpPr/>
            <p:nvPr/>
          </p:nvGrpSpPr>
          <p:grpSpPr>
            <a:xfrm>
              <a:off x="216155" y="3817894"/>
              <a:ext cx="508278" cy="507391"/>
              <a:chOff x="216155" y="3817894"/>
              <a:chExt cx="508278" cy="507391"/>
            </a:xfrm>
          </p:grpSpPr>
          <p:sp>
            <p:nvSpPr>
              <p:cNvPr id="28" name="Freeform 29">
                <a:extLst>
                  <a:ext uri="{FF2B5EF4-FFF2-40B4-BE49-F238E27FC236}">
                    <a16:creationId xmlns:a16="http://schemas.microsoft.com/office/drawing/2014/main" id="{6F4A5D65-6777-922B-A322-BA415BD9AB46}"/>
                  </a:ext>
                </a:extLst>
              </p:cNvPr>
              <p:cNvSpPr/>
              <p:nvPr/>
            </p:nvSpPr>
            <p:spPr>
              <a:xfrm>
                <a:off x="216155" y="3817894"/>
                <a:ext cx="508278" cy="507391"/>
              </a:xfrm>
              <a:custGeom>
                <a:avLst/>
                <a:gdLst>
                  <a:gd name="f0" fmla="val w"/>
                  <a:gd name="f1" fmla="val h"/>
                  <a:gd name="f2" fmla="val 0"/>
                  <a:gd name="f3" fmla="val 814208"/>
                  <a:gd name="f4" fmla="val 812800"/>
                  <a:gd name="f5" fmla="val 407104"/>
                  <a:gd name="f6" fmla="val 182267"/>
                  <a:gd name="f7" fmla="val 181951"/>
                  <a:gd name="f8" fmla="val 406400"/>
                  <a:gd name="f9" fmla="val 630849"/>
                  <a:gd name="f10" fmla="val 631941"/>
                  <a:gd name="f11" fmla="*/ f0 1 814208"/>
                  <a:gd name="f12" fmla="*/ f1 1 812800"/>
                  <a:gd name="f13" fmla="val f2"/>
                  <a:gd name="f14" fmla="val f3"/>
                  <a:gd name="f15" fmla="val f4"/>
                  <a:gd name="f16" fmla="+- f15 0 f13"/>
                  <a:gd name="f17" fmla="+- f14 0 f13"/>
                  <a:gd name="f18" fmla="*/ f17 1 814208"/>
                  <a:gd name="f19" fmla="*/ f16 1 81280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814208" h="812800">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68BF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9" name="TextBox 30">
                <a:extLst>
                  <a:ext uri="{FF2B5EF4-FFF2-40B4-BE49-F238E27FC236}">
                    <a16:creationId xmlns:a16="http://schemas.microsoft.com/office/drawing/2014/main" id="{39F0DF8F-B971-5635-29DC-73AB0EB464AE}"/>
                  </a:ext>
                </a:extLst>
              </p:cNvPr>
              <p:cNvSpPr txBox="1"/>
              <p:nvPr/>
            </p:nvSpPr>
            <p:spPr>
              <a:xfrm>
                <a:off x="263804" y="3847621"/>
                <a:ext cx="412970" cy="43009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30" name="TextBox 31">
              <a:extLst>
                <a:ext uri="{FF2B5EF4-FFF2-40B4-BE49-F238E27FC236}">
                  <a16:creationId xmlns:a16="http://schemas.microsoft.com/office/drawing/2014/main" id="{03154E2B-8AD0-043A-2950-AE06C3E1D1DC}"/>
                </a:ext>
              </a:extLst>
            </p:cNvPr>
            <p:cNvSpPr txBox="1"/>
            <p:nvPr/>
          </p:nvSpPr>
          <p:spPr>
            <a:xfrm>
              <a:off x="255117" y="3972409"/>
              <a:ext cx="430334" cy="22693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85"/>
                </a:lnSpc>
                <a:spcBef>
                  <a:spcPts val="0"/>
                </a:spcBef>
                <a:spcAft>
                  <a:spcPts val="0"/>
                </a:spcAft>
                <a:buNone/>
                <a:tabLst/>
                <a:defRPr sz="1800" b="0" i="0" u="none" strike="noStrike" kern="0" cap="none" spc="0" baseline="0">
                  <a:solidFill>
                    <a:srgbClr val="000000"/>
                  </a:solidFill>
                  <a:uFillTx/>
                </a:defRPr>
              </a:pPr>
              <a:r>
                <a:rPr lang="en-US" sz="1685" b="1" i="0" u="none" strike="noStrike" kern="1200" cap="none" spc="-118" baseline="0">
                  <a:solidFill>
                    <a:srgbClr val="FFFFFF"/>
                  </a:solidFill>
                  <a:uFillTx/>
                  <a:latin typeface="Open Sans Bold"/>
                  <a:ea typeface="Open Sans Bold"/>
                  <a:cs typeface="Open Sans Bold"/>
                </a:rPr>
                <a:t>2</a:t>
              </a:r>
            </a:p>
          </p:txBody>
        </p:sp>
      </p:grpSp>
      <p:grpSp>
        <p:nvGrpSpPr>
          <p:cNvPr id="31" name="Group 34">
            <a:extLst>
              <a:ext uri="{FF2B5EF4-FFF2-40B4-BE49-F238E27FC236}">
                <a16:creationId xmlns:a16="http://schemas.microsoft.com/office/drawing/2014/main" id="{360C570A-0BE5-719D-161E-020276E3A170}"/>
              </a:ext>
            </a:extLst>
          </p:cNvPr>
          <p:cNvGrpSpPr/>
          <p:nvPr/>
        </p:nvGrpSpPr>
        <p:grpSpPr>
          <a:xfrm>
            <a:off x="211171" y="5041233"/>
            <a:ext cx="7127976" cy="1798560"/>
            <a:chOff x="211171" y="5041233"/>
            <a:chExt cx="7127976" cy="1798560"/>
          </a:xfrm>
        </p:grpSpPr>
        <p:grpSp>
          <p:nvGrpSpPr>
            <p:cNvPr id="32" name="Group 35">
              <a:extLst>
                <a:ext uri="{FF2B5EF4-FFF2-40B4-BE49-F238E27FC236}">
                  <a16:creationId xmlns:a16="http://schemas.microsoft.com/office/drawing/2014/main" id="{87083F87-FD29-5BDB-E72F-E69257F5584B}"/>
                </a:ext>
              </a:extLst>
            </p:cNvPr>
            <p:cNvGrpSpPr/>
            <p:nvPr/>
          </p:nvGrpSpPr>
          <p:grpSpPr>
            <a:xfrm>
              <a:off x="380957" y="5055635"/>
              <a:ext cx="6958190" cy="1784158"/>
              <a:chOff x="380957" y="5055635"/>
              <a:chExt cx="6958190" cy="1784158"/>
            </a:xfrm>
          </p:grpSpPr>
          <p:sp>
            <p:nvSpPr>
              <p:cNvPr id="33" name="Freeform 36">
                <a:extLst>
                  <a:ext uri="{FF2B5EF4-FFF2-40B4-BE49-F238E27FC236}">
                    <a16:creationId xmlns:a16="http://schemas.microsoft.com/office/drawing/2014/main" id="{DB5318BB-0EB6-CB9A-A159-91D24B1E3F6F}"/>
                  </a:ext>
                </a:extLst>
              </p:cNvPr>
              <p:cNvSpPr/>
              <p:nvPr/>
            </p:nvSpPr>
            <p:spPr>
              <a:xfrm>
                <a:off x="380957" y="5163543"/>
                <a:ext cx="6958190" cy="1676250"/>
              </a:xfrm>
              <a:custGeom>
                <a:avLst/>
                <a:gdLst>
                  <a:gd name="f0" fmla="val w"/>
                  <a:gd name="f1" fmla="val h"/>
                  <a:gd name="f2" fmla="val 0"/>
                  <a:gd name="f3" fmla="val 2456811"/>
                  <a:gd name="f4" fmla="val 591855"/>
                  <a:gd name="f5" fmla="val 41785"/>
                  <a:gd name="f6" fmla="val 2415027"/>
                  <a:gd name="f7" fmla="val 2426109"/>
                  <a:gd name="f8" fmla="val 2436737"/>
                  <a:gd name="f9" fmla="val 4402"/>
                  <a:gd name="f10" fmla="val 2444573"/>
                  <a:gd name="f11" fmla="val 12239"/>
                  <a:gd name="f12" fmla="val 2452409"/>
                  <a:gd name="f13" fmla="val 20075"/>
                  <a:gd name="f14" fmla="val 30703"/>
                  <a:gd name="f15" fmla="val 550070"/>
                  <a:gd name="f16" fmla="val 561152"/>
                  <a:gd name="f17" fmla="val 571781"/>
                  <a:gd name="f18" fmla="val 579617"/>
                  <a:gd name="f19" fmla="val 587453"/>
                  <a:gd name="f20" fmla="*/ f0 1 2456811"/>
                  <a:gd name="f21" fmla="*/ f1 1 591855"/>
                  <a:gd name="f22" fmla="val f2"/>
                  <a:gd name="f23" fmla="val f3"/>
                  <a:gd name="f24" fmla="val f4"/>
                  <a:gd name="f25" fmla="+- f24 0 f22"/>
                  <a:gd name="f26" fmla="+- f23 0 f22"/>
                  <a:gd name="f27" fmla="*/ f26 1 2456811"/>
                  <a:gd name="f28" fmla="*/ f25 1 5918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56811" h="591855">
                    <a:moveTo>
                      <a:pt x="f5" y="f2"/>
                    </a:moveTo>
                    <a:lnTo>
                      <a:pt x="f6" y="f2"/>
                    </a:lnTo>
                    <a:cubicBezTo>
                      <a:pt x="f7" y="f2"/>
                      <a:pt x="f8" y="f9"/>
                      <a:pt x="f10" y="f11"/>
                    </a:cubicBezTo>
                    <a:cubicBezTo>
                      <a:pt x="f12" y="f13"/>
                      <a:pt x="f3" y="f14"/>
                      <a:pt x="f3" y="f5"/>
                    </a:cubicBezTo>
                    <a:lnTo>
                      <a:pt x="f3" y="f15"/>
                    </a:lnTo>
                    <a:cubicBezTo>
                      <a:pt x="f3" y="f16"/>
                      <a:pt x="f12" y="f17"/>
                      <a:pt x="f10" y="f18"/>
                    </a:cubicBezTo>
                    <a:cubicBezTo>
                      <a:pt x="f8" y="f19"/>
                      <a:pt x="f7" y="f4"/>
                      <a:pt x="f6" y="f4"/>
                    </a:cubicBezTo>
                    <a:lnTo>
                      <a:pt x="f5" y="f4"/>
                    </a:lnTo>
                    <a:cubicBezTo>
                      <a:pt x="f14" y="f4"/>
                      <a:pt x="f13" y="f19"/>
                      <a:pt x="f11" y="f18"/>
                    </a:cubicBezTo>
                    <a:cubicBezTo>
                      <a:pt x="f9" y="f17"/>
                      <a:pt x="f2" y="f16"/>
                      <a:pt x="f2" y="f15"/>
                    </a:cubicBezTo>
                    <a:lnTo>
                      <a:pt x="f2" y="f5"/>
                    </a:lnTo>
                    <a:cubicBezTo>
                      <a:pt x="f2" y="f14"/>
                      <a:pt x="f9" y="f13"/>
                      <a:pt x="f11" y="f11"/>
                    </a:cubicBezTo>
                    <a:cubicBezTo>
                      <a:pt x="f13" y="f9"/>
                      <a:pt x="f14" y="f2"/>
                      <a:pt x="f5" y="f2"/>
                    </a:cubicBezTo>
                    <a:close/>
                  </a:path>
                </a:pathLst>
              </a:custGeom>
              <a:solidFill>
                <a:srgbClr val="D7EAE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4" name="TextBox 37">
                <a:extLst>
                  <a:ext uri="{FF2B5EF4-FFF2-40B4-BE49-F238E27FC236}">
                    <a16:creationId xmlns:a16="http://schemas.microsoft.com/office/drawing/2014/main" id="{7A2321B1-F8BE-AEBF-148C-D6D0111B4B5C}"/>
                  </a:ext>
                </a:extLst>
              </p:cNvPr>
              <p:cNvSpPr txBox="1"/>
              <p:nvPr/>
            </p:nvSpPr>
            <p:spPr>
              <a:xfrm>
                <a:off x="380957" y="5055635"/>
                <a:ext cx="6958190" cy="1784158"/>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70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35" name="TextBox 38">
              <a:extLst>
                <a:ext uri="{FF2B5EF4-FFF2-40B4-BE49-F238E27FC236}">
                  <a16:creationId xmlns:a16="http://schemas.microsoft.com/office/drawing/2014/main" id="{93D71ED5-81A9-2CFE-F32F-E7795C1D30DE}"/>
                </a:ext>
              </a:extLst>
            </p:cNvPr>
            <p:cNvSpPr txBox="1"/>
            <p:nvPr/>
          </p:nvSpPr>
          <p:spPr>
            <a:xfrm>
              <a:off x="717182" y="5280641"/>
              <a:ext cx="3540675" cy="1450659"/>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199" b="1" i="0" u="none" strike="noStrike" kern="1200" cap="none" spc="0" baseline="0">
                  <a:solidFill>
                    <a:srgbClr val="464646"/>
                  </a:solidFill>
                  <a:uFillTx/>
                  <a:latin typeface="Open Sans Bold"/>
                  <a:ea typeface="Open Sans Bold"/>
                  <a:cs typeface="Open Sans Bold"/>
                </a:rPr>
                <a:t>Support &amp; Contacts</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199" b="0" i="0" u="none" strike="noStrike" kern="1200" cap="none" spc="0" baseline="0">
                  <a:solidFill>
                    <a:srgbClr val="464646"/>
                  </a:solidFill>
                  <a:uFillTx/>
                  <a:latin typeface="Open Sans"/>
                  <a:ea typeface="Open Sans"/>
                  <a:cs typeface="Open Sans"/>
                </a:rPr>
                <a:t>Confirm:</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199" b="0" i="0" u="none" strike="noStrike" kern="1200" cap="none" spc="0" baseline="0">
                  <a:solidFill>
                    <a:srgbClr val="464646"/>
                  </a:solidFill>
                  <a:uFillTx/>
                  <a:latin typeface="Open Sans"/>
                  <a:ea typeface="Open Sans"/>
                  <a:cs typeface="Open Sans"/>
                </a:rPr>
                <a:t>Line manager</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199" b="0" i="0" u="none" strike="noStrike" kern="1200" cap="none" spc="0" baseline="0">
                  <a:solidFill>
                    <a:srgbClr val="464646"/>
                  </a:solidFill>
                  <a:uFillTx/>
                  <a:latin typeface="Open Sans"/>
                  <a:ea typeface="Open Sans"/>
                  <a:cs typeface="Open Sans"/>
                </a:rPr>
                <a:t>HR contact</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199" b="0" i="0" u="none" strike="noStrike" kern="1200" cap="none" spc="0" baseline="0">
                  <a:solidFill>
                    <a:srgbClr val="464646"/>
                  </a:solidFill>
                  <a:uFillTx/>
                  <a:latin typeface="Open Sans"/>
                  <a:ea typeface="Open Sans"/>
                  <a:cs typeface="Open Sans"/>
                </a:rPr>
                <a:t>Buddy</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199" b="0" i="0" u="none" strike="noStrike" kern="1200" cap="none" spc="0" baseline="0">
                  <a:solidFill>
                    <a:srgbClr val="464646"/>
                  </a:solidFill>
                  <a:uFillTx/>
                  <a:latin typeface="Open Sans"/>
                  <a:ea typeface="Open Sans"/>
                  <a:cs typeface="Open Sans"/>
                </a:rPr>
                <a:t>Mentor (if applicable)</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199" b="0" i="0" u="none" strike="noStrike" kern="1200" cap="none" spc="0" baseline="0">
                  <a:solidFill>
                    <a:srgbClr val="464646"/>
                  </a:solidFill>
                  <a:uFillTx/>
                  <a:latin typeface="Open Sans"/>
                  <a:ea typeface="Open Sans"/>
                  <a:cs typeface="Open Sans"/>
                </a:rPr>
                <a:t>Explain when and how to contact each.</a:t>
              </a:r>
            </a:p>
          </p:txBody>
        </p:sp>
        <p:grpSp>
          <p:nvGrpSpPr>
            <p:cNvPr id="36" name="Group 39">
              <a:extLst>
                <a:ext uri="{FF2B5EF4-FFF2-40B4-BE49-F238E27FC236}">
                  <a16:creationId xmlns:a16="http://schemas.microsoft.com/office/drawing/2014/main" id="{F09BFFAF-5BEC-CAF2-CC40-7FF99051FFB2}"/>
                </a:ext>
              </a:extLst>
            </p:cNvPr>
            <p:cNvGrpSpPr/>
            <p:nvPr/>
          </p:nvGrpSpPr>
          <p:grpSpPr>
            <a:xfrm>
              <a:off x="211171" y="5041233"/>
              <a:ext cx="506001" cy="507391"/>
              <a:chOff x="211171" y="5041233"/>
              <a:chExt cx="506001" cy="507391"/>
            </a:xfrm>
          </p:grpSpPr>
          <p:sp>
            <p:nvSpPr>
              <p:cNvPr id="37" name="Freeform 40">
                <a:extLst>
                  <a:ext uri="{FF2B5EF4-FFF2-40B4-BE49-F238E27FC236}">
                    <a16:creationId xmlns:a16="http://schemas.microsoft.com/office/drawing/2014/main" id="{75047F8A-4E01-347F-C0C6-DBD1956CFD2A}"/>
                  </a:ext>
                </a:extLst>
              </p:cNvPr>
              <p:cNvSpPr/>
              <p:nvPr/>
            </p:nvSpPr>
            <p:spPr>
              <a:xfrm>
                <a:off x="211171" y="5041233"/>
                <a:ext cx="506001" cy="507391"/>
              </a:xfrm>
              <a:custGeom>
                <a:avLst/>
                <a:gdLst>
                  <a:gd name="f0" fmla="val w"/>
                  <a:gd name="f1" fmla="val h"/>
                  <a:gd name="f2" fmla="val 0"/>
                  <a:gd name="f3" fmla="val 810576"/>
                  <a:gd name="f4" fmla="val 812800"/>
                  <a:gd name="f5" fmla="val 405288"/>
                  <a:gd name="f6" fmla="val 181454"/>
                  <a:gd name="f7" fmla="val 181951"/>
                  <a:gd name="f8" fmla="val 406400"/>
                  <a:gd name="f9" fmla="val 630849"/>
                  <a:gd name="f10" fmla="val 629122"/>
                  <a:gd name="f11" fmla="*/ f0 1 810576"/>
                  <a:gd name="f12" fmla="*/ f1 1 812800"/>
                  <a:gd name="f13" fmla="val f2"/>
                  <a:gd name="f14" fmla="val f3"/>
                  <a:gd name="f15" fmla="val f4"/>
                  <a:gd name="f16" fmla="+- f15 0 f13"/>
                  <a:gd name="f17" fmla="+- f14 0 f13"/>
                  <a:gd name="f18" fmla="*/ f17 1 810576"/>
                  <a:gd name="f19" fmla="*/ f16 1 81280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810576" h="812800">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68BF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8" name="TextBox 41">
                <a:extLst>
                  <a:ext uri="{FF2B5EF4-FFF2-40B4-BE49-F238E27FC236}">
                    <a16:creationId xmlns:a16="http://schemas.microsoft.com/office/drawing/2014/main" id="{7A1EB3C8-51A2-2FA2-6BD0-6804623FE601}"/>
                  </a:ext>
                </a:extLst>
              </p:cNvPr>
              <p:cNvSpPr txBox="1"/>
              <p:nvPr/>
            </p:nvSpPr>
            <p:spPr>
              <a:xfrm>
                <a:off x="258610" y="5065017"/>
                <a:ext cx="411132" cy="436040"/>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70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39" name="TextBox 42">
              <a:extLst>
                <a:ext uri="{FF2B5EF4-FFF2-40B4-BE49-F238E27FC236}">
                  <a16:creationId xmlns:a16="http://schemas.microsoft.com/office/drawing/2014/main" id="{0E0EB431-BCBF-12C3-53B1-1ADD02C4FA49}"/>
                </a:ext>
              </a:extLst>
            </p:cNvPr>
            <p:cNvSpPr txBox="1"/>
            <p:nvPr/>
          </p:nvSpPr>
          <p:spPr>
            <a:xfrm>
              <a:off x="249969" y="5193755"/>
              <a:ext cx="428414" cy="22378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FFFFFF"/>
                  </a:solidFill>
                  <a:uFillTx/>
                  <a:latin typeface="Open Sans Bold"/>
                  <a:ea typeface="Open Sans Bold"/>
                  <a:cs typeface="Open Sans Bold"/>
                </a:rPr>
                <a:t>3</a:t>
              </a:r>
            </a:p>
          </p:txBody>
        </p:sp>
      </p:grpSp>
      <p:grpSp>
        <p:nvGrpSpPr>
          <p:cNvPr id="40" name="Group 43">
            <a:extLst>
              <a:ext uri="{FF2B5EF4-FFF2-40B4-BE49-F238E27FC236}">
                <a16:creationId xmlns:a16="http://schemas.microsoft.com/office/drawing/2014/main" id="{DD459A4E-DE65-E5FE-46E9-13B07FED1CDC}"/>
              </a:ext>
            </a:extLst>
          </p:cNvPr>
          <p:cNvGrpSpPr/>
          <p:nvPr/>
        </p:nvGrpSpPr>
        <p:grpSpPr>
          <a:xfrm>
            <a:off x="228462" y="6894521"/>
            <a:ext cx="7093403" cy="1380012"/>
            <a:chOff x="228462" y="6894521"/>
            <a:chExt cx="7093403" cy="1380012"/>
          </a:xfrm>
        </p:grpSpPr>
        <p:grpSp>
          <p:nvGrpSpPr>
            <p:cNvPr id="41" name="Group 44">
              <a:extLst>
                <a:ext uri="{FF2B5EF4-FFF2-40B4-BE49-F238E27FC236}">
                  <a16:creationId xmlns:a16="http://schemas.microsoft.com/office/drawing/2014/main" id="{2AFD3B6A-D3A2-ABAE-5AEA-EB633753F546}"/>
                </a:ext>
              </a:extLst>
            </p:cNvPr>
            <p:cNvGrpSpPr/>
            <p:nvPr/>
          </p:nvGrpSpPr>
          <p:grpSpPr>
            <a:xfrm>
              <a:off x="402116" y="6935897"/>
              <a:ext cx="6919749" cy="1338636"/>
              <a:chOff x="402116" y="6935897"/>
              <a:chExt cx="6919749" cy="1338636"/>
            </a:xfrm>
          </p:grpSpPr>
          <p:sp>
            <p:nvSpPr>
              <p:cNvPr id="42" name="Freeform 45">
                <a:extLst>
                  <a:ext uri="{FF2B5EF4-FFF2-40B4-BE49-F238E27FC236}">
                    <a16:creationId xmlns:a16="http://schemas.microsoft.com/office/drawing/2014/main" id="{F75646C3-D6B0-F681-16F7-D5C955DDFABB}"/>
                  </a:ext>
                </a:extLst>
              </p:cNvPr>
              <p:cNvSpPr/>
              <p:nvPr/>
            </p:nvSpPr>
            <p:spPr>
              <a:xfrm>
                <a:off x="402116" y="7016831"/>
                <a:ext cx="6919749" cy="1257702"/>
              </a:xfrm>
              <a:custGeom>
                <a:avLst/>
                <a:gdLst>
                  <a:gd name="f0" fmla="val w"/>
                  <a:gd name="f1" fmla="val h"/>
                  <a:gd name="f2" fmla="val 0"/>
                  <a:gd name="f3" fmla="val 2443237"/>
                  <a:gd name="f4" fmla="val 444070"/>
                  <a:gd name="f5" fmla="val 42017"/>
                  <a:gd name="f6" fmla="val 2401220"/>
                  <a:gd name="f7" fmla="val 2412364"/>
                  <a:gd name="f8" fmla="val 2423051"/>
                  <a:gd name="f9" fmla="val 4427"/>
                  <a:gd name="f10" fmla="val 2430931"/>
                  <a:gd name="f11" fmla="val 12307"/>
                  <a:gd name="f12" fmla="val 2438810"/>
                  <a:gd name="f13" fmla="val 20186"/>
                  <a:gd name="f14" fmla="val 30873"/>
                  <a:gd name="f15" fmla="val 402053"/>
                  <a:gd name="f16" fmla="val 413197"/>
                  <a:gd name="f17" fmla="val 423884"/>
                  <a:gd name="f18" fmla="val 431764"/>
                  <a:gd name="f19" fmla="val 439643"/>
                  <a:gd name="f20" fmla="*/ f0 1 2443237"/>
                  <a:gd name="f21" fmla="*/ f1 1 444070"/>
                  <a:gd name="f22" fmla="val f2"/>
                  <a:gd name="f23" fmla="val f3"/>
                  <a:gd name="f24" fmla="val f4"/>
                  <a:gd name="f25" fmla="+- f24 0 f22"/>
                  <a:gd name="f26" fmla="+- f23 0 f22"/>
                  <a:gd name="f27" fmla="*/ f26 1 2443237"/>
                  <a:gd name="f28" fmla="*/ f25 1 444070"/>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43237" h="444070">
                    <a:moveTo>
                      <a:pt x="f5" y="f2"/>
                    </a:moveTo>
                    <a:lnTo>
                      <a:pt x="f6" y="f2"/>
                    </a:lnTo>
                    <a:cubicBezTo>
                      <a:pt x="f7" y="f2"/>
                      <a:pt x="f8" y="f9"/>
                      <a:pt x="f10" y="f11"/>
                    </a:cubicBezTo>
                    <a:cubicBezTo>
                      <a:pt x="f12" y="f13"/>
                      <a:pt x="f3" y="f14"/>
                      <a:pt x="f3" y="f5"/>
                    </a:cubicBezTo>
                    <a:lnTo>
                      <a:pt x="f3" y="f15"/>
                    </a:lnTo>
                    <a:cubicBezTo>
                      <a:pt x="f3" y="f16"/>
                      <a:pt x="f12" y="f17"/>
                      <a:pt x="f10" y="f18"/>
                    </a:cubicBezTo>
                    <a:cubicBezTo>
                      <a:pt x="f8" y="f19"/>
                      <a:pt x="f7" y="f4"/>
                      <a:pt x="f6" y="f4"/>
                    </a:cubicBezTo>
                    <a:lnTo>
                      <a:pt x="f5" y="f4"/>
                    </a:lnTo>
                    <a:cubicBezTo>
                      <a:pt x="f14" y="f4"/>
                      <a:pt x="f13" y="f19"/>
                      <a:pt x="f11" y="f18"/>
                    </a:cubicBezTo>
                    <a:cubicBezTo>
                      <a:pt x="f9" y="f17"/>
                      <a:pt x="f2" y="f16"/>
                      <a:pt x="f2" y="f15"/>
                    </a:cubicBezTo>
                    <a:lnTo>
                      <a:pt x="f2" y="f5"/>
                    </a:lnTo>
                    <a:cubicBezTo>
                      <a:pt x="f2" y="f14"/>
                      <a:pt x="f9" y="f13"/>
                      <a:pt x="f11" y="f11"/>
                    </a:cubicBezTo>
                    <a:cubicBezTo>
                      <a:pt x="f13" y="f9"/>
                      <a:pt x="f14" y="f2"/>
                      <a:pt x="f5" y="f2"/>
                    </a:cubicBezTo>
                    <a:close/>
                  </a:path>
                </a:pathLst>
              </a:custGeom>
              <a:solidFill>
                <a:srgbClr val="FFFFFE"/>
              </a:solidFill>
              <a:ln w="38103" cap="rnd">
                <a:solidFill>
                  <a:srgbClr val="68BFBD"/>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3" name="TextBox 46">
                <a:extLst>
                  <a:ext uri="{FF2B5EF4-FFF2-40B4-BE49-F238E27FC236}">
                    <a16:creationId xmlns:a16="http://schemas.microsoft.com/office/drawing/2014/main" id="{9649B3CF-8570-01F9-B42C-8CC71B13F123}"/>
                  </a:ext>
                </a:extLst>
              </p:cNvPr>
              <p:cNvSpPr txBox="1"/>
              <p:nvPr/>
            </p:nvSpPr>
            <p:spPr>
              <a:xfrm>
                <a:off x="402116" y="6935897"/>
                <a:ext cx="6919749" cy="133862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44" name="TextBox 47">
              <a:extLst>
                <a:ext uri="{FF2B5EF4-FFF2-40B4-BE49-F238E27FC236}">
                  <a16:creationId xmlns:a16="http://schemas.microsoft.com/office/drawing/2014/main" id="{B6C0793C-F9F7-9D6C-6E8B-A4798078984A}"/>
                </a:ext>
              </a:extLst>
            </p:cNvPr>
            <p:cNvSpPr txBox="1"/>
            <p:nvPr/>
          </p:nvSpPr>
          <p:spPr>
            <a:xfrm>
              <a:off x="745994" y="7133929"/>
              <a:ext cx="4234485" cy="1031562"/>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Employee Questions</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Invite the employee to share:</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Questions</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First impressions</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Anything unclear</a:t>
              </a:r>
            </a:p>
          </p:txBody>
        </p:sp>
        <p:grpSp>
          <p:nvGrpSpPr>
            <p:cNvPr id="45" name="Group 48">
              <a:extLst>
                <a:ext uri="{FF2B5EF4-FFF2-40B4-BE49-F238E27FC236}">
                  <a16:creationId xmlns:a16="http://schemas.microsoft.com/office/drawing/2014/main" id="{CAD3D045-0006-0822-E657-8AEFC85931AB}"/>
                </a:ext>
              </a:extLst>
            </p:cNvPr>
            <p:cNvGrpSpPr/>
            <p:nvPr/>
          </p:nvGrpSpPr>
          <p:grpSpPr>
            <a:xfrm>
              <a:off x="228462" y="6894521"/>
              <a:ext cx="517532" cy="507391"/>
              <a:chOff x="228462" y="6894521"/>
              <a:chExt cx="517532" cy="507391"/>
            </a:xfrm>
          </p:grpSpPr>
          <p:sp>
            <p:nvSpPr>
              <p:cNvPr id="46" name="Freeform 49">
                <a:extLst>
                  <a:ext uri="{FF2B5EF4-FFF2-40B4-BE49-F238E27FC236}">
                    <a16:creationId xmlns:a16="http://schemas.microsoft.com/office/drawing/2014/main" id="{1F9BEE19-FA2F-C31C-94E8-3D6B6A8D9B16}"/>
                  </a:ext>
                </a:extLst>
              </p:cNvPr>
              <p:cNvSpPr/>
              <p:nvPr/>
            </p:nvSpPr>
            <p:spPr>
              <a:xfrm>
                <a:off x="228462" y="6894521"/>
                <a:ext cx="517532" cy="507391"/>
              </a:xfrm>
              <a:custGeom>
                <a:avLst/>
                <a:gdLst>
                  <a:gd name="f0" fmla="val w"/>
                  <a:gd name="f1" fmla="val h"/>
                  <a:gd name="f2" fmla="val 0"/>
                  <a:gd name="f3" fmla="val 829043"/>
                  <a:gd name="f4" fmla="val 812800"/>
                  <a:gd name="f5" fmla="val 414521"/>
                  <a:gd name="f6" fmla="val 185587"/>
                  <a:gd name="f7" fmla="val 181951"/>
                  <a:gd name="f8" fmla="val 406400"/>
                  <a:gd name="f9" fmla="val 630849"/>
                  <a:gd name="f10" fmla="val 643455"/>
                  <a:gd name="f11" fmla="*/ f0 1 829043"/>
                  <a:gd name="f12" fmla="*/ f1 1 812800"/>
                  <a:gd name="f13" fmla="val f2"/>
                  <a:gd name="f14" fmla="val f3"/>
                  <a:gd name="f15" fmla="val f4"/>
                  <a:gd name="f16" fmla="+- f15 0 f13"/>
                  <a:gd name="f17" fmla="+- f14 0 f13"/>
                  <a:gd name="f18" fmla="*/ f17 1 829043"/>
                  <a:gd name="f19" fmla="*/ f16 1 81280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829043" h="812800">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68BF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7" name="TextBox 50">
                <a:extLst>
                  <a:ext uri="{FF2B5EF4-FFF2-40B4-BE49-F238E27FC236}">
                    <a16:creationId xmlns:a16="http://schemas.microsoft.com/office/drawing/2014/main" id="{4776C431-14F1-8836-77A0-DE3C5F49CE06}"/>
                  </a:ext>
                </a:extLst>
              </p:cNvPr>
              <p:cNvSpPr txBox="1"/>
              <p:nvPr/>
            </p:nvSpPr>
            <p:spPr>
              <a:xfrm>
                <a:off x="276980" y="6924248"/>
                <a:ext cx="420495" cy="43009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48" name="TextBox 51">
              <a:extLst>
                <a:ext uri="{FF2B5EF4-FFF2-40B4-BE49-F238E27FC236}">
                  <a16:creationId xmlns:a16="http://schemas.microsoft.com/office/drawing/2014/main" id="{827490A6-8B00-AC60-709D-9DB2BEA6213A}"/>
                </a:ext>
              </a:extLst>
            </p:cNvPr>
            <p:cNvSpPr txBox="1"/>
            <p:nvPr/>
          </p:nvSpPr>
          <p:spPr>
            <a:xfrm>
              <a:off x="268138" y="7049036"/>
              <a:ext cx="438180" cy="22693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85"/>
                </a:lnSpc>
                <a:spcBef>
                  <a:spcPts val="0"/>
                </a:spcBef>
                <a:spcAft>
                  <a:spcPts val="0"/>
                </a:spcAft>
                <a:buNone/>
                <a:tabLst/>
                <a:defRPr sz="1800" b="0" i="0" u="none" strike="noStrike" kern="0" cap="none" spc="0" baseline="0">
                  <a:solidFill>
                    <a:srgbClr val="000000"/>
                  </a:solidFill>
                  <a:uFillTx/>
                </a:defRPr>
              </a:pPr>
              <a:r>
                <a:rPr lang="en-US" sz="1685" b="1" i="0" u="none" strike="noStrike" kern="1200" cap="none" spc="-118" baseline="0">
                  <a:solidFill>
                    <a:srgbClr val="FFFFFF"/>
                  </a:solidFill>
                  <a:uFillTx/>
                  <a:latin typeface="Open Sans Bold"/>
                  <a:ea typeface="Open Sans Bold"/>
                  <a:cs typeface="Open Sans Bold"/>
                </a:rPr>
                <a:t>4</a:t>
              </a:r>
            </a:p>
          </p:txBody>
        </p:sp>
      </p:grpSp>
      <p:grpSp>
        <p:nvGrpSpPr>
          <p:cNvPr id="49" name="Group 52">
            <a:extLst>
              <a:ext uri="{FF2B5EF4-FFF2-40B4-BE49-F238E27FC236}">
                <a16:creationId xmlns:a16="http://schemas.microsoft.com/office/drawing/2014/main" id="{17F1760C-F9DB-453B-973B-659F576BBD60}"/>
              </a:ext>
            </a:extLst>
          </p:cNvPr>
          <p:cNvGrpSpPr/>
          <p:nvPr/>
        </p:nvGrpSpPr>
        <p:grpSpPr>
          <a:xfrm>
            <a:off x="222308" y="8329251"/>
            <a:ext cx="7105711" cy="949138"/>
            <a:chOff x="222308" y="8329251"/>
            <a:chExt cx="7105711" cy="949138"/>
          </a:xfrm>
        </p:grpSpPr>
        <p:grpSp>
          <p:nvGrpSpPr>
            <p:cNvPr id="50" name="Group 53">
              <a:extLst>
                <a:ext uri="{FF2B5EF4-FFF2-40B4-BE49-F238E27FC236}">
                  <a16:creationId xmlns:a16="http://schemas.microsoft.com/office/drawing/2014/main" id="{A0E357DD-CCE9-C061-FDE9-15C736E198EC}"/>
                </a:ext>
              </a:extLst>
            </p:cNvPr>
            <p:cNvGrpSpPr/>
            <p:nvPr/>
          </p:nvGrpSpPr>
          <p:grpSpPr>
            <a:xfrm>
              <a:off x="392561" y="8343653"/>
              <a:ext cx="6935458" cy="934736"/>
              <a:chOff x="392561" y="8343653"/>
              <a:chExt cx="6935458" cy="934736"/>
            </a:xfrm>
          </p:grpSpPr>
          <p:sp>
            <p:nvSpPr>
              <p:cNvPr id="51" name="Freeform 54">
                <a:extLst>
                  <a:ext uri="{FF2B5EF4-FFF2-40B4-BE49-F238E27FC236}">
                    <a16:creationId xmlns:a16="http://schemas.microsoft.com/office/drawing/2014/main" id="{C8376E06-B9FF-3DB1-4B90-19AD8DF12B6B}"/>
                  </a:ext>
                </a:extLst>
              </p:cNvPr>
              <p:cNvSpPr/>
              <p:nvPr/>
            </p:nvSpPr>
            <p:spPr>
              <a:xfrm>
                <a:off x="392561" y="8451561"/>
                <a:ext cx="6935458" cy="826827"/>
              </a:xfrm>
              <a:custGeom>
                <a:avLst/>
                <a:gdLst>
                  <a:gd name="f0" fmla="val w"/>
                  <a:gd name="f1" fmla="val h"/>
                  <a:gd name="f2" fmla="val 0"/>
                  <a:gd name="f3" fmla="val 2448785"/>
                  <a:gd name="f4" fmla="val 291939"/>
                  <a:gd name="f5" fmla="val 41922"/>
                  <a:gd name="f6" fmla="val 2406863"/>
                  <a:gd name="f7" fmla="val 2417981"/>
                  <a:gd name="f8" fmla="val 2428645"/>
                  <a:gd name="f9" fmla="val 4417"/>
                  <a:gd name="f10" fmla="val 2436506"/>
                  <a:gd name="f11" fmla="val 12279"/>
                  <a:gd name="f12" fmla="val 2444368"/>
                  <a:gd name="f13" fmla="val 20140"/>
                  <a:gd name="f14" fmla="val 30803"/>
                  <a:gd name="f15" fmla="val 250017"/>
                  <a:gd name="f16" fmla="val 261135"/>
                  <a:gd name="f17" fmla="val 271798"/>
                  <a:gd name="f18" fmla="val 279660"/>
                  <a:gd name="f19" fmla="val 287522"/>
                  <a:gd name="f20" fmla="*/ f0 1 2448785"/>
                  <a:gd name="f21" fmla="*/ f1 1 291939"/>
                  <a:gd name="f22" fmla="val f2"/>
                  <a:gd name="f23" fmla="val f3"/>
                  <a:gd name="f24" fmla="val f4"/>
                  <a:gd name="f25" fmla="+- f24 0 f22"/>
                  <a:gd name="f26" fmla="+- f23 0 f22"/>
                  <a:gd name="f27" fmla="*/ f26 1 2448785"/>
                  <a:gd name="f28" fmla="*/ f25 1 291939"/>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48785" h="291939">
                    <a:moveTo>
                      <a:pt x="f5" y="f2"/>
                    </a:moveTo>
                    <a:lnTo>
                      <a:pt x="f6" y="f2"/>
                    </a:lnTo>
                    <a:cubicBezTo>
                      <a:pt x="f7" y="f2"/>
                      <a:pt x="f8" y="f9"/>
                      <a:pt x="f10" y="f11"/>
                    </a:cubicBezTo>
                    <a:cubicBezTo>
                      <a:pt x="f12" y="f13"/>
                      <a:pt x="f3" y="f14"/>
                      <a:pt x="f3" y="f5"/>
                    </a:cubicBezTo>
                    <a:lnTo>
                      <a:pt x="f3" y="f15"/>
                    </a:lnTo>
                    <a:cubicBezTo>
                      <a:pt x="f3" y="f16"/>
                      <a:pt x="f12" y="f17"/>
                      <a:pt x="f10" y="f18"/>
                    </a:cubicBezTo>
                    <a:cubicBezTo>
                      <a:pt x="f8" y="f19"/>
                      <a:pt x="f7" y="f4"/>
                      <a:pt x="f6" y="f4"/>
                    </a:cubicBezTo>
                    <a:lnTo>
                      <a:pt x="f5" y="f4"/>
                    </a:lnTo>
                    <a:cubicBezTo>
                      <a:pt x="f14" y="f4"/>
                      <a:pt x="f13" y="f19"/>
                      <a:pt x="f11" y="f18"/>
                    </a:cubicBezTo>
                    <a:cubicBezTo>
                      <a:pt x="f9" y="f17"/>
                      <a:pt x="f2" y="f16"/>
                      <a:pt x="f2" y="f15"/>
                    </a:cubicBezTo>
                    <a:lnTo>
                      <a:pt x="f2" y="f5"/>
                    </a:lnTo>
                    <a:cubicBezTo>
                      <a:pt x="f2" y="f14"/>
                      <a:pt x="f9" y="f13"/>
                      <a:pt x="f11" y="f11"/>
                    </a:cubicBezTo>
                    <a:cubicBezTo>
                      <a:pt x="f13" y="f9"/>
                      <a:pt x="f14" y="f2"/>
                      <a:pt x="f5" y="f2"/>
                    </a:cubicBezTo>
                    <a:close/>
                  </a:path>
                </a:pathLst>
              </a:custGeom>
              <a:solidFill>
                <a:srgbClr val="D7EAE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2" name="TextBox 55">
                <a:extLst>
                  <a:ext uri="{FF2B5EF4-FFF2-40B4-BE49-F238E27FC236}">
                    <a16:creationId xmlns:a16="http://schemas.microsoft.com/office/drawing/2014/main" id="{20307238-8293-1BFA-0DA4-4EC2986F34CD}"/>
                  </a:ext>
                </a:extLst>
              </p:cNvPr>
              <p:cNvSpPr txBox="1"/>
              <p:nvPr/>
            </p:nvSpPr>
            <p:spPr>
              <a:xfrm>
                <a:off x="392561" y="8343653"/>
                <a:ext cx="6935458" cy="93473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70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53" name="TextBox 56">
              <a:extLst>
                <a:ext uri="{FF2B5EF4-FFF2-40B4-BE49-F238E27FC236}">
                  <a16:creationId xmlns:a16="http://schemas.microsoft.com/office/drawing/2014/main" id="{44B4E5D7-24C2-D7C7-3CA8-A91A3B02B90A}"/>
                </a:ext>
              </a:extLst>
            </p:cNvPr>
            <p:cNvSpPr txBox="1"/>
            <p:nvPr/>
          </p:nvSpPr>
          <p:spPr>
            <a:xfrm>
              <a:off x="729700" y="8568659"/>
              <a:ext cx="4480907" cy="612455"/>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199" b="1" i="0" u="none" strike="noStrike" kern="1200" cap="none" spc="0" baseline="0">
                  <a:solidFill>
                    <a:srgbClr val="464646"/>
                  </a:solidFill>
                  <a:uFillTx/>
                  <a:latin typeface="Open Sans Bold"/>
                  <a:ea typeface="Open Sans Bold"/>
                  <a:cs typeface="Open Sans Bold"/>
                </a:rPr>
                <a:t>Next Steps</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199" b="0" i="0" u="none" strike="noStrike" kern="1200" cap="none" spc="0" baseline="0">
                  <a:solidFill>
                    <a:srgbClr val="464646"/>
                  </a:solidFill>
                  <a:uFillTx/>
                  <a:latin typeface="Open Sans"/>
                  <a:ea typeface="Open Sans"/>
                  <a:cs typeface="Open Sans"/>
                </a:rPr>
                <a:t>Immediate tasks or milestones</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199" b="0" i="0" u="none" strike="noStrike" kern="1200" cap="none" spc="0" baseline="0">
                  <a:solidFill>
                    <a:srgbClr val="464646"/>
                  </a:solidFill>
                  <a:uFillTx/>
                  <a:latin typeface="Open Sans"/>
                  <a:ea typeface="Open Sans"/>
                  <a:cs typeface="Open Sans"/>
                </a:rPr>
                <a:t>Next check-in or meeting</a:t>
              </a:r>
            </a:p>
          </p:txBody>
        </p:sp>
        <p:grpSp>
          <p:nvGrpSpPr>
            <p:cNvPr id="54" name="Group 57">
              <a:extLst>
                <a:ext uri="{FF2B5EF4-FFF2-40B4-BE49-F238E27FC236}">
                  <a16:creationId xmlns:a16="http://schemas.microsoft.com/office/drawing/2014/main" id="{4C1C4DC6-54C5-C1FF-3241-06743578B36A}"/>
                </a:ext>
              </a:extLst>
            </p:cNvPr>
            <p:cNvGrpSpPr/>
            <p:nvPr/>
          </p:nvGrpSpPr>
          <p:grpSpPr>
            <a:xfrm>
              <a:off x="222308" y="8329251"/>
              <a:ext cx="507391" cy="507391"/>
              <a:chOff x="222308" y="8329251"/>
              <a:chExt cx="507391" cy="507391"/>
            </a:xfrm>
          </p:grpSpPr>
          <p:sp>
            <p:nvSpPr>
              <p:cNvPr id="55" name="Freeform 58">
                <a:extLst>
                  <a:ext uri="{FF2B5EF4-FFF2-40B4-BE49-F238E27FC236}">
                    <a16:creationId xmlns:a16="http://schemas.microsoft.com/office/drawing/2014/main" id="{3F888C7F-72A2-34A8-F91E-0799CD9F0FF6}"/>
                  </a:ext>
                </a:extLst>
              </p:cNvPr>
              <p:cNvSpPr/>
              <p:nvPr/>
            </p:nvSpPr>
            <p:spPr>
              <a:xfrm>
                <a:off x="222308" y="8329251"/>
                <a:ext cx="507391" cy="507391"/>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68BF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6" name="TextBox 59">
                <a:extLst>
                  <a:ext uri="{FF2B5EF4-FFF2-40B4-BE49-F238E27FC236}">
                    <a16:creationId xmlns:a16="http://schemas.microsoft.com/office/drawing/2014/main" id="{C0A1F647-6E91-ACF9-BCA8-0F24FC623A30}"/>
                  </a:ext>
                </a:extLst>
              </p:cNvPr>
              <p:cNvSpPr txBox="1"/>
              <p:nvPr/>
            </p:nvSpPr>
            <p:spPr>
              <a:xfrm>
                <a:off x="269876" y="8353034"/>
                <a:ext cx="412257" cy="436040"/>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70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57" name="TextBox 60">
              <a:extLst>
                <a:ext uri="{FF2B5EF4-FFF2-40B4-BE49-F238E27FC236}">
                  <a16:creationId xmlns:a16="http://schemas.microsoft.com/office/drawing/2014/main" id="{8D03893E-BC36-3A9E-E338-D6B25653925E}"/>
                </a:ext>
              </a:extLst>
            </p:cNvPr>
            <p:cNvSpPr txBox="1"/>
            <p:nvPr/>
          </p:nvSpPr>
          <p:spPr>
            <a:xfrm>
              <a:off x="261207" y="8481773"/>
              <a:ext cx="429594" cy="22378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FFFFFF"/>
                  </a:solidFill>
                  <a:uFillTx/>
                  <a:latin typeface="Open Sans Bold"/>
                  <a:ea typeface="Open Sans Bold"/>
                  <a:cs typeface="Open Sans Bold"/>
                </a:rPr>
                <a:t>5</a:t>
              </a:r>
            </a:p>
          </p:txBody>
        </p:sp>
      </p:grpSp>
      <p:sp>
        <p:nvSpPr>
          <p:cNvPr id="58" name="TextBox 61">
            <a:extLst>
              <a:ext uri="{FF2B5EF4-FFF2-40B4-BE49-F238E27FC236}">
                <a16:creationId xmlns:a16="http://schemas.microsoft.com/office/drawing/2014/main" id="{91E5AD31-F1E5-9E20-EC7E-137DABF7ADA0}"/>
              </a:ext>
            </a:extLst>
          </p:cNvPr>
          <p:cNvSpPr txBox="1"/>
          <p:nvPr/>
        </p:nvSpPr>
        <p:spPr>
          <a:xfrm>
            <a:off x="407090" y="9473211"/>
            <a:ext cx="6745821" cy="407666"/>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Closing</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Reassure the employee that support is available and thank them for the conversation.</a:t>
            </a:r>
          </a:p>
        </p:txBody>
      </p:sp>
      <p:sp>
        <p:nvSpPr>
          <p:cNvPr id="59" name="Freeform 2">
            <a:extLst>
              <a:ext uri="{FF2B5EF4-FFF2-40B4-BE49-F238E27FC236}">
                <a16:creationId xmlns:a16="http://schemas.microsoft.com/office/drawing/2014/main" id="{62104745-16C9-B8DC-C676-B79950444023}"/>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0" name="Freeform 3">
            <a:extLst>
              <a:ext uri="{FF2B5EF4-FFF2-40B4-BE49-F238E27FC236}">
                <a16:creationId xmlns:a16="http://schemas.microsoft.com/office/drawing/2014/main" id="{0919D0C8-3F96-9FA1-41A7-08D010BAC2B0}"/>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61" name="Group 5">
            <a:extLst>
              <a:ext uri="{FF2B5EF4-FFF2-40B4-BE49-F238E27FC236}">
                <a16:creationId xmlns:a16="http://schemas.microsoft.com/office/drawing/2014/main" id="{6840C03F-8F4D-7332-F559-235BE71F579E}"/>
              </a:ext>
            </a:extLst>
          </p:cNvPr>
          <p:cNvGrpSpPr/>
          <p:nvPr/>
        </p:nvGrpSpPr>
        <p:grpSpPr>
          <a:xfrm>
            <a:off x="0" y="10392476"/>
            <a:ext cx="6897154" cy="94128"/>
            <a:chOff x="0" y="10392476"/>
            <a:chExt cx="6897154" cy="94128"/>
          </a:xfrm>
        </p:grpSpPr>
        <p:sp>
          <p:nvSpPr>
            <p:cNvPr id="62" name="Freeform 6">
              <a:extLst>
                <a:ext uri="{FF2B5EF4-FFF2-40B4-BE49-F238E27FC236}">
                  <a16:creationId xmlns:a16="http://schemas.microsoft.com/office/drawing/2014/main" id="{58A17657-28B0-7F09-43D9-1FBFA5EB01AA}"/>
                </a:ext>
              </a:extLst>
            </p:cNvPr>
            <p:cNvSpPr/>
            <p:nvPr/>
          </p:nvSpPr>
          <p:spPr>
            <a:xfrm>
              <a:off x="0" y="10392476"/>
              <a:ext cx="6897154" cy="45720"/>
            </a:xfrm>
            <a:custGeom>
              <a:avLst/>
              <a:gdLst>
                <a:gd name="f0" fmla="val w"/>
                <a:gd name="f1" fmla="val h"/>
                <a:gd name="f2" fmla="val 0"/>
                <a:gd name="f3" fmla="val 2709333"/>
                <a:gd name="f4" fmla="val 26991"/>
                <a:gd name="f5" fmla="val 13495"/>
                <a:gd name="f6" fmla="val 2695838"/>
                <a:gd name="f7" fmla="val 2699417"/>
                <a:gd name="f8" fmla="val 2702850"/>
                <a:gd name="f9" fmla="val 1422"/>
                <a:gd name="f10" fmla="val 2705381"/>
                <a:gd name="f11" fmla="val 3953"/>
                <a:gd name="f12" fmla="val 2707911"/>
                <a:gd name="f13" fmla="val 6484"/>
                <a:gd name="f14" fmla="val 9916"/>
                <a:gd name="f15" fmla="val 20949"/>
                <a:gd name="f16" fmla="val 2703291"/>
                <a:gd name="f17" fmla="val 6042"/>
                <a:gd name="f18" fmla="*/ f0 1 2709333"/>
                <a:gd name="f19" fmla="*/ f1 1 26991"/>
                <a:gd name="f20" fmla="val f2"/>
                <a:gd name="f21" fmla="val f3"/>
                <a:gd name="f22" fmla="val f4"/>
                <a:gd name="f23" fmla="+- f22 0 f20"/>
                <a:gd name="f24" fmla="+- f21 0 f20"/>
                <a:gd name="f25" fmla="*/ f24 1 2709333"/>
                <a:gd name="f26" fmla="*/ f23 1 26991"/>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2709333" h="26991">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7" y="f4"/>
                    <a:pt x="f2" y="f15"/>
                    <a:pt x="f2" y="f5"/>
                  </a:cubicBezTo>
                  <a:lnTo>
                    <a:pt x="f2" y="f5"/>
                  </a:lnTo>
                  <a:cubicBezTo>
                    <a:pt x="f2" y="f17"/>
                    <a:pt x="f17" y="f2"/>
                    <a:pt x="f5" y="f2"/>
                  </a:cubicBezTo>
                  <a:close/>
                </a:path>
              </a:pathLst>
            </a:custGeom>
            <a:gradFill>
              <a:gsLst>
                <a:gs pos="0">
                  <a:srgbClr val="FA3DE1">
                    <a:alpha val="40000"/>
                  </a:srgbClr>
                </a:gs>
                <a:gs pos="100000">
                  <a:srgbClr val="369693">
                    <a:alpha val="40000"/>
                  </a:srgbClr>
                </a:gs>
              </a:gsLst>
              <a:lin ang="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3" name="TextBox 7">
              <a:extLst>
                <a:ext uri="{FF2B5EF4-FFF2-40B4-BE49-F238E27FC236}">
                  <a16:creationId xmlns:a16="http://schemas.microsoft.com/office/drawing/2014/main" id="{693F7C5B-B2CB-3E49-235D-CB7901C99E64}"/>
                </a:ext>
              </a:extLst>
            </p:cNvPr>
            <p:cNvSpPr txBox="1"/>
            <p:nvPr/>
          </p:nvSpPr>
          <p:spPr>
            <a:xfrm>
              <a:off x="0" y="10440884"/>
              <a:ext cx="6897154" cy="45720"/>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89">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E018938-D035-FE53-47A6-92CA77F3232D}"/>
              </a:ext>
            </a:extLst>
          </p:cNvPr>
          <p:cNvSpPr/>
          <p:nvPr/>
        </p:nvSpPr>
        <p:spPr>
          <a:xfrm>
            <a:off x="1699723" y="-35999"/>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6C16376A-941F-791B-8794-A144032E5321}"/>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5">
            <a:extLst>
              <a:ext uri="{FF2B5EF4-FFF2-40B4-BE49-F238E27FC236}">
                <a16:creationId xmlns:a16="http://schemas.microsoft.com/office/drawing/2014/main" id="{507DFE25-4EB5-D780-A2C9-A572EDBB1318}"/>
              </a:ext>
            </a:extLst>
          </p:cNvPr>
          <p:cNvSpPr txBox="1"/>
          <p:nvPr/>
        </p:nvSpPr>
        <p:spPr>
          <a:xfrm>
            <a:off x="1427149" y="2259290"/>
            <a:ext cx="4655759" cy="93121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50"/>
              </a:lnSpc>
              <a:spcBef>
                <a:spcPts val="0"/>
              </a:spcBef>
              <a:spcAft>
                <a:spcPts val="0"/>
              </a:spcAft>
              <a:buNone/>
              <a:tabLst/>
              <a:defRPr sz="1800" b="0" i="0" u="none" strike="noStrike" kern="0" cap="none" spc="0" baseline="0">
                <a:solidFill>
                  <a:srgbClr val="000000"/>
                </a:solidFill>
                <a:uFillTx/>
              </a:defRPr>
            </a:pPr>
            <a:r>
              <a:rPr lang="en-CY" sz="7500" b="1" i="0" u="none" strike="noStrike" kern="1200" cap="none" spc="-525" baseline="0">
                <a:solidFill>
                  <a:srgbClr val="EDA5A5"/>
                </a:solidFill>
                <a:uFillTx/>
                <a:latin typeface="Open Sans Bold"/>
                <a:ea typeface="Open Sans Bold"/>
                <a:cs typeface="Open Sans Bold"/>
              </a:rPr>
              <a:t>Activity 7</a:t>
            </a:r>
            <a:endParaRPr lang="en-US" sz="7500" b="1" i="0" u="none" strike="noStrike" kern="1200" cap="none" spc="-525" baseline="0">
              <a:solidFill>
                <a:srgbClr val="EDA5A5"/>
              </a:solidFill>
              <a:uFillTx/>
              <a:latin typeface="Open Sans Bold"/>
              <a:ea typeface="Open Sans Bold"/>
              <a:cs typeface="Open Sans Bold"/>
            </a:endParaRPr>
          </a:p>
        </p:txBody>
      </p:sp>
      <p:sp>
        <p:nvSpPr>
          <p:cNvPr id="8" name="Freeform 2">
            <a:extLst>
              <a:ext uri="{FF2B5EF4-FFF2-40B4-BE49-F238E27FC236}">
                <a16:creationId xmlns:a16="http://schemas.microsoft.com/office/drawing/2014/main" id="{AE95E7E4-CC4C-C73D-CD0D-70B181680AB2}"/>
              </a:ext>
            </a:extLst>
          </p:cNvPr>
          <p:cNvSpPr/>
          <p:nvPr/>
        </p:nvSpPr>
        <p:spPr>
          <a:xfrm>
            <a:off x="1699723" y="-35999"/>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Freeform 3">
            <a:extLst>
              <a:ext uri="{FF2B5EF4-FFF2-40B4-BE49-F238E27FC236}">
                <a16:creationId xmlns:a16="http://schemas.microsoft.com/office/drawing/2014/main" id="{87793410-5469-634D-976A-6A6C89F407AF}"/>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83">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4594B4CB-DD0C-570D-E28B-0B305DFED1D2}"/>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E02791BA-742F-D2CD-282E-455415FF24CF}"/>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ECEDB0D8-75DE-5014-2469-BBBE638A989C}"/>
              </a:ext>
            </a:extLst>
          </p:cNvPr>
          <p:cNvSpPr txBox="1"/>
          <p:nvPr/>
        </p:nvSpPr>
        <p:spPr>
          <a:xfrm>
            <a:off x="1195340" y="3214719"/>
            <a:ext cx="5165811" cy="117157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9225"/>
              </a:lnSpc>
              <a:spcBef>
                <a:spcPts val="0"/>
              </a:spcBef>
              <a:spcAft>
                <a:spcPts val="0"/>
              </a:spcAft>
              <a:buNone/>
              <a:tabLst/>
              <a:defRPr sz="1800" b="0" i="0" u="none" strike="noStrike" kern="0" cap="none" spc="0" baseline="0">
                <a:solidFill>
                  <a:srgbClr val="000000"/>
                </a:solidFill>
                <a:uFillTx/>
              </a:defRPr>
            </a:pPr>
            <a:r>
              <a:rPr lang="en-CY" sz="7500" b="1" i="0" u="none" strike="noStrike" kern="1200" cap="none" spc="0" baseline="0">
                <a:solidFill>
                  <a:srgbClr val="FAC175"/>
                </a:solidFill>
                <a:uFillTx/>
                <a:latin typeface="Open Sans Bold"/>
                <a:ea typeface="Open Sans Bold"/>
                <a:cs typeface="Open Sans Bold"/>
              </a:rPr>
              <a:t>Activity 1</a:t>
            </a:r>
            <a:endParaRPr lang="en-US" sz="7500" b="1" i="0" u="none" strike="noStrike" kern="1200" cap="none" spc="0" baseline="0">
              <a:solidFill>
                <a:srgbClr val="FAC175"/>
              </a:solidFill>
              <a:uFillTx/>
              <a:latin typeface="Open Sans Bold"/>
              <a:ea typeface="Open Sans Bold"/>
              <a:cs typeface="Open Sans Bold"/>
            </a:endParaRPr>
          </a:p>
        </p:txBody>
      </p:sp>
      <p:sp>
        <p:nvSpPr>
          <p:cNvPr id="7" name="Freeform 2">
            <a:extLst>
              <a:ext uri="{FF2B5EF4-FFF2-40B4-BE49-F238E27FC236}">
                <a16:creationId xmlns:a16="http://schemas.microsoft.com/office/drawing/2014/main" id="{D8799767-0868-2766-9A23-1A1EE698FBB5}"/>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8" name="Freeform 3">
            <a:extLst>
              <a:ext uri="{FF2B5EF4-FFF2-40B4-BE49-F238E27FC236}">
                <a16:creationId xmlns:a16="http://schemas.microsoft.com/office/drawing/2014/main" id="{8F1344DD-598A-62EA-0DDC-AFB74FC939C5}"/>
              </a:ext>
            </a:extLst>
          </p:cNvPr>
          <p:cNvSpPr/>
          <p:nvPr/>
        </p:nvSpPr>
        <p:spPr>
          <a:xfrm>
            <a:off x="2902269" y="-51727"/>
            <a:ext cx="3024003" cy="65763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6F04F72-49B9-89A5-10B7-BFC6995F6A2A}"/>
              </a:ext>
            </a:extLst>
          </p:cNvPr>
          <p:cNvSpPr/>
          <p:nvPr/>
        </p:nvSpPr>
        <p:spPr>
          <a:xfrm>
            <a:off x="1699723" y="-35999"/>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D2BCDFD8-CF60-1CC2-E3BF-C97E9D0000FF}"/>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609B574D-D237-F418-0255-4CA563E80DBD}"/>
              </a:ext>
            </a:extLst>
          </p:cNvPr>
          <p:cNvSpPr txBox="1"/>
          <p:nvPr/>
        </p:nvSpPr>
        <p:spPr>
          <a:xfrm>
            <a:off x="601263" y="529702"/>
            <a:ext cx="6357466" cy="107029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314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76" baseline="0">
                <a:solidFill>
                  <a:srgbClr val="464646"/>
                </a:solidFill>
                <a:uFillTx/>
                <a:latin typeface="Open Sans Bold"/>
                <a:ea typeface="Open Sans Bold"/>
                <a:cs typeface="Open Sans Bold"/>
              </a:rPr>
              <a:t>Buddy Scheme – </a:t>
            </a:r>
          </a:p>
          <a:p>
            <a:pPr marL="0" marR="0" lvl="0" indent="0" algn="ctr" defTabSz="914400" rtl="0" fontAlgn="auto" hangingPunct="1">
              <a:lnSpc>
                <a:spcPts val="314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76" baseline="0">
                <a:solidFill>
                  <a:srgbClr val="464646"/>
                </a:solidFill>
                <a:uFillTx/>
                <a:latin typeface="Open Sans Bold"/>
                <a:ea typeface="Open Sans Bold"/>
                <a:cs typeface="Open Sans Bold"/>
              </a:rPr>
              <a:t>Informal Day-to-Day Support Guide</a:t>
            </a:r>
          </a:p>
          <a:p>
            <a:pPr marL="0" marR="0" lvl="0" indent="0" algn="ctr" defTabSz="914400" rtl="0" fontAlgn="auto" hangingPunct="1">
              <a:lnSpc>
                <a:spcPts val="2355"/>
              </a:lnSpc>
              <a:spcBef>
                <a:spcPts val="0"/>
              </a:spcBef>
              <a:spcAft>
                <a:spcPts val="0"/>
              </a:spcAft>
              <a:buNone/>
              <a:tabLst/>
              <a:defRPr sz="1800" b="0" i="0" u="none" strike="noStrike" kern="0" cap="none" spc="0" baseline="0">
                <a:solidFill>
                  <a:srgbClr val="000000"/>
                </a:solidFill>
                <a:uFillTx/>
              </a:defRPr>
            </a:pPr>
            <a:r>
              <a:rPr lang="en-US" sz="1500" b="0" i="1" u="none" strike="noStrike" kern="1200" cap="none" spc="-57" baseline="0">
                <a:solidFill>
                  <a:srgbClr val="464646"/>
                </a:solidFill>
                <a:uFillTx/>
                <a:latin typeface="Open Sans Italics"/>
                <a:ea typeface="Open Sans Italics"/>
                <a:cs typeface="Open Sans Italics"/>
              </a:rPr>
              <a:t>To be shared with buddies and managers</a:t>
            </a:r>
          </a:p>
        </p:txBody>
      </p:sp>
      <p:grpSp>
        <p:nvGrpSpPr>
          <p:cNvPr id="5" name="Group 5">
            <a:extLst>
              <a:ext uri="{FF2B5EF4-FFF2-40B4-BE49-F238E27FC236}">
                <a16:creationId xmlns:a16="http://schemas.microsoft.com/office/drawing/2014/main" id="{37357B79-3B06-CE75-2FF9-12594302A52A}"/>
              </a:ext>
            </a:extLst>
          </p:cNvPr>
          <p:cNvGrpSpPr/>
          <p:nvPr/>
        </p:nvGrpSpPr>
        <p:grpSpPr>
          <a:xfrm>
            <a:off x="601263" y="1778087"/>
            <a:ext cx="6357476" cy="8371542"/>
            <a:chOff x="601263" y="1778087"/>
            <a:chExt cx="6357476" cy="8371542"/>
          </a:xfrm>
        </p:grpSpPr>
        <p:grpSp>
          <p:nvGrpSpPr>
            <p:cNvPr id="6" name="Group 6">
              <a:extLst>
                <a:ext uri="{FF2B5EF4-FFF2-40B4-BE49-F238E27FC236}">
                  <a16:creationId xmlns:a16="http://schemas.microsoft.com/office/drawing/2014/main" id="{3B9D7F7C-86A7-68BC-50DB-6DEEFC2E4A98}"/>
                </a:ext>
              </a:extLst>
            </p:cNvPr>
            <p:cNvGrpSpPr/>
            <p:nvPr/>
          </p:nvGrpSpPr>
          <p:grpSpPr>
            <a:xfrm>
              <a:off x="601263" y="1778087"/>
              <a:ext cx="3024003" cy="568848"/>
              <a:chOff x="601263" y="1778087"/>
              <a:chExt cx="3024003" cy="568848"/>
            </a:xfrm>
          </p:grpSpPr>
          <p:sp>
            <p:nvSpPr>
              <p:cNvPr id="7" name="Freeform 7">
                <a:extLst>
                  <a:ext uri="{FF2B5EF4-FFF2-40B4-BE49-F238E27FC236}">
                    <a16:creationId xmlns:a16="http://schemas.microsoft.com/office/drawing/2014/main" id="{F3A17E7B-EC5A-3161-F7A6-68D65781DEE6}"/>
                  </a:ext>
                </a:extLst>
              </p:cNvPr>
              <p:cNvSpPr/>
              <p:nvPr/>
            </p:nvSpPr>
            <p:spPr>
              <a:xfrm>
                <a:off x="601263" y="1831241"/>
                <a:ext cx="3024003" cy="515685"/>
              </a:xfrm>
              <a:custGeom>
                <a:avLst/>
                <a:gdLst>
                  <a:gd name="f0" fmla="val w"/>
                  <a:gd name="f1" fmla="val h"/>
                  <a:gd name="f2" fmla="val 0"/>
                  <a:gd name="f3" fmla="val 1083733"/>
                  <a:gd name="f4" fmla="val 184812"/>
                  <a:gd name="f5" fmla="*/ f0 1 1083733"/>
                  <a:gd name="f6" fmla="*/ f1 1 184812"/>
                  <a:gd name="f7" fmla="val f2"/>
                  <a:gd name="f8" fmla="val f3"/>
                  <a:gd name="f9" fmla="val f4"/>
                  <a:gd name="f10" fmla="+- f9 0 f7"/>
                  <a:gd name="f11" fmla="+- f8 0 f7"/>
                  <a:gd name="f12" fmla="*/ f11 1 1083733"/>
                  <a:gd name="f13" fmla="*/ f10 1 184812"/>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83733" h="184812">
                    <a:moveTo>
                      <a:pt x="f2" y="f2"/>
                    </a:moveTo>
                    <a:lnTo>
                      <a:pt x="f3" y="f2"/>
                    </a:lnTo>
                    <a:lnTo>
                      <a:pt x="f3" y="f4"/>
                    </a:lnTo>
                    <a:lnTo>
                      <a:pt x="f2" y="f4"/>
                    </a:lnTo>
                    <a:close/>
                  </a:path>
                </a:pathLst>
              </a:custGeom>
              <a:solidFill>
                <a:srgbClr val="FCBCB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8" name="TextBox 8">
                <a:extLst>
                  <a:ext uri="{FF2B5EF4-FFF2-40B4-BE49-F238E27FC236}">
                    <a16:creationId xmlns:a16="http://schemas.microsoft.com/office/drawing/2014/main" id="{CE4582B6-C0E5-F229-509D-92E39A82BCD1}"/>
                  </a:ext>
                </a:extLst>
              </p:cNvPr>
              <p:cNvSpPr txBox="1"/>
              <p:nvPr/>
            </p:nvSpPr>
            <p:spPr>
              <a:xfrm>
                <a:off x="601263" y="1778087"/>
                <a:ext cx="3024003" cy="568848"/>
              </a:xfrm>
              <a:prstGeom prst="rect">
                <a:avLst/>
              </a:prstGeom>
              <a:noFill/>
              <a:ln cap="flat">
                <a:noFill/>
              </a:ln>
            </p:spPr>
            <p:txBody>
              <a:bodyPr vert="horz" wrap="square" lIns="50804" tIns="50804" rIns="50804" bIns="50804" anchor="ctr" anchorCtr="0" compatLnSpc="1">
                <a:noAutofit/>
              </a:bodyPr>
              <a:lstStyle/>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1. Buddy Assignment</a:t>
                </a:r>
              </a:p>
            </p:txBody>
          </p:sp>
        </p:grpSp>
        <p:grpSp>
          <p:nvGrpSpPr>
            <p:cNvPr id="9" name="Group 9">
              <a:extLst>
                <a:ext uri="{FF2B5EF4-FFF2-40B4-BE49-F238E27FC236}">
                  <a16:creationId xmlns:a16="http://schemas.microsoft.com/office/drawing/2014/main" id="{498321CA-85C2-FA49-190A-02D3398CDB37}"/>
                </a:ext>
              </a:extLst>
            </p:cNvPr>
            <p:cNvGrpSpPr/>
            <p:nvPr/>
          </p:nvGrpSpPr>
          <p:grpSpPr>
            <a:xfrm>
              <a:off x="601263" y="4192725"/>
              <a:ext cx="3024003" cy="568848"/>
              <a:chOff x="601263" y="4192725"/>
              <a:chExt cx="3024003" cy="568848"/>
            </a:xfrm>
          </p:grpSpPr>
          <p:sp>
            <p:nvSpPr>
              <p:cNvPr id="10" name="Freeform 10">
                <a:extLst>
                  <a:ext uri="{FF2B5EF4-FFF2-40B4-BE49-F238E27FC236}">
                    <a16:creationId xmlns:a16="http://schemas.microsoft.com/office/drawing/2014/main" id="{5786E1E2-BB9C-A901-2828-143864CE9D16}"/>
                  </a:ext>
                </a:extLst>
              </p:cNvPr>
              <p:cNvSpPr/>
              <p:nvPr/>
            </p:nvSpPr>
            <p:spPr>
              <a:xfrm>
                <a:off x="601263" y="4245879"/>
                <a:ext cx="3024003" cy="515685"/>
              </a:xfrm>
              <a:custGeom>
                <a:avLst/>
                <a:gdLst>
                  <a:gd name="f0" fmla="val w"/>
                  <a:gd name="f1" fmla="val h"/>
                  <a:gd name="f2" fmla="val 0"/>
                  <a:gd name="f3" fmla="val 1083733"/>
                  <a:gd name="f4" fmla="val 184812"/>
                  <a:gd name="f5" fmla="*/ f0 1 1083733"/>
                  <a:gd name="f6" fmla="*/ f1 1 184812"/>
                  <a:gd name="f7" fmla="val f2"/>
                  <a:gd name="f8" fmla="val f3"/>
                  <a:gd name="f9" fmla="val f4"/>
                  <a:gd name="f10" fmla="+- f9 0 f7"/>
                  <a:gd name="f11" fmla="+- f8 0 f7"/>
                  <a:gd name="f12" fmla="*/ f11 1 1083733"/>
                  <a:gd name="f13" fmla="*/ f10 1 184812"/>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83733" h="184812">
                    <a:moveTo>
                      <a:pt x="f2" y="f2"/>
                    </a:moveTo>
                    <a:lnTo>
                      <a:pt x="f3" y="f2"/>
                    </a:lnTo>
                    <a:lnTo>
                      <a:pt x="f3" y="f4"/>
                    </a:lnTo>
                    <a:lnTo>
                      <a:pt x="f2" y="f4"/>
                    </a:lnTo>
                    <a:close/>
                  </a:path>
                </a:pathLst>
              </a:custGeom>
              <a:solidFill>
                <a:srgbClr val="FCBCB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1" name="TextBox 11">
                <a:extLst>
                  <a:ext uri="{FF2B5EF4-FFF2-40B4-BE49-F238E27FC236}">
                    <a16:creationId xmlns:a16="http://schemas.microsoft.com/office/drawing/2014/main" id="{78F8699E-BEB8-6C18-1D79-B0570F89FC7F}"/>
                  </a:ext>
                </a:extLst>
              </p:cNvPr>
              <p:cNvSpPr txBox="1"/>
              <p:nvPr/>
            </p:nvSpPr>
            <p:spPr>
              <a:xfrm>
                <a:off x="601263" y="4192725"/>
                <a:ext cx="3024003" cy="568848"/>
              </a:xfrm>
              <a:prstGeom prst="rect">
                <a:avLst/>
              </a:prstGeom>
              <a:noFill/>
              <a:ln cap="flat">
                <a:noFill/>
              </a:ln>
            </p:spPr>
            <p:txBody>
              <a:bodyPr vert="horz" wrap="square" lIns="50804" tIns="50804" rIns="50804" bIns="50804" anchor="ctr" anchorCtr="0" compatLnSpc="1">
                <a:noAutofit/>
              </a:bodyPr>
              <a:lstStyle/>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2. Purpose of the Buddy Role</a:t>
                </a:r>
              </a:p>
            </p:txBody>
          </p:sp>
        </p:grpSp>
        <p:grpSp>
          <p:nvGrpSpPr>
            <p:cNvPr id="12" name="Group 12">
              <a:extLst>
                <a:ext uri="{FF2B5EF4-FFF2-40B4-BE49-F238E27FC236}">
                  <a16:creationId xmlns:a16="http://schemas.microsoft.com/office/drawing/2014/main" id="{8E1D0324-436A-4D36-B5A2-AB71F58862A0}"/>
                </a:ext>
              </a:extLst>
            </p:cNvPr>
            <p:cNvGrpSpPr/>
            <p:nvPr/>
          </p:nvGrpSpPr>
          <p:grpSpPr>
            <a:xfrm>
              <a:off x="601263" y="7517959"/>
              <a:ext cx="3024003" cy="568848"/>
              <a:chOff x="601263" y="7517959"/>
              <a:chExt cx="3024003" cy="568848"/>
            </a:xfrm>
          </p:grpSpPr>
          <p:sp>
            <p:nvSpPr>
              <p:cNvPr id="13" name="Freeform 13">
                <a:extLst>
                  <a:ext uri="{FF2B5EF4-FFF2-40B4-BE49-F238E27FC236}">
                    <a16:creationId xmlns:a16="http://schemas.microsoft.com/office/drawing/2014/main" id="{7572E293-A7B2-CA3B-CFAB-E31E3D1B4083}"/>
                  </a:ext>
                </a:extLst>
              </p:cNvPr>
              <p:cNvSpPr/>
              <p:nvPr/>
            </p:nvSpPr>
            <p:spPr>
              <a:xfrm>
                <a:off x="601263" y="7571113"/>
                <a:ext cx="3024003" cy="515685"/>
              </a:xfrm>
              <a:custGeom>
                <a:avLst/>
                <a:gdLst>
                  <a:gd name="f0" fmla="val w"/>
                  <a:gd name="f1" fmla="val h"/>
                  <a:gd name="f2" fmla="val 0"/>
                  <a:gd name="f3" fmla="val 1083733"/>
                  <a:gd name="f4" fmla="val 184812"/>
                  <a:gd name="f5" fmla="*/ f0 1 1083733"/>
                  <a:gd name="f6" fmla="*/ f1 1 184812"/>
                  <a:gd name="f7" fmla="val f2"/>
                  <a:gd name="f8" fmla="val f3"/>
                  <a:gd name="f9" fmla="val f4"/>
                  <a:gd name="f10" fmla="+- f9 0 f7"/>
                  <a:gd name="f11" fmla="+- f8 0 f7"/>
                  <a:gd name="f12" fmla="*/ f11 1 1083733"/>
                  <a:gd name="f13" fmla="*/ f10 1 184812"/>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83733" h="184812">
                    <a:moveTo>
                      <a:pt x="f2" y="f2"/>
                    </a:moveTo>
                    <a:lnTo>
                      <a:pt x="f3" y="f2"/>
                    </a:lnTo>
                    <a:lnTo>
                      <a:pt x="f3" y="f4"/>
                    </a:lnTo>
                    <a:lnTo>
                      <a:pt x="f2" y="f4"/>
                    </a:lnTo>
                    <a:close/>
                  </a:path>
                </a:pathLst>
              </a:custGeom>
              <a:solidFill>
                <a:srgbClr val="FCBCB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4" name="TextBox 14">
                <a:extLst>
                  <a:ext uri="{FF2B5EF4-FFF2-40B4-BE49-F238E27FC236}">
                    <a16:creationId xmlns:a16="http://schemas.microsoft.com/office/drawing/2014/main" id="{2DEAF8E2-1AF7-45FC-217C-10AAE3E39B5E}"/>
                  </a:ext>
                </a:extLst>
              </p:cNvPr>
              <p:cNvSpPr txBox="1"/>
              <p:nvPr/>
            </p:nvSpPr>
            <p:spPr>
              <a:xfrm>
                <a:off x="601263" y="7517959"/>
                <a:ext cx="3024003" cy="568848"/>
              </a:xfrm>
              <a:prstGeom prst="rect">
                <a:avLst/>
              </a:prstGeom>
              <a:noFill/>
              <a:ln cap="flat">
                <a:noFill/>
              </a:ln>
            </p:spPr>
            <p:txBody>
              <a:bodyPr vert="horz" wrap="square" lIns="50804" tIns="50804" rIns="50804" bIns="50804" anchor="ctr" anchorCtr="0" compatLnSpc="1">
                <a:noAutofit/>
              </a:bodyPr>
              <a:lstStyle/>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3. What You Can Help With</a:t>
                </a:r>
              </a:p>
            </p:txBody>
          </p:sp>
        </p:grpSp>
        <p:grpSp>
          <p:nvGrpSpPr>
            <p:cNvPr id="15" name="Group 15">
              <a:extLst>
                <a:ext uri="{FF2B5EF4-FFF2-40B4-BE49-F238E27FC236}">
                  <a16:creationId xmlns:a16="http://schemas.microsoft.com/office/drawing/2014/main" id="{102A52D4-836F-8125-A7BD-7C3833454898}"/>
                </a:ext>
              </a:extLst>
            </p:cNvPr>
            <p:cNvGrpSpPr/>
            <p:nvPr/>
          </p:nvGrpSpPr>
          <p:grpSpPr>
            <a:xfrm>
              <a:off x="3934736" y="1778087"/>
              <a:ext cx="3024003" cy="568848"/>
              <a:chOff x="3934736" y="1778087"/>
              <a:chExt cx="3024003" cy="568848"/>
            </a:xfrm>
          </p:grpSpPr>
          <p:sp>
            <p:nvSpPr>
              <p:cNvPr id="16" name="Freeform 16">
                <a:extLst>
                  <a:ext uri="{FF2B5EF4-FFF2-40B4-BE49-F238E27FC236}">
                    <a16:creationId xmlns:a16="http://schemas.microsoft.com/office/drawing/2014/main" id="{CCDEBA8B-1ED4-2D3E-07D5-BC415109AFFE}"/>
                  </a:ext>
                </a:extLst>
              </p:cNvPr>
              <p:cNvSpPr/>
              <p:nvPr/>
            </p:nvSpPr>
            <p:spPr>
              <a:xfrm>
                <a:off x="3934736" y="1831241"/>
                <a:ext cx="3024003" cy="515685"/>
              </a:xfrm>
              <a:custGeom>
                <a:avLst/>
                <a:gdLst>
                  <a:gd name="f0" fmla="val w"/>
                  <a:gd name="f1" fmla="val h"/>
                  <a:gd name="f2" fmla="val 0"/>
                  <a:gd name="f3" fmla="val 1083733"/>
                  <a:gd name="f4" fmla="val 184812"/>
                  <a:gd name="f5" fmla="*/ f0 1 1083733"/>
                  <a:gd name="f6" fmla="*/ f1 1 184812"/>
                  <a:gd name="f7" fmla="val f2"/>
                  <a:gd name="f8" fmla="val f3"/>
                  <a:gd name="f9" fmla="val f4"/>
                  <a:gd name="f10" fmla="+- f9 0 f7"/>
                  <a:gd name="f11" fmla="+- f8 0 f7"/>
                  <a:gd name="f12" fmla="*/ f11 1 1083733"/>
                  <a:gd name="f13" fmla="*/ f10 1 184812"/>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83733" h="184812">
                    <a:moveTo>
                      <a:pt x="f2" y="f2"/>
                    </a:moveTo>
                    <a:lnTo>
                      <a:pt x="f3" y="f2"/>
                    </a:lnTo>
                    <a:lnTo>
                      <a:pt x="f3" y="f4"/>
                    </a:lnTo>
                    <a:lnTo>
                      <a:pt x="f2" y="f4"/>
                    </a:lnTo>
                    <a:close/>
                  </a:path>
                </a:pathLst>
              </a:custGeom>
              <a:solidFill>
                <a:srgbClr val="FCBCB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7" name="TextBox 17">
                <a:extLst>
                  <a:ext uri="{FF2B5EF4-FFF2-40B4-BE49-F238E27FC236}">
                    <a16:creationId xmlns:a16="http://schemas.microsoft.com/office/drawing/2014/main" id="{70F588FC-F7DA-F843-264C-A62291B52CB6}"/>
                  </a:ext>
                </a:extLst>
              </p:cNvPr>
              <p:cNvSpPr txBox="1"/>
              <p:nvPr/>
            </p:nvSpPr>
            <p:spPr>
              <a:xfrm>
                <a:off x="3934736" y="1778087"/>
                <a:ext cx="3024003" cy="568848"/>
              </a:xfrm>
              <a:prstGeom prst="rect">
                <a:avLst/>
              </a:prstGeom>
              <a:noFill/>
              <a:ln cap="flat">
                <a:noFill/>
              </a:ln>
            </p:spPr>
            <p:txBody>
              <a:bodyPr vert="horz" wrap="square" lIns="50804" tIns="50804" rIns="50804" bIns="50804" anchor="ctr" anchorCtr="0" compatLnSpc="1">
                <a:noAutofit/>
              </a:bodyPr>
              <a:lstStyle/>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4. If Something Is Beyond Your Role</a:t>
                </a:r>
              </a:p>
            </p:txBody>
          </p:sp>
        </p:grpSp>
        <p:grpSp>
          <p:nvGrpSpPr>
            <p:cNvPr id="18" name="Group 18">
              <a:extLst>
                <a:ext uri="{FF2B5EF4-FFF2-40B4-BE49-F238E27FC236}">
                  <a16:creationId xmlns:a16="http://schemas.microsoft.com/office/drawing/2014/main" id="{F31A9315-807E-691D-A100-C38E5255A1B3}"/>
                </a:ext>
              </a:extLst>
            </p:cNvPr>
            <p:cNvGrpSpPr/>
            <p:nvPr/>
          </p:nvGrpSpPr>
          <p:grpSpPr>
            <a:xfrm>
              <a:off x="601263" y="2429972"/>
              <a:ext cx="3024003" cy="1679716"/>
              <a:chOff x="601263" y="2429972"/>
              <a:chExt cx="3024003" cy="1679716"/>
            </a:xfrm>
          </p:grpSpPr>
          <p:sp>
            <p:nvSpPr>
              <p:cNvPr id="19" name="Freeform 19">
                <a:extLst>
                  <a:ext uri="{FF2B5EF4-FFF2-40B4-BE49-F238E27FC236}">
                    <a16:creationId xmlns:a16="http://schemas.microsoft.com/office/drawing/2014/main" id="{29DDD829-7178-6723-1870-2666F06D3565}"/>
                  </a:ext>
                </a:extLst>
              </p:cNvPr>
              <p:cNvSpPr/>
              <p:nvPr/>
            </p:nvSpPr>
            <p:spPr>
              <a:xfrm>
                <a:off x="601263" y="2483126"/>
                <a:ext cx="3024003" cy="1626562"/>
              </a:xfrm>
              <a:custGeom>
                <a:avLst/>
                <a:gdLst>
                  <a:gd name="f0" fmla="val w"/>
                  <a:gd name="f1" fmla="val h"/>
                  <a:gd name="f2" fmla="val 0"/>
                  <a:gd name="f3" fmla="val 1083733"/>
                  <a:gd name="f4" fmla="val 582923"/>
                  <a:gd name="f5" fmla="*/ f0 1 1083733"/>
                  <a:gd name="f6" fmla="*/ f1 1 582923"/>
                  <a:gd name="f7" fmla="val f2"/>
                  <a:gd name="f8" fmla="val f3"/>
                  <a:gd name="f9" fmla="val f4"/>
                  <a:gd name="f10" fmla="+- f9 0 f7"/>
                  <a:gd name="f11" fmla="+- f8 0 f7"/>
                  <a:gd name="f12" fmla="*/ f11 1 1083733"/>
                  <a:gd name="f13" fmla="*/ f10 1 582923"/>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83733" h="582923">
                    <a:moveTo>
                      <a:pt x="f2" y="f2"/>
                    </a:moveTo>
                    <a:lnTo>
                      <a:pt x="f3" y="f2"/>
                    </a:lnTo>
                    <a:lnTo>
                      <a:pt x="f3" y="f4"/>
                    </a:lnTo>
                    <a:lnTo>
                      <a:pt x="f2" y="f4"/>
                    </a:lnTo>
                    <a:close/>
                  </a:path>
                </a:pathLst>
              </a:custGeom>
              <a:solidFill>
                <a:srgbClr val="FCEDE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0" name="TextBox 20">
                <a:extLst>
                  <a:ext uri="{FF2B5EF4-FFF2-40B4-BE49-F238E27FC236}">
                    <a16:creationId xmlns:a16="http://schemas.microsoft.com/office/drawing/2014/main" id="{BAF65DB9-BEE2-1C89-94B1-FDBE6D2B2147}"/>
                  </a:ext>
                </a:extLst>
              </p:cNvPr>
              <p:cNvSpPr txBox="1"/>
              <p:nvPr/>
            </p:nvSpPr>
            <p:spPr>
              <a:xfrm>
                <a:off x="601263" y="2429972"/>
                <a:ext cx="3024003" cy="167971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New employee: ___________________________</a:t>
                </a:r>
              </a:p>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Buddy name: _____________________________</a:t>
                </a:r>
              </a:p>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Role / Team: ____________________________</a:t>
                </a:r>
              </a:p>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Start date of buddy role: ________________ Planned end date: _______________________</a:t>
                </a:r>
              </a:p>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p:txBody>
          </p:sp>
        </p:grpSp>
        <p:grpSp>
          <p:nvGrpSpPr>
            <p:cNvPr id="21" name="Group 21">
              <a:extLst>
                <a:ext uri="{FF2B5EF4-FFF2-40B4-BE49-F238E27FC236}">
                  <a16:creationId xmlns:a16="http://schemas.microsoft.com/office/drawing/2014/main" id="{E51179CE-5C6E-F186-32BA-6E45EC9C2E03}"/>
                </a:ext>
              </a:extLst>
            </p:cNvPr>
            <p:cNvGrpSpPr/>
            <p:nvPr/>
          </p:nvGrpSpPr>
          <p:grpSpPr>
            <a:xfrm>
              <a:off x="601263" y="4844600"/>
              <a:ext cx="3024003" cy="2590322"/>
              <a:chOff x="601263" y="4844600"/>
              <a:chExt cx="3024003" cy="2590322"/>
            </a:xfrm>
          </p:grpSpPr>
          <p:sp>
            <p:nvSpPr>
              <p:cNvPr id="22" name="Freeform 22">
                <a:extLst>
                  <a:ext uri="{FF2B5EF4-FFF2-40B4-BE49-F238E27FC236}">
                    <a16:creationId xmlns:a16="http://schemas.microsoft.com/office/drawing/2014/main" id="{5914A1F7-DDA1-7E32-E237-92DB61E488BA}"/>
                  </a:ext>
                </a:extLst>
              </p:cNvPr>
              <p:cNvSpPr/>
              <p:nvPr/>
            </p:nvSpPr>
            <p:spPr>
              <a:xfrm>
                <a:off x="601263" y="4897764"/>
                <a:ext cx="3024003" cy="2537158"/>
              </a:xfrm>
              <a:custGeom>
                <a:avLst/>
                <a:gdLst>
                  <a:gd name="f0" fmla="val w"/>
                  <a:gd name="f1" fmla="val h"/>
                  <a:gd name="f2" fmla="val 0"/>
                  <a:gd name="f3" fmla="val 1083733"/>
                  <a:gd name="f4" fmla="val 909261"/>
                  <a:gd name="f5" fmla="*/ f0 1 1083733"/>
                  <a:gd name="f6" fmla="*/ f1 1 909261"/>
                  <a:gd name="f7" fmla="val f2"/>
                  <a:gd name="f8" fmla="val f3"/>
                  <a:gd name="f9" fmla="val f4"/>
                  <a:gd name="f10" fmla="+- f9 0 f7"/>
                  <a:gd name="f11" fmla="+- f8 0 f7"/>
                  <a:gd name="f12" fmla="*/ f11 1 1083733"/>
                  <a:gd name="f13" fmla="*/ f10 1 90926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83733" h="909261">
                    <a:moveTo>
                      <a:pt x="f2" y="f2"/>
                    </a:moveTo>
                    <a:lnTo>
                      <a:pt x="f3" y="f2"/>
                    </a:lnTo>
                    <a:lnTo>
                      <a:pt x="f3" y="f4"/>
                    </a:lnTo>
                    <a:lnTo>
                      <a:pt x="f2" y="f4"/>
                    </a:lnTo>
                    <a:close/>
                  </a:path>
                </a:pathLst>
              </a:custGeom>
              <a:solidFill>
                <a:srgbClr val="FCEDE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3" name="TextBox 23">
                <a:extLst>
                  <a:ext uri="{FF2B5EF4-FFF2-40B4-BE49-F238E27FC236}">
                    <a16:creationId xmlns:a16="http://schemas.microsoft.com/office/drawing/2014/main" id="{18B4355B-EA9E-04EA-E6A3-0F4950D57436}"/>
                  </a:ext>
                </a:extLst>
              </p:cNvPr>
              <p:cNvSpPr txBox="1"/>
              <p:nvPr/>
            </p:nvSpPr>
            <p:spPr>
              <a:xfrm>
                <a:off x="601263" y="4844600"/>
                <a:ext cx="3024003" cy="2590312"/>
              </a:xfrm>
              <a:prstGeom prst="rect">
                <a:avLst/>
              </a:prstGeom>
              <a:noFill/>
              <a:ln cap="flat">
                <a:noFill/>
              </a:ln>
            </p:spPr>
            <p:txBody>
              <a:bodyPr vert="horz" wrap="square" lIns="50804" tIns="50804" rIns="50804" bIns="50804" anchor="ctr" anchorCtr="0" compatLnSpc="1">
                <a:noAutofit/>
              </a:bodyPr>
              <a:lstStyle/>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As a buddy, your </a:t>
                </a:r>
                <a:r>
                  <a:rPr lang="en-US" sz="1200" b="1" i="0" u="none" strike="noStrike" kern="1200" cap="none" spc="-45" baseline="0">
                    <a:solidFill>
                      <a:srgbClr val="464646"/>
                    </a:solidFill>
                    <a:uFillTx/>
                    <a:latin typeface="Open Sans Bold"/>
                    <a:ea typeface="Open Sans Bold"/>
                    <a:cs typeface="Open Sans Bold"/>
                  </a:rPr>
                  <a:t>role </a:t>
                </a:r>
                <a:r>
                  <a:rPr lang="en-US" sz="1200" b="0" i="0" u="none" strike="noStrike" kern="1200" cap="none" spc="-45" baseline="0">
                    <a:solidFill>
                      <a:srgbClr val="464646"/>
                    </a:solidFill>
                    <a:uFillTx/>
                    <a:latin typeface="Open Sans"/>
                    <a:ea typeface="Open Sans"/>
                    <a:cs typeface="Open Sans"/>
                  </a:rPr>
                  <a:t>is to:</a:t>
                </a:r>
              </a:p>
              <a:p>
                <a:pPr marL="259076" marR="0" lvl="1" indent="-129543" algn="l"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Be a friendly point of contact</a:t>
                </a:r>
              </a:p>
              <a:p>
                <a:pPr marL="259076" marR="0" lvl="1" indent="-129543" algn="l"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Help with everyday questions</a:t>
                </a:r>
              </a:p>
              <a:p>
                <a:pPr marL="259076" marR="0" lvl="1" indent="-129543" algn="l"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Support informal and social integration</a:t>
                </a:r>
              </a:p>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You are </a:t>
                </a:r>
                <a:r>
                  <a:rPr lang="en-US" sz="1200" b="1" i="0" u="none" strike="noStrike" kern="1200" cap="none" spc="-45" baseline="0">
                    <a:solidFill>
                      <a:srgbClr val="464646"/>
                    </a:solidFill>
                    <a:uFillTx/>
                    <a:latin typeface="Open Sans Bold"/>
                    <a:ea typeface="Open Sans Bold"/>
                    <a:cs typeface="Open Sans Bold"/>
                  </a:rPr>
                  <a:t>not expected </a:t>
                </a:r>
                <a:r>
                  <a:rPr lang="en-US" sz="1200" b="0" i="0" u="none" strike="noStrike" kern="1200" cap="none" spc="-45" baseline="0">
                    <a:solidFill>
                      <a:srgbClr val="464646"/>
                    </a:solidFill>
                    <a:uFillTx/>
                    <a:latin typeface="Open Sans"/>
                    <a:ea typeface="Open Sans"/>
                    <a:cs typeface="Open Sans"/>
                  </a:rPr>
                  <a:t>to:</a:t>
                </a:r>
              </a:p>
              <a:p>
                <a:pPr marL="259076" marR="0" lvl="1" indent="-129543" algn="l"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Act as a supervisor or mentor</a:t>
                </a:r>
              </a:p>
              <a:p>
                <a:pPr marL="259076" marR="0" lvl="1" indent="-129543" algn="l"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Manage performance or conflicts</a:t>
                </a:r>
              </a:p>
              <a:p>
                <a:pPr marL="259076" marR="0" lvl="1" indent="-129543" algn="l"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Handle administrative or personal issues</a:t>
                </a:r>
              </a:p>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464646"/>
                  </a:solidFill>
                  <a:uFillTx/>
                  <a:latin typeface="Open Sans"/>
                  <a:ea typeface="Open Sans"/>
                  <a:cs typeface="Open Sans"/>
                </a:endParaRPr>
              </a:p>
            </p:txBody>
          </p:sp>
        </p:grpSp>
        <p:grpSp>
          <p:nvGrpSpPr>
            <p:cNvPr id="24" name="Group 24">
              <a:extLst>
                <a:ext uri="{FF2B5EF4-FFF2-40B4-BE49-F238E27FC236}">
                  <a16:creationId xmlns:a16="http://schemas.microsoft.com/office/drawing/2014/main" id="{FC30ADC2-04F7-2FBA-425E-5343BE8E0CC4}"/>
                </a:ext>
              </a:extLst>
            </p:cNvPr>
            <p:cNvGrpSpPr/>
            <p:nvPr/>
          </p:nvGrpSpPr>
          <p:grpSpPr>
            <a:xfrm>
              <a:off x="601263" y="8169834"/>
              <a:ext cx="3024003" cy="1979795"/>
              <a:chOff x="601263" y="8169834"/>
              <a:chExt cx="3024003" cy="1979795"/>
            </a:xfrm>
          </p:grpSpPr>
          <p:sp>
            <p:nvSpPr>
              <p:cNvPr id="25" name="Freeform 25">
                <a:extLst>
                  <a:ext uri="{FF2B5EF4-FFF2-40B4-BE49-F238E27FC236}">
                    <a16:creationId xmlns:a16="http://schemas.microsoft.com/office/drawing/2014/main" id="{36C38252-5776-8E2F-DB07-EA9A7A4E22B7}"/>
                  </a:ext>
                </a:extLst>
              </p:cNvPr>
              <p:cNvSpPr/>
              <p:nvPr/>
            </p:nvSpPr>
            <p:spPr>
              <a:xfrm>
                <a:off x="601263" y="8222998"/>
                <a:ext cx="3024003" cy="1926631"/>
              </a:xfrm>
              <a:custGeom>
                <a:avLst/>
                <a:gdLst>
                  <a:gd name="f0" fmla="val w"/>
                  <a:gd name="f1" fmla="val h"/>
                  <a:gd name="f2" fmla="val 0"/>
                  <a:gd name="f3" fmla="val 1083733"/>
                  <a:gd name="f4" fmla="val 690461"/>
                  <a:gd name="f5" fmla="*/ f0 1 1083733"/>
                  <a:gd name="f6" fmla="*/ f1 1 690461"/>
                  <a:gd name="f7" fmla="val f2"/>
                  <a:gd name="f8" fmla="val f3"/>
                  <a:gd name="f9" fmla="val f4"/>
                  <a:gd name="f10" fmla="+- f9 0 f7"/>
                  <a:gd name="f11" fmla="+- f8 0 f7"/>
                  <a:gd name="f12" fmla="*/ f11 1 1083733"/>
                  <a:gd name="f13" fmla="*/ f10 1 69046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83733" h="690461">
                    <a:moveTo>
                      <a:pt x="f2" y="f2"/>
                    </a:moveTo>
                    <a:lnTo>
                      <a:pt x="f3" y="f2"/>
                    </a:lnTo>
                    <a:lnTo>
                      <a:pt x="f3" y="f4"/>
                    </a:lnTo>
                    <a:lnTo>
                      <a:pt x="f2" y="f4"/>
                    </a:lnTo>
                    <a:close/>
                  </a:path>
                </a:pathLst>
              </a:custGeom>
              <a:solidFill>
                <a:srgbClr val="FCEDE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6" name="TextBox 26">
                <a:extLst>
                  <a:ext uri="{FF2B5EF4-FFF2-40B4-BE49-F238E27FC236}">
                    <a16:creationId xmlns:a16="http://schemas.microsoft.com/office/drawing/2014/main" id="{6EF95AFD-2834-2240-EC0B-B903314BABB4}"/>
                  </a:ext>
                </a:extLst>
              </p:cNvPr>
              <p:cNvSpPr txBox="1"/>
              <p:nvPr/>
            </p:nvSpPr>
            <p:spPr>
              <a:xfrm>
                <a:off x="601263" y="8169834"/>
                <a:ext cx="3024003" cy="1979785"/>
              </a:xfrm>
              <a:prstGeom prst="rect">
                <a:avLst/>
              </a:prstGeom>
              <a:noFill/>
              <a:ln cap="flat">
                <a:noFill/>
              </a:ln>
            </p:spPr>
            <p:txBody>
              <a:bodyPr vert="horz" wrap="square" lIns="50804" tIns="50804" rIns="50804" bIns="50804" anchor="ctr" anchorCtr="0" compatLnSpc="1">
                <a:noAutofit/>
              </a:bodyPr>
              <a:lstStyle/>
              <a:p>
                <a:pPr marL="259076" marR="0" lvl="1" indent="-129543" algn="l"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Explaining daily routines</a:t>
                </a:r>
              </a:p>
              <a:p>
                <a:pPr marL="259076" marR="0" lvl="1" indent="-129543" algn="l"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Showing where things are</a:t>
                </a:r>
              </a:p>
              <a:p>
                <a:pPr marL="259076" marR="0" lvl="1" indent="-129543" algn="l"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Answering small practical questions</a:t>
                </a:r>
              </a:p>
              <a:p>
                <a:pPr marL="259076" marR="0" lvl="1" indent="-129543" algn="l"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Inviting the new colleague for breaks</a:t>
                </a:r>
              </a:p>
              <a:p>
                <a:pPr marL="259076" marR="0" lvl="1" indent="-129543" algn="l"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Explaining informal rules or habits</a:t>
                </a:r>
              </a:p>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464646"/>
                  </a:solidFill>
                  <a:uFillTx/>
                  <a:latin typeface="Open Sans"/>
                  <a:ea typeface="Open Sans"/>
                  <a:cs typeface="Open Sans"/>
                </a:endParaRPr>
              </a:p>
            </p:txBody>
          </p:sp>
        </p:grpSp>
        <p:grpSp>
          <p:nvGrpSpPr>
            <p:cNvPr id="27" name="Group 27">
              <a:extLst>
                <a:ext uri="{FF2B5EF4-FFF2-40B4-BE49-F238E27FC236}">
                  <a16:creationId xmlns:a16="http://schemas.microsoft.com/office/drawing/2014/main" id="{19B1319B-70EB-9354-85CF-77E16BE3123A}"/>
                </a:ext>
              </a:extLst>
            </p:cNvPr>
            <p:cNvGrpSpPr/>
            <p:nvPr/>
          </p:nvGrpSpPr>
          <p:grpSpPr>
            <a:xfrm>
              <a:off x="3934736" y="2429972"/>
              <a:ext cx="3024003" cy="1679716"/>
              <a:chOff x="3934736" y="2429972"/>
              <a:chExt cx="3024003" cy="1679716"/>
            </a:xfrm>
          </p:grpSpPr>
          <p:sp>
            <p:nvSpPr>
              <p:cNvPr id="28" name="Freeform 28">
                <a:extLst>
                  <a:ext uri="{FF2B5EF4-FFF2-40B4-BE49-F238E27FC236}">
                    <a16:creationId xmlns:a16="http://schemas.microsoft.com/office/drawing/2014/main" id="{E6F0C909-4FD2-9B63-4FA9-97A6758DF5DE}"/>
                  </a:ext>
                </a:extLst>
              </p:cNvPr>
              <p:cNvSpPr/>
              <p:nvPr/>
            </p:nvSpPr>
            <p:spPr>
              <a:xfrm>
                <a:off x="3934736" y="2483126"/>
                <a:ext cx="3024003" cy="1626562"/>
              </a:xfrm>
              <a:custGeom>
                <a:avLst/>
                <a:gdLst>
                  <a:gd name="f0" fmla="val w"/>
                  <a:gd name="f1" fmla="val h"/>
                  <a:gd name="f2" fmla="val 0"/>
                  <a:gd name="f3" fmla="val 1083733"/>
                  <a:gd name="f4" fmla="val 582923"/>
                  <a:gd name="f5" fmla="*/ f0 1 1083733"/>
                  <a:gd name="f6" fmla="*/ f1 1 582923"/>
                  <a:gd name="f7" fmla="val f2"/>
                  <a:gd name="f8" fmla="val f3"/>
                  <a:gd name="f9" fmla="val f4"/>
                  <a:gd name="f10" fmla="+- f9 0 f7"/>
                  <a:gd name="f11" fmla="+- f8 0 f7"/>
                  <a:gd name="f12" fmla="*/ f11 1 1083733"/>
                  <a:gd name="f13" fmla="*/ f10 1 582923"/>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83733" h="582923">
                    <a:moveTo>
                      <a:pt x="f2" y="f2"/>
                    </a:moveTo>
                    <a:lnTo>
                      <a:pt x="f3" y="f2"/>
                    </a:lnTo>
                    <a:lnTo>
                      <a:pt x="f3" y="f4"/>
                    </a:lnTo>
                    <a:lnTo>
                      <a:pt x="f2" y="f4"/>
                    </a:lnTo>
                    <a:close/>
                  </a:path>
                </a:pathLst>
              </a:custGeom>
              <a:solidFill>
                <a:srgbClr val="FCEDE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9" name="TextBox 29">
                <a:extLst>
                  <a:ext uri="{FF2B5EF4-FFF2-40B4-BE49-F238E27FC236}">
                    <a16:creationId xmlns:a16="http://schemas.microsoft.com/office/drawing/2014/main" id="{FE66F5B2-BF07-1A0D-D76B-296B70396111}"/>
                  </a:ext>
                </a:extLst>
              </p:cNvPr>
              <p:cNvSpPr txBox="1"/>
              <p:nvPr/>
            </p:nvSpPr>
            <p:spPr>
              <a:xfrm>
                <a:off x="3934736" y="2429972"/>
                <a:ext cx="3024003" cy="1679716"/>
              </a:xfrm>
              <a:prstGeom prst="rect">
                <a:avLst/>
              </a:prstGeom>
              <a:noFill/>
              <a:ln cap="flat">
                <a:noFill/>
              </a:ln>
            </p:spPr>
            <p:txBody>
              <a:bodyPr vert="horz" wrap="square" lIns="50804" tIns="50804" rIns="50804" bIns="50804" anchor="ctr" anchorCtr="0" compatLnSpc="1">
                <a:noAutofit/>
              </a:bodyPr>
              <a:lstStyle/>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If a question or issue goes beyond your role:</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Speak with the manager</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Contact HR</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Ask for guidance if you are unsure</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464646"/>
                  </a:solidFill>
                  <a:uFillTx/>
                  <a:latin typeface="Open Sans"/>
                  <a:ea typeface="Open Sans"/>
                  <a:cs typeface="Open Sans"/>
                </a:endParaRPr>
              </a:p>
            </p:txBody>
          </p:sp>
        </p:grpSp>
        <p:grpSp>
          <p:nvGrpSpPr>
            <p:cNvPr id="30" name="Group 30">
              <a:extLst>
                <a:ext uri="{FF2B5EF4-FFF2-40B4-BE49-F238E27FC236}">
                  <a16:creationId xmlns:a16="http://schemas.microsoft.com/office/drawing/2014/main" id="{C922CE5E-7958-1C67-6559-3899EAF4DE25}"/>
                </a:ext>
              </a:extLst>
            </p:cNvPr>
            <p:cNvGrpSpPr/>
            <p:nvPr/>
          </p:nvGrpSpPr>
          <p:grpSpPr>
            <a:xfrm>
              <a:off x="3934736" y="4192725"/>
              <a:ext cx="3024003" cy="568848"/>
              <a:chOff x="3934736" y="4192725"/>
              <a:chExt cx="3024003" cy="568848"/>
            </a:xfrm>
          </p:grpSpPr>
          <p:sp>
            <p:nvSpPr>
              <p:cNvPr id="31" name="Freeform 31">
                <a:extLst>
                  <a:ext uri="{FF2B5EF4-FFF2-40B4-BE49-F238E27FC236}">
                    <a16:creationId xmlns:a16="http://schemas.microsoft.com/office/drawing/2014/main" id="{86EEDD12-C83B-B6AA-E973-780AA9D6E11A}"/>
                  </a:ext>
                </a:extLst>
              </p:cNvPr>
              <p:cNvSpPr/>
              <p:nvPr/>
            </p:nvSpPr>
            <p:spPr>
              <a:xfrm>
                <a:off x="3934736" y="4245879"/>
                <a:ext cx="3024003" cy="515685"/>
              </a:xfrm>
              <a:custGeom>
                <a:avLst/>
                <a:gdLst>
                  <a:gd name="f0" fmla="val w"/>
                  <a:gd name="f1" fmla="val h"/>
                  <a:gd name="f2" fmla="val 0"/>
                  <a:gd name="f3" fmla="val 1083733"/>
                  <a:gd name="f4" fmla="val 184812"/>
                  <a:gd name="f5" fmla="*/ f0 1 1083733"/>
                  <a:gd name="f6" fmla="*/ f1 1 184812"/>
                  <a:gd name="f7" fmla="val f2"/>
                  <a:gd name="f8" fmla="val f3"/>
                  <a:gd name="f9" fmla="val f4"/>
                  <a:gd name="f10" fmla="+- f9 0 f7"/>
                  <a:gd name="f11" fmla="+- f8 0 f7"/>
                  <a:gd name="f12" fmla="*/ f11 1 1083733"/>
                  <a:gd name="f13" fmla="*/ f10 1 184812"/>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83733" h="184812">
                    <a:moveTo>
                      <a:pt x="f2" y="f2"/>
                    </a:moveTo>
                    <a:lnTo>
                      <a:pt x="f3" y="f2"/>
                    </a:lnTo>
                    <a:lnTo>
                      <a:pt x="f3" y="f4"/>
                    </a:lnTo>
                    <a:lnTo>
                      <a:pt x="f2" y="f4"/>
                    </a:lnTo>
                    <a:close/>
                  </a:path>
                </a:pathLst>
              </a:custGeom>
              <a:solidFill>
                <a:srgbClr val="FCBCB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2" name="TextBox 32">
                <a:extLst>
                  <a:ext uri="{FF2B5EF4-FFF2-40B4-BE49-F238E27FC236}">
                    <a16:creationId xmlns:a16="http://schemas.microsoft.com/office/drawing/2014/main" id="{D04426FE-A5EA-B1C6-EF6E-C10C7C8ACAFF}"/>
                  </a:ext>
                </a:extLst>
              </p:cNvPr>
              <p:cNvSpPr txBox="1"/>
              <p:nvPr/>
            </p:nvSpPr>
            <p:spPr>
              <a:xfrm>
                <a:off x="3934736" y="4192725"/>
                <a:ext cx="3024003" cy="568848"/>
              </a:xfrm>
              <a:prstGeom prst="rect">
                <a:avLst/>
              </a:prstGeom>
              <a:noFill/>
              <a:ln cap="flat">
                <a:noFill/>
              </a:ln>
            </p:spPr>
            <p:txBody>
              <a:bodyPr vert="horz" wrap="square" lIns="50804" tIns="50804" rIns="50804" bIns="50804" anchor="ctr" anchorCtr="0" compatLnSpc="1">
                <a:noAutofit/>
              </a:bodyPr>
              <a:lstStyle/>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5. Suggested Check-Ins</a:t>
                </a:r>
              </a:p>
            </p:txBody>
          </p:sp>
        </p:grpSp>
        <p:grpSp>
          <p:nvGrpSpPr>
            <p:cNvPr id="33" name="Group 33">
              <a:extLst>
                <a:ext uri="{FF2B5EF4-FFF2-40B4-BE49-F238E27FC236}">
                  <a16:creationId xmlns:a16="http://schemas.microsoft.com/office/drawing/2014/main" id="{ACADF12F-09B6-E5CE-FC61-1345D74BAC24}"/>
                </a:ext>
              </a:extLst>
            </p:cNvPr>
            <p:cNvGrpSpPr/>
            <p:nvPr/>
          </p:nvGrpSpPr>
          <p:grpSpPr>
            <a:xfrm>
              <a:off x="3934736" y="4844600"/>
              <a:ext cx="3024003" cy="2590322"/>
              <a:chOff x="3934736" y="4844600"/>
              <a:chExt cx="3024003" cy="2590322"/>
            </a:xfrm>
          </p:grpSpPr>
          <p:sp>
            <p:nvSpPr>
              <p:cNvPr id="34" name="Freeform 34">
                <a:extLst>
                  <a:ext uri="{FF2B5EF4-FFF2-40B4-BE49-F238E27FC236}">
                    <a16:creationId xmlns:a16="http://schemas.microsoft.com/office/drawing/2014/main" id="{62750D1B-26E9-AF9D-AC77-920B0A185165}"/>
                  </a:ext>
                </a:extLst>
              </p:cNvPr>
              <p:cNvSpPr/>
              <p:nvPr/>
            </p:nvSpPr>
            <p:spPr>
              <a:xfrm>
                <a:off x="3934736" y="4897764"/>
                <a:ext cx="3024003" cy="2537158"/>
              </a:xfrm>
              <a:custGeom>
                <a:avLst/>
                <a:gdLst>
                  <a:gd name="f0" fmla="val w"/>
                  <a:gd name="f1" fmla="val h"/>
                  <a:gd name="f2" fmla="val 0"/>
                  <a:gd name="f3" fmla="val 1083733"/>
                  <a:gd name="f4" fmla="val 909261"/>
                  <a:gd name="f5" fmla="*/ f0 1 1083733"/>
                  <a:gd name="f6" fmla="*/ f1 1 909261"/>
                  <a:gd name="f7" fmla="val f2"/>
                  <a:gd name="f8" fmla="val f3"/>
                  <a:gd name="f9" fmla="val f4"/>
                  <a:gd name="f10" fmla="+- f9 0 f7"/>
                  <a:gd name="f11" fmla="+- f8 0 f7"/>
                  <a:gd name="f12" fmla="*/ f11 1 1083733"/>
                  <a:gd name="f13" fmla="*/ f10 1 90926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83733" h="909261">
                    <a:moveTo>
                      <a:pt x="f2" y="f2"/>
                    </a:moveTo>
                    <a:lnTo>
                      <a:pt x="f3" y="f2"/>
                    </a:lnTo>
                    <a:lnTo>
                      <a:pt x="f3" y="f4"/>
                    </a:lnTo>
                    <a:lnTo>
                      <a:pt x="f2" y="f4"/>
                    </a:lnTo>
                    <a:close/>
                  </a:path>
                </a:pathLst>
              </a:custGeom>
              <a:solidFill>
                <a:srgbClr val="FCEDE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5" name="TextBox 35">
                <a:extLst>
                  <a:ext uri="{FF2B5EF4-FFF2-40B4-BE49-F238E27FC236}">
                    <a16:creationId xmlns:a16="http://schemas.microsoft.com/office/drawing/2014/main" id="{82E0B4AC-7199-A9DC-86AE-B57D9D5549D9}"/>
                  </a:ext>
                </a:extLst>
              </p:cNvPr>
              <p:cNvSpPr txBox="1"/>
              <p:nvPr/>
            </p:nvSpPr>
            <p:spPr>
              <a:xfrm>
                <a:off x="3934736" y="4844600"/>
                <a:ext cx="3024003" cy="2590312"/>
              </a:xfrm>
              <a:prstGeom prst="rect">
                <a:avLst/>
              </a:prstGeom>
              <a:noFill/>
              <a:ln cap="flat">
                <a:noFill/>
              </a:ln>
            </p:spPr>
            <p:txBody>
              <a:bodyPr vert="horz" wrap="square" lIns="50804" tIns="50804" rIns="50804" bIns="50804" anchor="ctr" anchorCtr="0" compatLnSpc="1">
                <a:noAutofit/>
              </a:bodyPr>
              <a:lstStyle/>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Examples to be adapted to context:</a:t>
                </a:r>
              </a:p>
              <a:p>
                <a:pPr marL="259076" marR="0" lvl="1" indent="-129543" algn="l"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Welcome on the first day</a:t>
                </a:r>
              </a:p>
              <a:p>
                <a:pPr marL="259076" marR="0" lvl="1" indent="-129543" algn="l"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Short informal check-ins during the first week</a:t>
                </a:r>
              </a:p>
              <a:p>
                <a:pPr marL="259076" marR="0" lvl="1" indent="-129543" algn="l"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Weekly check-ins during the first month</a:t>
                </a:r>
              </a:p>
              <a:p>
                <a:pPr marL="259076" marR="0" lvl="1" indent="-129543" algn="l"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Closing check-in at the end of the buddy period</a:t>
                </a:r>
              </a:p>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464646"/>
                  </a:solidFill>
                  <a:uFillTx/>
                  <a:latin typeface="Open Sans"/>
                  <a:ea typeface="Open Sans"/>
                  <a:cs typeface="Open Sans"/>
                </a:endParaRPr>
              </a:p>
            </p:txBody>
          </p:sp>
        </p:grpSp>
        <p:grpSp>
          <p:nvGrpSpPr>
            <p:cNvPr id="36" name="Group 36">
              <a:extLst>
                <a:ext uri="{FF2B5EF4-FFF2-40B4-BE49-F238E27FC236}">
                  <a16:creationId xmlns:a16="http://schemas.microsoft.com/office/drawing/2014/main" id="{1C568D8E-4ABF-53FE-9727-396059F569FE}"/>
                </a:ext>
              </a:extLst>
            </p:cNvPr>
            <p:cNvGrpSpPr/>
            <p:nvPr/>
          </p:nvGrpSpPr>
          <p:grpSpPr>
            <a:xfrm>
              <a:off x="3934736" y="7517959"/>
              <a:ext cx="3024003" cy="567065"/>
              <a:chOff x="3934736" y="7517959"/>
              <a:chExt cx="3024003" cy="567065"/>
            </a:xfrm>
          </p:grpSpPr>
          <p:sp>
            <p:nvSpPr>
              <p:cNvPr id="37" name="Freeform 37">
                <a:extLst>
                  <a:ext uri="{FF2B5EF4-FFF2-40B4-BE49-F238E27FC236}">
                    <a16:creationId xmlns:a16="http://schemas.microsoft.com/office/drawing/2014/main" id="{3B6F8D20-0E0E-FE02-707A-3E1A69429861}"/>
                  </a:ext>
                </a:extLst>
              </p:cNvPr>
              <p:cNvSpPr/>
              <p:nvPr/>
            </p:nvSpPr>
            <p:spPr>
              <a:xfrm>
                <a:off x="3934736" y="7571113"/>
                <a:ext cx="3024003" cy="513911"/>
              </a:xfrm>
              <a:custGeom>
                <a:avLst/>
                <a:gdLst>
                  <a:gd name="f0" fmla="val w"/>
                  <a:gd name="f1" fmla="val h"/>
                  <a:gd name="f2" fmla="val 0"/>
                  <a:gd name="f3" fmla="val 1083733"/>
                  <a:gd name="f4" fmla="val 184173"/>
                  <a:gd name="f5" fmla="*/ f0 1 1083733"/>
                  <a:gd name="f6" fmla="*/ f1 1 184173"/>
                  <a:gd name="f7" fmla="val f2"/>
                  <a:gd name="f8" fmla="val f3"/>
                  <a:gd name="f9" fmla="val f4"/>
                  <a:gd name="f10" fmla="+- f9 0 f7"/>
                  <a:gd name="f11" fmla="+- f8 0 f7"/>
                  <a:gd name="f12" fmla="*/ f11 1 1083733"/>
                  <a:gd name="f13" fmla="*/ f10 1 184173"/>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83733" h="184173">
                    <a:moveTo>
                      <a:pt x="f2" y="f2"/>
                    </a:moveTo>
                    <a:lnTo>
                      <a:pt x="f3" y="f2"/>
                    </a:lnTo>
                    <a:lnTo>
                      <a:pt x="f3" y="f4"/>
                    </a:lnTo>
                    <a:lnTo>
                      <a:pt x="f2" y="f4"/>
                    </a:lnTo>
                    <a:close/>
                  </a:path>
                </a:pathLst>
              </a:custGeom>
              <a:solidFill>
                <a:srgbClr val="FCBCB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8" name="TextBox 38">
                <a:extLst>
                  <a:ext uri="{FF2B5EF4-FFF2-40B4-BE49-F238E27FC236}">
                    <a16:creationId xmlns:a16="http://schemas.microsoft.com/office/drawing/2014/main" id="{90279C7F-4FED-FB93-74D2-1ED3AB6AB81E}"/>
                  </a:ext>
                </a:extLst>
              </p:cNvPr>
              <p:cNvSpPr txBox="1"/>
              <p:nvPr/>
            </p:nvSpPr>
            <p:spPr>
              <a:xfrm>
                <a:off x="3934736" y="7517959"/>
                <a:ext cx="3024003" cy="567065"/>
              </a:xfrm>
              <a:prstGeom prst="rect">
                <a:avLst/>
              </a:prstGeom>
              <a:noFill/>
              <a:ln cap="flat">
                <a:noFill/>
              </a:ln>
            </p:spPr>
            <p:txBody>
              <a:bodyPr vert="horz" wrap="square" lIns="50804" tIns="50804" rIns="50804" bIns="50804" anchor="ctr" anchorCtr="0" compatLnSpc="1">
                <a:noAutofit/>
              </a:bodyPr>
              <a:lstStyle/>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6. Support for Buddies</a:t>
                </a:r>
              </a:p>
            </p:txBody>
          </p:sp>
        </p:grpSp>
        <p:grpSp>
          <p:nvGrpSpPr>
            <p:cNvPr id="39" name="Group 39">
              <a:extLst>
                <a:ext uri="{FF2B5EF4-FFF2-40B4-BE49-F238E27FC236}">
                  <a16:creationId xmlns:a16="http://schemas.microsoft.com/office/drawing/2014/main" id="{9977AEB5-77A6-09BE-1113-D5C0F75F36CE}"/>
                </a:ext>
              </a:extLst>
            </p:cNvPr>
            <p:cNvGrpSpPr/>
            <p:nvPr/>
          </p:nvGrpSpPr>
          <p:grpSpPr>
            <a:xfrm>
              <a:off x="3934736" y="8168051"/>
              <a:ext cx="3024003" cy="1979794"/>
              <a:chOff x="3934736" y="8168051"/>
              <a:chExt cx="3024003" cy="1979794"/>
            </a:xfrm>
          </p:grpSpPr>
          <p:sp>
            <p:nvSpPr>
              <p:cNvPr id="40" name="Freeform 40">
                <a:extLst>
                  <a:ext uri="{FF2B5EF4-FFF2-40B4-BE49-F238E27FC236}">
                    <a16:creationId xmlns:a16="http://schemas.microsoft.com/office/drawing/2014/main" id="{68144A96-8432-0FF8-0402-F56EB88985EC}"/>
                  </a:ext>
                </a:extLst>
              </p:cNvPr>
              <p:cNvSpPr/>
              <p:nvPr/>
            </p:nvSpPr>
            <p:spPr>
              <a:xfrm>
                <a:off x="3934736" y="8221214"/>
                <a:ext cx="3024003" cy="1926631"/>
              </a:xfrm>
              <a:custGeom>
                <a:avLst/>
                <a:gdLst>
                  <a:gd name="f0" fmla="val w"/>
                  <a:gd name="f1" fmla="val h"/>
                  <a:gd name="f2" fmla="val 0"/>
                  <a:gd name="f3" fmla="val 1083733"/>
                  <a:gd name="f4" fmla="val 690461"/>
                  <a:gd name="f5" fmla="*/ f0 1 1083733"/>
                  <a:gd name="f6" fmla="*/ f1 1 690461"/>
                  <a:gd name="f7" fmla="val f2"/>
                  <a:gd name="f8" fmla="val f3"/>
                  <a:gd name="f9" fmla="val f4"/>
                  <a:gd name="f10" fmla="+- f9 0 f7"/>
                  <a:gd name="f11" fmla="+- f8 0 f7"/>
                  <a:gd name="f12" fmla="*/ f11 1 1083733"/>
                  <a:gd name="f13" fmla="*/ f10 1 69046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83733" h="690461">
                    <a:moveTo>
                      <a:pt x="f2" y="f2"/>
                    </a:moveTo>
                    <a:lnTo>
                      <a:pt x="f3" y="f2"/>
                    </a:lnTo>
                    <a:lnTo>
                      <a:pt x="f3" y="f4"/>
                    </a:lnTo>
                    <a:lnTo>
                      <a:pt x="f2" y="f4"/>
                    </a:lnTo>
                    <a:close/>
                  </a:path>
                </a:pathLst>
              </a:custGeom>
              <a:solidFill>
                <a:srgbClr val="FCEDE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1" name="TextBox 41">
                <a:extLst>
                  <a:ext uri="{FF2B5EF4-FFF2-40B4-BE49-F238E27FC236}">
                    <a16:creationId xmlns:a16="http://schemas.microsoft.com/office/drawing/2014/main" id="{AC7E14E4-CCE5-88BA-C51C-03F1A1C5D8E2}"/>
                  </a:ext>
                </a:extLst>
              </p:cNvPr>
              <p:cNvSpPr txBox="1"/>
              <p:nvPr/>
            </p:nvSpPr>
            <p:spPr>
              <a:xfrm>
                <a:off x="3934736" y="8168051"/>
                <a:ext cx="3024003" cy="1979785"/>
              </a:xfrm>
              <a:prstGeom prst="rect">
                <a:avLst/>
              </a:prstGeom>
              <a:noFill/>
              <a:ln cap="flat">
                <a:noFill/>
              </a:ln>
            </p:spPr>
            <p:txBody>
              <a:bodyPr vert="horz" wrap="square" lIns="50804" tIns="50804" rIns="50804" bIns="50804" anchor="ctr" anchorCtr="0" compatLnSpc="1">
                <a:noAutofit/>
              </a:bodyPr>
              <a:lstStyle/>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If you have questions about your role, you can contact:</a:t>
                </a:r>
              </a:p>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Manager: ___________________________ </a:t>
                </a:r>
              </a:p>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HR contact: ________________________</a:t>
                </a: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91">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D48B13A1-8419-37D9-0A49-EF44E83AC890}"/>
              </a:ext>
            </a:extLst>
          </p:cNvPr>
          <p:cNvSpPr/>
          <p:nvPr/>
        </p:nvSpPr>
        <p:spPr>
          <a:xfrm>
            <a:off x="1699723" y="-35999"/>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4F25C5A1-72C5-BCD5-C913-4344F2811FFE}"/>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5">
            <a:extLst>
              <a:ext uri="{FF2B5EF4-FFF2-40B4-BE49-F238E27FC236}">
                <a16:creationId xmlns:a16="http://schemas.microsoft.com/office/drawing/2014/main" id="{9DF184A5-523A-6AAE-B6C2-8A21BBDF06F5}"/>
              </a:ext>
            </a:extLst>
          </p:cNvPr>
          <p:cNvSpPr txBox="1"/>
          <p:nvPr/>
        </p:nvSpPr>
        <p:spPr>
          <a:xfrm>
            <a:off x="1427149" y="2259290"/>
            <a:ext cx="4655759" cy="93121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50"/>
              </a:lnSpc>
              <a:spcBef>
                <a:spcPts val="0"/>
              </a:spcBef>
              <a:spcAft>
                <a:spcPts val="0"/>
              </a:spcAft>
              <a:buNone/>
              <a:tabLst/>
              <a:defRPr sz="1800" b="0" i="0" u="none" strike="noStrike" kern="0" cap="none" spc="0" baseline="0">
                <a:solidFill>
                  <a:srgbClr val="000000"/>
                </a:solidFill>
                <a:uFillTx/>
              </a:defRPr>
            </a:pPr>
            <a:r>
              <a:rPr lang="en-CY" sz="7500" b="1" i="0" u="none" strike="noStrike" kern="1200" cap="none" spc="-525" baseline="0">
                <a:solidFill>
                  <a:srgbClr val="EDA5A5"/>
                </a:solidFill>
                <a:uFillTx/>
                <a:latin typeface="Open Sans Bold"/>
                <a:ea typeface="Open Sans Bold"/>
                <a:cs typeface="Open Sans Bold"/>
              </a:rPr>
              <a:t>Activity 8</a:t>
            </a:r>
            <a:endParaRPr lang="en-US" sz="7500" b="1" i="0" u="none" strike="noStrike" kern="1200" cap="none" spc="-525" baseline="0">
              <a:solidFill>
                <a:srgbClr val="EDA5A5"/>
              </a:solidFill>
              <a:uFillTx/>
              <a:latin typeface="Open Sans Bold"/>
              <a:ea typeface="Open Sans Bold"/>
              <a:cs typeface="Open Sans Bold"/>
            </a:endParaRPr>
          </a:p>
        </p:txBody>
      </p:sp>
      <p:sp>
        <p:nvSpPr>
          <p:cNvPr id="8" name="Freeform 2">
            <a:extLst>
              <a:ext uri="{FF2B5EF4-FFF2-40B4-BE49-F238E27FC236}">
                <a16:creationId xmlns:a16="http://schemas.microsoft.com/office/drawing/2014/main" id="{F2644711-EF27-76A7-24EB-4B85DFA83F2F}"/>
              </a:ext>
            </a:extLst>
          </p:cNvPr>
          <p:cNvSpPr/>
          <p:nvPr/>
        </p:nvSpPr>
        <p:spPr>
          <a:xfrm>
            <a:off x="1699723" y="-35999"/>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Freeform 3">
            <a:extLst>
              <a:ext uri="{FF2B5EF4-FFF2-40B4-BE49-F238E27FC236}">
                <a16:creationId xmlns:a16="http://schemas.microsoft.com/office/drawing/2014/main" id="{F8703202-3941-F196-996E-11C72F986166}"/>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F763A63-1EC6-8B04-C811-DD67879D1A94}"/>
              </a:ext>
            </a:extLst>
          </p:cNvPr>
          <p:cNvGrpSpPr/>
          <p:nvPr/>
        </p:nvGrpSpPr>
        <p:grpSpPr>
          <a:xfrm>
            <a:off x="248323" y="1463131"/>
            <a:ext cx="7012497" cy="2219861"/>
            <a:chOff x="248323" y="1463131"/>
            <a:chExt cx="7012497" cy="2219861"/>
          </a:xfrm>
        </p:grpSpPr>
        <p:sp>
          <p:nvSpPr>
            <p:cNvPr id="3" name="Freeform 3">
              <a:extLst>
                <a:ext uri="{FF2B5EF4-FFF2-40B4-BE49-F238E27FC236}">
                  <a16:creationId xmlns:a16="http://schemas.microsoft.com/office/drawing/2014/main" id="{3A3C864B-CE3F-0006-D421-1E730873EBF7}"/>
                </a:ext>
              </a:extLst>
            </p:cNvPr>
            <p:cNvSpPr/>
            <p:nvPr/>
          </p:nvSpPr>
          <p:spPr>
            <a:xfrm>
              <a:off x="248323" y="1536923"/>
              <a:ext cx="7012497" cy="2146069"/>
            </a:xfrm>
            <a:custGeom>
              <a:avLst/>
              <a:gdLst>
                <a:gd name="f0" fmla="val w"/>
                <a:gd name="f1" fmla="val h"/>
                <a:gd name="f2" fmla="val 0"/>
                <a:gd name="f3" fmla="val 1810458"/>
                <a:gd name="f4" fmla="val 554063"/>
                <a:gd name="f5" fmla="*/ f0 1 1810458"/>
                <a:gd name="f6" fmla="*/ f1 1 554063"/>
                <a:gd name="f7" fmla="val f2"/>
                <a:gd name="f8" fmla="val f3"/>
                <a:gd name="f9" fmla="val f4"/>
                <a:gd name="f10" fmla="+- f9 0 f7"/>
                <a:gd name="f11" fmla="+- f8 0 f7"/>
                <a:gd name="f12" fmla="*/ f11 1 1810458"/>
                <a:gd name="f13" fmla="*/ f10 1 554063"/>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10458" h="554063">
                  <a:moveTo>
                    <a:pt x="f2" y="f2"/>
                  </a:moveTo>
                  <a:lnTo>
                    <a:pt x="f3" y="f2"/>
                  </a:lnTo>
                  <a:lnTo>
                    <a:pt x="f3" y="f4"/>
                  </a:lnTo>
                  <a:lnTo>
                    <a:pt x="f2" y="f4"/>
                  </a:lnTo>
                  <a:close/>
                </a:path>
              </a:pathLst>
            </a:custGeom>
            <a:solidFill>
              <a:srgbClr val="EDA5A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B8F21AC0-7838-6587-EC5A-E3B94ED17EA3}"/>
                </a:ext>
              </a:extLst>
            </p:cNvPr>
            <p:cNvSpPr txBox="1"/>
            <p:nvPr/>
          </p:nvSpPr>
          <p:spPr>
            <a:xfrm>
              <a:off x="248323" y="1463131"/>
              <a:ext cx="7012497" cy="221986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5" name="TextBox 5">
            <a:extLst>
              <a:ext uri="{FF2B5EF4-FFF2-40B4-BE49-F238E27FC236}">
                <a16:creationId xmlns:a16="http://schemas.microsoft.com/office/drawing/2014/main" id="{14E474DA-93C0-C7AC-F084-71445239DD53}"/>
              </a:ext>
            </a:extLst>
          </p:cNvPr>
          <p:cNvSpPr txBox="1"/>
          <p:nvPr/>
        </p:nvSpPr>
        <p:spPr>
          <a:xfrm>
            <a:off x="404484" y="1656426"/>
            <a:ext cx="6649333" cy="186896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3520"/>
              </a:lnSpc>
              <a:spcBef>
                <a:spcPts val="0"/>
              </a:spcBef>
              <a:spcAft>
                <a:spcPts val="0"/>
              </a:spcAft>
              <a:buNone/>
              <a:tabLst/>
              <a:defRPr sz="1800" b="0" i="0" u="none" strike="noStrike" kern="0" cap="none" spc="0" baseline="0">
                <a:solidFill>
                  <a:srgbClr val="000000"/>
                </a:solidFill>
                <a:uFillTx/>
              </a:defRPr>
            </a:pPr>
            <a:r>
              <a:rPr lang="en-US" sz="2626" b="1" i="0" u="none" strike="noStrike" kern="1200" cap="none" spc="-7" baseline="0">
                <a:solidFill>
                  <a:srgbClr val="FFFFFF"/>
                </a:solidFill>
                <a:uFillTx/>
                <a:latin typeface="Open Sans Bold"/>
                <a:ea typeface="Open Sans Bold"/>
                <a:cs typeface="Open Sans Bold"/>
              </a:rPr>
              <a:t>Asking for Help</a:t>
            </a:r>
          </a:p>
          <a:p>
            <a:pPr marL="0" marR="0" lvl="0" indent="0" algn="l"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FFFFFF"/>
                </a:solidFill>
                <a:uFillTx/>
                <a:latin typeface="Open Sans"/>
                <a:ea typeface="Open Sans"/>
                <a:cs typeface="Open Sans"/>
              </a:rPr>
              <a:t>Phrase: </a:t>
            </a:r>
            <a:r>
              <a:rPr lang="en-US" sz="1426" b="1" i="0" u="none" strike="noStrike" kern="1200" cap="none" spc="-4" baseline="0">
                <a:solidFill>
                  <a:srgbClr val="FFFFFF"/>
                </a:solidFill>
                <a:uFillTx/>
                <a:latin typeface="Open Sans Bold"/>
                <a:ea typeface="Open Sans Bold"/>
                <a:cs typeface="Open Sans Bold"/>
              </a:rPr>
              <a:t>“Can you help me, please?”</a:t>
            </a:r>
          </a:p>
          <a:p>
            <a:pPr marL="0" marR="0" lvl="0" indent="0" algn="l"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FFFFFF"/>
                </a:solidFill>
                <a:uFillTx/>
                <a:latin typeface="Open Sans"/>
                <a:ea typeface="Open Sans"/>
                <a:cs typeface="Open Sans"/>
              </a:rPr>
              <a:t>When to use: When you need support or clarification.</a:t>
            </a:r>
          </a:p>
          <a:p>
            <a:pPr marL="0" marR="0" lvl="0" indent="0" algn="l"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FFFFFF"/>
                </a:solidFill>
                <a:uFillTx/>
                <a:latin typeface="Open Sans"/>
                <a:ea typeface="Open Sans"/>
                <a:cs typeface="Open Sans"/>
              </a:rPr>
              <a:t>Translation in local language:</a:t>
            </a:r>
          </a:p>
          <a:p>
            <a:pPr marL="0" marR="0" lvl="0" indent="0" algn="l"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FFFFFF"/>
                </a:solidFill>
                <a:uFillTx/>
                <a:latin typeface="Open Sans"/>
                <a:ea typeface="Open Sans"/>
                <a:cs typeface="Open Sans"/>
              </a:rPr>
              <a:t>________________________________________________________________________</a:t>
            </a:r>
          </a:p>
          <a:p>
            <a:pPr marL="0" marR="0" lvl="0" indent="0" algn="l"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FFFFFF"/>
                </a:solidFill>
                <a:uFillTx/>
                <a:latin typeface="Open Sans"/>
                <a:ea typeface="Open Sans"/>
                <a:cs typeface="Open Sans"/>
              </a:rPr>
              <a:t>Pronunciation (optional):</a:t>
            </a:r>
          </a:p>
          <a:p>
            <a:pPr marL="0" marR="0" lvl="0" indent="0" algn="l"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FFFFFF"/>
                </a:solidFill>
                <a:uFillTx/>
                <a:latin typeface="Open Sans"/>
                <a:ea typeface="Open Sans"/>
                <a:cs typeface="Open Sans"/>
              </a:rPr>
              <a:t>________________________________________________________________________</a:t>
            </a:r>
          </a:p>
        </p:txBody>
      </p:sp>
      <p:grpSp>
        <p:nvGrpSpPr>
          <p:cNvPr id="6" name="Group 6">
            <a:extLst>
              <a:ext uri="{FF2B5EF4-FFF2-40B4-BE49-F238E27FC236}">
                <a16:creationId xmlns:a16="http://schemas.microsoft.com/office/drawing/2014/main" id="{3CA0EBD4-B41F-5A6D-6AFB-D754F8A89583}"/>
              </a:ext>
            </a:extLst>
          </p:cNvPr>
          <p:cNvGrpSpPr/>
          <p:nvPr/>
        </p:nvGrpSpPr>
        <p:grpSpPr>
          <a:xfrm>
            <a:off x="6823627" y="1775060"/>
            <a:ext cx="230181" cy="230181"/>
            <a:chOff x="6823627" y="1775060"/>
            <a:chExt cx="230181" cy="230181"/>
          </a:xfrm>
        </p:grpSpPr>
        <p:sp>
          <p:nvSpPr>
            <p:cNvPr id="7" name="Freeform 7">
              <a:extLst>
                <a:ext uri="{FF2B5EF4-FFF2-40B4-BE49-F238E27FC236}">
                  <a16:creationId xmlns:a16="http://schemas.microsoft.com/office/drawing/2014/main" id="{ED53F0FE-6544-3081-2CCC-B649240046E7}"/>
                </a:ext>
              </a:extLst>
            </p:cNvPr>
            <p:cNvSpPr/>
            <p:nvPr/>
          </p:nvSpPr>
          <p:spPr>
            <a:xfrm>
              <a:off x="6823627" y="1775060"/>
              <a:ext cx="230181" cy="230181"/>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8" name="TextBox 8">
              <a:extLst>
                <a:ext uri="{FF2B5EF4-FFF2-40B4-BE49-F238E27FC236}">
                  <a16:creationId xmlns:a16="http://schemas.microsoft.com/office/drawing/2014/main" id="{E3776BF1-CED6-085A-A6CF-C18C8F5F8CB9}"/>
                </a:ext>
              </a:extLst>
            </p:cNvPr>
            <p:cNvSpPr txBox="1"/>
            <p:nvPr/>
          </p:nvSpPr>
          <p:spPr>
            <a:xfrm>
              <a:off x="6845207" y="1791245"/>
              <a:ext cx="187022" cy="19241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9" name="Freeform 9">
            <a:extLst>
              <a:ext uri="{FF2B5EF4-FFF2-40B4-BE49-F238E27FC236}">
                <a16:creationId xmlns:a16="http://schemas.microsoft.com/office/drawing/2014/main" id="{459788C9-A830-BA28-FF7A-C5540092A5CC}"/>
              </a:ext>
            </a:extLst>
          </p:cNvPr>
          <p:cNvSpPr/>
          <p:nvPr/>
        </p:nvSpPr>
        <p:spPr>
          <a:xfrm>
            <a:off x="273753" y="1341580"/>
            <a:ext cx="1974025" cy="261554"/>
          </a:xfrm>
          <a:custGeom>
            <a:avLst/>
            <a:gdLst>
              <a:gd name="f0" fmla="val w"/>
              <a:gd name="f1" fmla="val h"/>
              <a:gd name="f2" fmla="val 0"/>
              <a:gd name="f3" fmla="val 1974022"/>
              <a:gd name="f4" fmla="val 261558"/>
              <a:gd name="f5" fmla="*/ f0 1 1974022"/>
              <a:gd name="f6" fmla="*/ f1 1 261558"/>
              <a:gd name="f7" fmla="val f2"/>
              <a:gd name="f8" fmla="val f3"/>
              <a:gd name="f9" fmla="val f4"/>
              <a:gd name="f10" fmla="+- f9 0 f7"/>
              <a:gd name="f11" fmla="+- f8 0 f7"/>
              <a:gd name="f12" fmla="*/ f11 1 1974022"/>
              <a:gd name="f13" fmla="*/ f10 1 26155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974022" h="261558">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0" name="Freeform 10">
            <a:extLst>
              <a:ext uri="{FF2B5EF4-FFF2-40B4-BE49-F238E27FC236}">
                <a16:creationId xmlns:a16="http://schemas.microsoft.com/office/drawing/2014/main" id="{79EE68FF-F7DE-E3BA-A499-FDA9B719E54C}"/>
              </a:ext>
            </a:extLst>
          </p:cNvPr>
          <p:cNvSpPr/>
          <p:nvPr/>
        </p:nvSpPr>
        <p:spPr>
          <a:xfrm>
            <a:off x="3575102" y="537932"/>
            <a:ext cx="409788" cy="378031"/>
          </a:xfrm>
          <a:custGeom>
            <a:avLst/>
            <a:gdLst>
              <a:gd name="f0" fmla="val w"/>
              <a:gd name="f1" fmla="val h"/>
              <a:gd name="f2" fmla="val 0"/>
              <a:gd name="f3" fmla="val 409787"/>
              <a:gd name="f4" fmla="val 378028"/>
              <a:gd name="f5" fmla="val 409786"/>
              <a:gd name="f6" fmla="*/ f0 1 409787"/>
              <a:gd name="f7" fmla="*/ f1 1 378028"/>
              <a:gd name="f8" fmla="val f2"/>
              <a:gd name="f9" fmla="val f3"/>
              <a:gd name="f10" fmla="val f4"/>
              <a:gd name="f11" fmla="+- f10 0 f8"/>
              <a:gd name="f12" fmla="+- f9 0 f8"/>
              <a:gd name="f13" fmla="*/ f12 1 409787"/>
              <a:gd name="f14" fmla="*/ f11 1 37802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09787" h="378028">
                <a:moveTo>
                  <a:pt x="f2" y="f2"/>
                </a:moveTo>
                <a:lnTo>
                  <a:pt x="f5" y="f2"/>
                </a:lnTo>
                <a:lnTo>
                  <a:pt x="f5"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1" name="TextBox 11">
            <a:extLst>
              <a:ext uri="{FF2B5EF4-FFF2-40B4-BE49-F238E27FC236}">
                <a16:creationId xmlns:a16="http://schemas.microsoft.com/office/drawing/2014/main" id="{1A0A586B-5B44-DA3B-D0E8-28C568D5BADA}"/>
              </a:ext>
            </a:extLst>
          </p:cNvPr>
          <p:cNvSpPr txBox="1"/>
          <p:nvPr/>
        </p:nvSpPr>
        <p:spPr>
          <a:xfrm>
            <a:off x="766888" y="839766"/>
            <a:ext cx="6037106" cy="37274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314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76" baseline="0">
                <a:solidFill>
                  <a:srgbClr val="464646"/>
                </a:solidFill>
                <a:uFillTx/>
                <a:latin typeface="Open Sans Bold"/>
                <a:ea typeface="Open Sans Bold"/>
                <a:cs typeface="Open Sans Bold"/>
              </a:rPr>
              <a:t>Example Card Template</a:t>
            </a:r>
          </a:p>
        </p:txBody>
      </p:sp>
      <p:grpSp>
        <p:nvGrpSpPr>
          <p:cNvPr id="12" name="Group 14">
            <a:extLst>
              <a:ext uri="{FF2B5EF4-FFF2-40B4-BE49-F238E27FC236}">
                <a16:creationId xmlns:a16="http://schemas.microsoft.com/office/drawing/2014/main" id="{AAC286B5-9706-436C-44D1-6A872360787C}"/>
              </a:ext>
            </a:extLst>
          </p:cNvPr>
          <p:cNvGrpSpPr/>
          <p:nvPr/>
        </p:nvGrpSpPr>
        <p:grpSpPr>
          <a:xfrm>
            <a:off x="248323" y="3773289"/>
            <a:ext cx="7012497" cy="2219861"/>
            <a:chOff x="248323" y="3773289"/>
            <a:chExt cx="7012497" cy="2219861"/>
          </a:xfrm>
        </p:grpSpPr>
        <p:sp>
          <p:nvSpPr>
            <p:cNvPr id="13" name="Freeform 15">
              <a:extLst>
                <a:ext uri="{FF2B5EF4-FFF2-40B4-BE49-F238E27FC236}">
                  <a16:creationId xmlns:a16="http://schemas.microsoft.com/office/drawing/2014/main" id="{1E939BD2-453D-D7BC-733F-B21FF455A4A3}"/>
                </a:ext>
              </a:extLst>
            </p:cNvPr>
            <p:cNvSpPr/>
            <p:nvPr/>
          </p:nvSpPr>
          <p:spPr>
            <a:xfrm>
              <a:off x="248323" y="3847072"/>
              <a:ext cx="7012497" cy="2146069"/>
            </a:xfrm>
            <a:custGeom>
              <a:avLst/>
              <a:gdLst>
                <a:gd name="f0" fmla="val w"/>
                <a:gd name="f1" fmla="val h"/>
                <a:gd name="f2" fmla="val 0"/>
                <a:gd name="f3" fmla="val 1810458"/>
                <a:gd name="f4" fmla="val 554063"/>
                <a:gd name="f5" fmla="*/ f0 1 1810458"/>
                <a:gd name="f6" fmla="*/ f1 1 554063"/>
                <a:gd name="f7" fmla="val f2"/>
                <a:gd name="f8" fmla="val f3"/>
                <a:gd name="f9" fmla="val f4"/>
                <a:gd name="f10" fmla="+- f9 0 f7"/>
                <a:gd name="f11" fmla="+- f8 0 f7"/>
                <a:gd name="f12" fmla="*/ f11 1 1810458"/>
                <a:gd name="f13" fmla="*/ f10 1 554063"/>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10458" h="554063">
                  <a:moveTo>
                    <a:pt x="f2" y="f2"/>
                  </a:moveTo>
                  <a:lnTo>
                    <a:pt x="f3" y="f2"/>
                  </a:lnTo>
                  <a:lnTo>
                    <a:pt x="f3" y="f4"/>
                  </a:lnTo>
                  <a:lnTo>
                    <a:pt x="f2" y="f4"/>
                  </a:lnTo>
                  <a:close/>
                </a:path>
              </a:pathLst>
            </a:custGeom>
            <a:solidFill>
              <a:srgbClr val="EDA5A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4" name="TextBox 16">
              <a:extLst>
                <a:ext uri="{FF2B5EF4-FFF2-40B4-BE49-F238E27FC236}">
                  <a16:creationId xmlns:a16="http://schemas.microsoft.com/office/drawing/2014/main" id="{E55DF532-D7CF-B76D-3354-FDFE5B5E66DC}"/>
                </a:ext>
              </a:extLst>
            </p:cNvPr>
            <p:cNvSpPr txBox="1"/>
            <p:nvPr/>
          </p:nvSpPr>
          <p:spPr>
            <a:xfrm>
              <a:off x="248323" y="3773289"/>
              <a:ext cx="7012497" cy="221986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5" name="TextBox 17">
            <a:extLst>
              <a:ext uri="{FF2B5EF4-FFF2-40B4-BE49-F238E27FC236}">
                <a16:creationId xmlns:a16="http://schemas.microsoft.com/office/drawing/2014/main" id="{58D7C60D-1266-C0A6-821B-5AC90F80B4F5}"/>
              </a:ext>
            </a:extLst>
          </p:cNvPr>
          <p:cNvSpPr txBox="1"/>
          <p:nvPr/>
        </p:nvSpPr>
        <p:spPr>
          <a:xfrm>
            <a:off x="404484" y="4001697"/>
            <a:ext cx="6649333" cy="186896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3520"/>
              </a:lnSpc>
              <a:spcBef>
                <a:spcPts val="0"/>
              </a:spcBef>
              <a:spcAft>
                <a:spcPts val="0"/>
              </a:spcAft>
              <a:buNone/>
              <a:tabLst/>
              <a:defRPr sz="1800" b="0" i="0" u="none" strike="noStrike" kern="0" cap="none" spc="0" baseline="0">
                <a:solidFill>
                  <a:srgbClr val="000000"/>
                </a:solidFill>
                <a:uFillTx/>
              </a:defRPr>
            </a:pPr>
            <a:r>
              <a:rPr lang="en-US" sz="2626" b="1" i="0" u="none" strike="noStrike" kern="1200" cap="none" spc="-7" baseline="0">
                <a:solidFill>
                  <a:srgbClr val="FFFFFF"/>
                </a:solidFill>
                <a:uFillTx/>
                <a:latin typeface="Open Sans Bold"/>
                <a:ea typeface="Open Sans Bold"/>
                <a:cs typeface="Open Sans Bold"/>
              </a:rPr>
              <a:t>Asking for Clarification</a:t>
            </a:r>
          </a:p>
          <a:p>
            <a:pPr marL="0" marR="0" lvl="0" indent="0" algn="l"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FFFFFF"/>
                </a:solidFill>
                <a:uFillTx/>
                <a:latin typeface="Open Sans"/>
                <a:ea typeface="Open Sans"/>
                <a:cs typeface="Open Sans"/>
              </a:rPr>
              <a:t>Phrase: </a:t>
            </a:r>
            <a:r>
              <a:rPr lang="en-US" sz="1426" b="1" i="0" u="none" strike="noStrike" kern="1200" cap="none" spc="-4" baseline="0">
                <a:solidFill>
                  <a:srgbClr val="FFFFFF"/>
                </a:solidFill>
                <a:uFillTx/>
                <a:latin typeface="Open Sans Bold"/>
                <a:ea typeface="Open Sans Bold"/>
                <a:cs typeface="Open Sans Bold"/>
              </a:rPr>
              <a:t>“Can you explain this again, please?”</a:t>
            </a:r>
          </a:p>
          <a:p>
            <a:pPr marL="0" marR="0" lvl="0" indent="0" algn="l"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FFFFFF"/>
                </a:solidFill>
                <a:uFillTx/>
                <a:latin typeface="Open Sans"/>
                <a:ea typeface="Open Sans"/>
                <a:cs typeface="Open Sans"/>
              </a:rPr>
              <a:t>When to use: When something is unclear.</a:t>
            </a:r>
          </a:p>
          <a:p>
            <a:pPr marL="0" marR="0" lvl="0" indent="0" algn="l"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FFFFFF"/>
                </a:solidFill>
                <a:uFillTx/>
                <a:latin typeface="Open Sans"/>
                <a:ea typeface="Open Sans"/>
                <a:cs typeface="Open Sans"/>
              </a:rPr>
              <a:t>Translation in local language::</a:t>
            </a:r>
          </a:p>
          <a:p>
            <a:pPr marL="0" marR="0" lvl="0" indent="0" algn="l"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FFFFFF"/>
                </a:solidFill>
                <a:uFillTx/>
                <a:latin typeface="Open Sans"/>
                <a:ea typeface="Open Sans"/>
                <a:cs typeface="Open Sans"/>
              </a:rPr>
              <a:t>________________________________________________________________________</a:t>
            </a:r>
          </a:p>
          <a:p>
            <a:pPr marL="0" marR="0" lvl="0" indent="0" algn="l"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FFFFFF"/>
                </a:solidFill>
                <a:uFillTx/>
                <a:latin typeface="Open Sans"/>
                <a:ea typeface="Open Sans"/>
                <a:cs typeface="Open Sans"/>
              </a:rPr>
              <a:t>Pronunciation (optional):</a:t>
            </a:r>
          </a:p>
          <a:p>
            <a:pPr marL="0" marR="0" lvl="0" indent="0" algn="l"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FFFFFF"/>
                </a:solidFill>
                <a:uFillTx/>
                <a:latin typeface="Open Sans"/>
                <a:ea typeface="Open Sans"/>
                <a:cs typeface="Open Sans"/>
              </a:rPr>
              <a:t>________________________________________________________________________</a:t>
            </a:r>
          </a:p>
        </p:txBody>
      </p:sp>
      <p:grpSp>
        <p:nvGrpSpPr>
          <p:cNvPr id="16" name="Group 18">
            <a:extLst>
              <a:ext uri="{FF2B5EF4-FFF2-40B4-BE49-F238E27FC236}">
                <a16:creationId xmlns:a16="http://schemas.microsoft.com/office/drawing/2014/main" id="{788B4857-95C0-FFA2-58CD-D5168067223F}"/>
              </a:ext>
            </a:extLst>
          </p:cNvPr>
          <p:cNvGrpSpPr/>
          <p:nvPr/>
        </p:nvGrpSpPr>
        <p:grpSpPr>
          <a:xfrm>
            <a:off x="6823627" y="3991666"/>
            <a:ext cx="230181" cy="230181"/>
            <a:chOff x="6823627" y="3991666"/>
            <a:chExt cx="230181" cy="230181"/>
          </a:xfrm>
        </p:grpSpPr>
        <p:sp>
          <p:nvSpPr>
            <p:cNvPr id="17" name="Freeform 19">
              <a:extLst>
                <a:ext uri="{FF2B5EF4-FFF2-40B4-BE49-F238E27FC236}">
                  <a16:creationId xmlns:a16="http://schemas.microsoft.com/office/drawing/2014/main" id="{F0EAA771-FE55-FA2E-DCD2-B514CC1EA0DD}"/>
                </a:ext>
              </a:extLst>
            </p:cNvPr>
            <p:cNvSpPr/>
            <p:nvPr/>
          </p:nvSpPr>
          <p:spPr>
            <a:xfrm>
              <a:off x="6823627" y="3991666"/>
              <a:ext cx="230181" cy="230181"/>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8" name="TextBox 20">
              <a:extLst>
                <a:ext uri="{FF2B5EF4-FFF2-40B4-BE49-F238E27FC236}">
                  <a16:creationId xmlns:a16="http://schemas.microsoft.com/office/drawing/2014/main" id="{936752DC-27E7-ABAA-F04D-CD28373B2ABA}"/>
                </a:ext>
              </a:extLst>
            </p:cNvPr>
            <p:cNvSpPr txBox="1"/>
            <p:nvPr/>
          </p:nvSpPr>
          <p:spPr>
            <a:xfrm>
              <a:off x="6845207" y="4007851"/>
              <a:ext cx="187022" cy="19241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9" name="Freeform 21">
            <a:extLst>
              <a:ext uri="{FF2B5EF4-FFF2-40B4-BE49-F238E27FC236}">
                <a16:creationId xmlns:a16="http://schemas.microsoft.com/office/drawing/2014/main" id="{ED5C462A-F03D-722E-DF9F-EEC2362107E0}"/>
              </a:ext>
            </a:extLst>
          </p:cNvPr>
          <p:cNvSpPr/>
          <p:nvPr/>
        </p:nvSpPr>
        <p:spPr>
          <a:xfrm>
            <a:off x="273753" y="3682992"/>
            <a:ext cx="1974025" cy="261554"/>
          </a:xfrm>
          <a:custGeom>
            <a:avLst/>
            <a:gdLst>
              <a:gd name="f0" fmla="val w"/>
              <a:gd name="f1" fmla="val h"/>
              <a:gd name="f2" fmla="val 0"/>
              <a:gd name="f3" fmla="val 1974022"/>
              <a:gd name="f4" fmla="val 261558"/>
              <a:gd name="f5" fmla="*/ f0 1 1974022"/>
              <a:gd name="f6" fmla="*/ f1 1 261558"/>
              <a:gd name="f7" fmla="val f2"/>
              <a:gd name="f8" fmla="val f3"/>
              <a:gd name="f9" fmla="val f4"/>
              <a:gd name="f10" fmla="+- f9 0 f7"/>
              <a:gd name="f11" fmla="+- f8 0 f7"/>
              <a:gd name="f12" fmla="*/ f11 1 1974022"/>
              <a:gd name="f13" fmla="*/ f10 1 26155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974022" h="261558">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20" name="Group 22">
            <a:extLst>
              <a:ext uri="{FF2B5EF4-FFF2-40B4-BE49-F238E27FC236}">
                <a16:creationId xmlns:a16="http://schemas.microsoft.com/office/drawing/2014/main" id="{09605213-155C-D5EA-0FEA-675E1AD1461E}"/>
              </a:ext>
            </a:extLst>
          </p:cNvPr>
          <p:cNvGrpSpPr/>
          <p:nvPr/>
        </p:nvGrpSpPr>
        <p:grpSpPr>
          <a:xfrm>
            <a:off x="248323" y="6083448"/>
            <a:ext cx="7012497" cy="2219861"/>
            <a:chOff x="248323" y="6083448"/>
            <a:chExt cx="7012497" cy="2219861"/>
          </a:xfrm>
        </p:grpSpPr>
        <p:sp>
          <p:nvSpPr>
            <p:cNvPr id="21" name="Freeform 23">
              <a:extLst>
                <a:ext uri="{FF2B5EF4-FFF2-40B4-BE49-F238E27FC236}">
                  <a16:creationId xmlns:a16="http://schemas.microsoft.com/office/drawing/2014/main" id="{C9835A25-F079-77CD-3B37-AD5B616BC21B}"/>
                </a:ext>
              </a:extLst>
            </p:cNvPr>
            <p:cNvSpPr/>
            <p:nvPr/>
          </p:nvSpPr>
          <p:spPr>
            <a:xfrm>
              <a:off x="248323" y="6157231"/>
              <a:ext cx="7012497" cy="2146069"/>
            </a:xfrm>
            <a:custGeom>
              <a:avLst/>
              <a:gdLst>
                <a:gd name="f0" fmla="val w"/>
                <a:gd name="f1" fmla="val h"/>
                <a:gd name="f2" fmla="val 0"/>
                <a:gd name="f3" fmla="val 1810458"/>
                <a:gd name="f4" fmla="val 554063"/>
                <a:gd name="f5" fmla="*/ f0 1 1810458"/>
                <a:gd name="f6" fmla="*/ f1 1 554063"/>
                <a:gd name="f7" fmla="val f2"/>
                <a:gd name="f8" fmla="val f3"/>
                <a:gd name="f9" fmla="val f4"/>
                <a:gd name="f10" fmla="+- f9 0 f7"/>
                <a:gd name="f11" fmla="+- f8 0 f7"/>
                <a:gd name="f12" fmla="*/ f11 1 1810458"/>
                <a:gd name="f13" fmla="*/ f10 1 554063"/>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10458" h="554063">
                  <a:moveTo>
                    <a:pt x="f2" y="f2"/>
                  </a:moveTo>
                  <a:lnTo>
                    <a:pt x="f3" y="f2"/>
                  </a:lnTo>
                  <a:lnTo>
                    <a:pt x="f3" y="f4"/>
                  </a:lnTo>
                  <a:lnTo>
                    <a:pt x="f2" y="f4"/>
                  </a:lnTo>
                  <a:close/>
                </a:path>
              </a:pathLst>
            </a:custGeom>
            <a:solidFill>
              <a:srgbClr val="EDA5A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2" name="TextBox 24">
              <a:extLst>
                <a:ext uri="{FF2B5EF4-FFF2-40B4-BE49-F238E27FC236}">
                  <a16:creationId xmlns:a16="http://schemas.microsoft.com/office/drawing/2014/main" id="{CC782CC1-AB4E-0AC1-F3AC-44AE47E2A100}"/>
                </a:ext>
              </a:extLst>
            </p:cNvPr>
            <p:cNvSpPr txBox="1"/>
            <p:nvPr/>
          </p:nvSpPr>
          <p:spPr>
            <a:xfrm>
              <a:off x="248323" y="6083448"/>
              <a:ext cx="7012497" cy="221986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23" name="TextBox 25">
            <a:extLst>
              <a:ext uri="{FF2B5EF4-FFF2-40B4-BE49-F238E27FC236}">
                <a16:creationId xmlns:a16="http://schemas.microsoft.com/office/drawing/2014/main" id="{3981EBC7-6159-FB13-2A39-9B5EDF4CD1FB}"/>
              </a:ext>
            </a:extLst>
          </p:cNvPr>
          <p:cNvSpPr txBox="1"/>
          <p:nvPr/>
        </p:nvSpPr>
        <p:spPr>
          <a:xfrm>
            <a:off x="404484" y="6387385"/>
            <a:ext cx="6649333" cy="186896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3520"/>
              </a:lnSpc>
              <a:spcBef>
                <a:spcPts val="0"/>
              </a:spcBef>
              <a:spcAft>
                <a:spcPts val="0"/>
              </a:spcAft>
              <a:buNone/>
              <a:tabLst/>
              <a:defRPr sz="1800" b="0" i="0" u="none" strike="noStrike" kern="0" cap="none" spc="0" baseline="0">
                <a:solidFill>
                  <a:srgbClr val="000000"/>
                </a:solidFill>
                <a:uFillTx/>
              </a:defRPr>
            </a:pPr>
            <a:r>
              <a:rPr lang="en-US" sz="2626" b="1" i="0" u="none" strike="noStrike" kern="1200" cap="none" spc="-7" baseline="0">
                <a:solidFill>
                  <a:srgbClr val="FFFFFF"/>
                </a:solidFill>
                <a:uFillTx/>
                <a:latin typeface="Open Sans Bold"/>
                <a:ea typeface="Open Sans Bold"/>
                <a:cs typeface="Open Sans Bold"/>
              </a:rPr>
              <a:t>Managing Time</a:t>
            </a:r>
          </a:p>
          <a:p>
            <a:pPr marL="0" marR="0" lvl="0" indent="0" algn="l"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FFFFFF"/>
                </a:solidFill>
                <a:uFillTx/>
                <a:latin typeface="Open Sans"/>
                <a:ea typeface="Open Sans"/>
                <a:cs typeface="Open Sans"/>
              </a:rPr>
              <a:t>Phrase: </a:t>
            </a:r>
            <a:r>
              <a:rPr lang="en-US" sz="1426" b="1" i="0" u="none" strike="noStrike" kern="1200" cap="none" spc="-4" baseline="0">
                <a:solidFill>
                  <a:srgbClr val="FFFFFF"/>
                </a:solidFill>
                <a:uFillTx/>
                <a:latin typeface="Open Sans Bold"/>
                <a:ea typeface="Open Sans Bold"/>
                <a:cs typeface="Open Sans Bold"/>
              </a:rPr>
              <a:t>“I need more time to finish this.”</a:t>
            </a:r>
          </a:p>
          <a:p>
            <a:pPr marL="0" marR="0" lvl="0" indent="0" algn="l"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FFFFFF"/>
                </a:solidFill>
                <a:uFillTx/>
                <a:latin typeface="Open Sans"/>
                <a:ea typeface="Open Sans"/>
                <a:cs typeface="Open Sans"/>
              </a:rPr>
              <a:t>When to use: When a task takes longer than expected.</a:t>
            </a:r>
          </a:p>
          <a:p>
            <a:pPr marL="0" marR="0" lvl="0" indent="0" algn="l"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FFFFFF"/>
                </a:solidFill>
                <a:uFillTx/>
                <a:latin typeface="Open Sans"/>
                <a:ea typeface="Open Sans"/>
                <a:cs typeface="Open Sans"/>
              </a:rPr>
              <a:t>Translation in local language:</a:t>
            </a:r>
          </a:p>
          <a:p>
            <a:pPr marL="0" marR="0" lvl="0" indent="0" algn="l"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FFFFFF"/>
                </a:solidFill>
                <a:uFillTx/>
                <a:latin typeface="Open Sans"/>
                <a:ea typeface="Open Sans"/>
                <a:cs typeface="Open Sans"/>
              </a:rPr>
              <a:t>________________________________________________________________________</a:t>
            </a:r>
          </a:p>
          <a:p>
            <a:pPr marL="0" marR="0" lvl="0" indent="0" algn="l"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FFFFFF"/>
                </a:solidFill>
                <a:uFillTx/>
                <a:latin typeface="Open Sans"/>
                <a:ea typeface="Open Sans"/>
                <a:cs typeface="Open Sans"/>
              </a:rPr>
              <a:t>Pronunciation (optional):</a:t>
            </a:r>
          </a:p>
          <a:p>
            <a:pPr marL="0" marR="0" lvl="0" indent="0" algn="l" defTabSz="914400" rtl="0" fontAlgn="auto" hangingPunct="1">
              <a:lnSpc>
                <a:spcPts val="191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FFFFFF"/>
                </a:solidFill>
                <a:uFillTx/>
                <a:latin typeface="Open Sans"/>
                <a:ea typeface="Open Sans"/>
                <a:cs typeface="Open Sans"/>
              </a:rPr>
              <a:t>________________________________________________________________________</a:t>
            </a:r>
          </a:p>
        </p:txBody>
      </p:sp>
      <p:grpSp>
        <p:nvGrpSpPr>
          <p:cNvPr id="24" name="Group 26">
            <a:extLst>
              <a:ext uri="{FF2B5EF4-FFF2-40B4-BE49-F238E27FC236}">
                <a16:creationId xmlns:a16="http://schemas.microsoft.com/office/drawing/2014/main" id="{BADA238C-70A8-FABE-16E4-A46DF458EC0F}"/>
              </a:ext>
            </a:extLst>
          </p:cNvPr>
          <p:cNvGrpSpPr/>
          <p:nvPr/>
        </p:nvGrpSpPr>
        <p:grpSpPr>
          <a:xfrm>
            <a:off x="6823627" y="6377354"/>
            <a:ext cx="230181" cy="230181"/>
            <a:chOff x="6823627" y="6377354"/>
            <a:chExt cx="230181" cy="230181"/>
          </a:xfrm>
        </p:grpSpPr>
        <p:sp>
          <p:nvSpPr>
            <p:cNvPr id="25" name="Freeform 27">
              <a:extLst>
                <a:ext uri="{FF2B5EF4-FFF2-40B4-BE49-F238E27FC236}">
                  <a16:creationId xmlns:a16="http://schemas.microsoft.com/office/drawing/2014/main" id="{EE44330D-260D-A0A0-A3E9-37F03B9994AE}"/>
                </a:ext>
              </a:extLst>
            </p:cNvPr>
            <p:cNvSpPr/>
            <p:nvPr/>
          </p:nvSpPr>
          <p:spPr>
            <a:xfrm>
              <a:off x="6823627" y="6377354"/>
              <a:ext cx="230181" cy="230181"/>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6" name="TextBox 28">
              <a:extLst>
                <a:ext uri="{FF2B5EF4-FFF2-40B4-BE49-F238E27FC236}">
                  <a16:creationId xmlns:a16="http://schemas.microsoft.com/office/drawing/2014/main" id="{8E6B78E4-0A8E-F59F-CC9D-43B62E6FA2B2}"/>
                </a:ext>
              </a:extLst>
            </p:cNvPr>
            <p:cNvSpPr txBox="1"/>
            <p:nvPr/>
          </p:nvSpPr>
          <p:spPr>
            <a:xfrm>
              <a:off x="6845207" y="6393539"/>
              <a:ext cx="187022" cy="19241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27" name="Freeform 29">
            <a:extLst>
              <a:ext uri="{FF2B5EF4-FFF2-40B4-BE49-F238E27FC236}">
                <a16:creationId xmlns:a16="http://schemas.microsoft.com/office/drawing/2014/main" id="{E6E3566D-3ABD-65BF-1536-4E6765E01EB5}"/>
              </a:ext>
            </a:extLst>
          </p:cNvPr>
          <p:cNvSpPr/>
          <p:nvPr/>
        </p:nvSpPr>
        <p:spPr>
          <a:xfrm>
            <a:off x="273753" y="5993142"/>
            <a:ext cx="1974025" cy="261554"/>
          </a:xfrm>
          <a:custGeom>
            <a:avLst/>
            <a:gdLst>
              <a:gd name="f0" fmla="val w"/>
              <a:gd name="f1" fmla="val h"/>
              <a:gd name="f2" fmla="val 0"/>
              <a:gd name="f3" fmla="val 1974022"/>
              <a:gd name="f4" fmla="val 261558"/>
              <a:gd name="f5" fmla="*/ f0 1 1974022"/>
              <a:gd name="f6" fmla="*/ f1 1 261558"/>
              <a:gd name="f7" fmla="val f2"/>
              <a:gd name="f8" fmla="val f3"/>
              <a:gd name="f9" fmla="val f4"/>
              <a:gd name="f10" fmla="+- f9 0 f7"/>
              <a:gd name="f11" fmla="+- f8 0 f7"/>
              <a:gd name="f12" fmla="*/ f11 1 1974022"/>
              <a:gd name="f13" fmla="*/ f10 1 26155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974022" h="261558">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28" name="Group 30">
            <a:extLst>
              <a:ext uri="{FF2B5EF4-FFF2-40B4-BE49-F238E27FC236}">
                <a16:creationId xmlns:a16="http://schemas.microsoft.com/office/drawing/2014/main" id="{56551AFD-ACAA-CBFF-A9B3-9B00921B67CD}"/>
              </a:ext>
            </a:extLst>
          </p:cNvPr>
          <p:cNvGrpSpPr/>
          <p:nvPr/>
        </p:nvGrpSpPr>
        <p:grpSpPr>
          <a:xfrm>
            <a:off x="248323" y="8393597"/>
            <a:ext cx="7012497" cy="2219861"/>
            <a:chOff x="248323" y="8393597"/>
            <a:chExt cx="7012497" cy="2219861"/>
          </a:xfrm>
        </p:grpSpPr>
        <p:sp>
          <p:nvSpPr>
            <p:cNvPr id="29" name="Freeform 31">
              <a:extLst>
                <a:ext uri="{FF2B5EF4-FFF2-40B4-BE49-F238E27FC236}">
                  <a16:creationId xmlns:a16="http://schemas.microsoft.com/office/drawing/2014/main" id="{A525E8AF-84EF-73FD-B7AF-FD15F4D8BAC1}"/>
                </a:ext>
              </a:extLst>
            </p:cNvPr>
            <p:cNvSpPr/>
            <p:nvPr/>
          </p:nvSpPr>
          <p:spPr>
            <a:xfrm>
              <a:off x="248323" y="8467389"/>
              <a:ext cx="7012497" cy="2146069"/>
            </a:xfrm>
            <a:custGeom>
              <a:avLst/>
              <a:gdLst>
                <a:gd name="f0" fmla="val w"/>
                <a:gd name="f1" fmla="val h"/>
                <a:gd name="f2" fmla="val 0"/>
                <a:gd name="f3" fmla="val 1810458"/>
                <a:gd name="f4" fmla="val 554063"/>
                <a:gd name="f5" fmla="*/ f0 1 1810458"/>
                <a:gd name="f6" fmla="*/ f1 1 554063"/>
                <a:gd name="f7" fmla="val f2"/>
                <a:gd name="f8" fmla="val f3"/>
                <a:gd name="f9" fmla="val f4"/>
                <a:gd name="f10" fmla="+- f9 0 f7"/>
                <a:gd name="f11" fmla="+- f8 0 f7"/>
                <a:gd name="f12" fmla="*/ f11 1 1810458"/>
                <a:gd name="f13" fmla="*/ f10 1 554063"/>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10458" h="554063">
                  <a:moveTo>
                    <a:pt x="f2" y="f2"/>
                  </a:moveTo>
                  <a:lnTo>
                    <a:pt x="f3" y="f2"/>
                  </a:lnTo>
                  <a:lnTo>
                    <a:pt x="f3" y="f4"/>
                  </a:lnTo>
                  <a:lnTo>
                    <a:pt x="f2" y="f4"/>
                  </a:lnTo>
                  <a:close/>
                </a:path>
              </a:pathLst>
            </a:custGeom>
            <a:solidFill>
              <a:srgbClr val="EDA5A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0" name="TextBox 32">
              <a:extLst>
                <a:ext uri="{FF2B5EF4-FFF2-40B4-BE49-F238E27FC236}">
                  <a16:creationId xmlns:a16="http://schemas.microsoft.com/office/drawing/2014/main" id="{373F094E-8E8B-D58A-5341-FDDD89EF1879}"/>
                </a:ext>
              </a:extLst>
            </p:cNvPr>
            <p:cNvSpPr txBox="1"/>
            <p:nvPr/>
          </p:nvSpPr>
          <p:spPr>
            <a:xfrm>
              <a:off x="248323" y="8393597"/>
              <a:ext cx="7012497" cy="221986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31" name="TextBox 33">
            <a:extLst>
              <a:ext uri="{FF2B5EF4-FFF2-40B4-BE49-F238E27FC236}">
                <a16:creationId xmlns:a16="http://schemas.microsoft.com/office/drawing/2014/main" id="{D56EFC1A-DEF6-9E48-500D-ADE7C3783909}"/>
              </a:ext>
            </a:extLst>
          </p:cNvPr>
          <p:cNvSpPr txBox="1"/>
          <p:nvPr/>
        </p:nvSpPr>
        <p:spPr>
          <a:xfrm>
            <a:off x="353625" y="8536957"/>
            <a:ext cx="6907194" cy="1827775"/>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3940"/>
              </a:lnSpc>
              <a:spcBef>
                <a:spcPts val="0"/>
              </a:spcBef>
              <a:spcAft>
                <a:spcPts val="0"/>
              </a:spcAft>
              <a:buNone/>
              <a:tabLst/>
              <a:defRPr sz="1800" b="0" i="0" u="none" strike="noStrike" kern="0" cap="none" spc="0" baseline="0">
                <a:solidFill>
                  <a:srgbClr val="000000"/>
                </a:solidFill>
                <a:uFillTx/>
              </a:defRPr>
            </a:pPr>
            <a:r>
              <a:rPr lang="en-US" sz="2626" b="1" i="0" u="none" strike="noStrike" kern="1200" cap="none" spc="112" baseline="0">
                <a:solidFill>
                  <a:srgbClr val="FFFFFF"/>
                </a:solidFill>
                <a:uFillTx/>
                <a:latin typeface="Open Sans Bold"/>
                <a:ea typeface="Open Sans Bold"/>
                <a:cs typeface="Open Sans Bold"/>
              </a:rPr>
              <a:t>Everyday Interaction</a:t>
            </a:r>
          </a:p>
          <a:p>
            <a:pPr marL="0" marR="0" lvl="0" indent="0" algn="l" defTabSz="914400" rtl="0" fontAlgn="auto" hangingPunct="1">
              <a:lnSpc>
                <a:spcPts val="214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61" baseline="0">
                <a:solidFill>
                  <a:srgbClr val="FFFFFF"/>
                </a:solidFill>
                <a:uFillTx/>
                <a:latin typeface="Open Sans"/>
                <a:ea typeface="Open Sans"/>
                <a:cs typeface="Open Sans"/>
              </a:rPr>
              <a:t>Phrases</a:t>
            </a:r>
          </a:p>
          <a:p>
            <a:pPr marL="308070" marR="0" lvl="1" indent="-154039" algn="l" defTabSz="914400" rtl="0" fontAlgn="auto" hangingPunct="1">
              <a:lnSpc>
                <a:spcPts val="214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426" b="0" i="0" u="none" strike="noStrike" kern="1200" cap="none" spc="61" baseline="0">
                <a:solidFill>
                  <a:srgbClr val="FFFFFF"/>
                </a:solidFill>
                <a:uFillTx/>
                <a:latin typeface="Open Sans"/>
                <a:ea typeface="Open Sans"/>
                <a:cs typeface="Open Sans"/>
              </a:rPr>
              <a:t>“Hello / Good morning”</a:t>
            </a:r>
          </a:p>
          <a:p>
            <a:pPr marL="308070" marR="0" lvl="1" indent="-154039" algn="l" defTabSz="914400" rtl="0" fontAlgn="auto" hangingPunct="1">
              <a:lnSpc>
                <a:spcPts val="214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426" b="0" i="0" u="none" strike="noStrike" kern="1200" cap="none" spc="61" baseline="0">
                <a:solidFill>
                  <a:srgbClr val="FFFFFF"/>
                </a:solidFill>
                <a:uFillTx/>
                <a:latin typeface="Open Sans"/>
                <a:ea typeface="Open Sans"/>
                <a:cs typeface="Open Sans"/>
              </a:rPr>
              <a:t>“Please / Thank you”</a:t>
            </a:r>
          </a:p>
          <a:p>
            <a:pPr marL="308070" marR="0" lvl="1" indent="-154039" algn="l" defTabSz="914400" rtl="0" fontAlgn="auto" hangingPunct="1">
              <a:lnSpc>
                <a:spcPts val="214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426" b="0" i="0" u="none" strike="noStrike" kern="1200" cap="none" spc="61" baseline="0">
                <a:solidFill>
                  <a:srgbClr val="FFFFFF"/>
                </a:solidFill>
                <a:uFillTx/>
                <a:latin typeface="Open Sans"/>
                <a:ea typeface="Open Sans"/>
                <a:cs typeface="Open Sans"/>
              </a:rPr>
              <a:t>“Sorry / Excuse me”</a:t>
            </a:r>
          </a:p>
          <a:p>
            <a:pPr marL="308070" marR="0" lvl="1" indent="-154039" algn="l" defTabSz="914400" rtl="0" fontAlgn="auto" hangingPunct="1">
              <a:lnSpc>
                <a:spcPts val="214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426" b="0" i="0" u="none" strike="noStrike" kern="1200" cap="none" spc="61" baseline="0">
                <a:solidFill>
                  <a:srgbClr val="FFFFFF"/>
                </a:solidFill>
                <a:uFillTx/>
                <a:latin typeface="Open Sans"/>
                <a:ea typeface="Open Sans"/>
                <a:cs typeface="Open Sans"/>
              </a:rPr>
              <a:t>“No problem / That’s okay”</a:t>
            </a:r>
          </a:p>
        </p:txBody>
      </p:sp>
      <p:grpSp>
        <p:nvGrpSpPr>
          <p:cNvPr id="32" name="Group 34">
            <a:extLst>
              <a:ext uri="{FF2B5EF4-FFF2-40B4-BE49-F238E27FC236}">
                <a16:creationId xmlns:a16="http://schemas.microsoft.com/office/drawing/2014/main" id="{DEC04340-1972-5FAF-6F9C-FCB178009266}"/>
              </a:ext>
            </a:extLst>
          </p:cNvPr>
          <p:cNvGrpSpPr/>
          <p:nvPr/>
        </p:nvGrpSpPr>
        <p:grpSpPr>
          <a:xfrm>
            <a:off x="6772768" y="8565029"/>
            <a:ext cx="230181" cy="230181"/>
            <a:chOff x="6772768" y="8565029"/>
            <a:chExt cx="230181" cy="230181"/>
          </a:xfrm>
        </p:grpSpPr>
        <p:sp>
          <p:nvSpPr>
            <p:cNvPr id="33" name="Freeform 35">
              <a:extLst>
                <a:ext uri="{FF2B5EF4-FFF2-40B4-BE49-F238E27FC236}">
                  <a16:creationId xmlns:a16="http://schemas.microsoft.com/office/drawing/2014/main" id="{8594B39C-BB28-6317-448A-E43BE17BD87F}"/>
                </a:ext>
              </a:extLst>
            </p:cNvPr>
            <p:cNvSpPr/>
            <p:nvPr/>
          </p:nvSpPr>
          <p:spPr>
            <a:xfrm>
              <a:off x="6772768" y="8565029"/>
              <a:ext cx="230181" cy="230181"/>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4" name="TextBox 36">
              <a:extLst>
                <a:ext uri="{FF2B5EF4-FFF2-40B4-BE49-F238E27FC236}">
                  <a16:creationId xmlns:a16="http://schemas.microsoft.com/office/drawing/2014/main" id="{0C14C035-518B-64B2-CC39-B33373E9E287}"/>
                </a:ext>
              </a:extLst>
            </p:cNvPr>
            <p:cNvSpPr txBox="1"/>
            <p:nvPr/>
          </p:nvSpPr>
          <p:spPr>
            <a:xfrm>
              <a:off x="6794348" y="8581214"/>
              <a:ext cx="187022" cy="19241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35" name="Freeform 37">
            <a:extLst>
              <a:ext uri="{FF2B5EF4-FFF2-40B4-BE49-F238E27FC236}">
                <a16:creationId xmlns:a16="http://schemas.microsoft.com/office/drawing/2014/main" id="{42CFF08F-273D-FF8D-F9EE-97AAA2D99E39}"/>
              </a:ext>
            </a:extLst>
          </p:cNvPr>
          <p:cNvSpPr/>
          <p:nvPr/>
        </p:nvSpPr>
        <p:spPr>
          <a:xfrm>
            <a:off x="228051" y="8303300"/>
            <a:ext cx="1974025" cy="261554"/>
          </a:xfrm>
          <a:custGeom>
            <a:avLst/>
            <a:gdLst>
              <a:gd name="f0" fmla="val w"/>
              <a:gd name="f1" fmla="val h"/>
              <a:gd name="f2" fmla="val 0"/>
              <a:gd name="f3" fmla="val 1974022"/>
              <a:gd name="f4" fmla="val 261558"/>
              <a:gd name="f5" fmla="*/ f0 1 1974022"/>
              <a:gd name="f6" fmla="*/ f1 1 261558"/>
              <a:gd name="f7" fmla="val f2"/>
              <a:gd name="f8" fmla="val f3"/>
              <a:gd name="f9" fmla="val f4"/>
              <a:gd name="f10" fmla="+- f9 0 f7"/>
              <a:gd name="f11" fmla="+- f8 0 f7"/>
              <a:gd name="f12" fmla="*/ f11 1 1974022"/>
              <a:gd name="f13" fmla="*/ f10 1 26155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974022" h="261558">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6" name="TextBox 38">
            <a:extLst>
              <a:ext uri="{FF2B5EF4-FFF2-40B4-BE49-F238E27FC236}">
                <a16:creationId xmlns:a16="http://schemas.microsoft.com/office/drawing/2014/main" id="{BCB17F4A-9F1B-8C77-3077-584280A23C4B}"/>
              </a:ext>
            </a:extLst>
          </p:cNvPr>
          <p:cNvSpPr txBox="1"/>
          <p:nvPr/>
        </p:nvSpPr>
        <p:spPr>
          <a:xfrm>
            <a:off x="3501831" y="9071433"/>
            <a:ext cx="3551977" cy="1240292"/>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2040"/>
              </a:lnSpc>
              <a:spcBef>
                <a:spcPts val="0"/>
              </a:spcBef>
              <a:spcAft>
                <a:spcPts val="0"/>
              </a:spcAft>
              <a:buNone/>
              <a:tabLst/>
              <a:defRPr sz="1800" b="0" i="0" u="none" strike="noStrike" kern="0" cap="none" spc="0" baseline="0">
                <a:solidFill>
                  <a:srgbClr val="000000"/>
                </a:solidFill>
                <a:uFillTx/>
              </a:defRPr>
            </a:pPr>
            <a:r>
              <a:rPr lang="en-US" sz="1456" b="0" i="0" u="none" strike="noStrike" kern="1200" cap="none" spc="0" baseline="0">
                <a:solidFill>
                  <a:srgbClr val="FFFFFF"/>
                </a:solidFill>
                <a:uFillTx/>
                <a:latin typeface="Open Sans"/>
                <a:ea typeface="Open Sans"/>
                <a:cs typeface="Open Sans"/>
              </a:rPr>
              <a:t>Translation in local language:</a:t>
            </a:r>
          </a:p>
          <a:p>
            <a:pPr marL="0" marR="0" lvl="0" indent="0" algn="l" defTabSz="914400" rtl="0" fontAlgn="auto" hangingPunct="1">
              <a:lnSpc>
                <a:spcPts val="2040"/>
              </a:lnSpc>
              <a:spcBef>
                <a:spcPts val="0"/>
              </a:spcBef>
              <a:spcAft>
                <a:spcPts val="0"/>
              </a:spcAft>
              <a:buNone/>
              <a:tabLst/>
              <a:defRPr sz="1800" b="0" i="0" u="none" strike="noStrike" kern="0" cap="none" spc="0" baseline="0">
                <a:solidFill>
                  <a:srgbClr val="000000"/>
                </a:solidFill>
                <a:uFillTx/>
              </a:defRPr>
            </a:pPr>
            <a:r>
              <a:rPr lang="en-US" sz="1456" b="0" i="0" u="none" strike="noStrike" kern="1200" cap="none" spc="0" baseline="0">
                <a:solidFill>
                  <a:srgbClr val="FFFFFF"/>
                </a:solidFill>
                <a:uFillTx/>
                <a:latin typeface="Open Sans"/>
                <a:ea typeface="Open Sans"/>
                <a:cs typeface="Open Sans"/>
              </a:rPr>
              <a:t>________________________________________________________________________________________________________________________________________________________________________</a:t>
            </a:r>
          </a:p>
        </p:txBody>
      </p:sp>
      <p:sp>
        <p:nvSpPr>
          <p:cNvPr id="37" name="Freeform 2">
            <a:extLst>
              <a:ext uri="{FF2B5EF4-FFF2-40B4-BE49-F238E27FC236}">
                <a16:creationId xmlns:a16="http://schemas.microsoft.com/office/drawing/2014/main" id="{44CFE5B6-9B49-FCE4-04B6-8FC2EBC73B0D}"/>
              </a:ext>
            </a:extLst>
          </p:cNvPr>
          <p:cNvSpPr/>
          <p:nvPr/>
        </p:nvSpPr>
        <p:spPr>
          <a:xfrm>
            <a:off x="1699723" y="-35999"/>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8" name="Freeform 3">
            <a:extLst>
              <a:ext uri="{FF2B5EF4-FFF2-40B4-BE49-F238E27FC236}">
                <a16:creationId xmlns:a16="http://schemas.microsoft.com/office/drawing/2014/main" id="{86EAA301-EF81-8DBC-01BA-D7D3CA188150}"/>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5"/>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92">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9E624C77-9491-B6B1-D596-D89F9A991650}"/>
              </a:ext>
            </a:extLst>
          </p:cNvPr>
          <p:cNvSpPr/>
          <p:nvPr/>
        </p:nvSpPr>
        <p:spPr>
          <a:xfrm>
            <a:off x="1699723" y="-35999"/>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BCE85DB5-D809-10DE-C2A9-0F8EB619AFBC}"/>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5">
            <a:extLst>
              <a:ext uri="{FF2B5EF4-FFF2-40B4-BE49-F238E27FC236}">
                <a16:creationId xmlns:a16="http://schemas.microsoft.com/office/drawing/2014/main" id="{4145BF90-F9AE-CC56-3C9A-18FEC207A12E}"/>
              </a:ext>
            </a:extLst>
          </p:cNvPr>
          <p:cNvSpPr txBox="1"/>
          <p:nvPr/>
        </p:nvSpPr>
        <p:spPr>
          <a:xfrm>
            <a:off x="1427149" y="2259290"/>
            <a:ext cx="4655759" cy="93121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50"/>
              </a:lnSpc>
              <a:spcBef>
                <a:spcPts val="0"/>
              </a:spcBef>
              <a:spcAft>
                <a:spcPts val="0"/>
              </a:spcAft>
              <a:buNone/>
              <a:tabLst/>
              <a:defRPr sz="1800" b="0" i="0" u="none" strike="noStrike" kern="0" cap="none" spc="0" baseline="0">
                <a:solidFill>
                  <a:srgbClr val="000000"/>
                </a:solidFill>
                <a:uFillTx/>
              </a:defRPr>
            </a:pPr>
            <a:r>
              <a:rPr lang="en-CY" sz="7500" b="1" i="0" u="none" strike="noStrike" kern="1200" cap="none" spc="-525" baseline="0" dirty="0">
                <a:solidFill>
                  <a:srgbClr val="EDA5A5"/>
                </a:solidFill>
                <a:uFillTx/>
                <a:latin typeface="Open Sans Bold"/>
                <a:ea typeface="Open Sans Bold"/>
                <a:cs typeface="Open Sans Bold"/>
              </a:rPr>
              <a:t>Activity </a:t>
            </a:r>
            <a:r>
              <a:rPr lang="el-GR" sz="7500" b="1" i="0" u="none" strike="noStrike" kern="1200" cap="none" spc="-525" baseline="0" dirty="0">
                <a:solidFill>
                  <a:srgbClr val="EDA5A5"/>
                </a:solidFill>
                <a:uFillTx/>
                <a:latin typeface="Open Sans Bold"/>
                <a:ea typeface="Open Sans Bold"/>
                <a:cs typeface="Open Sans Bold"/>
              </a:rPr>
              <a:t>9</a:t>
            </a:r>
            <a:endParaRPr lang="en-US" sz="7500" b="1" i="0" u="none" strike="noStrike" kern="1200" cap="none" spc="-525" baseline="0" dirty="0">
              <a:solidFill>
                <a:srgbClr val="EDA5A5"/>
              </a:solidFill>
              <a:uFillTx/>
              <a:latin typeface="Open Sans Bold"/>
              <a:ea typeface="Open Sans Bold"/>
              <a:cs typeface="Open Sans Bold"/>
            </a:endParaRPr>
          </a:p>
        </p:txBody>
      </p:sp>
      <p:sp>
        <p:nvSpPr>
          <p:cNvPr id="8" name="Freeform 2">
            <a:extLst>
              <a:ext uri="{FF2B5EF4-FFF2-40B4-BE49-F238E27FC236}">
                <a16:creationId xmlns:a16="http://schemas.microsoft.com/office/drawing/2014/main" id="{701B2CA2-910E-31B3-00EB-E3BC90249916}"/>
              </a:ext>
            </a:extLst>
          </p:cNvPr>
          <p:cNvSpPr/>
          <p:nvPr/>
        </p:nvSpPr>
        <p:spPr>
          <a:xfrm>
            <a:off x="1699723" y="-35999"/>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Freeform 3">
            <a:extLst>
              <a:ext uri="{FF2B5EF4-FFF2-40B4-BE49-F238E27FC236}">
                <a16:creationId xmlns:a16="http://schemas.microsoft.com/office/drawing/2014/main" id="{E237ED5D-0AF1-A27A-FF75-275FF310EF38}"/>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4BE29587-CB75-7DEE-EEAC-31D713259313}"/>
              </a:ext>
            </a:extLst>
          </p:cNvPr>
          <p:cNvGrpSpPr/>
          <p:nvPr/>
        </p:nvGrpSpPr>
        <p:grpSpPr>
          <a:xfrm>
            <a:off x="248323" y="1463131"/>
            <a:ext cx="7012497" cy="4212165"/>
            <a:chOff x="248323" y="1463131"/>
            <a:chExt cx="7012497" cy="4212165"/>
          </a:xfrm>
        </p:grpSpPr>
        <p:sp>
          <p:nvSpPr>
            <p:cNvPr id="3" name="Freeform 3">
              <a:extLst>
                <a:ext uri="{FF2B5EF4-FFF2-40B4-BE49-F238E27FC236}">
                  <a16:creationId xmlns:a16="http://schemas.microsoft.com/office/drawing/2014/main" id="{22FD0B20-9B54-6F9D-5393-CCFB52CEAF62}"/>
                </a:ext>
              </a:extLst>
            </p:cNvPr>
            <p:cNvSpPr/>
            <p:nvPr/>
          </p:nvSpPr>
          <p:spPr>
            <a:xfrm>
              <a:off x="248323" y="1536923"/>
              <a:ext cx="7012497" cy="4138373"/>
            </a:xfrm>
            <a:custGeom>
              <a:avLst/>
              <a:gdLst>
                <a:gd name="f0" fmla="val w"/>
                <a:gd name="f1" fmla="val h"/>
                <a:gd name="f2" fmla="val 0"/>
                <a:gd name="f3" fmla="val 1810458"/>
                <a:gd name="f4" fmla="val 1068427"/>
                <a:gd name="f5" fmla="*/ f0 1 1810458"/>
                <a:gd name="f6" fmla="*/ f1 1 1068427"/>
                <a:gd name="f7" fmla="val f2"/>
                <a:gd name="f8" fmla="val f3"/>
                <a:gd name="f9" fmla="val f4"/>
                <a:gd name="f10" fmla="+- f9 0 f7"/>
                <a:gd name="f11" fmla="+- f8 0 f7"/>
                <a:gd name="f12" fmla="*/ f11 1 1810458"/>
                <a:gd name="f13" fmla="*/ f10 1 1068427"/>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10458" h="1068427">
                  <a:moveTo>
                    <a:pt x="f2" y="f2"/>
                  </a:moveTo>
                  <a:lnTo>
                    <a:pt x="f3" y="f2"/>
                  </a:lnTo>
                  <a:lnTo>
                    <a:pt x="f3" y="f4"/>
                  </a:lnTo>
                  <a:lnTo>
                    <a:pt x="f2" y="f4"/>
                  </a:lnTo>
                  <a:close/>
                </a:path>
              </a:pathLst>
            </a:custGeom>
            <a:solidFill>
              <a:srgbClr val="FFE3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931E1C8C-9A25-94FD-38B6-99A3DCF4D48A}"/>
                </a:ext>
              </a:extLst>
            </p:cNvPr>
            <p:cNvSpPr txBox="1"/>
            <p:nvPr/>
          </p:nvSpPr>
          <p:spPr>
            <a:xfrm>
              <a:off x="248323" y="1463131"/>
              <a:ext cx="7012497" cy="421215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5" name="TextBox 5">
            <a:extLst>
              <a:ext uri="{FF2B5EF4-FFF2-40B4-BE49-F238E27FC236}">
                <a16:creationId xmlns:a16="http://schemas.microsoft.com/office/drawing/2014/main" id="{59EE0A6B-9F40-FFB3-DC49-BED95DD6AE4D}"/>
              </a:ext>
            </a:extLst>
          </p:cNvPr>
          <p:cNvSpPr txBox="1"/>
          <p:nvPr/>
        </p:nvSpPr>
        <p:spPr>
          <a:xfrm>
            <a:off x="404484" y="1599276"/>
            <a:ext cx="6649333" cy="3829059"/>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4125"/>
              </a:lnSpc>
              <a:spcBef>
                <a:spcPts val="0"/>
              </a:spcBef>
              <a:spcAft>
                <a:spcPts val="0"/>
              </a:spcAft>
              <a:buNone/>
              <a:tabLst/>
              <a:defRPr sz="1800" b="0" i="0" u="none" strike="noStrike" kern="0" cap="none" spc="0" baseline="0">
                <a:solidFill>
                  <a:srgbClr val="000000"/>
                </a:solidFill>
                <a:uFillTx/>
              </a:defRPr>
            </a:pPr>
            <a:r>
              <a:rPr lang="en-US" sz="2626" b="1" i="0" u="none" strike="noStrike" kern="1200" cap="none" spc="-7" baseline="0">
                <a:solidFill>
                  <a:srgbClr val="422C4F"/>
                </a:solidFill>
                <a:uFillTx/>
                <a:latin typeface="Open Sans Bold"/>
                <a:ea typeface="Open Sans Bold"/>
                <a:cs typeface="Open Sans Bold"/>
              </a:rPr>
              <a:t>Task: ______________________</a:t>
            </a:r>
          </a:p>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What is this task?</a:t>
            </a:r>
          </a:p>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426" b="0" i="1" u="none" strike="noStrike" kern="1200" cap="none" spc="-4" baseline="0">
                <a:solidFill>
                  <a:srgbClr val="422C4F"/>
                </a:solidFill>
                <a:uFillTx/>
                <a:latin typeface="Open Sans Italics"/>
                <a:ea typeface="Open Sans Italics"/>
                <a:cs typeface="Open Sans Italics"/>
              </a:rPr>
              <a:t>[Short description in simple language]</a:t>
            </a:r>
          </a:p>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Steps:</a:t>
            </a:r>
          </a:p>
          <a:p>
            <a:pPr marL="308070" marR="0" lvl="1" indent="-154039" algn="l" defTabSz="914400" rtl="0" fontAlgn="auto" hangingPunct="1">
              <a:lnSpc>
                <a:spcPts val="2240"/>
              </a:lnSpc>
              <a:spcBef>
                <a:spcPts val="0"/>
              </a:spcBef>
              <a:spcAft>
                <a:spcPts val="0"/>
              </a:spcAft>
              <a:buSzPct val="100000"/>
              <a:buAutoNum type="arabicPeriod"/>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 _____________________________________________________________________________</a:t>
            </a:r>
          </a:p>
          <a:p>
            <a:pPr marL="308070" marR="0" lvl="1" indent="-154039" algn="l" defTabSz="914400" rtl="0" fontAlgn="auto" hangingPunct="1">
              <a:lnSpc>
                <a:spcPts val="2240"/>
              </a:lnSpc>
              <a:spcBef>
                <a:spcPts val="0"/>
              </a:spcBef>
              <a:spcAft>
                <a:spcPts val="0"/>
              </a:spcAft>
              <a:buSzPct val="100000"/>
              <a:buAutoNum type="arabicPeriod"/>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 _____________________________________________________________________________</a:t>
            </a:r>
          </a:p>
          <a:p>
            <a:pPr marL="308070" marR="0" lvl="1" indent="-154039" algn="l" defTabSz="914400" rtl="0" fontAlgn="auto" hangingPunct="1">
              <a:lnSpc>
                <a:spcPts val="2240"/>
              </a:lnSpc>
              <a:spcBef>
                <a:spcPts val="0"/>
              </a:spcBef>
              <a:spcAft>
                <a:spcPts val="0"/>
              </a:spcAft>
              <a:buSzPct val="100000"/>
              <a:buAutoNum type="arabicPeriod"/>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 _____________________________________________________________________________</a:t>
            </a:r>
          </a:p>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Important to remember:</a:t>
            </a:r>
          </a:p>
          <a:p>
            <a:pPr marL="308070" marR="0" lvl="1" indent="-154039" algn="l" defTabSz="914400" rtl="0" fontAlgn="auto" hangingPunct="1">
              <a:lnSpc>
                <a:spcPts val="224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_____________________________________________________________________________</a:t>
            </a:r>
          </a:p>
          <a:p>
            <a:pPr marL="308070" marR="0" lvl="1" indent="-154039" algn="l" defTabSz="914400" rtl="0" fontAlgn="auto" hangingPunct="1">
              <a:lnSpc>
                <a:spcPts val="224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_____________________________________________________________________________</a:t>
            </a:r>
          </a:p>
          <a:p>
            <a:pPr marL="308070" marR="0" lvl="1" indent="-154039" algn="l" defTabSz="914400" rtl="0" fontAlgn="auto" hangingPunct="1">
              <a:lnSpc>
                <a:spcPts val="224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_____________________________________________________________________________</a:t>
            </a:r>
          </a:p>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Visuals / icons:</a:t>
            </a:r>
          </a:p>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426" b="0" i="1" u="none" strike="noStrike" kern="1200" cap="none" spc="-4" baseline="0">
                <a:solidFill>
                  <a:srgbClr val="422C4F"/>
                </a:solidFill>
                <a:uFillTx/>
                <a:latin typeface="Open Sans Italics"/>
                <a:ea typeface="Open Sans Italics"/>
                <a:cs typeface="Open Sans Italics"/>
              </a:rPr>
              <a:t>[Insert images, symbols, or diagrams, if applicable]</a:t>
            </a:r>
          </a:p>
        </p:txBody>
      </p:sp>
      <p:grpSp>
        <p:nvGrpSpPr>
          <p:cNvPr id="6" name="Group 6">
            <a:extLst>
              <a:ext uri="{FF2B5EF4-FFF2-40B4-BE49-F238E27FC236}">
                <a16:creationId xmlns:a16="http://schemas.microsoft.com/office/drawing/2014/main" id="{9CD7C323-9AD2-54A7-7B10-85AF5CA40AEA}"/>
              </a:ext>
            </a:extLst>
          </p:cNvPr>
          <p:cNvGrpSpPr/>
          <p:nvPr/>
        </p:nvGrpSpPr>
        <p:grpSpPr>
          <a:xfrm>
            <a:off x="6823627" y="1775060"/>
            <a:ext cx="230181" cy="230181"/>
            <a:chOff x="6823627" y="1775060"/>
            <a:chExt cx="230181" cy="230181"/>
          </a:xfrm>
        </p:grpSpPr>
        <p:sp>
          <p:nvSpPr>
            <p:cNvPr id="7" name="Freeform 7">
              <a:extLst>
                <a:ext uri="{FF2B5EF4-FFF2-40B4-BE49-F238E27FC236}">
                  <a16:creationId xmlns:a16="http://schemas.microsoft.com/office/drawing/2014/main" id="{21F7A1F6-9BE6-1546-36DD-BEE29169C540}"/>
                </a:ext>
              </a:extLst>
            </p:cNvPr>
            <p:cNvSpPr/>
            <p:nvPr/>
          </p:nvSpPr>
          <p:spPr>
            <a:xfrm>
              <a:off x="6823627" y="1775060"/>
              <a:ext cx="230181" cy="230181"/>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8" name="TextBox 8">
              <a:extLst>
                <a:ext uri="{FF2B5EF4-FFF2-40B4-BE49-F238E27FC236}">
                  <a16:creationId xmlns:a16="http://schemas.microsoft.com/office/drawing/2014/main" id="{53A015A0-90C0-955F-8283-4ADB38C20B7C}"/>
                </a:ext>
              </a:extLst>
            </p:cNvPr>
            <p:cNvSpPr txBox="1"/>
            <p:nvPr/>
          </p:nvSpPr>
          <p:spPr>
            <a:xfrm>
              <a:off x="6845207" y="1791245"/>
              <a:ext cx="187022" cy="19241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9" name="Freeform 9">
            <a:extLst>
              <a:ext uri="{FF2B5EF4-FFF2-40B4-BE49-F238E27FC236}">
                <a16:creationId xmlns:a16="http://schemas.microsoft.com/office/drawing/2014/main" id="{1C2AD66D-953E-D82C-955C-218882B06F0A}"/>
              </a:ext>
            </a:extLst>
          </p:cNvPr>
          <p:cNvSpPr/>
          <p:nvPr/>
        </p:nvSpPr>
        <p:spPr>
          <a:xfrm>
            <a:off x="273753" y="1341580"/>
            <a:ext cx="1974025" cy="261554"/>
          </a:xfrm>
          <a:custGeom>
            <a:avLst/>
            <a:gdLst>
              <a:gd name="f0" fmla="val w"/>
              <a:gd name="f1" fmla="val h"/>
              <a:gd name="f2" fmla="val 0"/>
              <a:gd name="f3" fmla="val 1974022"/>
              <a:gd name="f4" fmla="val 261558"/>
              <a:gd name="f5" fmla="*/ f0 1 1974022"/>
              <a:gd name="f6" fmla="*/ f1 1 261558"/>
              <a:gd name="f7" fmla="val f2"/>
              <a:gd name="f8" fmla="val f3"/>
              <a:gd name="f9" fmla="val f4"/>
              <a:gd name="f10" fmla="+- f9 0 f7"/>
              <a:gd name="f11" fmla="+- f8 0 f7"/>
              <a:gd name="f12" fmla="*/ f11 1 1974022"/>
              <a:gd name="f13" fmla="*/ f10 1 26155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974022" h="261558">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0" name="Freeform 10">
            <a:extLst>
              <a:ext uri="{FF2B5EF4-FFF2-40B4-BE49-F238E27FC236}">
                <a16:creationId xmlns:a16="http://schemas.microsoft.com/office/drawing/2014/main" id="{394F5E90-0B53-5D19-EB45-5F25979DB3CA}"/>
              </a:ext>
            </a:extLst>
          </p:cNvPr>
          <p:cNvSpPr/>
          <p:nvPr/>
        </p:nvSpPr>
        <p:spPr>
          <a:xfrm>
            <a:off x="3575102" y="537932"/>
            <a:ext cx="409788" cy="378031"/>
          </a:xfrm>
          <a:custGeom>
            <a:avLst/>
            <a:gdLst>
              <a:gd name="f0" fmla="val w"/>
              <a:gd name="f1" fmla="val h"/>
              <a:gd name="f2" fmla="val 0"/>
              <a:gd name="f3" fmla="val 409787"/>
              <a:gd name="f4" fmla="val 378028"/>
              <a:gd name="f5" fmla="val 409786"/>
              <a:gd name="f6" fmla="*/ f0 1 409787"/>
              <a:gd name="f7" fmla="*/ f1 1 378028"/>
              <a:gd name="f8" fmla="val f2"/>
              <a:gd name="f9" fmla="val f3"/>
              <a:gd name="f10" fmla="val f4"/>
              <a:gd name="f11" fmla="+- f10 0 f8"/>
              <a:gd name="f12" fmla="+- f9 0 f8"/>
              <a:gd name="f13" fmla="*/ f12 1 409787"/>
              <a:gd name="f14" fmla="*/ f11 1 37802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09787" h="378028">
                <a:moveTo>
                  <a:pt x="f2" y="f2"/>
                </a:moveTo>
                <a:lnTo>
                  <a:pt x="f5" y="f2"/>
                </a:lnTo>
                <a:lnTo>
                  <a:pt x="f5"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1" name="TextBox 11">
            <a:extLst>
              <a:ext uri="{FF2B5EF4-FFF2-40B4-BE49-F238E27FC236}">
                <a16:creationId xmlns:a16="http://schemas.microsoft.com/office/drawing/2014/main" id="{5129FB3A-07E9-06B6-916D-BD45D853F70F}"/>
              </a:ext>
            </a:extLst>
          </p:cNvPr>
          <p:cNvSpPr txBox="1"/>
          <p:nvPr/>
        </p:nvSpPr>
        <p:spPr>
          <a:xfrm>
            <a:off x="766888" y="839766"/>
            <a:ext cx="6037106" cy="37274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314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76" baseline="0">
                <a:solidFill>
                  <a:srgbClr val="464646"/>
                </a:solidFill>
                <a:uFillTx/>
                <a:latin typeface="Open Sans Bold"/>
                <a:ea typeface="Open Sans Bold"/>
                <a:cs typeface="Open Sans Bold"/>
              </a:rPr>
              <a:t>Card Templates</a:t>
            </a:r>
          </a:p>
        </p:txBody>
      </p:sp>
      <p:grpSp>
        <p:nvGrpSpPr>
          <p:cNvPr id="12" name="Group 14">
            <a:extLst>
              <a:ext uri="{FF2B5EF4-FFF2-40B4-BE49-F238E27FC236}">
                <a16:creationId xmlns:a16="http://schemas.microsoft.com/office/drawing/2014/main" id="{DD30BD5F-460B-05B9-89EB-C4557488B25E}"/>
              </a:ext>
            </a:extLst>
          </p:cNvPr>
          <p:cNvGrpSpPr/>
          <p:nvPr/>
        </p:nvGrpSpPr>
        <p:grpSpPr>
          <a:xfrm>
            <a:off x="273753" y="6111163"/>
            <a:ext cx="7012497" cy="4212165"/>
            <a:chOff x="273753" y="6111163"/>
            <a:chExt cx="7012497" cy="4212165"/>
          </a:xfrm>
        </p:grpSpPr>
        <p:sp>
          <p:nvSpPr>
            <p:cNvPr id="13" name="Freeform 15">
              <a:extLst>
                <a:ext uri="{FF2B5EF4-FFF2-40B4-BE49-F238E27FC236}">
                  <a16:creationId xmlns:a16="http://schemas.microsoft.com/office/drawing/2014/main" id="{589BEEF7-4B75-8EFB-3221-986387403A35}"/>
                </a:ext>
              </a:extLst>
            </p:cNvPr>
            <p:cNvSpPr/>
            <p:nvPr/>
          </p:nvSpPr>
          <p:spPr>
            <a:xfrm>
              <a:off x="273753" y="6184955"/>
              <a:ext cx="7012497" cy="4138373"/>
            </a:xfrm>
            <a:custGeom>
              <a:avLst/>
              <a:gdLst>
                <a:gd name="f0" fmla="val w"/>
                <a:gd name="f1" fmla="val h"/>
                <a:gd name="f2" fmla="val 0"/>
                <a:gd name="f3" fmla="val 1810458"/>
                <a:gd name="f4" fmla="val 1068427"/>
                <a:gd name="f5" fmla="*/ f0 1 1810458"/>
                <a:gd name="f6" fmla="*/ f1 1 1068427"/>
                <a:gd name="f7" fmla="val f2"/>
                <a:gd name="f8" fmla="val f3"/>
                <a:gd name="f9" fmla="val f4"/>
                <a:gd name="f10" fmla="+- f9 0 f7"/>
                <a:gd name="f11" fmla="+- f8 0 f7"/>
                <a:gd name="f12" fmla="*/ f11 1 1810458"/>
                <a:gd name="f13" fmla="*/ f10 1 1068427"/>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10458" h="1068427">
                  <a:moveTo>
                    <a:pt x="f2" y="f2"/>
                  </a:moveTo>
                  <a:lnTo>
                    <a:pt x="f3" y="f2"/>
                  </a:lnTo>
                  <a:lnTo>
                    <a:pt x="f3" y="f4"/>
                  </a:lnTo>
                  <a:lnTo>
                    <a:pt x="f2" y="f4"/>
                  </a:lnTo>
                  <a:close/>
                </a:path>
              </a:pathLst>
            </a:custGeom>
            <a:solidFill>
              <a:srgbClr val="FFE3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4" name="TextBox 16">
              <a:extLst>
                <a:ext uri="{FF2B5EF4-FFF2-40B4-BE49-F238E27FC236}">
                  <a16:creationId xmlns:a16="http://schemas.microsoft.com/office/drawing/2014/main" id="{54FE6034-F911-CAAD-C93E-529958078C46}"/>
                </a:ext>
              </a:extLst>
            </p:cNvPr>
            <p:cNvSpPr txBox="1"/>
            <p:nvPr/>
          </p:nvSpPr>
          <p:spPr>
            <a:xfrm>
              <a:off x="273753" y="6111163"/>
              <a:ext cx="7012497" cy="421215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5" name="TextBox 17">
            <a:extLst>
              <a:ext uri="{FF2B5EF4-FFF2-40B4-BE49-F238E27FC236}">
                <a16:creationId xmlns:a16="http://schemas.microsoft.com/office/drawing/2014/main" id="{AF8235D7-3C44-ED13-3D6E-4C020D4B69AF}"/>
              </a:ext>
            </a:extLst>
          </p:cNvPr>
          <p:cNvSpPr txBox="1"/>
          <p:nvPr/>
        </p:nvSpPr>
        <p:spPr>
          <a:xfrm>
            <a:off x="429905" y="6247308"/>
            <a:ext cx="6649333" cy="3829059"/>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4125"/>
              </a:lnSpc>
              <a:spcBef>
                <a:spcPts val="0"/>
              </a:spcBef>
              <a:spcAft>
                <a:spcPts val="0"/>
              </a:spcAft>
              <a:buNone/>
              <a:tabLst/>
              <a:defRPr sz="1800" b="0" i="0" u="none" strike="noStrike" kern="0" cap="none" spc="0" baseline="0">
                <a:solidFill>
                  <a:srgbClr val="000000"/>
                </a:solidFill>
                <a:uFillTx/>
              </a:defRPr>
            </a:pPr>
            <a:r>
              <a:rPr lang="en-US" sz="2626" b="1" i="0" u="none" strike="noStrike" kern="1200" cap="none" spc="-7" baseline="0">
                <a:solidFill>
                  <a:srgbClr val="422C4F"/>
                </a:solidFill>
                <a:uFillTx/>
                <a:latin typeface="Open Sans Bold"/>
                <a:ea typeface="Open Sans Bold"/>
                <a:cs typeface="Open Sans Bold"/>
              </a:rPr>
              <a:t>Task: ______________________</a:t>
            </a:r>
          </a:p>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What is this task?</a:t>
            </a:r>
          </a:p>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426" b="0" i="1" u="none" strike="noStrike" kern="1200" cap="none" spc="-4" baseline="0">
                <a:solidFill>
                  <a:srgbClr val="422C4F"/>
                </a:solidFill>
                <a:uFillTx/>
                <a:latin typeface="Open Sans Italics"/>
                <a:ea typeface="Open Sans Italics"/>
                <a:cs typeface="Open Sans Italics"/>
              </a:rPr>
              <a:t>[Short description in simple language]</a:t>
            </a:r>
          </a:p>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Steps:</a:t>
            </a:r>
          </a:p>
          <a:p>
            <a:pPr marL="308070" marR="0" lvl="1" indent="-154039" algn="l" defTabSz="914400" rtl="0" fontAlgn="auto" hangingPunct="1">
              <a:lnSpc>
                <a:spcPts val="2240"/>
              </a:lnSpc>
              <a:spcBef>
                <a:spcPts val="0"/>
              </a:spcBef>
              <a:spcAft>
                <a:spcPts val="0"/>
              </a:spcAft>
              <a:buSzPct val="100000"/>
              <a:buAutoNum type="arabicPeriod"/>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 _____________________________________________________________________________</a:t>
            </a:r>
          </a:p>
          <a:p>
            <a:pPr marL="308070" marR="0" lvl="1" indent="-154039" algn="l" defTabSz="914400" rtl="0" fontAlgn="auto" hangingPunct="1">
              <a:lnSpc>
                <a:spcPts val="2240"/>
              </a:lnSpc>
              <a:spcBef>
                <a:spcPts val="0"/>
              </a:spcBef>
              <a:spcAft>
                <a:spcPts val="0"/>
              </a:spcAft>
              <a:buSzPct val="100000"/>
              <a:buAutoNum type="arabicPeriod"/>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 _____________________________________________________________________________</a:t>
            </a:r>
          </a:p>
          <a:p>
            <a:pPr marL="308070" marR="0" lvl="1" indent="-154039" algn="l" defTabSz="914400" rtl="0" fontAlgn="auto" hangingPunct="1">
              <a:lnSpc>
                <a:spcPts val="2240"/>
              </a:lnSpc>
              <a:spcBef>
                <a:spcPts val="0"/>
              </a:spcBef>
              <a:spcAft>
                <a:spcPts val="0"/>
              </a:spcAft>
              <a:buSzPct val="100000"/>
              <a:buAutoNum type="arabicPeriod"/>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 _____________________________________________________________________________</a:t>
            </a:r>
          </a:p>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Important to remember:</a:t>
            </a:r>
          </a:p>
          <a:p>
            <a:pPr marL="308070" marR="0" lvl="1" indent="-154039" algn="l" defTabSz="914400" rtl="0" fontAlgn="auto" hangingPunct="1">
              <a:lnSpc>
                <a:spcPts val="224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_____________________________________________________________________________</a:t>
            </a:r>
          </a:p>
          <a:p>
            <a:pPr marL="308070" marR="0" lvl="1" indent="-154039" algn="l" defTabSz="914400" rtl="0" fontAlgn="auto" hangingPunct="1">
              <a:lnSpc>
                <a:spcPts val="224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_____________________________________________________________________________</a:t>
            </a:r>
          </a:p>
          <a:p>
            <a:pPr marL="308070" marR="0" lvl="1" indent="-154039" algn="l" defTabSz="914400" rtl="0" fontAlgn="auto" hangingPunct="1">
              <a:lnSpc>
                <a:spcPts val="224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_____________________________________________________________________________</a:t>
            </a:r>
          </a:p>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Visuals / icons:</a:t>
            </a:r>
          </a:p>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426" b="0" i="1" u="none" strike="noStrike" kern="1200" cap="none" spc="-4" baseline="0">
                <a:solidFill>
                  <a:srgbClr val="422C4F"/>
                </a:solidFill>
                <a:uFillTx/>
                <a:latin typeface="Open Sans Italics"/>
                <a:ea typeface="Open Sans Italics"/>
                <a:cs typeface="Open Sans Italics"/>
              </a:rPr>
              <a:t>[Insert images, symbols, or diagrams, if applicable]</a:t>
            </a:r>
          </a:p>
        </p:txBody>
      </p:sp>
      <p:grpSp>
        <p:nvGrpSpPr>
          <p:cNvPr id="16" name="Group 18">
            <a:extLst>
              <a:ext uri="{FF2B5EF4-FFF2-40B4-BE49-F238E27FC236}">
                <a16:creationId xmlns:a16="http://schemas.microsoft.com/office/drawing/2014/main" id="{8973D9D0-7DCD-AD92-EEED-69679F2BCCF8}"/>
              </a:ext>
            </a:extLst>
          </p:cNvPr>
          <p:cNvGrpSpPr/>
          <p:nvPr/>
        </p:nvGrpSpPr>
        <p:grpSpPr>
          <a:xfrm>
            <a:off x="6849057" y="6423102"/>
            <a:ext cx="230181" cy="230181"/>
            <a:chOff x="6849057" y="6423102"/>
            <a:chExt cx="230181" cy="230181"/>
          </a:xfrm>
        </p:grpSpPr>
        <p:sp>
          <p:nvSpPr>
            <p:cNvPr id="17" name="Freeform 19">
              <a:extLst>
                <a:ext uri="{FF2B5EF4-FFF2-40B4-BE49-F238E27FC236}">
                  <a16:creationId xmlns:a16="http://schemas.microsoft.com/office/drawing/2014/main" id="{5477DC42-9B8F-32B3-F444-0F1F8FE007F6}"/>
                </a:ext>
              </a:extLst>
            </p:cNvPr>
            <p:cNvSpPr/>
            <p:nvPr/>
          </p:nvSpPr>
          <p:spPr>
            <a:xfrm>
              <a:off x="6849057" y="6423102"/>
              <a:ext cx="230181" cy="230181"/>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8" name="TextBox 20">
              <a:extLst>
                <a:ext uri="{FF2B5EF4-FFF2-40B4-BE49-F238E27FC236}">
                  <a16:creationId xmlns:a16="http://schemas.microsoft.com/office/drawing/2014/main" id="{5FE8A661-E9AC-FF8E-7485-67A23CA0121E}"/>
                </a:ext>
              </a:extLst>
            </p:cNvPr>
            <p:cNvSpPr txBox="1"/>
            <p:nvPr/>
          </p:nvSpPr>
          <p:spPr>
            <a:xfrm>
              <a:off x="6870637" y="6439287"/>
              <a:ext cx="187022" cy="19241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9" name="Freeform 21">
            <a:extLst>
              <a:ext uri="{FF2B5EF4-FFF2-40B4-BE49-F238E27FC236}">
                <a16:creationId xmlns:a16="http://schemas.microsoft.com/office/drawing/2014/main" id="{A045FAE4-1D84-C65E-9FF3-0579A8E3CB6C}"/>
              </a:ext>
            </a:extLst>
          </p:cNvPr>
          <p:cNvSpPr/>
          <p:nvPr/>
        </p:nvSpPr>
        <p:spPr>
          <a:xfrm>
            <a:off x="299173" y="5989612"/>
            <a:ext cx="1974025" cy="261554"/>
          </a:xfrm>
          <a:custGeom>
            <a:avLst/>
            <a:gdLst>
              <a:gd name="f0" fmla="val w"/>
              <a:gd name="f1" fmla="val h"/>
              <a:gd name="f2" fmla="val 0"/>
              <a:gd name="f3" fmla="val 1974022"/>
              <a:gd name="f4" fmla="val 261558"/>
              <a:gd name="f5" fmla="*/ f0 1 1974022"/>
              <a:gd name="f6" fmla="*/ f1 1 261558"/>
              <a:gd name="f7" fmla="val f2"/>
              <a:gd name="f8" fmla="val f3"/>
              <a:gd name="f9" fmla="val f4"/>
              <a:gd name="f10" fmla="+- f9 0 f7"/>
              <a:gd name="f11" fmla="+- f8 0 f7"/>
              <a:gd name="f12" fmla="*/ f11 1 1974022"/>
              <a:gd name="f13" fmla="*/ f10 1 26155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974022" h="261558">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0" name="Freeform 2">
            <a:extLst>
              <a:ext uri="{FF2B5EF4-FFF2-40B4-BE49-F238E27FC236}">
                <a16:creationId xmlns:a16="http://schemas.microsoft.com/office/drawing/2014/main" id="{C1DEF72D-537F-61BC-B850-7FAFDCD14789}"/>
              </a:ext>
            </a:extLst>
          </p:cNvPr>
          <p:cNvSpPr/>
          <p:nvPr/>
        </p:nvSpPr>
        <p:spPr>
          <a:xfrm>
            <a:off x="1699723" y="-35999"/>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1" name="Freeform 3">
            <a:extLst>
              <a:ext uri="{FF2B5EF4-FFF2-40B4-BE49-F238E27FC236}">
                <a16:creationId xmlns:a16="http://schemas.microsoft.com/office/drawing/2014/main" id="{A7576E4F-765D-AED6-CF7A-69278B20D578}"/>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5"/>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E79EF3E-13BC-A9A0-8580-CDC655BE6DA4}"/>
              </a:ext>
            </a:extLst>
          </p:cNvPr>
          <p:cNvGrpSpPr/>
          <p:nvPr/>
        </p:nvGrpSpPr>
        <p:grpSpPr>
          <a:xfrm>
            <a:off x="273753" y="2056257"/>
            <a:ext cx="7012497" cy="6508635"/>
            <a:chOff x="273753" y="2056257"/>
            <a:chExt cx="7012497" cy="6508635"/>
          </a:xfrm>
        </p:grpSpPr>
        <p:sp>
          <p:nvSpPr>
            <p:cNvPr id="3" name="Freeform 3">
              <a:extLst>
                <a:ext uri="{FF2B5EF4-FFF2-40B4-BE49-F238E27FC236}">
                  <a16:creationId xmlns:a16="http://schemas.microsoft.com/office/drawing/2014/main" id="{6C6E47F2-6A14-B071-D2F2-DC43AE4DB3BC}"/>
                </a:ext>
              </a:extLst>
            </p:cNvPr>
            <p:cNvSpPr/>
            <p:nvPr/>
          </p:nvSpPr>
          <p:spPr>
            <a:xfrm>
              <a:off x="273753" y="2130049"/>
              <a:ext cx="7012497" cy="6434843"/>
            </a:xfrm>
            <a:custGeom>
              <a:avLst/>
              <a:gdLst>
                <a:gd name="f0" fmla="val w"/>
                <a:gd name="f1" fmla="val h"/>
                <a:gd name="f2" fmla="val 0"/>
                <a:gd name="f3" fmla="val 1810458"/>
                <a:gd name="f4" fmla="val 1661319"/>
                <a:gd name="f5" fmla="*/ f0 1 1810458"/>
                <a:gd name="f6" fmla="*/ f1 1 1661319"/>
                <a:gd name="f7" fmla="val f2"/>
                <a:gd name="f8" fmla="val f3"/>
                <a:gd name="f9" fmla="val f4"/>
                <a:gd name="f10" fmla="+- f9 0 f7"/>
                <a:gd name="f11" fmla="+- f8 0 f7"/>
                <a:gd name="f12" fmla="*/ f11 1 1810458"/>
                <a:gd name="f13" fmla="*/ f10 1 166131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10458" h="1661319">
                  <a:moveTo>
                    <a:pt x="f2" y="f2"/>
                  </a:moveTo>
                  <a:lnTo>
                    <a:pt x="f3" y="f2"/>
                  </a:lnTo>
                  <a:lnTo>
                    <a:pt x="f3" y="f4"/>
                  </a:lnTo>
                  <a:lnTo>
                    <a:pt x="f2" y="f4"/>
                  </a:lnTo>
                  <a:close/>
                </a:path>
              </a:pathLst>
            </a:custGeom>
            <a:solidFill>
              <a:srgbClr val="FFE3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B1410ADE-B7E4-D3BF-3D79-605FA1AB0ECF}"/>
                </a:ext>
              </a:extLst>
            </p:cNvPr>
            <p:cNvSpPr txBox="1"/>
            <p:nvPr/>
          </p:nvSpPr>
          <p:spPr>
            <a:xfrm>
              <a:off x="273753" y="2056257"/>
              <a:ext cx="7012497" cy="650862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5" name="TextBox 5">
            <a:extLst>
              <a:ext uri="{FF2B5EF4-FFF2-40B4-BE49-F238E27FC236}">
                <a16:creationId xmlns:a16="http://schemas.microsoft.com/office/drawing/2014/main" id="{8F8A8C95-EF6B-87F4-CFAC-318801F9D38C}"/>
              </a:ext>
            </a:extLst>
          </p:cNvPr>
          <p:cNvSpPr txBox="1"/>
          <p:nvPr/>
        </p:nvSpPr>
        <p:spPr>
          <a:xfrm>
            <a:off x="429905" y="2317016"/>
            <a:ext cx="6649333" cy="5995931"/>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3810"/>
              </a:lnSpc>
              <a:spcBef>
                <a:spcPts val="0"/>
              </a:spcBef>
              <a:spcAft>
                <a:spcPts val="0"/>
              </a:spcAft>
              <a:buNone/>
              <a:tabLst/>
              <a:defRPr sz="1800" b="0" i="0" u="none" strike="noStrike" kern="0" cap="none" spc="0" baseline="0">
                <a:solidFill>
                  <a:srgbClr val="000000"/>
                </a:solidFill>
                <a:uFillTx/>
              </a:defRPr>
            </a:pPr>
            <a:r>
              <a:rPr lang="en-US" sz="2426" b="1" i="0" u="none" strike="noStrike" kern="1200" cap="none" spc="-7" baseline="0">
                <a:solidFill>
                  <a:srgbClr val="422C4F"/>
                </a:solidFill>
                <a:uFillTx/>
                <a:latin typeface="Open Sans Bold"/>
                <a:ea typeface="Open Sans Bold"/>
                <a:cs typeface="Open Sans Bold"/>
              </a:rPr>
              <a:t>Task: Preparing and Sending a Client Email</a:t>
            </a:r>
          </a:p>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426" b="1" i="0" u="none" strike="noStrike" kern="1200" cap="none" spc="-4" baseline="0">
                <a:solidFill>
                  <a:srgbClr val="422C4F"/>
                </a:solidFill>
                <a:uFillTx/>
                <a:latin typeface="Open Sans Bold"/>
                <a:ea typeface="Open Sans Bold"/>
                <a:cs typeface="Open Sans Bold"/>
              </a:rPr>
              <a:t>What is this task?</a:t>
            </a:r>
          </a:p>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 Write and send a clear and professional email to a client with the requested information or update.</a:t>
            </a:r>
          </a:p>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endParaRPr lang="en-US" sz="1426" b="0" i="0" u="none" strike="noStrike" kern="1200" cap="none" spc="-4" baseline="0">
              <a:solidFill>
                <a:srgbClr val="422C4F"/>
              </a:solidFill>
              <a:uFillTx/>
              <a:latin typeface="Open Sans"/>
              <a:ea typeface="Open Sans"/>
              <a:cs typeface="Open Sans"/>
            </a:endParaRPr>
          </a:p>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426" b="1" i="0" u="none" strike="noStrike" kern="1200" cap="none" spc="-4" baseline="0">
                <a:solidFill>
                  <a:srgbClr val="422C4F"/>
                </a:solidFill>
                <a:uFillTx/>
                <a:latin typeface="Open Sans Bold"/>
                <a:ea typeface="Open Sans Bold"/>
                <a:cs typeface="Open Sans Bold"/>
              </a:rPr>
              <a:t>Steps:</a:t>
            </a:r>
          </a:p>
          <a:p>
            <a:pPr marL="308070" marR="0" lvl="1" indent="-154039" algn="l" defTabSz="914400" rtl="0" fontAlgn="auto" hangingPunct="1">
              <a:lnSpc>
                <a:spcPts val="2240"/>
              </a:lnSpc>
              <a:spcBef>
                <a:spcPts val="0"/>
              </a:spcBef>
              <a:spcAft>
                <a:spcPts val="0"/>
              </a:spcAft>
              <a:buSzPct val="100000"/>
              <a:buAutoNum type="arabicPeriod"/>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Open your email programme.</a:t>
            </a:r>
          </a:p>
          <a:p>
            <a:pPr marL="308070" marR="0" lvl="1" indent="-154039" algn="l" defTabSz="914400" rtl="0" fontAlgn="auto" hangingPunct="1">
              <a:lnSpc>
                <a:spcPts val="2240"/>
              </a:lnSpc>
              <a:spcBef>
                <a:spcPts val="0"/>
              </a:spcBef>
              <a:spcAft>
                <a:spcPts val="0"/>
              </a:spcAft>
              <a:buSzPct val="100000"/>
              <a:buAutoNum type="arabicPeriod"/>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Check the client’s name and email address carefully.</a:t>
            </a:r>
          </a:p>
          <a:p>
            <a:pPr marL="308070" marR="0" lvl="1" indent="-154039" algn="l" defTabSz="914400" rtl="0" fontAlgn="auto" hangingPunct="1">
              <a:lnSpc>
                <a:spcPts val="2240"/>
              </a:lnSpc>
              <a:spcBef>
                <a:spcPts val="0"/>
              </a:spcBef>
              <a:spcAft>
                <a:spcPts val="0"/>
              </a:spcAft>
              <a:buSzPct val="100000"/>
              <a:buAutoNum type="arabicPeriod"/>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Write a short subject line that explains the purpose (e.g. “Project Update – March”).</a:t>
            </a:r>
          </a:p>
          <a:p>
            <a:pPr marL="308070" marR="0" lvl="1" indent="-154039" algn="l" defTabSz="914400" rtl="0" fontAlgn="auto" hangingPunct="1">
              <a:lnSpc>
                <a:spcPts val="2240"/>
              </a:lnSpc>
              <a:spcBef>
                <a:spcPts val="0"/>
              </a:spcBef>
              <a:spcAft>
                <a:spcPts val="0"/>
              </a:spcAft>
              <a:buSzPct val="100000"/>
              <a:buAutoNum type="arabicPeriod"/>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Start with a polite greeting (e.g. “Dear Ms. Thomas,”).</a:t>
            </a:r>
          </a:p>
          <a:p>
            <a:pPr marL="308070" marR="0" lvl="1" indent="-154039" algn="l" defTabSz="914400" rtl="0" fontAlgn="auto" hangingPunct="1">
              <a:lnSpc>
                <a:spcPts val="2240"/>
              </a:lnSpc>
              <a:spcBef>
                <a:spcPts val="0"/>
              </a:spcBef>
              <a:spcAft>
                <a:spcPts val="0"/>
              </a:spcAft>
              <a:buSzPct val="100000"/>
              <a:buAutoNum type="arabicPeriod"/>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Write your message clearly and briefly.</a:t>
            </a:r>
          </a:p>
          <a:p>
            <a:pPr marL="308070" marR="0" lvl="1" indent="-154039" algn="l" defTabSz="914400" rtl="0" fontAlgn="auto" hangingPunct="1">
              <a:lnSpc>
                <a:spcPts val="2240"/>
              </a:lnSpc>
              <a:spcBef>
                <a:spcPts val="0"/>
              </a:spcBef>
              <a:spcAft>
                <a:spcPts val="0"/>
              </a:spcAft>
              <a:buSzPct val="100000"/>
              <a:buAutoNum type="arabicPeriod"/>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Attach any necessary documents.</a:t>
            </a:r>
          </a:p>
          <a:p>
            <a:pPr marL="308070" marR="0" lvl="1" indent="-154039" algn="l" defTabSz="914400" rtl="0" fontAlgn="auto" hangingPunct="1">
              <a:lnSpc>
                <a:spcPts val="2240"/>
              </a:lnSpc>
              <a:spcBef>
                <a:spcPts val="0"/>
              </a:spcBef>
              <a:spcAft>
                <a:spcPts val="0"/>
              </a:spcAft>
              <a:buSzPct val="100000"/>
              <a:buAutoNum type="arabicPeriod"/>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Read the email again to check spelling and attachments.</a:t>
            </a:r>
          </a:p>
          <a:p>
            <a:pPr marL="308070" marR="0" lvl="1" indent="-154039" algn="l" defTabSz="914400" rtl="0" fontAlgn="auto" hangingPunct="1">
              <a:lnSpc>
                <a:spcPts val="2240"/>
              </a:lnSpc>
              <a:spcBef>
                <a:spcPts val="0"/>
              </a:spcBef>
              <a:spcAft>
                <a:spcPts val="0"/>
              </a:spcAft>
              <a:buSzPct val="100000"/>
              <a:buAutoNum type="arabicPeriod"/>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Click “Send.”</a:t>
            </a:r>
          </a:p>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endParaRPr lang="en-US" sz="1426" b="0" i="0" u="none" strike="noStrike" kern="1200" cap="none" spc="-4" baseline="0">
              <a:solidFill>
                <a:srgbClr val="422C4F"/>
              </a:solidFill>
              <a:uFillTx/>
              <a:latin typeface="Open Sans"/>
              <a:ea typeface="Open Sans"/>
              <a:cs typeface="Open Sans"/>
            </a:endParaRPr>
          </a:p>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426" b="1" i="0" u="none" strike="noStrike" kern="1200" cap="none" spc="-4" baseline="0">
                <a:solidFill>
                  <a:srgbClr val="422C4F"/>
                </a:solidFill>
                <a:uFillTx/>
                <a:latin typeface="Open Sans Bold"/>
                <a:ea typeface="Open Sans Bold"/>
                <a:cs typeface="Open Sans Bold"/>
              </a:rPr>
              <a:t>Important to remember:</a:t>
            </a:r>
          </a:p>
          <a:p>
            <a:pPr marL="308070" marR="0" lvl="1" indent="-154039" algn="l" defTabSz="914400" rtl="0" fontAlgn="auto" hangingPunct="1">
              <a:lnSpc>
                <a:spcPts val="224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Use a polite and professional tone.</a:t>
            </a:r>
          </a:p>
          <a:p>
            <a:pPr marL="308070" marR="0" lvl="1" indent="-154039" algn="l" defTabSz="914400" rtl="0" fontAlgn="auto" hangingPunct="1">
              <a:lnSpc>
                <a:spcPts val="224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Keep sentences short and clear.</a:t>
            </a:r>
          </a:p>
          <a:p>
            <a:pPr marL="308070" marR="0" lvl="1" indent="-154039" algn="l" defTabSz="914400" rtl="0" fontAlgn="auto" hangingPunct="1">
              <a:lnSpc>
                <a:spcPts val="224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Always check attachments before sending.</a:t>
            </a:r>
          </a:p>
          <a:p>
            <a:pPr marL="308070" marR="0" lvl="1" indent="-154039" algn="l" defTabSz="914400" rtl="0" fontAlgn="auto" hangingPunct="1">
              <a:lnSpc>
                <a:spcPts val="224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426" b="0" i="0" u="none" strike="noStrike" kern="1200" cap="none" spc="-4" baseline="0">
                <a:solidFill>
                  <a:srgbClr val="422C4F"/>
                </a:solidFill>
                <a:uFillTx/>
                <a:latin typeface="Open Sans"/>
                <a:ea typeface="Open Sans"/>
                <a:cs typeface="Open Sans"/>
              </a:rPr>
              <a:t>If unsure, ask your buddy or supervisor before sending.</a:t>
            </a:r>
          </a:p>
        </p:txBody>
      </p:sp>
      <p:grpSp>
        <p:nvGrpSpPr>
          <p:cNvPr id="6" name="Group 6">
            <a:extLst>
              <a:ext uri="{FF2B5EF4-FFF2-40B4-BE49-F238E27FC236}">
                <a16:creationId xmlns:a16="http://schemas.microsoft.com/office/drawing/2014/main" id="{24EEED65-B303-544E-C7AA-C2C2D8CC7B8C}"/>
              </a:ext>
            </a:extLst>
          </p:cNvPr>
          <p:cNvGrpSpPr/>
          <p:nvPr/>
        </p:nvGrpSpPr>
        <p:grpSpPr>
          <a:xfrm>
            <a:off x="6938723" y="1536923"/>
            <a:ext cx="230181" cy="230181"/>
            <a:chOff x="6938723" y="1536923"/>
            <a:chExt cx="230181" cy="230181"/>
          </a:xfrm>
        </p:grpSpPr>
        <p:sp>
          <p:nvSpPr>
            <p:cNvPr id="7" name="Freeform 7">
              <a:extLst>
                <a:ext uri="{FF2B5EF4-FFF2-40B4-BE49-F238E27FC236}">
                  <a16:creationId xmlns:a16="http://schemas.microsoft.com/office/drawing/2014/main" id="{A9FDAB36-DE5A-9DD3-AEF0-49D3795A2BD5}"/>
                </a:ext>
              </a:extLst>
            </p:cNvPr>
            <p:cNvSpPr/>
            <p:nvPr/>
          </p:nvSpPr>
          <p:spPr>
            <a:xfrm>
              <a:off x="6938723" y="1536923"/>
              <a:ext cx="230181" cy="230181"/>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8" name="TextBox 8">
              <a:extLst>
                <a:ext uri="{FF2B5EF4-FFF2-40B4-BE49-F238E27FC236}">
                  <a16:creationId xmlns:a16="http://schemas.microsoft.com/office/drawing/2014/main" id="{ACA8F813-67B0-4B8C-87C2-6681F3C2E188}"/>
                </a:ext>
              </a:extLst>
            </p:cNvPr>
            <p:cNvSpPr txBox="1"/>
            <p:nvPr/>
          </p:nvSpPr>
          <p:spPr>
            <a:xfrm>
              <a:off x="6960303" y="1553108"/>
              <a:ext cx="187022" cy="19241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9" name="Freeform 9">
            <a:extLst>
              <a:ext uri="{FF2B5EF4-FFF2-40B4-BE49-F238E27FC236}">
                <a16:creationId xmlns:a16="http://schemas.microsoft.com/office/drawing/2014/main" id="{04294DB5-F37D-AC74-FAF9-25CEA17D3E19}"/>
              </a:ext>
            </a:extLst>
          </p:cNvPr>
          <p:cNvSpPr/>
          <p:nvPr/>
        </p:nvSpPr>
        <p:spPr>
          <a:xfrm>
            <a:off x="299173" y="1934705"/>
            <a:ext cx="1974025" cy="261554"/>
          </a:xfrm>
          <a:custGeom>
            <a:avLst/>
            <a:gdLst>
              <a:gd name="f0" fmla="val w"/>
              <a:gd name="f1" fmla="val h"/>
              <a:gd name="f2" fmla="val 0"/>
              <a:gd name="f3" fmla="val 1974022"/>
              <a:gd name="f4" fmla="val 261558"/>
              <a:gd name="f5" fmla="*/ f0 1 1974022"/>
              <a:gd name="f6" fmla="*/ f1 1 261558"/>
              <a:gd name="f7" fmla="val f2"/>
              <a:gd name="f8" fmla="val f3"/>
              <a:gd name="f9" fmla="val f4"/>
              <a:gd name="f10" fmla="+- f9 0 f7"/>
              <a:gd name="f11" fmla="+- f8 0 f7"/>
              <a:gd name="f12" fmla="*/ f11 1 1974022"/>
              <a:gd name="f13" fmla="*/ f10 1 26155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974022" h="261558">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0" name="Freeform 10">
            <a:extLst>
              <a:ext uri="{FF2B5EF4-FFF2-40B4-BE49-F238E27FC236}">
                <a16:creationId xmlns:a16="http://schemas.microsoft.com/office/drawing/2014/main" id="{CA627C32-DDBD-D297-C3A3-0DFEF852CB69}"/>
              </a:ext>
            </a:extLst>
          </p:cNvPr>
          <p:cNvSpPr/>
          <p:nvPr/>
        </p:nvSpPr>
        <p:spPr>
          <a:xfrm>
            <a:off x="3575102" y="537932"/>
            <a:ext cx="409788" cy="378031"/>
          </a:xfrm>
          <a:custGeom>
            <a:avLst/>
            <a:gdLst>
              <a:gd name="f0" fmla="val w"/>
              <a:gd name="f1" fmla="val h"/>
              <a:gd name="f2" fmla="val 0"/>
              <a:gd name="f3" fmla="val 409787"/>
              <a:gd name="f4" fmla="val 378028"/>
              <a:gd name="f5" fmla="val 409786"/>
              <a:gd name="f6" fmla="*/ f0 1 409787"/>
              <a:gd name="f7" fmla="*/ f1 1 378028"/>
              <a:gd name="f8" fmla="val f2"/>
              <a:gd name="f9" fmla="val f3"/>
              <a:gd name="f10" fmla="val f4"/>
              <a:gd name="f11" fmla="+- f10 0 f8"/>
              <a:gd name="f12" fmla="+- f9 0 f8"/>
              <a:gd name="f13" fmla="*/ f12 1 409787"/>
              <a:gd name="f14" fmla="*/ f11 1 37802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09787" h="378028">
                <a:moveTo>
                  <a:pt x="f2" y="f2"/>
                </a:moveTo>
                <a:lnTo>
                  <a:pt x="f5" y="f2"/>
                </a:lnTo>
                <a:lnTo>
                  <a:pt x="f5"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1" name="TextBox 11">
            <a:extLst>
              <a:ext uri="{FF2B5EF4-FFF2-40B4-BE49-F238E27FC236}">
                <a16:creationId xmlns:a16="http://schemas.microsoft.com/office/drawing/2014/main" id="{10960EB5-0BFD-AB65-EA10-44BD56BF207B}"/>
              </a:ext>
            </a:extLst>
          </p:cNvPr>
          <p:cNvSpPr txBox="1"/>
          <p:nvPr/>
        </p:nvSpPr>
        <p:spPr>
          <a:xfrm>
            <a:off x="766888" y="1020662"/>
            <a:ext cx="6037106" cy="37274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314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76" baseline="0">
                <a:solidFill>
                  <a:srgbClr val="464646"/>
                </a:solidFill>
                <a:uFillTx/>
                <a:latin typeface="Open Sans Bold"/>
                <a:ea typeface="Open Sans Bold"/>
                <a:cs typeface="Open Sans Bold"/>
              </a:rPr>
              <a:t>Example Card Template</a:t>
            </a:r>
          </a:p>
        </p:txBody>
      </p:sp>
      <p:sp>
        <p:nvSpPr>
          <p:cNvPr id="12" name="Freeform 2">
            <a:extLst>
              <a:ext uri="{FF2B5EF4-FFF2-40B4-BE49-F238E27FC236}">
                <a16:creationId xmlns:a16="http://schemas.microsoft.com/office/drawing/2014/main" id="{E13C3FC3-3FFC-2FFF-65BE-ECBAF68FBA2A}"/>
              </a:ext>
            </a:extLst>
          </p:cNvPr>
          <p:cNvSpPr/>
          <p:nvPr/>
        </p:nvSpPr>
        <p:spPr>
          <a:xfrm>
            <a:off x="1699723" y="-35999"/>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3" name="Freeform 3">
            <a:extLst>
              <a:ext uri="{FF2B5EF4-FFF2-40B4-BE49-F238E27FC236}">
                <a16:creationId xmlns:a16="http://schemas.microsoft.com/office/drawing/2014/main" id="{96DE58AF-F7A6-5204-5B55-4B17FFA4CEE5}"/>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5"/>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93">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2A386395-160F-E8FE-4BD1-0832227769D7}"/>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DDAFB6A6-D76F-5CF2-EB03-44FC6F5EB468}"/>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5">
            <a:extLst>
              <a:ext uri="{FF2B5EF4-FFF2-40B4-BE49-F238E27FC236}">
                <a16:creationId xmlns:a16="http://schemas.microsoft.com/office/drawing/2014/main" id="{9D145D46-CEA7-6F58-2BD8-E2E9277FA146}"/>
              </a:ext>
            </a:extLst>
          </p:cNvPr>
          <p:cNvSpPr txBox="1"/>
          <p:nvPr/>
        </p:nvSpPr>
        <p:spPr>
          <a:xfrm>
            <a:off x="981772" y="2722671"/>
            <a:ext cx="5624227" cy="93121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50"/>
              </a:lnSpc>
              <a:spcBef>
                <a:spcPts val="0"/>
              </a:spcBef>
              <a:spcAft>
                <a:spcPts val="0"/>
              </a:spcAft>
              <a:buNone/>
              <a:tabLst/>
              <a:defRPr sz="1800" b="0" i="0" u="none" strike="noStrike" kern="0" cap="none" spc="0" baseline="0">
                <a:solidFill>
                  <a:srgbClr val="000000"/>
                </a:solidFill>
                <a:uFillTx/>
              </a:defRPr>
            </a:pPr>
            <a:r>
              <a:rPr lang="en-CY" sz="7500" b="1" i="0" u="none" strike="noStrike" kern="1200" cap="none" spc="232" baseline="0">
                <a:solidFill>
                  <a:srgbClr val="8D77AB"/>
                </a:solidFill>
                <a:uFillTx/>
                <a:latin typeface="Open Sans Bold"/>
                <a:ea typeface="Open Sans Bold"/>
                <a:cs typeface="Open Sans Bold"/>
              </a:rPr>
              <a:t>Activity 10</a:t>
            </a:r>
            <a:endParaRPr lang="en-US" sz="7500" b="1" i="0" u="none" strike="noStrike" kern="1200" cap="none" spc="232" baseline="0">
              <a:solidFill>
                <a:srgbClr val="8D77AB"/>
              </a:solidFill>
              <a:uFillTx/>
              <a:latin typeface="Open Sans Bold"/>
              <a:ea typeface="Open Sans Bold"/>
              <a:cs typeface="Open Sans Bold"/>
            </a:endParaRPr>
          </a:p>
        </p:txBody>
      </p:sp>
      <p:sp>
        <p:nvSpPr>
          <p:cNvPr id="8" name="Freeform 4">
            <a:extLst>
              <a:ext uri="{FF2B5EF4-FFF2-40B4-BE49-F238E27FC236}">
                <a16:creationId xmlns:a16="http://schemas.microsoft.com/office/drawing/2014/main" id="{08F8B864-F8C0-E435-18EB-C561963D4B6F}"/>
              </a:ext>
            </a:extLst>
          </p:cNvPr>
          <p:cNvSpPr/>
          <p:nvPr/>
        </p:nvSpPr>
        <p:spPr>
          <a:xfrm>
            <a:off x="1699723" y="-9774"/>
            <a:ext cx="3024003" cy="579683"/>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Freeform 5">
            <a:extLst>
              <a:ext uri="{FF2B5EF4-FFF2-40B4-BE49-F238E27FC236}">
                <a16:creationId xmlns:a16="http://schemas.microsoft.com/office/drawing/2014/main" id="{7A60754E-9BB6-A42C-E313-31513BEA3D14}"/>
              </a:ext>
            </a:extLst>
          </p:cNvPr>
          <p:cNvSpPr/>
          <p:nvPr/>
        </p:nvSpPr>
        <p:spPr>
          <a:xfrm>
            <a:off x="2902269" y="-5358"/>
            <a:ext cx="3024003" cy="611267"/>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967FE943-3225-1E50-C906-A7FAD3E393E6}"/>
              </a:ext>
            </a:extLst>
          </p:cNvPr>
          <p:cNvSpPr/>
          <p:nvPr/>
        </p:nvSpPr>
        <p:spPr>
          <a:xfrm>
            <a:off x="1699723" y="-9774"/>
            <a:ext cx="3024003" cy="579683"/>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5">
            <a:extLst>
              <a:ext uri="{FF2B5EF4-FFF2-40B4-BE49-F238E27FC236}">
                <a16:creationId xmlns:a16="http://schemas.microsoft.com/office/drawing/2014/main" id="{75CC48C8-856B-AC82-266C-1D1B8198C4C2}"/>
              </a:ext>
            </a:extLst>
          </p:cNvPr>
          <p:cNvSpPr/>
          <p:nvPr/>
        </p:nvSpPr>
        <p:spPr>
          <a:xfrm>
            <a:off x="2902269" y="-5358"/>
            <a:ext cx="3024003" cy="611267"/>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4" name="Group 6">
            <a:extLst>
              <a:ext uri="{FF2B5EF4-FFF2-40B4-BE49-F238E27FC236}">
                <a16:creationId xmlns:a16="http://schemas.microsoft.com/office/drawing/2014/main" id="{FEF6B420-76B5-DC44-D67A-27C4C0D83DB7}"/>
              </a:ext>
            </a:extLst>
          </p:cNvPr>
          <p:cNvGrpSpPr/>
          <p:nvPr/>
        </p:nvGrpSpPr>
        <p:grpSpPr>
          <a:xfrm>
            <a:off x="-38304" y="10392476"/>
            <a:ext cx="6935458" cy="94128"/>
            <a:chOff x="-38304" y="10392476"/>
            <a:chExt cx="6935458" cy="94128"/>
          </a:xfrm>
        </p:grpSpPr>
        <p:sp>
          <p:nvSpPr>
            <p:cNvPr id="5" name="Freeform 7">
              <a:extLst>
                <a:ext uri="{FF2B5EF4-FFF2-40B4-BE49-F238E27FC236}">
                  <a16:creationId xmlns:a16="http://schemas.microsoft.com/office/drawing/2014/main" id="{AEC3585B-B998-2F3B-972C-E1CAF43490CC}"/>
                </a:ext>
              </a:extLst>
            </p:cNvPr>
            <p:cNvSpPr/>
            <p:nvPr/>
          </p:nvSpPr>
          <p:spPr>
            <a:xfrm>
              <a:off x="-38304" y="10392476"/>
              <a:ext cx="6935458" cy="45720"/>
            </a:xfrm>
            <a:custGeom>
              <a:avLst/>
              <a:gdLst>
                <a:gd name="f0" fmla="val w"/>
                <a:gd name="f1" fmla="val h"/>
                <a:gd name="f2" fmla="val 0"/>
                <a:gd name="f3" fmla="val 2709333"/>
                <a:gd name="f4" fmla="val 26991"/>
                <a:gd name="f5" fmla="val 13495"/>
                <a:gd name="f6" fmla="val 2695838"/>
                <a:gd name="f7" fmla="val 2699417"/>
                <a:gd name="f8" fmla="val 2702850"/>
                <a:gd name="f9" fmla="val 1422"/>
                <a:gd name="f10" fmla="val 2705381"/>
                <a:gd name="f11" fmla="val 3953"/>
                <a:gd name="f12" fmla="val 2707911"/>
                <a:gd name="f13" fmla="val 6484"/>
                <a:gd name="f14" fmla="val 9916"/>
                <a:gd name="f15" fmla="val 20949"/>
                <a:gd name="f16" fmla="val 2703291"/>
                <a:gd name="f17" fmla="val 6042"/>
                <a:gd name="f18" fmla="*/ f0 1 2709333"/>
                <a:gd name="f19" fmla="*/ f1 1 26991"/>
                <a:gd name="f20" fmla="val f2"/>
                <a:gd name="f21" fmla="val f3"/>
                <a:gd name="f22" fmla="val f4"/>
                <a:gd name="f23" fmla="+- f22 0 f20"/>
                <a:gd name="f24" fmla="+- f21 0 f20"/>
                <a:gd name="f25" fmla="*/ f24 1 2709333"/>
                <a:gd name="f26" fmla="*/ f23 1 26991"/>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2709333" h="26991">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7" y="f4"/>
                    <a:pt x="f2" y="f15"/>
                    <a:pt x="f2" y="f5"/>
                  </a:cubicBezTo>
                  <a:lnTo>
                    <a:pt x="f2" y="f5"/>
                  </a:lnTo>
                  <a:cubicBezTo>
                    <a:pt x="f2" y="f17"/>
                    <a:pt x="f17" y="f2"/>
                    <a:pt x="f5" y="f2"/>
                  </a:cubicBezTo>
                  <a:close/>
                </a:path>
              </a:pathLst>
            </a:custGeom>
            <a:gradFill>
              <a:gsLst>
                <a:gs pos="0">
                  <a:srgbClr val="8D77AC">
                    <a:alpha val="40000"/>
                  </a:srgbClr>
                </a:gs>
                <a:gs pos="100000">
                  <a:srgbClr val="E6DBF0">
                    <a:alpha val="40000"/>
                  </a:srgbClr>
                </a:gs>
              </a:gsLst>
              <a:lin ang="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 name="TextBox 8">
              <a:extLst>
                <a:ext uri="{FF2B5EF4-FFF2-40B4-BE49-F238E27FC236}">
                  <a16:creationId xmlns:a16="http://schemas.microsoft.com/office/drawing/2014/main" id="{44920EB4-0FA3-1386-897F-0880D34BE9ED}"/>
                </a:ext>
              </a:extLst>
            </p:cNvPr>
            <p:cNvSpPr txBox="1"/>
            <p:nvPr/>
          </p:nvSpPr>
          <p:spPr>
            <a:xfrm>
              <a:off x="-38304" y="10440884"/>
              <a:ext cx="6935458" cy="45720"/>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7" name="Group 10">
            <a:extLst>
              <a:ext uri="{FF2B5EF4-FFF2-40B4-BE49-F238E27FC236}">
                <a16:creationId xmlns:a16="http://schemas.microsoft.com/office/drawing/2014/main" id="{BC596CE3-D005-646F-DDB6-3F5121EEE862}"/>
              </a:ext>
            </a:extLst>
          </p:cNvPr>
          <p:cNvGrpSpPr/>
          <p:nvPr/>
        </p:nvGrpSpPr>
        <p:grpSpPr>
          <a:xfrm>
            <a:off x="0" y="667941"/>
            <a:ext cx="7556501" cy="833027"/>
            <a:chOff x="0" y="667941"/>
            <a:chExt cx="7556501" cy="833027"/>
          </a:xfrm>
        </p:grpSpPr>
        <p:sp>
          <p:nvSpPr>
            <p:cNvPr id="8" name="Freeform 11">
              <a:extLst>
                <a:ext uri="{FF2B5EF4-FFF2-40B4-BE49-F238E27FC236}">
                  <a16:creationId xmlns:a16="http://schemas.microsoft.com/office/drawing/2014/main" id="{205FD191-7CE9-E7FB-9590-D77DFE182F6F}"/>
                </a:ext>
              </a:extLst>
            </p:cNvPr>
            <p:cNvSpPr/>
            <p:nvPr/>
          </p:nvSpPr>
          <p:spPr>
            <a:xfrm>
              <a:off x="0" y="721104"/>
              <a:ext cx="7556501" cy="779864"/>
            </a:xfrm>
            <a:custGeom>
              <a:avLst/>
              <a:gdLst>
                <a:gd name="f0" fmla="val w"/>
                <a:gd name="f1" fmla="val h"/>
                <a:gd name="f2" fmla="val 0"/>
                <a:gd name="f3" fmla="val 3550388"/>
                <a:gd name="f4" fmla="val 279487"/>
                <a:gd name="f5" fmla="val 28914"/>
                <a:gd name="f6" fmla="val 3521473"/>
                <a:gd name="f7" fmla="val 3537442"/>
                <a:gd name="f8" fmla="val 12945"/>
                <a:gd name="f9" fmla="val 250572"/>
                <a:gd name="f10" fmla="val 258241"/>
                <a:gd name="f11" fmla="val 3547341"/>
                <a:gd name="f12" fmla="val 265595"/>
                <a:gd name="f13" fmla="val 3541919"/>
                <a:gd name="f14" fmla="val 271018"/>
                <a:gd name="f15" fmla="val 3536496"/>
                <a:gd name="f16" fmla="val 276440"/>
                <a:gd name="f17" fmla="val 3529142"/>
                <a:gd name="f18" fmla="val 266541"/>
                <a:gd name="f19" fmla="*/ f0 1 3550388"/>
                <a:gd name="f20" fmla="*/ f1 1 279487"/>
                <a:gd name="f21" fmla="val f2"/>
                <a:gd name="f22" fmla="val f3"/>
                <a:gd name="f23" fmla="val f4"/>
                <a:gd name="f24" fmla="+- f23 0 f21"/>
                <a:gd name="f25" fmla="+- f22 0 f21"/>
                <a:gd name="f26" fmla="*/ f25 1 3550388"/>
                <a:gd name="f27" fmla="*/ f24 1 2794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3550388" h="279487">
                  <a:moveTo>
                    <a:pt x="f5" y="f2"/>
                  </a:moveTo>
                  <a:lnTo>
                    <a:pt x="f6" y="f2"/>
                  </a:lnTo>
                  <a:cubicBezTo>
                    <a:pt x="f7" y="f2"/>
                    <a:pt x="f3" y="f8"/>
                    <a:pt x="f3" y="f5"/>
                  </a:cubicBezTo>
                  <a:lnTo>
                    <a:pt x="f3" y="f9"/>
                  </a:lnTo>
                  <a:cubicBezTo>
                    <a:pt x="f3" y="f10"/>
                    <a:pt x="f11" y="f12"/>
                    <a:pt x="f13" y="f14"/>
                  </a:cubicBezTo>
                  <a:cubicBezTo>
                    <a:pt x="f15" y="f16"/>
                    <a:pt x="f17" y="f4"/>
                    <a:pt x="f6" y="f4"/>
                  </a:cubicBezTo>
                  <a:lnTo>
                    <a:pt x="f5" y="f4"/>
                  </a:lnTo>
                  <a:cubicBezTo>
                    <a:pt x="f8" y="f4"/>
                    <a:pt x="f2" y="f18"/>
                    <a:pt x="f2" y="f9"/>
                  </a:cubicBezTo>
                  <a:lnTo>
                    <a:pt x="f2" y="f5"/>
                  </a:lnTo>
                  <a:cubicBezTo>
                    <a:pt x="f2" y="f8"/>
                    <a:pt x="f8" y="f2"/>
                    <a:pt x="f5" y="f2"/>
                  </a:cubicBezTo>
                  <a:close/>
                </a:path>
              </a:pathLst>
            </a:custGeom>
            <a:solidFill>
              <a:srgbClr val="7F699B"/>
            </a:solidFill>
            <a:ln w="38103" cap="rnd">
              <a:solidFill>
                <a:srgbClr val="E6DBF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TextBox 12">
              <a:extLst>
                <a:ext uri="{FF2B5EF4-FFF2-40B4-BE49-F238E27FC236}">
                  <a16:creationId xmlns:a16="http://schemas.microsoft.com/office/drawing/2014/main" id="{8FC1D76D-34FC-6536-3C18-4D89FAAB241D}"/>
                </a:ext>
              </a:extLst>
            </p:cNvPr>
            <p:cNvSpPr txBox="1"/>
            <p:nvPr/>
          </p:nvSpPr>
          <p:spPr>
            <a:xfrm>
              <a:off x="0" y="667941"/>
              <a:ext cx="7556501" cy="83302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0" name="TextBox 13">
            <a:extLst>
              <a:ext uri="{FF2B5EF4-FFF2-40B4-BE49-F238E27FC236}">
                <a16:creationId xmlns:a16="http://schemas.microsoft.com/office/drawing/2014/main" id="{A854932F-A304-A11D-6963-07965205CF69}"/>
              </a:ext>
            </a:extLst>
          </p:cNvPr>
          <p:cNvSpPr txBox="1"/>
          <p:nvPr/>
        </p:nvSpPr>
        <p:spPr>
          <a:xfrm>
            <a:off x="144036" y="948159"/>
            <a:ext cx="5019964" cy="330198"/>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2800"/>
              </a:lnSpc>
              <a:spcBef>
                <a:spcPts val="0"/>
              </a:spcBef>
              <a:spcAft>
                <a:spcPts val="0"/>
              </a:spcAft>
              <a:buNone/>
              <a:tabLst/>
              <a:defRPr sz="1800" b="0" i="0" u="none" strike="noStrike" kern="0" cap="none" spc="0" baseline="0">
                <a:solidFill>
                  <a:srgbClr val="000000"/>
                </a:solidFill>
                <a:uFillTx/>
              </a:defRPr>
            </a:pPr>
            <a:r>
              <a:rPr lang="en-US" sz="1999" b="1" i="0" u="none" strike="noStrike" kern="1200" cap="none" spc="0" baseline="0">
                <a:solidFill>
                  <a:srgbClr val="FFFFFE"/>
                </a:solidFill>
                <a:uFillTx/>
                <a:latin typeface="Open Sans Bold"/>
                <a:ea typeface="Open Sans Bold"/>
                <a:cs typeface="Open Sans Bold"/>
              </a:rPr>
              <a:t>Check-In Meeting Template</a:t>
            </a:r>
          </a:p>
        </p:txBody>
      </p:sp>
      <p:grpSp>
        <p:nvGrpSpPr>
          <p:cNvPr id="11" name="Group 14">
            <a:extLst>
              <a:ext uri="{FF2B5EF4-FFF2-40B4-BE49-F238E27FC236}">
                <a16:creationId xmlns:a16="http://schemas.microsoft.com/office/drawing/2014/main" id="{38D11369-2E4B-9A40-FAD6-9BEC8A67DF77}"/>
              </a:ext>
            </a:extLst>
          </p:cNvPr>
          <p:cNvGrpSpPr/>
          <p:nvPr/>
        </p:nvGrpSpPr>
        <p:grpSpPr>
          <a:xfrm>
            <a:off x="6149559" y="868149"/>
            <a:ext cx="1310307" cy="432611"/>
            <a:chOff x="6149559" y="868149"/>
            <a:chExt cx="1310307" cy="432611"/>
          </a:xfrm>
        </p:grpSpPr>
        <p:sp>
          <p:nvSpPr>
            <p:cNvPr id="12" name="Freeform 15">
              <a:extLst>
                <a:ext uri="{FF2B5EF4-FFF2-40B4-BE49-F238E27FC236}">
                  <a16:creationId xmlns:a16="http://schemas.microsoft.com/office/drawing/2014/main" id="{918B2BDE-155A-366C-3067-CCA48DF6D4B1}"/>
                </a:ext>
              </a:extLst>
            </p:cNvPr>
            <p:cNvSpPr/>
            <p:nvPr/>
          </p:nvSpPr>
          <p:spPr>
            <a:xfrm>
              <a:off x="6149559" y="921303"/>
              <a:ext cx="1310307" cy="379457"/>
            </a:xfrm>
            <a:custGeom>
              <a:avLst/>
              <a:gdLst>
                <a:gd name="f0" fmla="val w"/>
                <a:gd name="f1" fmla="val h"/>
                <a:gd name="f2" fmla="val 0"/>
                <a:gd name="f3" fmla="val 469584"/>
                <a:gd name="f4" fmla="val 135988"/>
                <a:gd name="f5" fmla="val 67994"/>
                <a:gd name="f6" fmla="val 401590"/>
                <a:gd name="f7" fmla="val 439142"/>
                <a:gd name="f8" fmla="val 30442"/>
                <a:gd name="f9" fmla="val 86027"/>
                <a:gd name="f10" fmla="val 462420"/>
                <a:gd name="f11" fmla="val 103322"/>
                <a:gd name="f12" fmla="val 449669"/>
                <a:gd name="f13" fmla="val 116073"/>
                <a:gd name="f14" fmla="val 436918"/>
                <a:gd name="f15" fmla="val 128825"/>
                <a:gd name="f16" fmla="val 419623"/>
                <a:gd name="f17" fmla="val 49961"/>
                <a:gd name="f18" fmla="val 32666"/>
                <a:gd name="f19" fmla="val 19915"/>
                <a:gd name="f20" fmla="val 7164"/>
                <a:gd name="f21" fmla="*/ f0 1 469584"/>
                <a:gd name="f22" fmla="*/ f1 1 135988"/>
                <a:gd name="f23" fmla="val f2"/>
                <a:gd name="f24" fmla="val f3"/>
                <a:gd name="f25" fmla="val f4"/>
                <a:gd name="f26" fmla="+- f25 0 f23"/>
                <a:gd name="f27" fmla="+- f24 0 f23"/>
                <a:gd name="f28" fmla="*/ f27 1 469584"/>
                <a:gd name="f29" fmla="*/ f26 1 13598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69584" h="135988">
                  <a:moveTo>
                    <a:pt x="f5" y="f2"/>
                  </a:moveTo>
                  <a:lnTo>
                    <a:pt x="f6" y="f2"/>
                  </a:lnTo>
                  <a:cubicBezTo>
                    <a:pt x="f7" y="f2"/>
                    <a:pt x="f3" y="f8"/>
                    <a:pt x="f3" y="f5"/>
                  </a:cubicBezTo>
                  <a:lnTo>
                    <a:pt x="f3" y="f5"/>
                  </a:lnTo>
                  <a:cubicBezTo>
                    <a:pt x="f3" y="f9"/>
                    <a:pt x="f10" y="f11"/>
                    <a:pt x="f12" y="f13"/>
                  </a:cubicBezTo>
                  <a:cubicBezTo>
                    <a:pt x="f14" y="f15"/>
                    <a:pt x="f16" y="f4"/>
                    <a:pt x="f6" y="f4"/>
                  </a:cubicBezTo>
                  <a:lnTo>
                    <a:pt x="f5" y="f4"/>
                  </a:lnTo>
                  <a:cubicBezTo>
                    <a:pt x="f17" y="f4"/>
                    <a:pt x="f18" y="f15"/>
                    <a:pt x="f19" y="f13"/>
                  </a:cubicBezTo>
                  <a:cubicBezTo>
                    <a:pt x="f20" y="f11"/>
                    <a:pt x="f2" y="f9"/>
                    <a:pt x="f2" y="f5"/>
                  </a:cubicBezTo>
                  <a:lnTo>
                    <a:pt x="f2" y="f5"/>
                  </a:lnTo>
                  <a:cubicBezTo>
                    <a:pt x="f2" y="f17"/>
                    <a:pt x="f20" y="f18"/>
                    <a:pt x="f19" y="f19"/>
                  </a:cubicBezTo>
                  <a:cubicBezTo>
                    <a:pt x="f18" y="f20"/>
                    <a:pt x="f17" y="f2"/>
                    <a:pt x="f5" y="f2"/>
                  </a:cubicBezTo>
                  <a:close/>
                </a:path>
              </a:pathLst>
            </a:custGeom>
            <a:solidFill>
              <a:srgbClr val="7F699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3" name="TextBox 16">
              <a:extLst>
                <a:ext uri="{FF2B5EF4-FFF2-40B4-BE49-F238E27FC236}">
                  <a16:creationId xmlns:a16="http://schemas.microsoft.com/office/drawing/2014/main" id="{62E4A973-E590-8A75-A1F7-4EC6CDD7E09A}"/>
                </a:ext>
              </a:extLst>
            </p:cNvPr>
            <p:cNvSpPr txBox="1"/>
            <p:nvPr/>
          </p:nvSpPr>
          <p:spPr>
            <a:xfrm>
              <a:off x="6149559" y="868149"/>
              <a:ext cx="1310307" cy="43261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21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14" name="Group 17">
            <a:extLst>
              <a:ext uri="{FF2B5EF4-FFF2-40B4-BE49-F238E27FC236}">
                <a16:creationId xmlns:a16="http://schemas.microsoft.com/office/drawing/2014/main" id="{BBF2AB9B-7700-D27C-262F-BA16C06BED94}"/>
              </a:ext>
            </a:extLst>
          </p:cNvPr>
          <p:cNvGrpSpPr/>
          <p:nvPr/>
        </p:nvGrpSpPr>
        <p:grpSpPr>
          <a:xfrm>
            <a:off x="5649144" y="812380"/>
            <a:ext cx="1694849" cy="585316"/>
            <a:chOff x="5649144" y="812380"/>
            <a:chExt cx="1694849" cy="585316"/>
          </a:xfrm>
        </p:grpSpPr>
        <p:sp>
          <p:nvSpPr>
            <p:cNvPr id="15" name="Freeform 18">
              <a:extLst>
                <a:ext uri="{FF2B5EF4-FFF2-40B4-BE49-F238E27FC236}">
                  <a16:creationId xmlns:a16="http://schemas.microsoft.com/office/drawing/2014/main" id="{B0111A15-CE0F-7077-916E-74E8AA04A880}"/>
                </a:ext>
              </a:extLst>
            </p:cNvPr>
            <p:cNvSpPr/>
            <p:nvPr/>
          </p:nvSpPr>
          <p:spPr>
            <a:xfrm>
              <a:off x="5649144" y="865534"/>
              <a:ext cx="1694849" cy="532162"/>
            </a:xfrm>
            <a:custGeom>
              <a:avLst/>
              <a:gdLst>
                <a:gd name="f0" fmla="val w"/>
                <a:gd name="f1" fmla="val h"/>
                <a:gd name="f2" fmla="val 0"/>
                <a:gd name="f3" fmla="val 607395"/>
                <a:gd name="f4" fmla="val 190716"/>
                <a:gd name="f5" fmla="val 95358"/>
                <a:gd name="f6" fmla="val 512037"/>
                <a:gd name="f7" fmla="val 564702"/>
                <a:gd name="f8" fmla="val 42693"/>
                <a:gd name="f9" fmla="val 120648"/>
                <a:gd name="f10" fmla="val 597348"/>
                <a:gd name="f11" fmla="val 144903"/>
                <a:gd name="f12" fmla="val 579465"/>
                <a:gd name="f13" fmla="val 162786"/>
                <a:gd name="f14" fmla="val 561582"/>
                <a:gd name="f15" fmla="val 180669"/>
                <a:gd name="f16" fmla="val 537327"/>
                <a:gd name="f17" fmla="val 148023"/>
                <a:gd name="f18" fmla="*/ f0 1 607395"/>
                <a:gd name="f19" fmla="*/ f1 1 190716"/>
                <a:gd name="f20" fmla="val f2"/>
                <a:gd name="f21" fmla="val f3"/>
                <a:gd name="f22" fmla="val f4"/>
                <a:gd name="f23" fmla="+- f22 0 f20"/>
                <a:gd name="f24" fmla="+- f21 0 f20"/>
                <a:gd name="f25" fmla="*/ f24 1 607395"/>
                <a:gd name="f26" fmla="*/ f23 1 19071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607395" h="190716">
                  <a:moveTo>
                    <a:pt x="f5" y="f2"/>
                  </a:moveTo>
                  <a:lnTo>
                    <a:pt x="f6" y="f2"/>
                  </a:lnTo>
                  <a:cubicBezTo>
                    <a:pt x="f7" y="f2"/>
                    <a:pt x="f3" y="f8"/>
                    <a:pt x="f3" y="f5"/>
                  </a:cubicBezTo>
                  <a:lnTo>
                    <a:pt x="f3" y="f5"/>
                  </a:lnTo>
                  <a:cubicBezTo>
                    <a:pt x="f3" y="f9"/>
                    <a:pt x="f10" y="f11"/>
                    <a:pt x="f12" y="f13"/>
                  </a:cubicBezTo>
                  <a:cubicBezTo>
                    <a:pt x="f14" y="f15"/>
                    <a:pt x="f16" y="f4"/>
                    <a:pt x="f6" y="f4"/>
                  </a:cubicBezTo>
                  <a:lnTo>
                    <a:pt x="f5" y="f4"/>
                  </a:lnTo>
                  <a:cubicBezTo>
                    <a:pt x="f8" y="f4"/>
                    <a:pt x="f2" y="f17"/>
                    <a:pt x="f2" y="f5"/>
                  </a:cubicBezTo>
                  <a:lnTo>
                    <a:pt x="f2" y="f5"/>
                  </a:lnTo>
                  <a:cubicBezTo>
                    <a:pt x="f2" y="f8"/>
                    <a:pt x="f8" y="f2"/>
                    <a:pt x="f5"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6" name="TextBox 19">
              <a:extLst>
                <a:ext uri="{FF2B5EF4-FFF2-40B4-BE49-F238E27FC236}">
                  <a16:creationId xmlns:a16="http://schemas.microsoft.com/office/drawing/2014/main" id="{71D143F9-09DE-18ED-D3A6-6799113A78E7}"/>
                </a:ext>
              </a:extLst>
            </p:cNvPr>
            <p:cNvSpPr txBox="1"/>
            <p:nvPr/>
          </p:nvSpPr>
          <p:spPr>
            <a:xfrm>
              <a:off x="5649144" y="812380"/>
              <a:ext cx="1694849" cy="58531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15A8F"/>
                  </a:solidFill>
                  <a:uFillTx/>
                  <a:latin typeface="Open Sans"/>
                  <a:ea typeface="Open Sans"/>
                  <a:cs typeface="Open Sans"/>
                </a:rPr>
                <a:t>[Week 1 – Month 1 – Month 3 – Month 6]</a:t>
              </a:r>
            </a:p>
          </p:txBody>
        </p:sp>
      </p:grpSp>
      <p:sp>
        <p:nvSpPr>
          <p:cNvPr id="17" name="TextBox 20">
            <a:extLst>
              <a:ext uri="{FF2B5EF4-FFF2-40B4-BE49-F238E27FC236}">
                <a16:creationId xmlns:a16="http://schemas.microsoft.com/office/drawing/2014/main" id="{2F1BBC3B-DB05-600D-2478-F852B53256EF}"/>
              </a:ext>
            </a:extLst>
          </p:cNvPr>
          <p:cNvSpPr txBox="1"/>
          <p:nvPr/>
        </p:nvSpPr>
        <p:spPr>
          <a:xfrm>
            <a:off x="382274" y="1596222"/>
            <a:ext cx="6888083" cy="826773"/>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Employee: ___________________________</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Role: _______________________________</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Meeting date: _______________________</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Led by: _____________________________</a:t>
            </a:r>
          </a:p>
        </p:txBody>
      </p:sp>
      <p:grpSp>
        <p:nvGrpSpPr>
          <p:cNvPr id="18" name="Group 21">
            <a:extLst>
              <a:ext uri="{FF2B5EF4-FFF2-40B4-BE49-F238E27FC236}">
                <a16:creationId xmlns:a16="http://schemas.microsoft.com/office/drawing/2014/main" id="{339D7AC8-5BB6-1F39-63C9-4120317D8FBC}"/>
              </a:ext>
            </a:extLst>
          </p:cNvPr>
          <p:cNvGrpSpPr/>
          <p:nvPr/>
        </p:nvGrpSpPr>
        <p:grpSpPr>
          <a:xfrm>
            <a:off x="211171" y="2597782"/>
            <a:ext cx="7137650" cy="1188793"/>
            <a:chOff x="211171" y="2597782"/>
            <a:chExt cx="7137650" cy="1188793"/>
          </a:xfrm>
        </p:grpSpPr>
        <p:grpSp>
          <p:nvGrpSpPr>
            <p:cNvPr id="19" name="Group 22">
              <a:extLst>
                <a:ext uri="{FF2B5EF4-FFF2-40B4-BE49-F238E27FC236}">
                  <a16:creationId xmlns:a16="http://schemas.microsoft.com/office/drawing/2014/main" id="{3D356A7B-DD27-ED25-83D5-6F22AF68A3A3}"/>
                </a:ext>
              </a:extLst>
            </p:cNvPr>
            <p:cNvGrpSpPr/>
            <p:nvPr/>
          </p:nvGrpSpPr>
          <p:grpSpPr>
            <a:xfrm>
              <a:off x="394133" y="2638546"/>
              <a:ext cx="6954688" cy="1148029"/>
              <a:chOff x="394133" y="2638546"/>
              <a:chExt cx="6954688" cy="1148029"/>
            </a:xfrm>
          </p:grpSpPr>
          <p:sp>
            <p:nvSpPr>
              <p:cNvPr id="20" name="Freeform 23">
                <a:extLst>
                  <a:ext uri="{FF2B5EF4-FFF2-40B4-BE49-F238E27FC236}">
                    <a16:creationId xmlns:a16="http://schemas.microsoft.com/office/drawing/2014/main" id="{678C4DE5-EA97-6F9D-1921-A5A4214B0BD8}"/>
                  </a:ext>
                </a:extLst>
              </p:cNvPr>
              <p:cNvSpPr/>
              <p:nvPr/>
            </p:nvSpPr>
            <p:spPr>
              <a:xfrm>
                <a:off x="394133" y="2718282"/>
                <a:ext cx="6954688" cy="1068293"/>
              </a:xfrm>
              <a:custGeom>
                <a:avLst/>
                <a:gdLst>
                  <a:gd name="f0" fmla="val w"/>
                  <a:gd name="f1" fmla="val h"/>
                  <a:gd name="f2" fmla="val 0"/>
                  <a:gd name="f3" fmla="val 2492404"/>
                  <a:gd name="f4" fmla="val 382853"/>
                  <a:gd name="f5" fmla="val 41188"/>
                  <a:gd name="f6" fmla="val 2451216"/>
                  <a:gd name="f7" fmla="val 2473963"/>
                  <a:gd name="f8" fmla="val 18441"/>
                  <a:gd name="f9" fmla="val 341665"/>
                  <a:gd name="f10" fmla="val 364413"/>
                  <a:gd name="f11" fmla="*/ f0 1 2492404"/>
                  <a:gd name="f12" fmla="*/ f1 1 382853"/>
                  <a:gd name="f13" fmla="val f2"/>
                  <a:gd name="f14" fmla="val f3"/>
                  <a:gd name="f15" fmla="val f4"/>
                  <a:gd name="f16" fmla="+- f15 0 f13"/>
                  <a:gd name="f17" fmla="+- f14 0 f13"/>
                  <a:gd name="f18" fmla="*/ f17 1 2492404"/>
                  <a:gd name="f19" fmla="*/ f16 1 38285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492404" h="382853">
                    <a:moveTo>
                      <a:pt x="f5" y="f2"/>
                    </a:moveTo>
                    <a:lnTo>
                      <a:pt x="f6" y="f2"/>
                    </a:lnTo>
                    <a:cubicBezTo>
                      <a:pt x="f7" y="f2"/>
                      <a:pt x="f3" y="f8"/>
                      <a:pt x="f3" y="f5"/>
                    </a:cubicBezTo>
                    <a:lnTo>
                      <a:pt x="f3" y="f9"/>
                    </a:lnTo>
                    <a:cubicBezTo>
                      <a:pt x="f3" y="f10"/>
                      <a:pt x="f7" y="f4"/>
                      <a:pt x="f6" y="f4"/>
                    </a:cubicBezTo>
                    <a:lnTo>
                      <a:pt x="f5" y="f4"/>
                    </a:lnTo>
                    <a:cubicBezTo>
                      <a:pt x="f8" y="f4"/>
                      <a:pt x="f2" y="f10"/>
                      <a:pt x="f2" y="f9"/>
                    </a:cubicBezTo>
                    <a:lnTo>
                      <a:pt x="f2" y="f5"/>
                    </a:lnTo>
                    <a:cubicBezTo>
                      <a:pt x="f2" y="f8"/>
                      <a:pt x="f8" y="f2"/>
                      <a:pt x="f5" y="f2"/>
                    </a:cubicBezTo>
                    <a:close/>
                  </a:path>
                </a:pathLst>
              </a:custGeom>
              <a:solidFill>
                <a:srgbClr val="E6DBF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1" name="TextBox 24">
                <a:extLst>
                  <a:ext uri="{FF2B5EF4-FFF2-40B4-BE49-F238E27FC236}">
                    <a16:creationId xmlns:a16="http://schemas.microsoft.com/office/drawing/2014/main" id="{C39DE9EE-6499-A921-A4D9-CBCFD0780908}"/>
                  </a:ext>
                </a:extLst>
              </p:cNvPr>
              <p:cNvSpPr txBox="1"/>
              <p:nvPr/>
            </p:nvSpPr>
            <p:spPr>
              <a:xfrm>
                <a:off x="394133" y="2638546"/>
                <a:ext cx="6954688" cy="1148029"/>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22" name="TextBox 25">
              <a:extLst>
                <a:ext uri="{FF2B5EF4-FFF2-40B4-BE49-F238E27FC236}">
                  <a16:creationId xmlns:a16="http://schemas.microsoft.com/office/drawing/2014/main" id="{3CE223E3-D06F-01AD-6CE2-BA4003AF8623}"/>
                </a:ext>
              </a:extLst>
            </p:cNvPr>
            <p:cNvSpPr txBox="1"/>
            <p:nvPr/>
          </p:nvSpPr>
          <p:spPr>
            <a:xfrm>
              <a:off x="829543" y="2826300"/>
              <a:ext cx="6083878" cy="728822"/>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How Things Are Going</a:t>
              </a:r>
            </a:p>
            <a:p>
              <a:pPr marL="302254" marR="0" lvl="1" indent="-151132" algn="just"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How are you feeling at work so far?</a:t>
              </a:r>
            </a:p>
            <a:p>
              <a:pPr marL="302254" marR="0" lvl="1" indent="-151132" algn="just"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What is going well?</a:t>
              </a:r>
            </a:p>
          </p:txBody>
        </p:sp>
        <p:grpSp>
          <p:nvGrpSpPr>
            <p:cNvPr id="23" name="Group 26">
              <a:extLst>
                <a:ext uri="{FF2B5EF4-FFF2-40B4-BE49-F238E27FC236}">
                  <a16:creationId xmlns:a16="http://schemas.microsoft.com/office/drawing/2014/main" id="{855DA8B2-1DBB-06C6-5B51-6773BCA7323F}"/>
                </a:ext>
              </a:extLst>
            </p:cNvPr>
            <p:cNvGrpSpPr/>
            <p:nvPr/>
          </p:nvGrpSpPr>
          <p:grpSpPr>
            <a:xfrm>
              <a:off x="211171" y="2597782"/>
              <a:ext cx="545284" cy="499893"/>
              <a:chOff x="211171" y="2597782"/>
              <a:chExt cx="545284" cy="499893"/>
            </a:xfrm>
          </p:grpSpPr>
          <p:sp>
            <p:nvSpPr>
              <p:cNvPr id="24" name="Freeform 27">
                <a:extLst>
                  <a:ext uri="{FF2B5EF4-FFF2-40B4-BE49-F238E27FC236}">
                    <a16:creationId xmlns:a16="http://schemas.microsoft.com/office/drawing/2014/main" id="{8C49B8A1-11AD-6595-6D6C-03D7B3D8DE34}"/>
                  </a:ext>
                </a:extLst>
              </p:cNvPr>
              <p:cNvSpPr/>
              <p:nvPr/>
            </p:nvSpPr>
            <p:spPr>
              <a:xfrm>
                <a:off x="211171" y="2597782"/>
                <a:ext cx="545284" cy="499893"/>
              </a:xfrm>
              <a:custGeom>
                <a:avLst/>
                <a:gdLst>
                  <a:gd name="f0" fmla="val w"/>
                  <a:gd name="f1" fmla="val h"/>
                  <a:gd name="f2" fmla="val 0"/>
                  <a:gd name="f3" fmla="val 886599"/>
                  <a:gd name="f4" fmla="val 812800"/>
                  <a:gd name="f5" fmla="val 443299"/>
                  <a:gd name="f6" fmla="val 198472"/>
                  <a:gd name="f7" fmla="val 181951"/>
                  <a:gd name="f8" fmla="val 406400"/>
                  <a:gd name="f9" fmla="val 630849"/>
                  <a:gd name="f10" fmla="val 688127"/>
                  <a:gd name="f11" fmla="*/ f0 1 886599"/>
                  <a:gd name="f12" fmla="*/ f1 1 812800"/>
                  <a:gd name="f13" fmla="val f2"/>
                  <a:gd name="f14" fmla="val f3"/>
                  <a:gd name="f15" fmla="val f4"/>
                  <a:gd name="f16" fmla="+- f15 0 f13"/>
                  <a:gd name="f17" fmla="+- f14 0 f13"/>
                  <a:gd name="f18" fmla="*/ f17 1 886599"/>
                  <a:gd name="f19" fmla="*/ f16 1 81280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886599" h="812800">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7F699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5" name="TextBox 28">
                <a:extLst>
                  <a:ext uri="{FF2B5EF4-FFF2-40B4-BE49-F238E27FC236}">
                    <a16:creationId xmlns:a16="http://schemas.microsoft.com/office/drawing/2014/main" id="{80BDC091-C34E-0AAA-B08A-31CF814D8383}"/>
                  </a:ext>
                </a:extLst>
              </p:cNvPr>
              <p:cNvSpPr txBox="1"/>
              <p:nvPr/>
            </p:nvSpPr>
            <p:spPr>
              <a:xfrm>
                <a:off x="262295" y="2627071"/>
                <a:ext cx="443045" cy="42374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26" name="TextBox 29">
              <a:extLst>
                <a:ext uri="{FF2B5EF4-FFF2-40B4-BE49-F238E27FC236}">
                  <a16:creationId xmlns:a16="http://schemas.microsoft.com/office/drawing/2014/main" id="{86183B0C-F68B-6AF2-C6E8-7D352B32C171}"/>
                </a:ext>
              </a:extLst>
            </p:cNvPr>
            <p:cNvSpPr txBox="1"/>
            <p:nvPr/>
          </p:nvSpPr>
          <p:spPr>
            <a:xfrm>
              <a:off x="252977" y="2743291"/>
              <a:ext cx="461671" cy="23030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FFFFFF"/>
                  </a:solidFill>
                  <a:uFillTx/>
                  <a:latin typeface="Open Sans Bold"/>
                  <a:ea typeface="Open Sans Bold"/>
                  <a:cs typeface="Open Sans Bold"/>
                </a:rPr>
                <a:t>1</a:t>
              </a:r>
            </a:p>
          </p:txBody>
        </p:sp>
      </p:grpSp>
      <p:grpSp>
        <p:nvGrpSpPr>
          <p:cNvPr id="27" name="Group 30">
            <a:extLst>
              <a:ext uri="{FF2B5EF4-FFF2-40B4-BE49-F238E27FC236}">
                <a16:creationId xmlns:a16="http://schemas.microsoft.com/office/drawing/2014/main" id="{8F5B1AE8-F8D1-2EB1-734E-078B7CB9001B}"/>
              </a:ext>
            </a:extLst>
          </p:cNvPr>
          <p:cNvGrpSpPr/>
          <p:nvPr/>
        </p:nvGrpSpPr>
        <p:grpSpPr>
          <a:xfrm>
            <a:off x="220992" y="3961372"/>
            <a:ext cx="7118018" cy="1369780"/>
            <a:chOff x="220992" y="3961372"/>
            <a:chExt cx="7118018" cy="1369780"/>
          </a:xfrm>
        </p:grpSpPr>
        <p:grpSp>
          <p:nvGrpSpPr>
            <p:cNvPr id="28" name="Group 31">
              <a:extLst>
                <a:ext uri="{FF2B5EF4-FFF2-40B4-BE49-F238E27FC236}">
                  <a16:creationId xmlns:a16="http://schemas.microsoft.com/office/drawing/2014/main" id="{FDB9CBCB-3173-36C7-5F26-52C03935B0A8}"/>
                </a:ext>
              </a:extLst>
            </p:cNvPr>
            <p:cNvGrpSpPr/>
            <p:nvPr/>
          </p:nvGrpSpPr>
          <p:grpSpPr>
            <a:xfrm>
              <a:off x="391536" y="4002749"/>
              <a:ext cx="6947474" cy="1328403"/>
              <a:chOff x="391536" y="4002749"/>
              <a:chExt cx="6947474" cy="1328403"/>
            </a:xfrm>
          </p:grpSpPr>
          <p:sp>
            <p:nvSpPr>
              <p:cNvPr id="29" name="Freeform 32">
                <a:extLst>
                  <a:ext uri="{FF2B5EF4-FFF2-40B4-BE49-F238E27FC236}">
                    <a16:creationId xmlns:a16="http://schemas.microsoft.com/office/drawing/2014/main" id="{3668E8A8-F72E-B2E5-884A-C4317BE68372}"/>
                  </a:ext>
                </a:extLst>
              </p:cNvPr>
              <p:cNvSpPr/>
              <p:nvPr/>
            </p:nvSpPr>
            <p:spPr>
              <a:xfrm>
                <a:off x="391536" y="4083682"/>
                <a:ext cx="6947474" cy="1247470"/>
              </a:xfrm>
              <a:custGeom>
                <a:avLst/>
                <a:gdLst>
                  <a:gd name="f0" fmla="val w"/>
                  <a:gd name="f1" fmla="val h"/>
                  <a:gd name="f2" fmla="val 0"/>
                  <a:gd name="f3" fmla="val 2453028"/>
                  <a:gd name="f4" fmla="val 440458"/>
                  <a:gd name="f5" fmla="val 41849"/>
                  <a:gd name="f6" fmla="val 2411178"/>
                  <a:gd name="f7" fmla="val 2434291"/>
                  <a:gd name="f8" fmla="val 18737"/>
                  <a:gd name="f9" fmla="val 398608"/>
                  <a:gd name="f10" fmla="val 409707"/>
                  <a:gd name="f11" fmla="val 2448619"/>
                  <a:gd name="f12" fmla="val 420352"/>
                  <a:gd name="f13" fmla="val 2440770"/>
                  <a:gd name="f14" fmla="val 428200"/>
                  <a:gd name="f15" fmla="val 2432922"/>
                  <a:gd name="f16" fmla="val 436048"/>
                  <a:gd name="f17" fmla="val 2422277"/>
                  <a:gd name="f18" fmla="val 421721"/>
                  <a:gd name="f19" fmla="*/ f0 1 2453028"/>
                  <a:gd name="f20" fmla="*/ f1 1 440458"/>
                  <a:gd name="f21" fmla="val f2"/>
                  <a:gd name="f22" fmla="val f3"/>
                  <a:gd name="f23" fmla="val f4"/>
                  <a:gd name="f24" fmla="+- f23 0 f21"/>
                  <a:gd name="f25" fmla="+- f22 0 f21"/>
                  <a:gd name="f26" fmla="*/ f25 1 2453028"/>
                  <a:gd name="f27" fmla="*/ f24 1 44045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453028" h="440458">
                    <a:moveTo>
                      <a:pt x="f5" y="f2"/>
                    </a:moveTo>
                    <a:lnTo>
                      <a:pt x="f6" y="f2"/>
                    </a:lnTo>
                    <a:cubicBezTo>
                      <a:pt x="f7" y="f2"/>
                      <a:pt x="f3" y="f8"/>
                      <a:pt x="f3" y="f5"/>
                    </a:cubicBezTo>
                    <a:lnTo>
                      <a:pt x="f3" y="f9"/>
                    </a:lnTo>
                    <a:cubicBezTo>
                      <a:pt x="f3" y="f10"/>
                      <a:pt x="f11" y="f12"/>
                      <a:pt x="f13" y="f14"/>
                    </a:cubicBezTo>
                    <a:cubicBezTo>
                      <a:pt x="f15" y="f16"/>
                      <a:pt x="f17" y="f4"/>
                      <a:pt x="f6" y="f4"/>
                    </a:cubicBezTo>
                    <a:lnTo>
                      <a:pt x="f5" y="f4"/>
                    </a:lnTo>
                    <a:cubicBezTo>
                      <a:pt x="f8" y="f4"/>
                      <a:pt x="f2" y="f18"/>
                      <a:pt x="f2" y="f9"/>
                    </a:cubicBezTo>
                    <a:lnTo>
                      <a:pt x="f2" y="f5"/>
                    </a:lnTo>
                    <a:cubicBezTo>
                      <a:pt x="f2" y="f8"/>
                      <a:pt x="f8" y="f2"/>
                      <a:pt x="f5" y="f2"/>
                    </a:cubicBezTo>
                    <a:close/>
                  </a:path>
                </a:pathLst>
              </a:custGeom>
              <a:solidFill>
                <a:srgbClr val="FFFFFE"/>
              </a:solidFill>
              <a:ln w="38103" cap="rnd">
                <a:solidFill>
                  <a:srgbClr val="7F699B"/>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0" name="TextBox 33">
                <a:extLst>
                  <a:ext uri="{FF2B5EF4-FFF2-40B4-BE49-F238E27FC236}">
                    <a16:creationId xmlns:a16="http://schemas.microsoft.com/office/drawing/2014/main" id="{3711229C-4048-FB54-6859-C93D9138E233}"/>
                  </a:ext>
                </a:extLst>
              </p:cNvPr>
              <p:cNvSpPr txBox="1"/>
              <p:nvPr/>
            </p:nvSpPr>
            <p:spPr>
              <a:xfrm>
                <a:off x="391536" y="4002749"/>
                <a:ext cx="6947474" cy="1328394"/>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31" name="TextBox 34">
              <a:extLst>
                <a:ext uri="{FF2B5EF4-FFF2-40B4-BE49-F238E27FC236}">
                  <a16:creationId xmlns:a16="http://schemas.microsoft.com/office/drawing/2014/main" id="{ACC7105E-F8AF-2E09-EA0F-410327AE5011}"/>
                </a:ext>
              </a:extLst>
            </p:cNvPr>
            <p:cNvSpPr txBox="1"/>
            <p:nvPr/>
          </p:nvSpPr>
          <p:spPr>
            <a:xfrm>
              <a:off x="801261" y="4193639"/>
              <a:ext cx="4488670" cy="976469"/>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Clarity &amp; Support</a:t>
              </a:r>
            </a:p>
            <a:p>
              <a:pPr marL="302254" marR="0" lvl="1" indent="-151132" algn="just"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Is your role clear?</a:t>
              </a:r>
            </a:p>
            <a:p>
              <a:pPr marL="302254" marR="0" lvl="1" indent="-151132" algn="just"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Do you feel supported by the team?</a:t>
              </a:r>
            </a:p>
            <a:p>
              <a:pPr marL="302254" marR="0" lvl="1" indent="-151132" algn="l"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Are the buddy or mentor arrangements working?</a:t>
              </a:r>
            </a:p>
          </p:txBody>
        </p:sp>
        <p:grpSp>
          <p:nvGrpSpPr>
            <p:cNvPr id="32" name="Group 35">
              <a:extLst>
                <a:ext uri="{FF2B5EF4-FFF2-40B4-BE49-F238E27FC236}">
                  <a16:creationId xmlns:a16="http://schemas.microsoft.com/office/drawing/2014/main" id="{369951D4-FDB7-88B8-27BC-2EAED074486F}"/>
                </a:ext>
              </a:extLst>
            </p:cNvPr>
            <p:cNvGrpSpPr/>
            <p:nvPr/>
          </p:nvGrpSpPr>
          <p:grpSpPr>
            <a:xfrm>
              <a:off x="220992" y="3961372"/>
              <a:ext cx="508278" cy="507391"/>
              <a:chOff x="220992" y="3961372"/>
              <a:chExt cx="508278" cy="507391"/>
            </a:xfrm>
          </p:grpSpPr>
          <p:sp>
            <p:nvSpPr>
              <p:cNvPr id="33" name="Freeform 36">
                <a:extLst>
                  <a:ext uri="{FF2B5EF4-FFF2-40B4-BE49-F238E27FC236}">
                    <a16:creationId xmlns:a16="http://schemas.microsoft.com/office/drawing/2014/main" id="{BEC20880-7CAD-5642-D052-D60D11709E0F}"/>
                  </a:ext>
                </a:extLst>
              </p:cNvPr>
              <p:cNvSpPr/>
              <p:nvPr/>
            </p:nvSpPr>
            <p:spPr>
              <a:xfrm>
                <a:off x="220992" y="3961372"/>
                <a:ext cx="508278" cy="507391"/>
              </a:xfrm>
              <a:custGeom>
                <a:avLst/>
                <a:gdLst>
                  <a:gd name="f0" fmla="val w"/>
                  <a:gd name="f1" fmla="val h"/>
                  <a:gd name="f2" fmla="val 0"/>
                  <a:gd name="f3" fmla="val 814208"/>
                  <a:gd name="f4" fmla="val 812800"/>
                  <a:gd name="f5" fmla="val 407104"/>
                  <a:gd name="f6" fmla="val 182267"/>
                  <a:gd name="f7" fmla="val 181951"/>
                  <a:gd name="f8" fmla="val 406400"/>
                  <a:gd name="f9" fmla="val 630849"/>
                  <a:gd name="f10" fmla="val 631941"/>
                  <a:gd name="f11" fmla="*/ f0 1 814208"/>
                  <a:gd name="f12" fmla="*/ f1 1 812800"/>
                  <a:gd name="f13" fmla="val f2"/>
                  <a:gd name="f14" fmla="val f3"/>
                  <a:gd name="f15" fmla="val f4"/>
                  <a:gd name="f16" fmla="+- f15 0 f13"/>
                  <a:gd name="f17" fmla="+- f14 0 f13"/>
                  <a:gd name="f18" fmla="*/ f17 1 814208"/>
                  <a:gd name="f19" fmla="*/ f16 1 81280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814208" h="812800">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7F699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4" name="TextBox 37">
                <a:extLst>
                  <a:ext uri="{FF2B5EF4-FFF2-40B4-BE49-F238E27FC236}">
                    <a16:creationId xmlns:a16="http://schemas.microsoft.com/office/drawing/2014/main" id="{D949B621-DEDF-F8E8-8815-F0924C813434}"/>
                  </a:ext>
                </a:extLst>
              </p:cNvPr>
              <p:cNvSpPr txBox="1"/>
              <p:nvPr/>
            </p:nvSpPr>
            <p:spPr>
              <a:xfrm>
                <a:off x="268641" y="3991099"/>
                <a:ext cx="412970" cy="43009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35" name="TextBox 38">
              <a:extLst>
                <a:ext uri="{FF2B5EF4-FFF2-40B4-BE49-F238E27FC236}">
                  <a16:creationId xmlns:a16="http://schemas.microsoft.com/office/drawing/2014/main" id="{DDB21EAF-C0B5-2B5C-9EFC-8D2BF6265275}"/>
                </a:ext>
              </a:extLst>
            </p:cNvPr>
            <p:cNvSpPr txBox="1"/>
            <p:nvPr/>
          </p:nvSpPr>
          <p:spPr>
            <a:xfrm>
              <a:off x="259954" y="4115888"/>
              <a:ext cx="430334" cy="22693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85"/>
                </a:lnSpc>
                <a:spcBef>
                  <a:spcPts val="0"/>
                </a:spcBef>
                <a:spcAft>
                  <a:spcPts val="0"/>
                </a:spcAft>
                <a:buNone/>
                <a:tabLst/>
                <a:defRPr sz="1800" b="0" i="0" u="none" strike="noStrike" kern="0" cap="none" spc="0" baseline="0">
                  <a:solidFill>
                    <a:srgbClr val="000000"/>
                  </a:solidFill>
                  <a:uFillTx/>
                </a:defRPr>
              </a:pPr>
              <a:r>
                <a:rPr lang="en-US" sz="1685" b="1" i="0" u="none" strike="noStrike" kern="1200" cap="none" spc="-118" baseline="0">
                  <a:solidFill>
                    <a:srgbClr val="FFFFFF"/>
                  </a:solidFill>
                  <a:uFillTx/>
                  <a:latin typeface="Open Sans Bold"/>
                  <a:ea typeface="Open Sans Bold"/>
                  <a:cs typeface="Open Sans Bold"/>
                </a:rPr>
                <a:t>2</a:t>
              </a:r>
            </a:p>
          </p:txBody>
        </p:sp>
      </p:grpSp>
      <p:grpSp>
        <p:nvGrpSpPr>
          <p:cNvPr id="36" name="Group 39">
            <a:extLst>
              <a:ext uri="{FF2B5EF4-FFF2-40B4-BE49-F238E27FC236}">
                <a16:creationId xmlns:a16="http://schemas.microsoft.com/office/drawing/2014/main" id="{3FBF10AD-15A2-7BD9-D320-0B960EC65D14}"/>
              </a:ext>
            </a:extLst>
          </p:cNvPr>
          <p:cNvGrpSpPr/>
          <p:nvPr/>
        </p:nvGrpSpPr>
        <p:grpSpPr>
          <a:xfrm>
            <a:off x="216008" y="5505940"/>
            <a:ext cx="7127976" cy="1208736"/>
            <a:chOff x="216008" y="5505940"/>
            <a:chExt cx="7127976" cy="1208736"/>
          </a:xfrm>
        </p:grpSpPr>
        <p:grpSp>
          <p:nvGrpSpPr>
            <p:cNvPr id="37" name="Group 40">
              <a:extLst>
                <a:ext uri="{FF2B5EF4-FFF2-40B4-BE49-F238E27FC236}">
                  <a16:creationId xmlns:a16="http://schemas.microsoft.com/office/drawing/2014/main" id="{DFD21F69-3EE2-AFE6-7C7F-DA6BAC7773C3}"/>
                </a:ext>
              </a:extLst>
            </p:cNvPr>
            <p:cNvGrpSpPr/>
            <p:nvPr/>
          </p:nvGrpSpPr>
          <p:grpSpPr>
            <a:xfrm>
              <a:off x="385794" y="5520342"/>
              <a:ext cx="6958190" cy="1047015"/>
              <a:chOff x="385794" y="5520342"/>
              <a:chExt cx="6958190" cy="1047015"/>
            </a:xfrm>
          </p:grpSpPr>
          <p:sp>
            <p:nvSpPr>
              <p:cNvPr id="38" name="Freeform 41">
                <a:extLst>
                  <a:ext uri="{FF2B5EF4-FFF2-40B4-BE49-F238E27FC236}">
                    <a16:creationId xmlns:a16="http://schemas.microsoft.com/office/drawing/2014/main" id="{9EE19D5B-C70B-E7E5-2619-5B4AD28901B5}"/>
                  </a:ext>
                </a:extLst>
              </p:cNvPr>
              <p:cNvSpPr/>
              <p:nvPr/>
            </p:nvSpPr>
            <p:spPr>
              <a:xfrm>
                <a:off x="385794" y="5628250"/>
                <a:ext cx="6958190" cy="939107"/>
              </a:xfrm>
              <a:custGeom>
                <a:avLst/>
                <a:gdLst>
                  <a:gd name="f0" fmla="val w"/>
                  <a:gd name="f1" fmla="val h"/>
                  <a:gd name="f2" fmla="val 0"/>
                  <a:gd name="f3" fmla="val 2456811"/>
                  <a:gd name="f4" fmla="val 331582"/>
                  <a:gd name="f5" fmla="val 41785"/>
                  <a:gd name="f6" fmla="val 2415027"/>
                  <a:gd name="f7" fmla="val 2426109"/>
                  <a:gd name="f8" fmla="val 2436737"/>
                  <a:gd name="f9" fmla="val 4402"/>
                  <a:gd name="f10" fmla="val 2444573"/>
                  <a:gd name="f11" fmla="val 12239"/>
                  <a:gd name="f12" fmla="val 2452409"/>
                  <a:gd name="f13" fmla="val 20075"/>
                  <a:gd name="f14" fmla="val 30703"/>
                  <a:gd name="f15" fmla="val 289797"/>
                  <a:gd name="f16" fmla="val 300879"/>
                  <a:gd name="f17" fmla="val 311507"/>
                  <a:gd name="f18" fmla="val 319343"/>
                  <a:gd name="f19" fmla="val 327179"/>
                  <a:gd name="f20" fmla="*/ f0 1 2456811"/>
                  <a:gd name="f21" fmla="*/ f1 1 331582"/>
                  <a:gd name="f22" fmla="val f2"/>
                  <a:gd name="f23" fmla="val f3"/>
                  <a:gd name="f24" fmla="val f4"/>
                  <a:gd name="f25" fmla="+- f24 0 f22"/>
                  <a:gd name="f26" fmla="+- f23 0 f22"/>
                  <a:gd name="f27" fmla="*/ f26 1 2456811"/>
                  <a:gd name="f28" fmla="*/ f25 1 33158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56811" h="331582">
                    <a:moveTo>
                      <a:pt x="f5" y="f2"/>
                    </a:moveTo>
                    <a:lnTo>
                      <a:pt x="f6" y="f2"/>
                    </a:lnTo>
                    <a:cubicBezTo>
                      <a:pt x="f7" y="f2"/>
                      <a:pt x="f8" y="f9"/>
                      <a:pt x="f10" y="f11"/>
                    </a:cubicBezTo>
                    <a:cubicBezTo>
                      <a:pt x="f12" y="f13"/>
                      <a:pt x="f3" y="f14"/>
                      <a:pt x="f3" y="f5"/>
                    </a:cubicBezTo>
                    <a:lnTo>
                      <a:pt x="f3" y="f15"/>
                    </a:lnTo>
                    <a:cubicBezTo>
                      <a:pt x="f3" y="f16"/>
                      <a:pt x="f12" y="f17"/>
                      <a:pt x="f10" y="f18"/>
                    </a:cubicBezTo>
                    <a:cubicBezTo>
                      <a:pt x="f8" y="f19"/>
                      <a:pt x="f7" y="f4"/>
                      <a:pt x="f6" y="f4"/>
                    </a:cubicBezTo>
                    <a:lnTo>
                      <a:pt x="f5" y="f4"/>
                    </a:lnTo>
                    <a:cubicBezTo>
                      <a:pt x="f14" y="f4"/>
                      <a:pt x="f13" y="f19"/>
                      <a:pt x="f11" y="f18"/>
                    </a:cubicBezTo>
                    <a:cubicBezTo>
                      <a:pt x="f9" y="f17"/>
                      <a:pt x="f2" y="f16"/>
                      <a:pt x="f2" y="f15"/>
                    </a:cubicBezTo>
                    <a:lnTo>
                      <a:pt x="f2" y="f5"/>
                    </a:lnTo>
                    <a:cubicBezTo>
                      <a:pt x="f2" y="f14"/>
                      <a:pt x="f9" y="f13"/>
                      <a:pt x="f11" y="f11"/>
                    </a:cubicBezTo>
                    <a:cubicBezTo>
                      <a:pt x="f13" y="f9"/>
                      <a:pt x="f14" y="f2"/>
                      <a:pt x="f5" y="f2"/>
                    </a:cubicBezTo>
                    <a:close/>
                  </a:path>
                </a:pathLst>
              </a:custGeom>
              <a:solidFill>
                <a:srgbClr val="E6DBF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9" name="TextBox 42">
                <a:extLst>
                  <a:ext uri="{FF2B5EF4-FFF2-40B4-BE49-F238E27FC236}">
                    <a16:creationId xmlns:a16="http://schemas.microsoft.com/office/drawing/2014/main" id="{F4CFF289-1995-516D-6CAE-CC3190AFAAF5}"/>
                  </a:ext>
                </a:extLst>
              </p:cNvPr>
              <p:cNvSpPr txBox="1"/>
              <p:nvPr/>
            </p:nvSpPr>
            <p:spPr>
              <a:xfrm>
                <a:off x="385794" y="5520342"/>
                <a:ext cx="6958190" cy="1047015"/>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70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40" name="TextBox 43">
              <a:extLst>
                <a:ext uri="{FF2B5EF4-FFF2-40B4-BE49-F238E27FC236}">
                  <a16:creationId xmlns:a16="http://schemas.microsoft.com/office/drawing/2014/main" id="{496AE6BF-D4DD-B99D-875B-AC66F4122325}"/>
                </a:ext>
              </a:extLst>
            </p:cNvPr>
            <p:cNvSpPr txBox="1"/>
            <p:nvPr/>
          </p:nvSpPr>
          <p:spPr>
            <a:xfrm>
              <a:off x="830019" y="5738207"/>
              <a:ext cx="4703143" cy="976469"/>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Challenges or Needs</a:t>
              </a:r>
            </a:p>
            <a:p>
              <a:pPr marL="302254" marR="0" lvl="1" indent="-151132" algn="just"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Is anything difficult or unclear?</a:t>
              </a:r>
            </a:p>
            <a:p>
              <a:pPr marL="302254" marR="0" lvl="1" indent="-151132" algn="just"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Is there any support that would help right now?</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p:txBody>
        </p:sp>
        <p:grpSp>
          <p:nvGrpSpPr>
            <p:cNvPr id="41" name="Group 44">
              <a:extLst>
                <a:ext uri="{FF2B5EF4-FFF2-40B4-BE49-F238E27FC236}">
                  <a16:creationId xmlns:a16="http://schemas.microsoft.com/office/drawing/2014/main" id="{D6CCD2A0-82CD-0537-FEBC-E731344C1963}"/>
                </a:ext>
              </a:extLst>
            </p:cNvPr>
            <p:cNvGrpSpPr/>
            <p:nvPr/>
          </p:nvGrpSpPr>
          <p:grpSpPr>
            <a:xfrm>
              <a:off x="216008" y="5505940"/>
              <a:ext cx="506001" cy="507391"/>
              <a:chOff x="216008" y="5505940"/>
              <a:chExt cx="506001" cy="507391"/>
            </a:xfrm>
          </p:grpSpPr>
          <p:sp>
            <p:nvSpPr>
              <p:cNvPr id="42" name="Freeform 45">
                <a:extLst>
                  <a:ext uri="{FF2B5EF4-FFF2-40B4-BE49-F238E27FC236}">
                    <a16:creationId xmlns:a16="http://schemas.microsoft.com/office/drawing/2014/main" id="{9C1189D1-390D-9395-70EA-596A0BBD96C6}"/>
                  </a:ext>
                </a:extLst>
              </p:cNvPr>
              <p:cNvSpPr/>
              <p:nvPr/>
            </p:nvSpPr>
            <p:spPr>
              <a:xfrm>
                <a:off x="216008" y="5505940"/>
                <a:ext cx="506001" cy="507391"/>
              </a:xfrm>
              <a:custGeom>
                <a:avLst/>
                <a:gdLst>
                  <a:gd name="f0" fmla="val w"/>
                  <a:gd name="f1" fmla="val h"/>
                  <a:gd name="f2" fmla="val 0"/>
                  <a:gd name="f3" fmla="val 810576"/>
                  <a:gd name="f4" fmla="val 812800"/>
                  <a:gd name="f5" fmla="val 405288"/>
                  <a:gd name="f6" fmla="val 181454"/>
                  <a:gd name="f7" fmla="val 181951"/>
                  <a:gd name="f8" fmla="val 406400"/>
                  <a:gd name="f9" fmla="val 630849"/>
                  <a:gd name="f10" fmla="val 629122"/>
                  <a:gd name="f11" fmla="*/ f0 1 810576"/>
                  <a:gd name="f12" fmla="*/ f1 1 812800"/>
                  <a:gd name="f13" fmla="val f2"/>
                  <a:gd name="f14" fmla="val f3"/>
                  <a:gd name="f15" fmla="val f4"/>
                  <a:gd name="f16" fmla="+- f15 0 f13"/>
                  <a:gd name="f17" fmla="+- f14 0 f13"/>
                  <a:gd name="f18" fmla="*/ f17 1 810576"/>
                  <a:gd name="f19" fmla="*/ f16 1 81280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810576" h="812800">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7F699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3" name="TextBox 46">
                <a:extLst>
                  <a:ext uri="{FF2B5EF4-FFF2-40B4-BE49-F238E27FC236}">
                    <a16:creationId xmlns:a16="http://schemas.microsoft.com/office/drawing/2014/main" id="{458914E0-3256-0AA3-2E33-A23EB164071C}"/>
                  </a:ext>
                </a:extLst>
              </p:cNvPr>
              <p:cNvSpPr txBox="1"/>
              <p:nvPr/>
            </p:nvSpPr>
            <p:spPr>
              <a:xfrm>
                <a:off x="263447" y="5529724"/>
                <a:ext cx="411132" cy="436040"/>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70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44" name="TextBox 47">
              <a:extLst>
                <a:ext uri="{FF2B5EF4-FFF2-40B4-BE49-F238E27FC236}">
                  <a16:creationId xmlns:a16="http://schemas.microsoft.com/office/drawing/2014/main" id="{B64F75D6-4CBF-C77F-277A-C3114566890D}"/>
                </a:ext>
              </a:extLst>
            </p:cNvPr>
            <p:cNvSpPr txBox="1"/>
            <p:nvPr/>
          </p:nvSpPr>
          <p:spPr>
            <a:xfrm>
              <a:off x="254806" y="5658462"/>
              <a:ext cx="428414" cy="22378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FFFFFF"/>
                  </a:solidFill>
                  <a:uFillTx/>
                  <a:latin typeface="Open Sans Bold"/>
                  <a:ea typeface="Open Sans Bold"/>
                  <a:cs typeface="Open Sans Bold"/>
                </a:rPr>
                <a:t>3</a:t>
              </a:r>
            </a:p>
          </p:txBody>
        </p:sp>
      </p:grpSp>
      <p:grpSp>
        <p:nvGrpSpPr>
          <p:cNvPr id="45" name="Group 48">
            <a:extLst>
              <a:ext uri="{FF2B5EF4-FFF2-40B4-BE49-F238E27FC236}">
                <a16:creationId xmlns:a16="http://schemas.microsoft.com/office/drawing/2014/main" id="{1FC2D9F0-42CD-33F2-76D4-EB8BB5634A3B}"/>
              </a:ext>
            </a:extLst>
          </p:cNvPr>
          <p:cNvGrpSpPr/>
          <p:nvPr/>
        </p:nvGrpSpPr>
        <p:grpSpPr>
          <a:xfrm>
            <a:off x="233300" y="6889464"/>
            <a:ext cx="7093402" cy="1291946"/>
            <a:chOff x="233300" y="6889464"/>
            <a:chExt cx="7093402" cy="1291946"/>
          </a:xfrm>
        </p:grpSpPr>
        <p:grpSp>
          <p:nvGrpSpPr>
            <p:cNvPr id="46" name="Group 49">
              <a:extLst>
                <a:ext uri="{FF2B5EF4-FFF2-40B4-BE49-F238E27FC236}">
                  <a16:creationId xmlns:a16="http://schemas.microsoft.com/office/drawing/2014/main" id="{04BCD11B-55A7-A145-30B5-E25410A2CDD9}"/>
                </a:ext>
              </a:extLst>
            </p:cNvPr>
            <p:cNvGrpSpPr/>
            <p:nvPr/>
          </p:nvGrpSpPr>
          <p:grpSpPr>
            <a:xfrm>
              <a:off x="406953" y="6930850"/>
              <a:ext cx="6919749" cy="1250560"/>
              <a:chOff x="406953" y="6930850"/>
              <a:chExt cx="6919749" cy="1250560"/>
            </a:xfrm>
          </p:grpSpPr>
          <p:sp>
            <p:nvSpPr>
              <p:cNvPr id="47" name="Freeform 50">
                <a:extLst>
                  <a:ext uri="{FF2B5EF4-FFF2-40B4-BE49-F238E27FC236}">
                    <a16:creationId xmlns:a16="http://schemas.microsoft.com/office/drawing/2014/main" id="{8E403801-2031-61F3-2A99-60510FD0B352}"/>
                  </a:ext>
                </a:extLst>
              </p:cNvPr>
              <p:cNvSpPr/>
              <p:nvPr/>
            </p:nvSpPr>
            <p:spPr>
              <a:xfrm>
                <a:off x="406953" y="7011774"/>
                <a:ext cx="6919749" cy="1169636"/>
              </a:xfrm>
              <a:custGeom>
                <a:avLst/>
                <a:gdLst>
                  <a:gd name="f0" fmla="val w"/>
                  <a:gd name="f1" fmla="val h"/>
                  <a:gd name="f2" fmla="val 0"/>
                  <a:gd name="f3" fmla="val 2443237"/>
                  <a:gd name="f4" fmla="val 412976"/>
                  <a:gd name="f5" fmla="val 42017"/>
                  <a:gd name="f6" fmla="val 2401220"/>
                  <a:gd name="f7" fmla="val 2412364"/>
                  <a:gd name="f8" fmla="val 2423051"/>
                  <a:gd name="f9" fmla="val 4427"/>
                  <a:gd name="f10" fmla="val 2430931"/>
                  <a:gd name="f11" fmla="val 12307"/>
                  <a:gd name="f12" fmla="val 2438810"/>
                  <a:gd name="f13" fmla="val 20186"/>
                  <a:gd name="f14" fmla="val 30873"/>
                  <a:gd name="f15" fmla="val 370959"/>
                  <a:gd name="f16" fmla="val 382102"/>
                  <a:gd name="f17" fmla="val 392790"/>
                  <a:gd name="f18" fmla="val 400669"/>
                  <a:gd name="f19" fmla="val 408549"/>
                  <a:gd name="f20" fmla="*/ f0 1 2443237"/>
                  <a:gd name="f21" fmla="*/ f1 1 412976"/>
                  <a:gd name="f22" fmla="val f2"/>
                  <a:gd name="f23" fmla="val f3"/>
                  <a:gd name="f24" fmla="val f4"/>
                  <a:gd name="f25" fmla="+- f24 0 f22"/>
                  <a:gd name="f26" fmla="+- f23 0 f22"/>
                  <a:gd name="f27" fmla="*/ f26 1 2443237"/>
                  <a:gd name="f28" fmla="*/ f25 1 412976"/>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43237" h="412976">
                    <a:moveTo>
                      <a:pt x="f5" y="f2"/>
                    </a:moveTo>
                    <a:lnTo>
                      <a:pt x="f6" y="f2"/>
                    </a:lnTo>
                    <a:cubicBezTo>
                      <a:pt x="f7" y="f2"/>
                      <a:pt x="f8" y="f9"/>
                      <a:pt x="f10" y="f11"/>
                    </a:cubicBezTo>
                    <a:cubicBezTo>
                      <a:pt x="f12" y="f13"/>
                      <a:pt x="f3" y="f14"/>
                      <a:pt x="f3" y="f5"/>
                    </a:cubicBezTo>
                    <a:lnTo>
                      <a:pt x="f3" y="f15"/>
                    </a:lnTo>
                    <a:cubicBezTo>
                      <a:pt x="f3" y="f16"/>
                      <a:pt x="f12" y="f17"/>
                      <a:pt x="f10" y="f18"/>
                    </a:cubicBezTo>
                    <a:cubicBezTo>
                      <a:pt x="f8" y="f19"/>
                      <a:pt x="f7" y="f4"/>
                      <a:pt x="f6" y="f4"/>
                    </a:cubicBezTo>
                    <a:lnTo>
                      <a:pt x="f5" y="f4"/>
                    </a:lnTo>
                    <a:cubicBezTo>
                      <a:pt x="f14" y="f4"/>
                      <a:pt x="f13" y="f19"/>
                      <a:pt x="f11" y="f18"/>
                    </a:cubicBezTo>
                    <a:cubicBezTo>
                      <a:pt x="f9" y="f17"/>
                      <a:pt x="f2" y="f16"/>
                      <a:pt x="f2" y="f15"/>
                    </a:cubicBezTo>
                    <a:lnTo>
                      <a:pt x="f2" y="f5"/>
                    </a:lnTo>
                    <a:cubicBezTo>
                      <a:pt x="f2" y="f14"/>
                      <a:pt x="f9" y="f13"/>
                      <a:pt x="f11" y="f11"/>
                    </a:cubicBezTo>
                    <a:cubicBezTo>
                      <a:pt x="f13" y="f9"/>
                      <a:pt x="f14" y="f2"/>
                      <a:pt x="f5" y="f2"/>
                    </a:cubicBezTo>
                    <a:close/>
                  </a:path>
                </a:pathLst>
              </a:custGeom>
              <a:solidFill>
                <a:srgbClr val="FFFFFE"/>
              </a:solidFill>
              <a:ln w="38103" cap="rnd">
                <a:solidFill>
                  <a:srgbClr val="7F699B"/>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8" name="TextBox 51">
                <a:extLst>
                  <a:ext uri="{FF2B5EF4-FFF2-40B4-BE49-F238E27FC236}">
                    <a16:creationId xmlns:a16="http://schemas.microsoft.com/office/drawing/2014/main" id="{54622B2C-35A6-F29C-2C0D-AD3BF87610C9}"/>
                  </a:ext>
                </a:extLst>
              </p:cNvPr>
              <p:cNvSpPr txBox="1"/>
              <p:nvPr/>
            </p:nvSpPr>
            <p:spPr>
              <a:xfrm>
                <a:off x="406953" y="6930850"/>
                <a:ext cx="6919749" cy="1250560"/>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49" name="TextBox 52">
              <a:extLst>
                <a:ext uri="{FF2B5EF4-FFF2-40B4-BE49-F238E27FC236}">
                  <a16:creationId xmlns:a16="http://schemas.microsoft.com/office/drawing/2014/main" id="{9E7DFDA2-B017-7A97-186F-0EF3276DA934}"/>
                </a:ext>
              </a:extLst>
            </p:cNvPr>
            <p:cNvSpPr txBox="1"/>
            <p:nvPr/>
          </p:nvSpPr>
          <p:spPr>
            <a:xfrm>
              <a:off x="860898" y="7097645"/>
              <a:ext cx="4234485" cy="976469"/>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Next Steps</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Invite the employee to share:</a:t>
              </a:r>
            </a:p>
            <a:p>
              <a:pPr marL="302254" marR="0" lvl="1" indent="-151132" algn="just"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Any actions to follow up?</a:t>
              </a:r>
            </a:p>
            <a:p>
              <a:pPr marL="302254" marR="0" lvl="1" indent="-151132" algn="just"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Date of next check-in:</a:t>
              </a:r>
            </a:p>
          </p:txBody>
        </p:sp>
        <p:grpSp>
          <p:nvGrpSpPr>
            <p:cNvPr id="50" name="Group 53">
              <a:extLst>
                <a:ext uri="{FF2B5EF4-FFF2-40B4-BE49-F238E27FC236}">
                  <a16:creationId xmlns:a16="http://schemas.microsoft.com/office/drawing/2014/main" id="{31A154E5-6345-7B6B-946C-1169CF1E1F6C}"/>
                </a:ext>
              </a:extLst>
            </p:cNvPr>
            <p:cNvGrpSpPr/>
            <p:nvPr/>
          </p:nvGrpSpPr>
          <p:grpSpPr>
            <a:xfrm>
              <a:off x="233300" y="6889464"/>
              <a:ext cx="517532" cy="507391"/>
              <a:chOff x="233300" y="6889464"/>
              <a:chExt cx="517532" cy="507391"/>
            </a:xfrm>
          </p:grpSpPr>
          <p:sp>
            <p:nvSpPr>
              <p:cNvPr id="51" name="Freeform 54">
                <a:extLst>
                  <a:ext uri="{FF2B5EF4-FFF2-40B4-BE49-F238E27FC236}">
                    <a16:creationId xmlns:a16="http://schemas.microsoft.com/office/drawing/2014/main" id="{2B27CFDB-4426-8CEA-1AA3-5C00D41A1663}"/>
                  </a:ext>
                </a:extLst>
              </p:cNvPr>
              <p:cNvSpPr/>
              <p:nvPr/>
            </p:nvSpPr>
            <p:spPr>
              <a:xfrm>
                <a:off x="233300" y="6889464"/>
                <a:ext cx="517532" cy="507391"/>
              </a:xfrm>
              <a:custGeom>
                <a:avLst/>
                <a:gdLst>
                  <a:gd name="f0" fmla="val w"/>
                  <a:gd name="f1" fmla="val h"/>
                  <a:gd name="f2" fmla="val 0"/>
                  <a:gd name="f3" fmla="val 829043"/>
                  <a:gd name="f4" fmla="val 812800"/>
                  <a:gd name="f5" fmla="val 414521"/>
                  <a:gd name="f6" fmla="val 185587"/>
                  <a:gd name="f7" fmla="val 181951"/>
                  <a:gd name="f8" fmla="val 406400"/>
                  <a:gd name="f9" fmla="val 630849"/>
                  <a:gd name="f10" fmla="val 643455"/>
                  <a:gd name="f11" fmla="*/ f0 1 829043"/>
                  <a:gd name="f12" fmla="*/ f1 1 812800"/>
                  <a:gd name="f13" fmla="val f2"/>
                  <a:gd name="f14" fmla="val f3"/>
                  <a:gd name="f15" fmla="val f4"/>
                  <a:gd name="f16" fmla="+- f15 0 f13"/>
                  <a:gd name="f17" fmla="+- f14 0 f13"/>
                  <a:gd name="f18" fmla="*/ f17 1 829043"/>
                  <a:gd name="f19" fmla="*/ f16 1 81280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829043" h="812800">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7F699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2" name="TextBox 55">
                <a:extLst>
                  <a:ext uri="{FF2B5EF4-FFF2-40B4-BE49-F238E27FC236}">
                    <a16:creationId xmlns:a16="http://schemas.microsoft.com/office/drawing/2014/main" id="{DA4A6AD3-C360-95FC-92E3-1A1B764CD44B}"/>
                  </a:ext>
                </a:extLst>
              </p:cNvPr>
              <p:cNvSpPr txBox="1"/>
              <p:nvPr/>
            </p:nvSpPr>
            <p:spPr>
              <a:xfrm>
                <a:off x="281818" y="6919200"/>
                <a:ext cx="420495" cy="43009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53" name="TextBox 56">
              <a:extLst>
                <a:ext uri="{FF2B5EF4-FFF2-40B4-BE49-F238E27FC236}">
                  <a16:creationId xmlns:a16="http://schemas.microsoft.com/office/drawing/2014/main" id="{F456B968-ACA8-EF39-EF9A-D37A5B668A56}"/>
                </a:ext>
              </a:extLst>
            </p:cNvPr>
            <p:cNvSpPr txBox="1"/>
            <p:nvPr/>
          </p:nvSpPr>
          <p:spPr>
            <a:xfrm>
              <a:off x="272975" y="7043979"/>
              <a:ext cx="438180" cy="22693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85"/>
                </a:lnSpc>
                <a:spcBef>
                  <a:spcPts val="0"/>
                </a:spcBef>
                <a:spcAft>
                  <a:spcPts val="0"/>
                </a:spcAft>
                <a:buNone/>
                <a:tabLst/>
                <a:defRPr sz="1800" b="0" i="0" u="none" strike="noStrike" kern="0" cap="none" spc="0" baseline="0">
                  <a:solidFill>
                    <a:srgbClr val="000000"/>
                  </a:solidFill>
                  <a:uFillTx/>
                </a:defRPr>
              </a:pPr>
              <a:r>
                <a:rPr lang="en-US" sz="1685" b="1" i="0" u="none" strike="noStrike" kern="1200" cap="none" spc="-118" baseline="0">
                  <a:solidFill>
                    <a:srgbClr val="FFFFFF"/>
                  </a:solidFill>
                  <a:uFillTx/>
                  <a:latin typeface="Open Sans Bold"/>
                  <a:ea typeface="Open Sans Bold"/>
                  <a:cs typeface="Open Sans Bold"/>
                </a:rPr>
                <a:t>4</a:t>
              </a:r>
            </a:p>
          </p:txBody>
        </p:sp>
      </p:grpSp>
      <p:grpSp>
        <p:nvGrpSpPr>
          <p:cNvPr id="54" name="Group 57">
            <a:extLst>
              <a:ext uri="{FF2B5EF4-FFF2-40B4-BE49-F238E27FC236}">
                <a16:creationId xmlns:a16="http://schemas.microsoft.com/office/drawing/2014/main" id="{6028DC10-23F1-C4E4-2208-7273605DFC60}"/>
              </a:ext>
            </a:extLst>
          </p:cNvPr>
          <p:cNvGrpSpPr/>
          <p:nvPr/>
        </p:nvGrpSpPr>
        <p:grpSpPr>
          <a:xfrm>
            <a:off x="227146" y="8356198"/>
            <a:ext cx="7105710" cy="1090047"/>
            <a:chOff x="227146" y="8356198"/>
            <a:chExt cx="7105710" cy="1090047"/>
          </a:xfrm>
        </p:grpSpPr>
        <p:grpSp>
          <p:nvGrpSpPr>
            <p:cNvPr id="55" name="Group 58">
              <a:extLst>
                <a:ext uri="{FF2B5EF4-FFF2-40B4-BE49-F238E27FC236}">
                  <a16:creationId xmlns:a16="http://schemas.microsoft.com/office/drawing/2014/main" id="{F0687C2B-5844-6782-FF39-515AC351E8C5}"/>
                </a:ext>
              </a:extLst>
            </p:cNvPr>
            <p:cNvGrpSpPr/>
            <p:nvPr/>
          </p:nvGrpSpPr>
          <p:grpSpPr>
            <a:xfrm>
              <a:off x="397398" y="8370600"/>
              <a:ext cx="6935458" cy="1075645"/>
              <a:chOff x="397398" y="8370600"/>
              <a:chExt cx="6935458" cy="1075645"/>
            </a:xfrm>
          </p:grpSpPr>
          <p:sp>
            <p:nvSpPr>
              <p:cNvPr id="56" name="Freeform 59">
                <a:extLst>
                  <a:ext uri="{FF2B5EF4-FFF2-40B4-BE49-F238E27FC236}">
                    <a16:creationId xmlns:a16="http://schemas.microsoft.com/office/drawing/2014/main" id="{45F84EF6-6B0B-C5D8-47BF-08CAC2220DCD}"/>
                  </a:ext>
                </a:extLst>
              </p:cNvPr>
              <p:cNvSpPr/>
              <p:nvPr/>
            </p:nvSpPr>
            <p:spPr>
              <a:xfrm>
                <a:off x="397398" y="8478508"/>
                <a:ext cx="6935458" cy="967736"/>
              </a:xfrm>
              <a:custGeom>
                <a:avLst/>
                <a:gdLst>
                  <a:gd name="f0" fmla="val w"/>
                  <a:gd name="f1" fmla="val h"/>
                  <a:gd name="f2" fmla="val 0"/>
                  <a:gd name="f3" fmla="val 2448785"/>
                  <a:gd name="f4" fmla="val 341690"/>
                  <a:gd name="f5" fmla="val 41922"/>
                  <a:gd name="f6" fmla="val 2406863"/>
                  <a:gd name="f7" fmla="val 2417981"/>
                  <a:gd name="f8" fmla="val 2428645"/>
                  <a:gd name="f9" fmla="val 4417"/>
                  <a:gd name="f10" fmla="val 2436506"/>
                  <a:gd name="f11" fmla="val 12279"/>
                  <a:gd name="f12" fmla="val 2444368"/>
                  <a:gd name="f13" fmla="val 20140"/>
                  <a:gd name="f14" fmla="val 30803"/>
                  <a:gd name="f15" fmla="val 299768"/>
                  <a:gd name="f16" fmla="val 310886"/>
                  <a:gd name="f17" fmla="val 321549"/>
                  <a:gd name="f18" fmla="val 329411"/>
                  <a:gd name="f19" fmla="val 337273"/>
                  <a:gd name="f20" fmla="*/ f0 1 2448785"/>
                  <a:gd name="f21" fmla="*/ f1 1 341690"/>
                  <a:gd name="f22" fmla="val f2"/>
                  <a:gd name="f23" fmla="val f3"/>
                  <a:gd name="f24" fmla="val f4"/>
                  <a:gd name="f25" fmla="+- f24 0 f22"/>
                  <a:gd name="f26" fmla="+- f23 0 f22"/>
                  <a:gd name="f27" fmla="*/ f26 1 2448785"/>
                  <a:gd name="f28" fmla="*/ f25 1 341690"/>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48785" h="341690">
                    <a:moveTo>
                      <a:pt x="f5" y="f2"/>
                    </a:moveTo>
                    <a:lnTo>
                      <a:pt x="f6" y="f2"/>
                    </a:lnTo>
                    <a:cubicBezTo>
                      <a:pt x="f7" y="f2"/>
                      <a:pt x="f8" y="f9"/>
                      <a:pt x="f10" y="f11"/>
                    </a:cubicBezTo>
                    <a:cubicBezTo>
                      <a:pt x="f12" y="f13"/>
                      <a:pt x="f3" y="f14"/>
                      <a:pt x="f3" y="f5"/>
                    </a:cubicBezTo>
                    <a:lnTo>
                      <a:pt x="f3" y="f15"/>
                    </a:lnTo>
                    <a:cubicBezTo>
                      <a:pt x="f3" y="f16"/>
                      <a:pt x="f12" y="f17"/>
                      <a:pt x="f10" y="f18"/>
                    </a:cubicBezTo>
                    <a:cubicBezTo>
                      <a:pt x="f8" y="f19"/>
                      <a:pt x="f7" y="f4"/>
                      <a:pt x="f6" y="f4"/>
                    </a:cubicBezTo>
                    <a:lnTo>
                      <a:pt x="f5" y="f4"/>
                    </a:lnTo>
                    <a:cubicBezTo>
                      <a:pt x="f14" y="f4"/>
                      <a:pt x="f13" y="f19"/>
                      <a:pt x="f11" y="f18"/>
                    </a:cubicBezTo>
                    <a:cubicBezTo>
                      <a:pt x="f9" y="f17"/>
                      <a:pt x="f2" y="f16"/>
                      <a:pt x="f2" y="f15"/>
                    </a:cubicBezTo>
                    <a:lnTo>
                      <a:pt x="f2" y="f5"/>
                    </a:lnTo>
                    <a:cubicBezTo>
                      <a:pt x="f2" y="f14"/>
                      <a:pt x="f9" y="f13"/>
                      <a:pt x="f11" y="f11"/>
                    </a:cubicBezTo>
                    <a:cubicBezTo>
                      <a:pt x="f13" y="f9"/>
                      <a:pt x="f14" y="f2"/>
                      <a:pt x="f5" y="f2"/>
                    </a:cubicBezTo>
                    <a:close/>
                  </a:path>
                </a:pathLst>
              </a:custGeom>
              <a:solidFill>
                <a:srgbClr val="E6DBF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7" name="TextBox 60">
                <a:extLst>
                  <a:ext uri="{FF2B5EF4-FFF2-40B4-BE49-F238E27FC236}">
                    <a16:creationId xmlns:a16="http://schemas.microsoft.com/office/drawing/2014/main" id="{9B8CC002-54D8-8C64-AB5E-FE62BC0F6F57}"/>
                  </a:ext>
                </a:extLst>
              </p:cNvPr>
              <p:cNvSpPr txBox="1"/>
              <p:nvPr/>
            </p:nvSpPr>
            <p:spPr>
              <a:xfrm>
                <a:off x="397398" y="8370600"/>
                <a:ext cx="6935458" cy="1075645"/>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70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58" name="TextBox 61">
              <a:extLst>
                <a:ext uri="{FF2B5EF4-FFF2-40B4-BE49-F238E27FC236}">
                  <a16:creationId xmlns:a16="http://schemas.microsoft.com/office/drawing/2014/main" id="{7E479FBC-495B-2923-BF0D-34EEC4E33E93}"/>
                </a:ext>
              </a:extLst>
            </p:cNvPr>
            <p:cNvSpPr txBox="1"/>
            <p:nvPr/>
          </p:nvSpPr>
          <p:spPr>
            <a:xfrm>
              <a:off x="893057" y="8588465"/>
              <a:ext cx="6171770" cy="728822"/>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Closing</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Thank the employee for sharing and remind them that support is available between meetings.</a:t>
              </a:r>
            </a:p>
          </p:txBody>
        </p:sp>
        <p:grpSp>
          <p:nvGrpSpPr>
            <p:cNvPr id="59" name="Group 62">
              <a:extLst>
                <a:ext uri="{FF2B5EF4-FFF2-40B4-BE49-F238E27FC236}">
                  <a16:creationId xmlns:a16="http://schemas.microsoft.com/office/drawing/2014/main" id="{AF420630-0A5C-69E8-8D54-30C6AED9D836}"/>
                </a:ext>
              </a:extLst>
            </p:cNvPr>
            <p:cNvGrpSpPr/>
            <p:nvPr/>
          </p:nvGrpSpPr>
          <p:grpSpPr>
            <a:xfrm>
              <a:off x="227146" y="8356198"/>
              <a:ext cx="507391" cy="507391"/>
              <a:chOff x="227146" y="8356198"/>
              <a:chExt cx="507391" cy="507391"/>
            </a:xfrm>
          </p:grpSpPr>
          <p:sp>
            <p:nvSpPr>
              <p:cNvPr id="60" name="Freeform 63">
                <a:extLst>
                  <a:ext uri="{FF2B5EF4-FFF2-40B4-BE49-F238E27FC236}">
                    <a16:creationId xmlns:a16="http://schemas.microsoft.com/office/drawing/2014/main" id="{C56D605E-F1CF-0F14-0B79-FAFCBDB3FFFE}"/>
                  </a:ext>
                </a:extLst>
              </p:cNvPr>
              <p:cNvSpPr/>
              <p:nvPr/>
            </p:nvSpPr>
            <p:spPr>
              <a:xfrm>
                <a:off x="227146" y="8356198"/>
                <a:ext cx="507391" cy="507391"/>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7F699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1" name="TextBox 64">
                <a:extLst>
                  <a:ext uri="{FF2B5EF4-FFF2-40B4-BE49-F238E27FC236}">
                    <a16:creationId xmlns:a16="http://schemas.microsoft.com/office/drawing/2014/main" id="{1C8E8826-0200-E85A-6822-F8103A54CD60}"/>
                  </a:ext>
                </a:extLst>
              </p:cNvPr>
              <p:cNvSpPr txBox="1"/>
              <p:nvPr/>
            </p:nvSpPr>
            <p:spPr>
              <a:xfrm>
                <a:off x="274713" y="8379982"/>
                <a:ext cx="412257" cy="436040"/>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70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62" name="TextBox 65">
              <a:extLst>
                <a:ext uri="{FF2B5EF4-FFF2-40B4-BE49-F238E27FC236}">
                  <a16:creationId xmlns:a16="http://schemas.microsoft.com/office/drawing/2014/main" id="{D032B0E9-2EE4-04C7-937A-730599BC3E10}"/>
                </a:ext>
              </a:extLst>
            </p:cNvPr>
            <p:cNvSpPr txBox="1"/>
            <p:nvPr/>
          </p:nvSpPr>
          <p:spPr>
            <a:xfrm>
              <a:off x="266044" y="8508720"/>
              <a:ext cx="429594" cy="22378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FFFFFF"/>
                  </a:solidFill>
                  <a:uFillTx/>
                  <a:latin typeface="Open Sans Bold"/>
                  <a:ea typeface="Open Sans Bold"/>
                  <a:cs typeface="Open Sans Bold"/>
                </a:rPr>
                <a:t>5</a:t>
              </a:r>
            </a:p>
          </p:txBody>
        </p:sp>
      </p:grpSp>
      <p:sp>
        <p:nvSpPr>
          <p:cNvPr id="63" name="TextBox 66">
            <a:extLst>
              <a:ext uri="{FF2B5EF4-FFF2-40B4-BE49-F238E27FC236}">
                <a16:creationId xmlns:a16="http://schemas.microsoft.com/office/drawing/2014/main" id="{44627A5D-02FA-E4CC-783D-2C5462EB960F}"/>
              </a:ext>
            </a:extLst>
          </p:cNvPr>
          <p:cNvSpPr txBox="1"/>
          <p:nvPr/>
        </p:nvSpPr>
        <p:spPr>
          <a:xfrm>
            <a:off x="407090" y="9601986"/>
            <a:ext cx="6745821" cy="407666"/>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0" baseline="0">
                <a:solidFill>
                  <a:srgbClr val="464646"/>
                </a:solidFill>
                <a:uFillTx/>
                <a:latin typeface="Open Sans Italics"/>
                <a:ea typeface="Open Sans Italics"/>
                <a:cs typeface="Open Sans Italics"/>
              </a:rPr>
              <a:t>*Optional micro-reflection: At Month 3, include one short question such as: </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0" baseline="0">
                <a:solidFill>
                  <a:srgbClr val="464646"/>
                </a:solidFill>
                <a:uFillTx/>
                <a:latin typeface="Open Sans Italics"/>
                <a:ea typeface="Open Sans Italics"/>
                <a:cs typeface="Open Sans Italics"/>
              </a:rPr>
              <a:t>“What has helped you feel part of the team so far?”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94">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48A12C98-C9D6-FEC9-64F7-544B64D8A009}"/>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A503B60D-4F34-C9DE-AB7F-C938EB4A7928}"/>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5">
            <a:extLst>
              <a:ext uri="{FF2B5EF4-FFF2-40B4-BE49-F238E27FC236}">
                <a16:creationId xmlns:a16="http://schemas.microsoft.com/office/drawing/2014/main" id="{625BE7AA-1D54-3A65-3F3A-2D5770DADA0F}"/>
              </a:ext>
            </a:extLst>
          </p:cNvPr>
          <p:cNvSpPr txBox="1"/>
          <p:nvPr/>
        </p:nvSpPr>
        <p:spPr>
          <a:xfrm>
            <a:off x="981772" y="2722671"/>
            <a:ext cx="5624227" cy="93121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50"/>
              </a:lnSpc>
              <a:spcBef>
                <a:spcPts val="0"/>
              </a:spcBef>
              <a:spcAft>
                <a:spcPts val="0"/>
              </a:spcAft>
              <a:buNone/>
              <a:tabLst/>
              <a:defRPr sz="1800" b="0" i="0" u="none" strike="noStrike" kern="0" cap="none" spc="0" baseline="0">
                <a:solidFill>
                  <a:srgbClr val="000000"/>
                </a:solidFill>
                <a:uFillTx/>
              </a:defRPr>
            </a:pPr>
            <a:r>
              <a:rPr lang="en-CY" sz="7500" b="1" i="0" u="none" strike="noStrike" kern="1200" cap="none" spc="232" baseline="0">
                <a:solidFill>
                  <a:srgbClr val="8D77AB"/>
                </a:solidFill>
                <a:uFillTx/>
                <a:latin typeface="Open Sans Bold"/>
                <a:ea typeface="Open Sans Bold"/>
                <a:cs typeface="Open Sans Bold"/>
              </a:rPr>
              <a:t>Activity 11</a:t>
            </a:r>
            <a:endParaRPr lang="en-US" sz="7500" b="1" i="0" u="none" strike="noStrike" kern="1200" cap="none" spc="232" baseline="0">
              <a:solidFill>
                <a:srgbClr val="8D77AB"/>
              </a:solidFill>
              <a:uFillTx/>
              <a:latin typeface="Open Sans Bold"/>
              <a:ea typeface="Open Sans Bold"/>
              <a:cs typeface="Open Sans Bold"/>
            </a:endParaRPr>
          </a:p>
        </p:txBody>
      </p:sp>
      <p:sp>
        <p:nvSpPr>
          <p:cNvPr id="8" name="Freeform 4">
            <a:extLst>
              <a:ext uri="{FF2B5EF4-FFF2-40B4-BE49-F238E27FC236}">
                <a16:creationId xmlns:a16="http://schemas.microsoft.com/office/drawing/2014/main" id="{0F9620BD-7E44-4FD8-B757-8F1E32C5A1C5}"/>
              </a:ext>
            </a:extLst>
          </p:cNvPr>
          <p:cNvSpPr/>
          <p:nvPr/>
        </p:nvSpPr>
        <p:spPr>
          <a:xfrm>
            <a:off x="1699723" y="-9774"/>
            <a:ext cx="3024003" cy="579683"/>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Freeform 5">
            <a:extLst>
              <a:ext uri="{FF2B5EF4-FFF2-40B4-BE49-F238E27FC236}">
                <a16:creationId xmlns:a16="http://schemas.microsoft.com/office/drawing/2014/main" id="{2F49BF88-538D-6F24-97B6-86BDF793E514}"/>
              </a:ext>
            </a:extLst>
          </p:cNvPr>
          <p:cNvSpPr/>
          <p:nvPr/>
        </p:nvSpPr>
        <p:spPr>
          <a:xfrm>
            <a:off x="2902269" y="-5358"/>
            <a:ext cx="3024003" cy="611267"/>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502FBEB8-47FE-27AC-FFA7-71F2EEEB8C04}"/>
              </a:ext>
            </a:extLst>
          </p:cNvPr>
          <p:cNvGrpSpPr/>
          <p:nvPr/>
        </p:nvGrpSpPr>
        <p:grpSpPr>
          <a:xfrm>
            <a:off x="-22594" y="10392476"/>
            <a:ext cx="6919749" cy="94128"/>
            <a:chOff x="-22594" y="10392476"/>
            <a:chExt cx="6919749" cy="94128"/>
          </a:xfrm>
        </p:grpSpPr>
        <p:sp>
          <p:nvSpPr>
            <p:cNvPr id="3" name="Freeform 7">
              <a:extLst>
                <a:ext uri="{FF2B5EF4-FFF2-40B4-BE49-F238E27FC236}">
                  <a16:creationId xmlns:a16="http://schemas.microsoft.com/office/drawing/2014/main" id="{BDC379AB-8DA7-6FB0-BE4C-856603A84F5D}"/>
                </a:ext>
              </a:extLst>
            </p:cNvPr>
            <p:cNvSpPr/>
            <p:nvPr/>
          </p:nvSpPr>
          <p:spPr>
            <a:xfrm>
              <a:off x="-22594" y="10392476"/>
              <a:ext cx="6919749" cy="45720"/>
            </a:xfrm>
            <a:custGeom>
              <a:avLst/>
              <a:gdLst>
                <a:gd name="f0" fmla="val w"/>
                <a:gd name="f1" fmla="val h"/>
                <a:gd name="f2" fmla="val 0"/>
                <a:gd name="f3" fmla="val 2709333"/>
                <a:gd name="f4" fmla="val 26991"/>
                <a:gd name="f5" fmla="val 13495"/>
                <a:gd name="f6" fmla="val 2695838"/>
                <a:gd name="f7" fmla="val 2699417"/>
                <a:gd name="f8" fmla="val 2702850"/>
                <a:gd name="f9" fmla="val 1422"/>
                <a:gd name="f10" fmla="val 2705381"/>
                <a:gd name="f11" fmla="val 3953"/>
                <a:gd name="f12" fmla="val 2707911"/>
                <a:gd name="f13" fmla="val 6484"/>
                <a:gd name="f14" fmla="val 9916"/>
                <a:gd name="f15" fmla="val 20949"/>
                <a:gd name="f16" fmla="val 2703291"/>
                <a:gd name="f17" fmla="val 6042"/>
                <a:gd name="f18" fmla="*/ f0 1 2709333"/>
                <a:gd name="f19" fmla="*/ f1 1 26991"/>
                <a:gd name="f20" fmla="val f2"/>
                <a:gd name="f21" fmla="val f3"/>
                <a:gd name="f22" fmla="val f4"/>
                <a:gd name="f23" fmla="+- f22 0 f20"/>
                <a:gd name="f24" fmla="+- f21 0 f20"/>
                <a:gd name="f25" fmla="*/ f24 1 2709333"/>
                <a:gd name="f26" fmla="*/ f23 1 26991"/>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2709333" h="26991">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7" y="f4"/>
                    <a:pt x="f2" y="f15"/>
                    <a:pt x="f2" y="f5"/>
                  </a:cubicBezTo>
                  <a:lnTo>
                    <a:pt x="f2" y="f5"/>
                  </a:lnTo>
                  <a:cubicBezTo>
                    <a:pt x="f2" y="f17"/>
                    <a:pt x="f17" y="f2"/>
                    <a:pt x="f5" y="f2"/>
                  </a:cubicBezTo>
                  <a:close/>
                </a:path>
              </a:pathLst>
            </a:custGeom>
            <a:gradFill>
              <a:gsLst>
                <a:gs pos="0">
                  <a:srgbClr val="8D77AC">
                    <a:alpha val="40000"/>
                  </a:srgbClr>
                </a:gs>
                <a:gs pos="100000">
                  <a:srgbClr val="E6DBF0">
                    <a:alpha val="40000"/>
                  </a:srgbClr>
                </a:gs>
              </a:gsLst>
              <a:lin ang="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 name="TextBox 8">
              <a:extLst>
                <a:ext uri="{FF2B5EF4-FFF2-40B4-BE49-F238E27FC236}">
                  <a16:creationId xmlns:a16="http://schemas.microsoft.com/office/drawing/2014/main" id="{4806DC72-565C-FDA3-1859-59006D58FAB5}"/>
                </a:ext>
              </a:extLst>
            </p:cNvPr>
            <p:cNvSpPr txBox="1"/>
            <p:nvPr/>
          </p:nvSpPr>
          <p:spPr>
            <a:xfrm>
              <a:off x="-22594" y="10440884"/>
              <a:ext cx="6919749" cy="45720"/>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5" name="Group 10">
            <a:extLst>
              <a:ext uri="{FF2B5EF4-FFF2-40B4-BE49-F238E27FC236}">
                <a16:creationId xmlns:a16="http://schemas.microsoft.com/office/drawing/2014/main" id="{3C285851-8519-E59A-60E3-38D935B193AD}"/>
              </a:ext>
            </a:extLst>
          </p:cNvPr>
          <p:cNvGrpSpPr/>
          <p:nvPr/>
        </p:nvGrpSpPr>
        <p:grpSpPr>
          <a:xfrm>
            <a:off x="-22594" y="624242"/>
            <a:ext cx="7579086" cy="833027"/>
            <a:chOff x="-22594" y="624242"/>
            <a:chExt cx="7579086" cy="833027"/>
          </a:xfrm>
        </p:grpSpPr>
        <p:sp>
          <p:nvSpPr>
            <p:cNvPr id="6" name="Freeform 11">
              <a:extLst>
                <a:ext uri="{FF2B5EF4-FFF2-40B4-BE49-F238E27FC236}">
                  <a16:creationId xmlns:a16="http://schemas.microsoft.com/office/drawing/2014/main" id="{D8697079-E162-36AA-1147-49CF4D1F1155}"/>
                </a:ext>
              </a:extLst>
            </p:cNvPr>
            <p:cNvSpPr/>
            <p:nvPr/>
          </p:nvSpPr>
          <p:spPr>
            <a:xfrm>
              <a:off x="-22594" y="677396"/>
              <a:ext cx="7579086" cy="779864"/>
            </a:xfrm>
            <a:custGeom>
              <a:avLst/>
              <a:gdLst>
                <a:gd name="f0" fmla="val w"/>
                <a:gd name="f1" fmla="val h"/>
                <a:gd name="f2" fmla="val 0"/>
                <a:gd name="f3" fmla="val 3550388"/>
                <a:gd name="f4" fmla="val 279487"/>
                <a:gd name="f5" fmla="val 28914"/>
                <a:gd name="f6" fmla="val 3521473"/>
                <a:gd name="f7" fmla="val 3537442"/>
                <a:gd name="f8" fmla="val 12945"/>
                <a:gd name="f9" fmla="val 250572"/>
                <a:gd name="f10" fmla="val 258241"/>
                <a:gd name="f11" fmla="val 3547341"/>
                <a:gd name="f12" fmla="val 265595"/>
                <a:gd name="f13" fmla="val 3541919"/>
                <a:gd name="f14" fmla="val 271018"/>
                <a:gd name="f15" fmla="val 3536496"/>
                <a:gd name="f16" fmla="val 276440"/>
                <a:gd name="f17" fmla="val 3529142"/>
                <a:gd name="f18" fmla="val 266541"/>
                <a:gd name="f19" fmla="*/ f0 1 3550388"/>
                <a:gd name="f20" fmla="*/ f1 1 279487"/>
                <a:gd name="f21" fmla="val f2"/>
                <a:gd name="f22" fmla="val f3"/>
                <a:gd name="f23" fmla="val f4"/>
                <a:gd name="f24" fmla="+- f23 0 f21"/>
                <a:gd name="f25" fmla="+- f22 0 f21"/>
                <a:gd name="f26" fmla="*/ f25 1 3550388"/>
                <a:gd name="f27" fmla="*/ f24 1 2794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3550388" h="279487">
                  <a:moveTo>
                    <a:pt x="f5" y="f2"/>
                  </a:moveTo>
                  <a:lnTo>
                    <a:pt x="f6" y="f2"/>
                  </a:lnTo>
                  <a:cubicBezTo>
                    <a:pt x="f7" y="f2"/>
                    <a:pt x="f3" y="f8"/>
                    <a:pt x="f3" y="f5"/>
                  </a:cubicBezTo>
                  <a:lnTo>
                    <a:pt x="f3" y="f9"/>
                  </a:lnTo>
                  <a:cubicBezTo>
                    <a:pt x="f3" y="f10"/>
                    <a:pt x="f11" y="f12"/>
                    <a:pt x="f13" y="f14"/>
                  </a:cubicBezTo>
                  <a:cubicBezTo>
                    <a:pt x="f15" y="f16"/>
                    <a:pt x="f17" y="f4"/>
                    <a:pt x="f6" y="f4"/>
                  </a:cubicBezTo>
                  <a:lnTo>
                    <a:pt x="f5" y="f4"/>
                  </a:lnTo>
                  <a:cubicBezTo>
                    <a:pt x="f8" y="f4"/>
                    <a:pt x="f2" y="f18"/>
                    <a:pt x="f2" y="f9"/>
                  </a:cubicBezTo>
                  <a:lnTo>
                    <a:pt x="f2" y="f5"/>
                  </a:lnTo>
                  <a:cubicBezTo>
                    <a:pt x="f2" y="f8"/>
                    <a:pt x="f8" y="f2"/>
                    <a:pt x="f5" y="f2"/>
                  </a:cubicBezTo>
                  <a:close/>
                </a:path>
              </a:pathLst>
            </a:custGeom>
            <a:solidFill>
              <a:srgbClr val="7F699B"/>
            </a:solidFill>
            <a:ln w="38103" cap="rnd">
              <a:solidFill>
                <a:srgbClr val="E6DBF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TextBox 12">
              <a:extLst>
                <a:ext uri="{FF2B5EF4-FFF2-40B4-BE49-F238E27FC236}">
                  <a16:creationId xmlns:a16="http://schemas.microsoft.com/office/drawing/2014/main" id="{DE900700-AB80-5384-3B2A-DBE265CE31FB}"/>
                </a:ext>
              </a:extLst>
            </p:cNvPr>
            <p:cNvSpPr txBox="1"/>
            <p:nvPr/>
          </p:nvSpPr>
          <p:spPr>
            <a:xfrm>
              <a:off x="-22594" y="624242"/>
              <a:ext cx="7579086" cy="83302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8" name="TextBox 13">
            <a:extLst>
              <a:ext uri="{FF2B5EF4-FFF2-40B4-BE49-F238E27FC236}">
                <a16:creationId xmlns:a16="http://schemas.microsoft.com/office/drawing/2014/main" id="{0AEEB194-2933-221F-C0EB-B784A071E9A4}"/>
              </a:ext>
            </a:extLst>
          </p:cNvPr>
          <p:cNvSpPr txBox="1"/>
          <p:nvPr/>
        </p:nvSpPr>
        <p:spPr>
          <a:xfrm>
            <a:off x="144036" y="904451"/>
            <a:ext cx="5019964" cy="330198"/>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2800"/>
              </a:lnSpc>
              <a:spcBef>
                <a:spcPts val="0"/>
              </a:spcBef>
              <a:spcAft>
                <a:spcPts val="0"/>
              </a:spcAft>
              <a:buNone/>
              <a:tabLst/>
              <a:defRPr sz="1800" b="0" i="0" u="none" strike="noStrike" kern="0" cap="none" spc="0" baseline="0">
                <a:solidFill>
                  <a:srgbClr val="000000"/>
                </a:solidFill>
                <a:uFillTx/>
              </a:defRPr>
            </a:pPr>
            <a:r>
              <a:rPr lang="en-US" sz="1999" b="1" i="0" u="none" strike="noStrike" kern="1200" cap="none" spc="0" baseline="0">
                <a:solidFill>
                  <a:srgbClr val="FFFFFE"/>
                </a:solidFill>
                <a:uFillTx/>
                <a:latin typeface="Open Sans Bold"/>
                <a:ea typeface="Open Sans Bold"/>
                <a:cs typeface="Open Sans Bold"/>
              </a:rPr>
              <a:t>Mentoring Agreement</a:t>
            </a:r>
          </a:p>
        </p:txBody>
      </p:sp>
      <p:grpSp>
        <p:nvGrpSpPr>
          <p:cNvPr id="9" name="Group 14">
            <a:extLst>
              <a:ext uri="{FF2B5EF4-FFF2-40B4-BE49-F238E27FC236}">
                <a16:creationId xmlns:a16="http://schemas.microsoft.com/office/drawing/2014/main" id="{E2846235-755E-DAEE-645D-7FDCAB2BCB5A}"/>
              </a:ext>
            </a:extLst>
          </p:cNvPr>
          <p:cNvGrpSpPr/>
          <p:nvPr/>
        </p:nvGrpSpPr>
        <p:grpSpPr>
          <a:xfrm>
            <a:off x="6149559" y="824450"/>
            <a:ext cx="1310307" cy="432611"/>
            <a:chOff x="6149559" y="824450"/>
            <a:chExt cx="1310307" cy="432611"/>
          </a:xfrm>
        </p:grpSpPr>
        <p:sp>
          <p:nvSpPr>
            <p:cNvPr id="10" name="Freeform 15">
              <a:extLst>
                <a:ext uri="{FF2B5EF4-FFF2-40B4-BE49-F238E27FC236}">
                  <a16:creationId xmlns:a16="http://schemas.microsoft.com/office/drawing/2014/main" id="{75190C5B-4851-5695-D931-24B5C468C26F}"/>
                </a:ext>
              </a:extLst>
            </p:cNvPr>
            <p:cNvSpPr/>
            <p:nvPr/>
          </p:nvSpPr>
          <p:spPr>
            <a:xfrm>
              <a:off x="6149559" y="877604"/>
              <a:ext cx="1310307" cy="379457"/>
            </a:xfrm>
            <a:custGeom>
              <a:avLst/>
              <a:gdLst>
                <a:gd name="f0" fmla="val w"/>
                <a:gd name="f1" fmla="val h"/>
                <a:gd name="f2" fmla="val 0"/>
                <a:gd name="f3" fmla="val 469584"/>
                <a:gd name="f4" fmla="val 135988"/>
                <a:gd name="f5" fmla="val 67994"/>
                <a:gd name="f6" fmla="val 401590"/>
                <a:gd name="f7" fmla="val 439142"/>
                <a:gd name="f8" fmla="val 30442"/>
                <a:gd name="f9" fmla="val 86027"/>
                <a:gd name="f10" fmla="val 462420"/>
                <a:gd name="f11" fmla="val 103322"/>
                <a:gd name="f12" fmla="val 449669"/>
                <a:gd name="f13" fmla="val 116073"/>
                <a:gd name="f14" fmla="val 436918"/>
                <a:gd name="f15" fmla="val 128825"/>
                <a:gd name="f16" fmla="val 419623"/>
                <a:gd name="f17" fmla="val 49961"/>
                <a:gd name="f18" fmla="val 32666"/>
                <a:gd name="f19" fmla="val 19915"/>
                <a:gd name="f20" fmla="val 7164"/>
                <a:gd name="f21" fmla="*/ f0 1 469584"/>
                <a:gd name="f22" fmla="*/ f1 1 135988"/>
                <a:gd name="f23" fmla="val f2"/>
                <a:gd name="f24" fmla="val f3"/>
                <a:gd name="f25" fmla="val f4"/>
                <a:gd name="f26" fmla="+- f25 0 f23"/>
                <a:gd name="f27" fmla="+- f24 0 f23"/>
                <a:gd name="f28" fmla="*/ f27 1 469584"/>
                <a:gd name="f29" fmla="*/ f26 1 13598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69584" h="135988">
                  <a:moveTo>
                    <a:pt x="f5" y="f2"/>
                  </a:moveTo>
                  <a:lnTo>
                    <a:pt x="f6" y="f2"/>
                  </a:lnTo>
                  <a:cubicBezTo>
                    <a:pt x="f7" y="f2"/>
                    <a:pt x="f3" y="f8"/>
                    <a:pt x="f3" y="f5"/>
                  </a:cubicBezTo>
                  <a:lnTo>
                    <a:pt x="f3" y="f5"/>
                  </a:lnTo>
                  <a:cubicBezTo>
                    <a:pt x="f3" y="f9"/>
                    <a:pt x="f10" y="f11"/>
                    <a:pt x="f12" y="f13"/>
                  </a:cubicBezTo>
                  <a:cubicBezTo>
                    <a:pt x="f14" y="f15"/>
                    <a:pt x="f16" y="f4"/>
                    <a:pt x="f6" y="f4"/>
                  </a:cubicBezTo>
                  <a:lnTo>
                    <a:pt x="f5" y="f4"/>
                  </a:lnTo>
                  <a:cubicBezTo>
                    <a:pt x="f17" y="f4"/>
                    <a:pt x="f18" y="f15"/>
                    <a:pt x="f19" y="f13"/>
                  </a:cubicBezTo>
                  <a:cubicBezTo>
                    <a:pt x="f20" y="f11"/>
                    <a:pt x="f2" y="f9"/>
                    <a:pt x="f2" y="f5"/>
                  </a:cubicBezTo>
                  <a:lnTo>
                    <a:pt x="f2" y="f5"/>
                  </a:lnTo>
                  <a:cubicBezTo>
                    <a:pt x="f2" y="f17"/>
                    <a:pt x="f20" y="f18"/>
                    <a:pt x="f19" y="f19"/>
                  </a:cubicBezTo>
                  <a:cubicBezTo>
                    <a:pt x="f18" y="f20"/>
                    <a:pt x="f17" y="f2"/>
                    <a:pt x="f5" y="f2"/>
                  </a:cubicBezTo>
                  <a:close/>
                </a:path>
              </a:pathLst>
            </a:custGeom>
            <a:solidFill>
              <a:srgbClr val="7F699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1" name="TextBox 16">
              <a:extLst>
                <a:ext uri="{FF2B5EF4-FFF2-40B4-BE49-F238E27FC236}">
                  <a16:creationId xmlns:a16="http://schemas.microsoft.com/office/drawing/2014/main" id="{2A7AC2E6-2273-947C-891D-2E1D8000C0E8}"/>
                </a:ext>
              </a:extLst>
            </p:cNvPr>
            <p:cNvSpPr txBox="1"/>
            <p:nvPr/>
          </p:nvSpPr>
          <p:spPr>
            <a:xfrm>
              <a:off x="6149559" y="824450"/>
              <a:ext cx="1310307" cy="43261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21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12" name="Group 17">
            <a:extLst>
              <a:ext uri="{FF2B5EF4-FFF2-40B4-BE49-F238E27FC236}">
                <a16:creationId xmlns:a16="http://schemas.microsoft.com/office/drawing/2014/main" id="{A6B557D7-1244-1E86-88AD-843B307FB9F0}"/>
              </a:ext>
            </a:extLst>
          </p:cNvPr>
          <p:cNvGrpSpPr/>
          <p:nvPr/>
        </p:nvGrpSpPr>
        <p:grpSpPr>
          <a:xfrm>
            <a:off x="5134922" y="748088"/>
            <a:ext cx="2201454" cy="585326"/>
            <a:chOff x="5134922" y="748088"/>
            <a:chExt cx="2201454" cy="585326"/>
          </a:xfrm>
        </p:grpSpPr>
        <p:sp>
          <p:nvSpPr>
            <p:cNvPr id="13" name="Freeform 18">
              <a:extLst>
                <a:ext uri="{FF2B5EF4-FFF2-40B4-BE49-F238E27FC236}">
                  <a16:creationId xmlns:a16="http://schemas.microsoft.com/office/drawing/2014/main" id="{01C1A46E-E51A-4162-F778-B386DD349135}"/>
                </a:ext>
              </a:extLst>
            </p:cNvPr>
            <p:cNvSpPr/>
            <p:nvPr/>
          </p:nvSpPr>
          <p:spPr>
            <a:xfrm>
              <a:off x="5134922" y="801252"/>
              <a:ext cx="2201454" cy="532162"/>
            </a:xfrm>
            <a:custGeom>
              <a:avLst/>
              <a:gdLst>
                <a:gd name="f0" fmla="val w"/>
                <a:gd name="f1" fmla="val h"/>
                <a:gd name="f2" fmla="val 0"/>
                <a:gd name="f3" fmla="val 788953"/>
                <a:gd name="f4" fmla="val 190716"/>
                <a:gd name="f5" fmla="val 95358"/>
                <a:gd name="f6" fmla="val 693595"/>
                <a:gd name="f7" fmla="val 746260"/>
                <a:gd name="f8" fmla="val 42693"/>
                <a:gd name="f9" fmla="val 120648"/>
                <a:gd name="f10" fmla="val 778906"/>
                <a:gd name="f11" fmla="val 144903"/>
                <a:gd name="f12" fmla="val 761023"/>
                <a:gd name="f13" fmla="val 162786"/>
                <a:gd name="f14" fmla="val 743140"/>
                <a:gd name="f15" fmla="val 180669"/>
                <a:gd name="f16" fmla="val 718886"/>
                <a:gd name="f17" fmla="val 148023"/>
                <a:gd name="f18" fmla="*/ f0 1 788953"/>
                <a:gd name="f19" fmla="*/ f1 1 190716"/>
                <a:gd name="f20" fmla="val f2"/>
                <a:gd name="f21" fmla="val f3"/>
                <a:gd name="f22" fmla="val f4"/>
                <a:gd name="f23" fmla="+- f22 0 f20"/>
                <a:gd name="f24" fmla="+- f21 0 f20"/>
                <a:gd name="f25" fmla="*/ f24 1 788953"/>
                <a:gd name="f26" fmla="*/ f23 1 19071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788953" h="190716">
                  <a:moveTo>
                    <a:pt x="f5" y="f2"/>
                  </a:moveTo>
                  <a:lnTo>
                    <a:pt x="f6" y="f2"/>
                  </a:lnTo>
                  <a:cubicBezTo>
                    <a:pt x="f7" y="f2"/>
                    <a:pt x="f3" y="f8"/>
                    <a:pt x="f3" y="f5"/>
                  </a:cubicBezTo>
                  <a:lnTo>
                    <a:pt x="f3" y="f5"/>
                  </a:lnTo>
                  <a:cubicBezTo>
                    <a:pt x="f3" y="f9"/>
                    <a:pt x="f10" y="f11"/>
                    <a:pt x="f12" y="f13"/>
                  </a:cubicBezTo>
                  <a:cubicBezTo>
                    <a:pt x="f14" y="f15"/>
                    <a:pt x="f16" y="f4"/>
                    <a:pt x="f6" y="f4"/>
                  </a:cubicBezTo>
                  <a:lnTo>
                    <a:pt x="f5" y="f4"/>
                  </a:lnTo>
                  <a:cubicBezTo>
                    <a:pt x="f8" y="f4"/>
                    <a:pt x="f2" y="f17"/>
                    <a:pt x="f2" y="f5"/>
                  </a:cubicBezTo>
                  <a:lnTo>
                    <a:pt x="f2" y="f5"/>
                  </a:lnTo>
                  <a:cubicBezTo>
                    <a:pt x="f2" y="f8"/>
                    <a:pt x="f8" y="f2"/>
                    <a:pt x="f5"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4" name="TextBox 19">
              <a:extLst>
                <a:ext uri="{FF2B5EF4-FFF2-40B4-BE49-F238E27FC236}">
                  <a16:creationId xmlns:a16="http://schemas.microsoft.com/office/drawing/2014/main" id="{35840222-FA92-341C-00DD-9B0CB6A9C79D}"/>
                </a:ext>
              </a:extLst>
            </p:cNvPr>
            <p:cNvSpPr txBox="1"/>
            <p:nvPr/>
          </p:nvSpPr>
          <p:spPr>
            <a:xfrm>
              <a:off x="5134922" y="748088"/>
              <a:ext cx="2201454" cy="58531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15A8F"/>
                  </a:solidFill>
                  <a:uFillTx/>
                  <a:latin typeface="Open Sans"/>
                  <a:ea typeface="Open Sans"/>
                  <a:cs typeface="Open Sans"/>
                </a:rPr>
                <a:t>To be shared with mentors, mentees, and coordinators</a:t>
              </a:r>
            </a:p>
          </p:txBody>
        </p:sp>
      </p:grpSp>
      <p:sp>
        <p:nvSpPr>
          <p:cNvPr id="15" name="TextBox 20">
            <a:extLst>
              <a:ext uri="{FF2B5EF4-FFF2-40B4-BE49-F238E27FC236}">
                <a16:creationId xmlns:a16="http://schemas.microsoft.com/office/drawing/2014/main" id="{EF332029-2A89-9987-C373-20F9E9D0628C}"/>
              </a:ext>
            </a:extLst>
          </p:cNvPr>
          <p:cNvSpPr txBox="1"/>
          <p:nvPr/>
        </p:nvSpPr>
        <p:spPr>
          <a:xfrm>
            <a:off x="327071" y="1548527"/>
            <a:ext cx="6943286" cy="826773"/>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Employee: ___________________________</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Role: _______________________________</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Meeting date: _______________________</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Led by: _____________________________</a:t>
            </a:r>
          </a:p>
        </p:txBody>
      </p:sp>
      <p:grpSp>
        <p:nvGrpSpPr>
          <p:cNvPr id="16" name="Group 21">
            <a:extLst>
              <a:ext uri="{FF2B5EF4-FFF2-40B4-BE49-F238E27FC236}">
                <a16:creationId xmlns:a16="http://schemas.microsoft.com/office/drawing/2014/main" id="{F8531BDA-CD19-57B7-8A58-01C383F4B40A}"/>
              </a:ext>
            </a:extLst>
          </p:cNvPr>
          <p:cNvGrpSpPr/>
          <p:nvPr/>
        </p:nvGrpSpPr>
        <p:grpSpPr>
          <a:xfrm>
            <a:off x="198726" y="2472976"/>
            <a:ext cx="7137650" cy="1420621"/>
            <a:chOff x="198726" y="2472976"/>
            <a:chExt cx="7137650" cy="1420621"/>
          </a:xfrm>
        </p:grpSpPr>
        <p:grpSp>
          <p:nvGrpSpPr>
            <p:cNvPr id="17" name="Group 22">
              <a:extLst>
                <a:ext uri="{FF2B5EF4-FFF2-40B4-BE49-F238E27FC236}">
                  <a16:creationId xmlns:a16="http://schemas.microsoft.com/office/drawing/2014/main" id="{452D5A31-0057-8303-BEEF-F3C3695ADAD5}"/>
                </a:ext>
              </a:extLst>
            </p:cNvPr>
            <p:cNvGrpSpPr/>
            <p:nvPr/>
          </p:nvGrpSpPr>
          <p:grpSpPr>
            <a:xfrm>
              <a:off x="381688" y="2513749"/>
              <a:ext cx="6954688" cy="1379848"/>
              <a:chOff x="381688" y="2513749"/>
              <a:chExt cx="6954688" cy="1379848"/>
            </a:xfrm>
          </p:grpSpPr>
          <p:sp>
            <p:nvSpPr>
              <p:cNvPr id="18" name="Freeform 23">
                <a:extLst>
                  <a:ext uri="{FF2B5EF4-FFF2-40B4-BE49-F238E27FC236}">
                    <a16:creationId xmlns:a16="http://schemas.microsoft.com/office/drawing/2014/main" id="{741707E5-368A-9861-2473-200ADC693C92}"/>
                  </a:ext>
                </a:extLst>
              </p:cNvPr>
              <p:cNvSpPr/>
              <p:nvPr/>
            </p:nvSpPr>
            <p:spPr>
              <a:xfrm>
                <a:off x="381688" y="2593485"/>
                <a:ext cx="6954688" cy="1300112"/>
              </a:xfrm>
              <a:custGeom>
                <a:avLst/>
                <a:gdLst>
                  <a:gd name="f0" fmla="val w"/>
                  <a:gd name="f1" fmla="val h"/>
                  <a:gd name="f2" fmla="val 0"/>
                  <a:gd name="f3" fmla="val 2492404"/>
                  <a:gd name="f4" fmla="val 465930"/>
                  <a:gd name="f5" fmla="val 41188"/>
                  <a:gd name="f6" fmla="val 2451216"/>
                  <a:gd name="f7" fmla="val 2473963"/>
                  <a:gd name="f8" fmla="val 18441"/>
                  <a:gd name="f9" fmla="val 424742"/>
                  <a:gd name="f10" fmla="val 447490"/>
                  <a:gd name="f11" fmla="*/ f0 1 2492404"/>
                  <a:gd name="f12" fmla="*/ f1 1 465930"/>
                  <a:gd name="f13" fmla="val f2"/>
                  <a:gd name="f14" fmla="val f3"/>
                  <a:gd name="f15" fmla="val f4"/>
                  <a:gd name="f16" fmla="+- f15 0 f13"/>
                  <a:gd name="f17" fmla="+- f14 0 f13"/>
                  <a:gd name="f18" fmla="*/ f17 1 2492404"/>
                  <a:gd name="f19" fmla="*/ f16 1 46593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492404" h="465930">
                    <a:moveTo>
                      <a:pt x="f5" y="f2"/>
                    </a:moveTo>
                    <a:lnTo>
                      <a:pt x="f6" y="f2"/>
                    </a:lnTo>
                    <a:cubicBezTo>
                      <a:pt x="f7" y="f2"/>
                      <a:pt x="f3" y="f8"/>
                      <a:pt x="f3" y="f5"/>
                    </a:cubicBezTo>
                    <a:lnTo>
                      <a:pt x="f3" y="f9"/>
                    </a:lnTo>
                    <a:cubicBezTo>
                      <a:pt x="f3" y="f10"/>
                      <a:pt x="f7" y="f4"/>
                      <a:pt x="f6" y="f4"/>
                    </a:cubicBezTo>
                    <a:lnTo>
                      <a:pt x="f5" y="f4"/>
                    </a:lnTo>
                    <a:cubicBezTo>
                      <a:pt x="f8" y="f4"/>
                      <a:pt x="f2" y="f10"/>
                      <a:pt x="f2" y="f9"/>
                    </a:cubicBezTo>
                    <a:lnTo>
                      <a:pt x="f2" y="f5"/>
                    </a:lnTo>
                    <a:cubicBezTo>
                      <a:pt x="f2" y="f8"/>
                      <a:pt x="f8" y="f2"/>
                      <a:pt x="f5" y="f2"/>
                    </a:cubicBezTo>
                    <a:close/>
                  </a:path>
                </a:pathLst>
              </a:custGeom>
              <a:solidFill>
                <a:srgbClr val="E6DBF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9" name="TextBox 24">
                <a:extLst>
                  <a:ext uri="{FF2B5EF4-FFF2-40B4-BE49-F238E27FC236}">
                    <a16:creationId xmlns:a16="http://schemas.microsoft.com/office/drawing/2014/main" id="{B233B018-E57C-54AB-64E2-3E079EDDA1BF}"/>
                  </a:ext>
                </a:extLst>
              </p:cNvPr>
              <p:cNvSpPr txBox="1"/>
              <p:nvPr/>
            </p:nvSpPr>
            <p:spPr>
              <a:xfrm>
                <a:off x="381688" y="2513749"/>
                <a:ext cx="6954688" cy="137984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20" name="TextBox 25">
              <a:extLst>
                <a:ext uri="{FF2B5EF4-FFF2-40B4-BE49-F238E27FC236}">
                  <a16:creationId xmlns:a16="http://schemas.microsoft.com/office/drawing/2014/main" id="{EB1ABCBF-693E-CCDF-84B6-6DE21D8E3760}"/>
                </a:ext>
              </a:extLst>
            </p:cNvPr>
            <p:cNvSpPr txBox="1"/>
            <p:nvPr/>
          </p:nvSpPr>
          <p:spPr>
            <a:xfrm>
              <a:off x="817089" y="2708635"/>
              <a:ext cx="6083878" cy="1031552"/>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Mentoring Pair Information</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Mentee name: ___________________________</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Mentor name: ___________________________</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Roles / Departments: ____________________</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Start date of mentoring: ______________ Planned end date: _____________________</a:t>
              </a:r>
            </a:p>
          </p:txBody>
        </p:sp>
        <p:grpSp>
          <p:nvGrpSpPr>
            <p:cNvPr id="21" name="Group 26">
              <a:extLst>
                <a:ext uri="{FF2B5EF4-FFF2-40B4-BE49-F238E27FC236}">
                  <a16:creationId xmlns:a16="http://schemas.microsoft.com/office/drawing/2014/main" id="{820A6A6D-0BB3-11B4-0DDB-29AD5009D211}"/>
                </a:ext>
              </a:extLst>
            </p:cNvPr>
            <p:cNvGrpSpPr/>
            <p:nvPr/>
          </p:nvGrpSpPr>
          <p:grpSpPr>
            <a:xfrm>
              <a:off x="198726" y="2472976"/>
              <a:ext cx="545284" cy="499893"/>
              <a:chOff x="198726" y="2472976"/>
              <a:chExt cx="545284" cy="499893"/>
            </a:xfrm>
          </p:grpSpPr>
          <p:sp>
            <p:nvSpPr>
              <p:cNvPr id="22" name="Freeform 27">
                <a:extLst>
                  <a:ext uri="{FF2B5EF4-FFF2-40B4-BE49-F238E27FC236}">
                    <a16:creationId xmlns:a16="http://schemas.microsoft.com/office/drawing/2014/main" id="{9F4C98BE-5832-52E1-EAE3-9EC75363C1C3}"/>
                  </a:ext>
                </a:extLst>
              </p:cNvPr>
              <p:cNvSpPr/>
              <p:nvPr/>
            </p:nvSpPr>
            <p:spPr>
              <a:xfrm>
                <a:off x="198726" y="2472976"/>
                <a:ext cx="545284" cy="499893"/>
              </a:xfrm>
              <a:custGeom>
                <a:avLst/>
                <a:gdLst>
                  <a:gd name="f0" fmla="val w"/>
                  <a:gd name="f1" fmla="val h"/>
                  <a:gd name="f2" fmla="val 0"/>
                  <a:gd name="f3" fmla="val 886599"/>
                  <a:gd name="f4" fmla="val 812800"/>
                  <a:gd name="f5" fmla="val 443299"/>
                  <a:gd name="f6" fmla="val 198472"/>
                  <a:gd name="f7" fmla="val 181951"/>
                  <a:gd name="f8" fmla="val 406400"/>
                  <a:gd name="f9" fmla="val 630849"/>
                  <a:gd name="f10" fmla="val 688127"/>
                  <a:gd name="f11" fmla="*/ f0 1 886599"/>
                  <a:gd name="f12" fmla="*/ f1 1 812800"/>
                  <a:gd name="f13" fmla="val f2"/>
                  <a:gd name="f14" fmla="val f3"/>
                  <a:gd name="f15" fmla="val f4"/>
                  <a:gd name="f16" fmla="+- f15 0 f13"/>
                  <a:gd name="f17" fmla="+- f14 0 f13"/>
                  <a:gd name="f18" fmla="*/ f17 1 886599"/>
                  <a:gd name="f19" fmla="*/ f16 1 81280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886599" h="812800">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7F699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3" name="TextBox 28">
                <a:extLst>
                  <a:ext uri="{FF2B5EF4-FFF2-40B4-BE49-F238E27FC236}">
                    <a16:creationId xmlns:a16="http://schemas.microsoft.com/office/drawing/2014/main" id="{434ACF59-DC87-83B7-1179-BC7982212CEF}"/>
                  </a:ext>
                </a:extLst>
              </p:cNvPr>
              <p:cNvSpPr txBox="1"/>
              <p:nvPr/>
            </p:nvSpPr>
            <p:spPr>
              <a:xfrm>
                <a:off x="249841" y="2502264"/>
                <a:ext cx="443045" cy="42374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24" name="TextBox 29">
              <a:extLst>
                <a:ext uri="{FF2B5EF4-FFF2-40B4-BE49-F238E27FC236}">
                  <a16:creationId xmlns:a16="http://schemas.microsoft.com/office/drawing/2014/main" id="{24A6095D-101D-CB99-5C83-843400600E3C}"/>
                </a:ext>
              </a:extLst>
            </p:cNvPr>
            <p:cNvSpPr txBox="1"/>
            <p:nvPr/>
          </p:nvSpPr>
          <p:spPr>
            <a:xfrm>
              <a:off x="240523" y="2618494"/>
              <a:ext cx="461671" cy="23030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FFFFFF"/>
                  </a:solidFill>
                  <a:uFillTx/>
                  <a:latin typeface="Open Sans Bold"/>
                  <a:ea typeface="Open Sans Bold"/>
                  <a:cs typeface="Open Sans Bold"/>
                </a:rPr>
                <a:t>1</a:t>
              </a:r>
            </a:p>
          </p:txBody>
        </p:sp>
      </p:grpSp>
      <p:grpSp>
        <p:nvGrpSpPr>
          <p:cNvPr id="25" name="Group 30">
            <a:extLst>
              <a:ext uri="{FF2B5EF4-FFF2-40B4-BE49-F238E27FC236}">
                <a16:creationId xmlns:a16="http://schemas.microsoft.com/office/drawing/2014/main" id="{3222FEA3-2A89-56BD-FA78-9E8E9E79F44A}"/>
              </a:ext>
            </a:extLst>
          </p:cNvPr>
          <p:cNvGrpSpPr/>
          <p:nvPr/>
        </p:nvGrpSpPr>
        <p:grpSpPr>
          <a:xfrm>
            <a:off x="208538" y="3928875"/>
            <a:ext cx="7118018" cy="1690067"/>
            <a:chOff x="208538" y="3928875"/>
            <a:chExt cx="7118018" cy="1690067"/>
          </a:xfrm>
        </p:grpSpPr>
        <p:grpSp>
          <p:nvGrpSpPr>
            <p:cNvPr id="26" name="Group 31">
              <a:extLst>
                <a:ext uri="{FF2B5EF4-FFF2-40B4-BE49-F238E27FC236}">
                  <a16:creationId xmlns:a16="http://schemas.microsoft.com/office/drawing/2014/main" id="{FEE9E3F6-7156-220C-3888-C93DBBD40C4A}"/>
                </a:ext>
              </a:extLst>
            </p:cNvPr>
            <p:cNvGrpSpPr/>
            <p:nvPr/>
          </p:nvGrpSpPr>
          <p:grpSpPr>
            <a:xfrm>
              <a:off x="379082" y="3970251"/>
              <a:ext cx="6947474" cy="1648691"/>
              <a:chOff x="379082" y="3970251"/>
              <a:chExt cx="6947474" cy="1648691"/>
            </a:xfrm>
          </p:grpSpPr>
          <p:sp>
            <p:nvSpPr>
              <p:cNvPr id="27" name="Freeform 32">
                <a:extLst>
                  <a:ext uri="{FF2B5EF4-FFF2-40B4-BE49-F238E27FC236}">
                    <a16:creationId xmlns:a16="http://schemas.microsoft.com/office/drawing/2014/main" id="{A2708F87-1D19-D33B-BD7E-89E155C2F42F}"/>
                  </a:ext>
                </a:extLst>
              </p:cNvPr>
              <p:cNvSpPr/>
              <p:nvPr/>
            </p:nvSpPr>
            <p:spPr>
              <a:xfrm>
                <a:off x="379082" y="4051185"/>
                <a:ext cx="6947474" cy="1567757"/>
              </a:xfrm>
              <a:custGeom>
                <a:avLst/>
                <a:gdLst>
                  <a:gd name="f0" fmla="val w"/>
                  <a:gd name="f1" fmla="val h"/>
                  <a:gd name="f2" fmla="val 0"/>
                  <a:gd name="f3" fmla="val 2453028"/>
                  <a:gd name="f4" fmla="val 553546"/>
                  <a:gd name="f5" fmla="val 41849"/>
                  <a:gd name="f6" fmla="val 2411178"/>
                  <a:gd name="f7" fmla="val 2434291"/>
                  <a:gd name="f8" fmla="val 18737"/>
                  <a:gd name="f9" fmla="val 511697"/>
                  <a:gd name="f10" fmla="val 522796"/>
                  <a:gd name="f11" fmla="val 2448619"/>
                  <a:gd name="f12" fmla="val 533441"/>
                  <a:gd name="f13" fmla="val 2440770"/>
                  <a:gd name="f14" fmla="val 541289"/>
                  <a:gd name="f15" fmla="val 2432922"/>
                  <a:gd name="f16" fmla="val 549137"/>
                  <a:gd name="f17" fmla="val 2422277"/>
                  <a:gd name="f18" fmla="val 30750"/>
                  <a:gd name="f19" fmla="val 20106"/>
                  <a:gd name="f20" fmla="val 12257"/>
                  <a:gd name="f21" fmla="val 4409"/>
                  <a:gd name="f22" fmla="*/ f0 1 2453028"/>
                  <a:gd name="f23" fmla="*/ f1 1 553546"/>
                  <a:gd name="f24" fmla="val f2"/>
                  <a:gd name="f25" fmla="val f3"/>
                  <a:gd name="f26" fmla="val f4"/>
                  <a:gd name="f27" fmla="+- f26 0 f24"/>
                  <a:gd name="f28" fmla="+- f25 0 f24"/>
                  <a:gd name="f29" fmla="*/ f28 1 2453028"/>
                  <a:gd name="f30" fmla="*/ f27 1 55354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2453028" h="553546">
                    <a:moveTo>
                      <a:pt x="f5" y="f2"/>
                    </a:moveTo>
                    <a:lnTo>
                      <a:pt x="f6" y="f2"/>
                    </a:lnTo>
                    <a:cubicBezTo>
                      <a:pt x="f7" y="f2"/>
                      <a:pt x="f3" y="f8"/>
                      <a:pt x="f3" y="f5"/>
                    </a:cubicBezTo>
                    <a:lnTo>
                      <a:pt x="f3" y="f9"/>
                    </a:lnTo>
                    <a:cubicBezTo>
                      <a:pt x="f3" y="f10"/>
                      <a:pt x="f11" y="f12"/>
                      <a:pt x="f13" y="f14"/>
                    </a:cubicBezTo>
                    <a:cubicBezTo>
                      <a:pt x="f15" y="f16"/>
                      <a:pt x="f17" y="f4"/>
                      <a:pt x="f6" y="f4"/>
                    </a:cubicBezTo>
                    <a:lnTo>
                      <a:pt x="f5" y="f4"/>
                    </a:lnTo>
                    <a:cubicBezTo>
                      <a:pt x="f18" y="f4"/>
                      <a:pt x="f19" y="f16"/>
                      <a:pt x="f20" y="f14"/>
                    </a:cubicBezTo>
                    <a:cubicBezTo>
                      <a:pt x="f21" y="f12"/>
                      <a:pt x="f2" y="f10"/>
                      <a:pt x="f2" y="f9"/>
                    </a:cubicBezTo>
                    <a:lnTo>
                      <a:pt x="f2" y="f5"/>
                    </a:lnTo>
                    <a:cubicBezTo>
                      <a:pt x="f2" y="f8"/>
                      <a:pt x="f8" y="f2"/>
                      <a:pt x="f5" y="f2"/>
                    </a:cubicBezTo>
                    <a:close/>
                  </a:path>
                </a:pathLst>
              </a:custGeom>
              <a:solidFill>
                <a:srgbClr val="FFFFFE"/>
              </a:solidFill>
              <a:ln w="38103" cap="rnd">
                <a:solidFill>
                  <a:srgbClr val="7F699B"/>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8" name="TextBox 33">
                <a:extLst>
                  <a:ext uri="{FF2B5EF4-FFF2-40B4-BE49-F238E27FC236}">
                    <a16:creationId xmlns:a16="http://schemas.microsoft.com/office/drawing/2014/main" id="{4A142D3D-6930-982D-7090-413C5C7A7693}"/>
                  </a:ext>
                </a:extLst>
              </p:cNvPr>
              <p:cNvSpPr txBox="1"/>
              <p:nvPr/>
            </p:nvSpPr>
            <p:spPr>
              <a:xfrm>
                <a:off x="379082" y="3970251"/>
                <a:ext cx="6947474" cy="164868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29" name="TextBox 34">
              <a:extLst>
                <a:ext uri="{FF2B5EF4-FFF2-40B4-BE49-F238E27FC236}">
                  <a16:creationId xmlns:a16="http://schemas.microsoft.com/office/drawing/2014/main" id="{E7CC9257-2FA8-F6A2-54F7-03DA0E67F8CE}"/>
                </a:ext>
              </a:extLst>
            </p:cNvPr>
            <p:cNvSpPr txBox="1"/>
            <p:nvPr/>
          </p:nvSpPr>
          <p:spPr>
            <a:xfrm>
              <a:off x="788816" y="4168283"/>
              <a:ext cx="5984940" cy="1450659"/>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000000"/>
                  </a:solidFill>
                  <a:uFillTx/>
                  <a:latin typeface="Open Sans Bold"/>
                  <a:ea typeface="Open Sans Bold"/>
                  <a:cs typeface="Open Sans Bold"/>
                </a:rPr>
                <a:t>Purpose of the Mentoring Relationship</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Open Sans"/>
                  <a:ea typeface="Open Sans"/>
                  <a:cs typeface="Open Sans"/>
                </a:rPr>
                <a:t>Support professional development</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Open Sans"/>
                  <a:ea typeface="Open Sans"/>
                  <a:cs typeface="Open Sans"/>
                </a:rPr>
                <a:t>Build confidence and self-awareness</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Open Sans"/>
                  <a:ea typeface="Open Sans"/>
                  <a:cs typeface="Open Sans"/>
                </a:rPr>
                <a:t>Provide guidance on workplace culture and growth</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Open Sans"/>
                <a:ea typeface="Open Sans"/>
                <a:cs typeface="Open Sans"/>
              </a:endParaRP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1" u="none" strike="noStrike" kern="1200" cap="none" spc="0" baseline="0">
                  <a:solidFill>
                    <a:srgbClr val="EFA755"/>
                  </a:solidFill>
                  <a:uFillTx/>
                  <a:latin typeface="Open Sans Bold Italics"/>
                  <a:ea typeface="Open Sans Bold Italics"/>
                  <a:cs typeface="Open Sans Bold Italics"/>
                </a:rPr>
                <a:t>This is not a performance evaluation or supervisory relationship.</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US" sz="1200" b="1" i="1" u="none" strike="noStrike" kern="1200" cap="none" spc="0" baseline="0">
                <a:solidFill>
                  <a:srgbClr val="EFA755"/>
                </a:solidFill>
                <a:uFillTx/>
                <a:latin typeface="Open Sans Bold Italics"/>
                <a:ea typeface="Open Sans Bold Italics"/>
                <a:cs typeface="Open Sans Bold Italics"/>
              </a:endParaRPr>
            </a:p>
          </p:txBody>
        </p:sp>
        <p:grpSp>
          <p:nvGrpSpPr>
            <p:cNvPr id="30" name="Group 35">
              <a:extLst>
                <a:ext uri="{FF2B5EF4-FFF2-40B4-BE49-F238E27FC236}">
                  <a16:creationId xmlns:a16="http://schemas.microsoft.com/office/drawing/2014/main" id="{6E49910B-3BA7-AD25-777A-19D43B1EDF09}"/>
                </a:ext>
              </a:extLst>
            </p:cNvPr>
            <p:cNvGrpSpPr/>
            <p:nvPr/>
          </p:nvGrpSpPr>
          <p:grpSpPr>
            <a:xfrm>
              <a:off x="208538" y="3928875"/>
              <a:ext cx="508278" cy="507391"/>
              <a:chOff x="208538" y="3928875"/>
              <a:chExt cx="508278" cy="507391"/>
            </a:xfrm>
          </p:grpSpPr>
          <p:sp>
            <p:nvSpPr>
              <p:cNvPr id="31" name="Freeform 36">
                <a:extLst>
                  <a:ext uri="{FF2B5EF4-FFF2-40B4-BE49-F238E27FC236}">
                    <a16:creationId xmlns:a16="http://schemas.microsoft.com/office/drawing/2014/main" id="{41463C55-93E5-1CA3-045C-D3D66E458D02}"/>
                  </a:ext>
                </a:extLst>
              </p:cNvPr>
              <p:cNvSpPr/>
              <p:nvPr/>
            </p:nvSpPr>
            <p:spPr>
              <a:xfrm>
                <a:off x="208538" y="3928875"/>
                <a:ext cx="508278" cy="507391"/>
              </a:xfrm>
              <a:custGeom>
                <a:avLst/>
                <a:gdLst>
                  <a:gd name="f0" fmla="val w"/>
                  <a:gd name="f1" fmla="val h"/>
                  <a:gd name="f2" fmla="val 0"/>
                  <a:gd name="f3" fmla="val 814208"/>
                  <a:gd name="f4" fmla="val 812800"/>
                  <a:gd name="f5" fmla="val 407104"/>
                  <a:gd name="f6" fmla="val 182267"/>
                  <a:gd name="f7" fmla="val 181951"/>
                  <a:gd name="f8" fmla="val 406400"/>
                  <a:gd name="f9" fmla="val 630849"/>
                  <a:gd name="f10" fmla="val 631941"/>
                  <a:gd name="f11" fmla="*/ f0 1 814208"/>
                  <a:gd name="f12" fmla="*/ f1 1 812800"/>
                  <a:gd name="f13" fmla="val f2"/>
                  <a:gd name="f14" fmla="val f3"/>
                  <a:gd name="f15" fmla="val f4"/>
                  <a:gd name="f16" fmla="+- f15 0 f13"/>
                  <a:gd name="f17" fmla="+- f14 0 f13"/>
                  <a:gd name="f18" fmla="*/ f17 1 814208"/>
                  <a:gd name="f19" fmla="*/ f16 1 81280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814208" h="812800">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7F699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2" name="TextBox 37">
                <a:extLst>
                  <a:ext uri="{FF2B5EF4-FFF2-40B4-BE49-F238E27FC236}">
                    <a16:creationId xmlns:a16="http://schemas.microsoft.com/office/drawing/2014/main" id="{3D1B6BA2-18C1-5919-3B67-E830F3FE5F39}"/>
                  </a:ext>
                </a:extLst>
              </p:cNvPr>
              <p:cNvSpPr txBox="1"/>
              <p:nvPr/>
            </p:nvSpPr>
            <p:spPr>
              <a:xfrm>
                <a:off x="256187" y="3958602"/>
                <a:ext cx="412970" cy="43009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33" name="TextBox 38">
              <a:extLst>
                <a:ext uri="{FF2B5EF4-FFF2-40B4-BE49-F238E27FC236}">
                  <a16:creationId xmlns:a16="http://schemas.microsoft.com/office/drawing/2014/main" id="{A01AF2C4-4677-7663-FFEE-C9C5D1A41245}"/>
                </a:ext>
              </a:extLst>
            </p:cNvPr>
            <p:cNvSpPr txBox="1"/>
            <p:nvPr/>
          </p:nvSpPr>
          <p:spPr>
            <a:xfrm>
              <a:off x="247509" y="4078141"/>
              <a:ext cx="430334" cy="230282"/>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59" b="1" i="0" u="none" strike="noStrike" kern="1200" cap="none" spc="-116" baseline="0">
                  <a:solidFill>
                    <a:srgbClr val="FFFFFF"/>
                  </a:solidFill>
                  <a:uFillTx/>
                  <a:latin typeface="Open Sans Bold"/>
                  <a:ea typeface="Open Sans Bold"/>
                  <a:cs typeface="Open Sans Bold"/>
                </a:rPr>
                <a:t>2</a:t>
              </a:r>
            </a:p>
          </p:txBody>
        </p:sp>
      </p:grpSp>
      <p:grpSp>
        <p:nvGrpSpPr>
          <p:cNvPr id="34" name="Group 39">
            <a:extLst>
              <a:ext uri="{FF2B5EF4-FFF2-40B4-BE49-F238E27FC236}">
                <a16:creationId xmlns:a16="http://schemas.microsoft.com/office/drawing/2014/main" id="{AE258D81-0180-D060-25FF-7E5DC72AA6B1}"/>
              </a:ext>
            </a:extLst>
          </p:cNvPr>
          <p:cNvGrpSpPr/>
          <p:nvPr/>
        </p:nvGrpSpPr>
        <p:grpSpPr>
          <a:xfrm>
            <a:off x="203563" y="5654219"/>
            <a:ext cx="7127976" cy="1198495"/>
            <a:chOff x="203563" y="5654219"/>
            <a:chExt cx="7127976" cy="1198495"/>
          </a:xfrm>
        </p:grpSpPr>
        <p:grpSp>
          <p:nvGrpSpPr>
            <p:cNvPr id="35" name="Group 40">
              <a:extLst>
                <a:ext uri="{FF2B5EF4-FFF2-40B4-BE49-F238E27FC236}">
                  <a16:creationId xmlns:a16="http://schemas.microsoft.com/office/drawing/2014/main" id="{2038D684-3AEA-50F3-B078-E727D7BF5408}"/>
                </a:ext>
              </a:extLst>
            </p:cNvPr>
            <p:cNvGrpSpPr/>
            <p:nvPr/>
          </p:nvGrpSpPr>
          <p:grpSpPr>
            <a:xfrm>
              <a:off x="373349" y="5668621"/>
              <a:ext cx="6958190" cy="1184093"/>
              <a:chOff x="373349" y="5668621"/>
              <a:chExt cx="6958190" cy="1184093"/>
            </a:xfrm>
          </p:grpSpPr>
          <p:sp>
            <p:nvSpPr>
              <p:cNvPr id="36" name="Freeform 41">
                <a:extLst>
                  <a:ext uri="{FF2B5EF4-FFF2-40B4-BE49-F238E27FC236}">
                    <a16:creationId xmlns:a16="http://schemas.microsoft.com/office/drawing/2014/main" id="{6045BCA1-350C-E21E-3BED-3918F01EBFB6}"/>
                  </a:ext>
                </a:extLst>
              </p:cNvPr>
              <p:cNvSpPr/>
              <p:nvPr/>
            </p:nvSpPr>
            <p:spPr>
              <a:xfrm>
                <a:off x="373349" y="5776529"/>
                <a:ext cx="6958190" cy="1076184"/>
              </a:xfrm>
              <a:custGeom>
                <a:avLst/>
                <a:gdLst>
                  <a:gd name="f0" fmla="val w"/>
                  <a:gd name="f1" fmla="val h"/>
                  <a:gd name="f2" fmla="val 0"/>
                  <a:gd name="f3" fmla="val 2456811"/>
                  <a:gd name="f4" fmla="val 379981"/>
                  <a:gd name="f5" fmla="val 41785"/>
                  <a:gd name="f6" fmla="val 2415027"/>
                  <a:gd name="f7" fmla="val 2426109"/>
                  <a:gd name="f8" fmla="val 2436737"/>
                  <a:gd name="f9" fmla="val 4402"/>
                  <a:gd name="f10" fmla="val 2444573"/>
                  <a:gd name="f11" fmla="val 12239"/>
                  <a:gd name="f12" fmla="val 2452409"/>
                  <a:gd name="f13" fmla="val 20075"/>
                  <a:gd name="f14" fmla="val 30703"/>
                  <a:gd name="f15" fmla="val 338196"/>
                  <a:gd name="f16" fmla="val 349278"/>
                  <a:gd name="f17" fmla="val 359906"/>
                  <a:gd name="f18" fmla="val 367742"/>
                  <a:gd name="f19" fmla="val 375578"/>
                  <a:gd name="f20" fmla="*/ f0 1 2456811"/>
                  <a:gd name="f21" fmla="*/ f1 1 379981"/>
                  <a:gd name="f22" fmla="val f2"/>
                  <a:gd name="f23" fmla="val f3"/>
                  <a:gd name="f24" fmla="val f4"/>
                  <a:gd name="f25" fmla="+- f24 0 f22"/>
                  <a:gd name="f26" fmla="+- f23 0 f22"/>
                  <a:gd name="f27" fmla="*/ f26 1 2456811"/>
                  <a:gd name="f28" fmla="*/ f25 1 379981"/>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56811" h="379981">
                    <a:moveTo>
                      <a:pt x="f5" y="f2"/>
                    </a:moveTo>
                    <a:lnTo>
                      <a:pt x="f6" y="f2"/>
                    </a:lnTo>
                    <a:cubicBezTo>
                      <a:pt x="f7" y="f2"/>
                      <a:pt x="f8" y="f9"/>
                      <a:pt x="f10" y="f11"/>
                    </a:cubicBezTo>
                    <a:cubicBezTo>
                      <a:pt x="f12" y="f13"/>
                      <a:pt x="f3" y="f14"/>
                      <a:pt x="f3" y="f5"/>
                    </a:cubicBezTo>
                    <a:lnTo>
                      <a:pt x="f3" y="f15"/>
                    </a:lnTo>
                    <a:cubicBezTo>
                      <a:pt x="f3" y="f16"/>
                      <a:pt x="f12" y="f17"/>
                      <a:pt x="f10" y="f18"/>
                    </a:cubicBezTo>
                    <a:cubicBezTo>
                      <a:pt x="f8" y="f19"/>
                      <a:pt x="f7" y="f4"/>
                      <a:pt x="f6" y="f4"/>
                    </a:cubicBezTo>
                    <a:lnTo>
                      <a:pt x="f5" y="f4"/>
                    </a:lnTo>
                    <a:cubicBezTo>
                      <a:pt x="f14" y="f4"/>
                      <a:pt x="f13" y="f19"/>
                      <a:pt x="f11" y="f18"/>
                    </a:cubicBezTo>
                    <a:cubicBezTo>
                      <a:pt x="f9" y="f17"/>
                      <a:pt x="f2" y="f16"/>
                      <a:pt x="f2" y="f15"/>
                    </a:cubicBezTo>
                    <a:lnTo>
                      <a:pt x="f2" y="f5"/>
                    </a:lnTo>
                    <a:cubicBezTo>
                      <a:pt x="f2" y="f14"/>
                      <a:pt x="f9" y="f13"/>
                      <a:pt x="f11" y="f11"/>
                    </a:cubicBezTo>
                    <a:cubicBezTo>
                      <a:pt x="f13" y="f9"/>
                      <a:pt x="f14" y="f2"/>
                      <a:pt x="f5" y="f2"/>
                    </a:cubicBezTo>
                    <a:close/>
                  </a:path>
                </a:pathLst>
              </a:custGeom>
              <a:solidFill>
                <a:srgbClr val="E6DBF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7" name="TextBox 42">
                <a:extLst>
                  <a:ext uri="{FF2B5EF4-FFF2-40B4-BE49-F238E27FC236}">
                    <a16:creationId xmlns:a16="http://schemas.microsoft.com/office/drawing/2014/main" id="{C518D235-88F6-BFED-2B6B-B55FAB47F3AB}"/>
                  </a:ext>
                </a:extLst>
              </p:cNvPr>
              <p:cNvSpPr txBox="1"/>
              <p:nvPr/>
            </p:nvSpPr>
            <p:spPr>
              <a:xfrm>
                <a:off x="373349" y="5668621"/>
                <a:ext cx="6958190" cy="118409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70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38" name="TextBox 43">
              <a:extLst>
                <a:ext uri="{FF2B5EF4-FFF2-40B4-BE49-F238E27FC236}">
                  <a16:creationId xmlns:a16="http://schemas.microsoft.com/office/drawing/2014/main" id="{50491DCC-792A-E1E7-3AB2-7EE4576F55A7}"/>
                </a:ext>
              </a:extLst>
            </p:cNvPr>
            <p:cNvSpPr txBox="1"/>
            <p:nvPr/>
          </p:nvSpPr>
          <p:spPr>
            <a:xfrm>
              <a:off x="817565" y="5893628"/>
              <a:ext cx="6317232" cy="822009"/>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199" b="1" i="0" u="none" strike="noStrike" kern="1200" cap="none" spc="0" baseline="0">
                  <a:solidFill>
                    <a:srgbClr val="464646"/>
                  </a:solidFill>
                  <a:uFillTx/>
                  <a:latin typeface="Open Sans Bold"/>
                  <a:ea typeface="Open Sans Bold"/>
                  <a:cs typeface="Open Sans Bold"/>
                </a:rPr>
                <a:t>Meeting Structure</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199" b="0" i="0" u="none" strike="noStrike" kern="1200" cap="none" spc="0" baseline="0">
                  <a:solidFill>
                    <a:srgbClr val="464646"/>
                  </a:solidFill>
                  <a:uFillTx/>
                  <a:latin typeface="Open Sans"/>
                  <a:ea typeface="Open Sans"/>
                  <a:cs typeface="Open Sans"/>
                </a:rPr>
                <a:t>Planned frequency (e.g. monthly): __________________</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199" b="0" i="0" u="none" strike="noStrike" kern="1200" cap="none" spc="0" baseline="0">
                  <a:solidFill>
                    <a:srgbClr val="464646"/>
                  </a:solidFill>
                  <a:uFillTx/>
                  <a:latin typeface="Open Sans"/>
                  <a:ea typeface="Open Sans"/>
                  <a:cs typeface="Open Sans"/>
                </a:rPr>
                <a:t>Preferred format:</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199" b="0" i="0" u="none" strike="noStrike" kern="1200" cap="none" spc="0" baseline="0">
                  <a:solidFill>
                    <a:srgbClr val="464646"/>
                  </a:solidFill>
                  <a:uFillTx/>
                  <a:latin typeface="Open Sans"/>
                  <a:ea typeface="Open Sans"/>
                  <a:cs typeface="Open Sans"/>
                </a:rPr>
                <a:t>☐ In person ☐ Online ☐ Hybrid</a:t>
              </a:r>
            </a:p>
          </p:txBody>
        </p:sp>
        <p:grpSp>
          <p:nvGrpSpPr>
            <p:cNvPr id="39" name="Group 44">
              <a:extLst>
                <a:ext uri="{FF2B5EF4-FFF2-40B4-BE49-F238E27FC236}">
                  <a16:creationId xmlns:a16="http://schemas.microsoft.com/office/drawing/2014/main" id="{2E40DB55-6F26-5BFB-F022-1DB8DDEB3601}"/>
                </a:ext>
              </a:extLst>
            </p:cNvPr>
            <p:cNvGrpSpPr/>
            <p:nvPr/>
          </p:nvGrpSpPr>
          <p:grpSpPr>
            <a:xfrm>
              <a:off x="203563" y="5654219"/>
              <a:ext cx="506001" cy="507391"/>
              <a:chOff x="203563" y="5654219"/>
              <a:chExt cx="506001" cy="507391"/>
            </a:xfrm>
          </p:grpSpPr>
          <p:sp>
            <p:nvSpPr>
              <p:cNvPr id="40" name="Freeform 45">
                <a:extLst>
                  <a:ext uri="{FF2B5EF4-FFF2-40B4-BE49-F238E27FC236}">
                    <a16:creationId xmlns:a16="http://schemas.microsoft.com/office/drawing/2014/main" id="{4DA0EA4A-F410-4D40-425E-BC4A95BEEB0F}"/>
                  </a:ext>
                </a:extLst>
              </p:cNvPr>
              <p:cNvSpPr/>
              <p:nvPr/>
            </p:nvSpPr>
            <p:spPr>
              <a:xfrm>
                <a:off x="203563" y="5654219"/>
                <a:ext cx="506001" cy="507391"/>
              </a:xfrm>
              <a:custGeom>
                <a:avLst/>
                <a:gdLst>
                  <a:gd name="f0" fmla="val w"/>
                  <a:gd name="f1" fmla="val h"/>
                  <a:gd name="f2" fmla="val 0"/>
                  <a:gd name="f3" fmla="val 810576"/>
                  <a:gd name="f4" fmla="val 812800"/>
                  <a:gd name="f5" fmla="val 405288"/>
                  <a:gd name="f6" fmla="val 181454"/>
                  <a:gd name="f7" fmla="val 181951"/>
                  <a:gd name="f8" fmla="val 406400"/>
                  <a:gd name="f9" fmla="val 630849"/>
                  <a:gd name="f10" fmla="val 629122"/>
                  <a:gd name="f11" fmla="*/ f0 1 810576"/>
                  <a:gd name="f12" fmla="*/ f1 1 812800"/>
                  <a:gd name="f13" fmla="val f2"/>
                  <a:gd name="f14" fmla="val f3"/>
                  <a:gd name="f15" fmla="val f4"/>
                  <a:gd name="f16" fmla="+- f15 0 f13"/>
                  <a:gd name="f17" fmla="+- f14 0 f13"/>
                  <a:gd name="f18" fmla="*/ f17 1 810576"/>
                  <a:gd name="f19" fmla="*/ f16 1 81280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810576" h="812800">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7F699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1" name="TextBox 46">
                <a:extLst>
                  <a:ext uri="{FF2B5EF4-FFF2-40B4-BE49-F238E27FC236}">
                    <a16:creationId xmlns:a16="http://schemas.microsoft.com/office/drawing/2014/main" id="{648EEC5A-D553-AC22-D34D-27A58C049968}"/>
                  </a:ext>
                </a:extLst>
              </p:cNvPr>
              <p:cNvSpPr txBox="1"/>
              <p:nvPr/>
            </p:nvSpPr>
            <p:spPr>
              <a:xfrm>
                <a:off x="251002" y="5678003"/>
                <a:ext cx="411132" cy="436040"/>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70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42" name="TextBox 47">
              <a:extLst>
                <a:ext uri="{FF2B5EF4-FFF2-40B4-BE49-F238E27FC236}">
                  <a16:creationId xmlns:a16="http://schemas.microsoft.com/office/drawing/2014/main" id="{E938EA1D-C971-B1FD-609E-D6E87264372E}"/>
                </a:ext>
              </a:extLst>
            </p:cNvPr>
            <p:cNvSpPr txBox="1"/>
            <p:nvPr/>
          </p:nvSpPr>
          <p:spPr>
            <a:xfrm>
              <a:off x="242352" y="5806741"/>
              <a:ext cx="428414" cy="22378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FFFFFF"/>
                  </a:solidFill>
                  <a:uFillTx/>
                  <a:latin typeface="Open Sans Bold"/>
                  <a:ea typeface="Open Sans Bold"/>
                  <a:cs typeface="Open Sans Bold"/>
                </a:rPr>
                <a:t>3</a:t>
              </a:r>
            </a:p>
          </p:txBody>
        </p:sp>
      </p:grpSp>
      <p:grpSp>
        <p:nvGrpSpPr>
          <p:cNvPr id="43" name="Group 48">
            <a:extLst>
              <a:ext uri="{FF2B5EF4-FFF2-40B4-BE49-F238E27FC236}">
                <a16:creationId xmlns:a16="http://schemas.microsoft.com/office/drawing/2014/main" id="{819EDE64-8E08-2C6A-ABD2-F72C697DD4AC}"/>
              </a:ext>
            </a:extLst>
          </p:cNvPr>
          <p:cNvGrpSpPr/>
          <p:nvPr/>
        </p:nvGrpSpPr>
        <p:grpSpPr>
          <a:xfrm>
            <a:off x="220855" y="6887992"/>
            <a:ext cx="7093393" cy="1822600"/>
            <a:chOff x="220855" y="6887992"/>
            <a:chExt cx="7093393" cy="1822600"/>
          </a:xfrm>
        </p:grpSpPr>
        <p:grpSp>
          <p:nvGrpSpPr>
            <p:cNvPr id="44" name="Group 49">
              <a:extLst>
                <a:ext uri="{FF2B5EF4-FFF2-40B4-BE49-F238E27FC236}">
                  <a16:creationId xmlns:a16="http://schemas.microsoft.com/office/drawing/2014/main" id="{DC6B6760-61A1-8160-4CB4-056B97502C29}"/>
                </a:ext>
              </a:extLst>
            </p:cNvPr>
            <p:cNvGrpSpPr/>
            <p:nvPr/>
          </p:nvGrpSpPr>
          <p:grpSpPr>
            <a:xfrm>
              <a:off x="394499" y="6929368"/>
              <a:ext cx="6919749" cy="1781224"/>
              <a:chOff x="394499" y="6929368"/>
              <a:chExt cx="6919749" cy="1781224"/>
            </a:xfrm>
          </p:grpSpPr>
          <p:sp>
            <p:nvSpPr>
              <p:cNvPr id="45" name="Freeform 50">
                <a:extLst>
                  <a:ext uri="{FF2B5EF4-FFF2-40B4-BE49-F238E27FC236}">
                    <a16:creationId xmlns:a16="http://schemas.microsoft.com/office/drawing/2014/main" id="{10D2098E-2622-60B5-59E9-85E2E5B35918}"/>
                  </a:ext>
                </a:extLst>
              </p:cNvPr>
              <p:cNvSpPr/>
              <p:nvPr/>
            </p:nvSpPr>
            <p:spPr>
              <a:xfrm>
                <a:off x="394499" y="7010302"/>
                <a:ext cx="6919749" cy="1700290"/>
              </a:xfrm>
              <a:custGeom>
                <a:avLst/>
                <a:gdLst>
                  <a:gd name="f0" fmla="val w"/>
                  <a:gd name="f1" fmla="val h"/>
                  <a:gd name="f2" fmla="val 0"/>
                  <a:gd name="f3" fmla="val 2443237"/>
                  <a:gd name="f4" fmla="val 600342"/>
                  <a:gd name="f5" fmla="val 42017"/>
                  <a:gd name="f6" fmla="val 2401220"/>
                  <a:gd name="f7" fmla="val 2412364"/>
                  <a:gd name="f8" fmla="val 2423051"/>
                  <a:gd name="f9" fmla="val 4427"/>
                  <a:gd name="f10" fmla="val 2430931"/>
                  <a:gd name="f11" fmla="val 12307"/>
                  <a:gd name="f12" fmla="val 2438810"/>
                  <a:gd name="f13" fmla="val 20186"/>
                  <a:gd name="f14" fmla="val 30873"/>
                  <a:gd name="f15" fmla="val 558325"/>
                  <a:gd name="f16" fmla="val 569468"/>
                  <a:gd name="f17" fmla="val 580156"/>
                  <a:gd name="f18" fmla="val 588035"/>
                  <a:gd name="f19" fmla="val 595915"/>
                  <a:gd name="f20" fmla="*/ f0 1 2443237"/>
                  <a:gd name="f21" fmla="*/ f1 1 600342"/>
                  <a:gd name="f22" fmla="val f2"/>
                  <a:gd name="f23" fmla="val f3"/>
                  <a:gd name="f24" fmla="val f4"/>
                  <a:gd name="f25" fmla="+- f24 0 f22"/>
                  <a:gd name="f26" fmla="+- f23 0 f22"/>
                  <a:gd name="f27" fmla="*/ f26 1 2443237"/>
                  <a:gd name="f28" fmla="*/ f25 1 60034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43237" h="600342">
                    <a:moveTo>
                      <a:pt x="f5" y="f2"/>
                    </a:moveTo>
                    <a:lnTo>
                      <a:pt x="f6" y="f2"/>
                    </a:lnTo>
                    <a:cubicBezTo>
                      <a:pt x="f7" y="f2"/>
                      <a:pt x="f8" y="f9"/>
                      <a:pt x="f10" y="f11"/>
                    </a:cubicBezTo>
                    <a:cubicBezTo>
                      <a:pt x="f12" y="f13"/>
                      <a:pt x="f3" y="f14"/>
                      <a:pt x="f3" y="f5"/>
                    </a:cubicBezTo>
                    <a:lnTo>
                      <a:pt x="f3" y="f15"/>
                    </a:lnTo>
                    <a:cubicBezTo>
                      <a:pt x="f3" y="f16"/>
                      <a:pt x="f12" y="f17"/>
                      <a:pt x="f10" y="f18"/>
                    </a:cubicBezTo>
                    <a:cubicBezTo>
                      <a:pt x="f8" y="f19"/>
                      <a:pt x="f7" y="f4"/>
                      <a:pt x="f6" y="f4"/>
                    </a:cubicBezTo>
                    <a:lnTo>
                      <a:pt x="f5" y="f4"/>
                    </a:lnTo>
                    <a:cubicBezTo>
                      <a:pt x="f14" y="f4"/>
                      <a:pt x="f13" y="f19"/>
                      <a:pt x="f11" y="f18"/>
                    </a:cubicBezTo>
                    <a:cubicBezTo>
                      <a:pt x="f9" y="f17"/>
                      <a:pt x="f2" y="f16"/>
                      <a:pt x="f2" y="f15"/>
                    </a:cubicBezTo>
                    <a:lnTo>
                      <a:pt x="f2" y="f5"/>
                    </a:lnTo>
                    <a:cubicBezTo>
                      <a:pt x="f2" y="f14"/>
                      <a:pt x="f9" y="f13"/>
                      <a:pt x="f11" y="f11"/>
                    </a:cubicBezTo>
                    <a:cubicBezTo>
                      <a:pt x="f13" y="f9"/>
                      <a:pt x="f14" y="f2"/>
                      <a:pt x="f5" y="f2"/>
                    </a:cubicBezTo>
                    <a:close/>
                  </a:path>
                </a:pathLst>
              </a:custGeom>
              <a:solidFill>
                <a:srgbClr val="FFFFFE"/>
              </a:solidFill>
              <a:ln w="38103" cap="rnd">
                <a:solidFill>
                  <a:srgbClr val="7F699B"/>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6" name="TextBox 51">
                <a:extLst>
                  <a:ext uri="{FF2B5EF4-FFF2-40B4-BE49-F238E27FC236}">
                    <a16:creationId xmlns:a16="http://schemas.microsoft.com/office/drawing/2014/main" id="{FD950DD7-3BBA-7C00-BFE7-C5A3A40A8B68}"/>
                  </a:ext>
                </a:extLst>
              </p:cNvPr>
              <p:cNvSpPr txBox="1"/>
              <p:nvPr/>
            </p:nvSpPr>
            <p:spPr>
              <a:xfrm>
                <a:off x="394499" y="6929368"/>
                <a:ext cx="6919749" cy="178122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47" name="TextBox 52">
              <a:extLst>
                <a:ext uri="{FF2B5EF4-FFF2-40B4-BE49-F238E27FC236}">
                  <a16:creationId xmlns:a16="http://schemas.microsoft.com/office/drawing/2014/main" id="{027FE2A5-4138-F9B2-EEAE-AEB7F304878B}"/>
                </a:ext>
              </a:extLst>
            </p:cNvPr>
            <p:cNvSpPr txBox="1"/>
            <p:nvPr/>
          </p:nvSpPr>
          <p:spPr>
            <a:xfrm>
              <a:off x="845326" y="7127400"/>
              <a:ext cx="4645709" cy="1450659"/>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Possible Discussion Topics</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Examples include:</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Professional goals and aspirations</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Strengths and skills</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Workplace communication</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Career pathways and opportunities</a:t>
              </a:r>
            </a:p>
            <a:p>
              <a:pPr marL="259076" marR="0" lvl="1" indent="-129543" algn="just"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Challenges and solutions</a:t>
              </a:r>
            </a:p>
          </p:txBody>
        </p:sp>
        <p:grpSp>
          <p:nvGrpSpPr>
            <p:cNvPr id="48" name="Group 53">
              <a:extLst>
                <a:ext uri="{FF2B5EF4-FFF2-40B4-BE49-F238E27FC236}">
                  <a16:creationId xmlns:a16="http://schemas.microsoft.com/office/drawing/2014/main" id="{091E7B9E-A286-4D05-D657-16EFE2AE1186}"/>
                </a:ext>
              </a:extLst>
            </p:cNvPr>
            <p:cNvGrpSpPr/>
            <p:nvPr/>
          </p:nvGrpSpPr>
          <p:grpSpPr>
            <a:xfrm>
              <a:off x="220855" y="6887992"/>
              <a:ext cx="517532" cy="507391"/>
              <a:chOff x="220855" y="6887992"/>
              <a:chExt cx="517532" cy="507391"/>
            </a:xfrm>
          </p:grpSpPr>
          <p:sp>
            <p:nvSpPr>
              <p:cNvPr id="49" name="Freeform 54">
                <a:extLst>
                  <a:ext uri="{FF2B5EF4-FFF2-40B4-BE49-F238E27FC236}">
                    <a16:creationId xmlns:a16="http://schemas.microsoft.com/office/drawing/2014/main" id="{4701AFB0-2BC3-59C0-6313-D89681A3C623}"/>
                  </a:ext>
                </a:extLst>
              </p:cNvPr>
              <p:cNvSpPr/>
              <p:nvPr/>
            </p:nvSpPr>
            <p:spPr>
              <a:xfrm>
                <a:off x="220855" y="6887992"/>
                <a:ext cx="517532" cy="507391"/>
              </a:xfrm>
              <a:custGeom>
                <a:avLst/>
                <a:gdLst>
                  <a:gd name="f0" fmla="val w"/>
                  <a:gd name="f1" fmla="val h"/>
                  <a:gd name="f2" fmla="val 0"/>
                  <a:gd name="f3" fmla="val 829043"/>
                  <a:gd name="f4" fmla="val 812800"/>
                  <a:gd name="f5" fmla="val 414521"/>
                  <a:gd name="f6" fmla="val 185587"/>
                  <a:gd name="f7" fmla="val 181951"/>
                  <a:gd name="f8" fmla="val 406400"/>
                  <a:gd name="f9" fmla="val 630849"/>
                  <a:gd name="f10" fmla="val 643455"/>
                  <a:gd name="f11" fmla="*/ f0 1 829043"/>
                  <a:gd name="f12" fmla="*/ f1 1 812800"/>
                  <a:gd name="f13" fmla="val f2"/>
                  <a:gd name="f14" fmla="val f3"/>
                  <a:gd name="f15" fmla="val f4"/>
                  <a:gd name="f16" fmla="+- f15 0 f13"/>
                  <a:gd name="f17" fmla="+- f14 0 f13"/>
                  <a:gd name="f18" fmla="*/ f17 1 829043"/>
                  <a:gd name="f19" fmla="*/ f16 1 81280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829043" h="812800">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7F699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0" name="TextBox 55">
                <a:extLst>
                  <a:ext uri="{FF2B5EF4-FFF2-40B4-BE49-F238E27FC236}">
                    <a16:creationId xmlns:a16="http://schemas.microsoft.com/office/drawing/2014/main" id="{22E4E831-7698-9551-14CF-53988F034F3F}"/>
                  </a:ext>
                </a:extLst>
              </p:cNvPr>
              <p:cNvSpPr txBox="1"/>
              <p:nvPr/>
            </p:nvSpPr>
            <p:spPr>
              <a:xfrm>
                <a:off x="269373" y="6917719"/>
                <a:ext cx="420495" cy="43009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51" name="TextBox 56">
              <a:extLst>
                <a:ext uri="{FF2B5EF4-FFF2-40B4-BE49-F238E27FC236}">
                  <a16:creationId xmlns:a16="http://schemas.microsoft.com/office/drawing/2014/main" id="{7C1C7651-F30D-CD5F-97F1-993637B90338}"/>
                </a:ext>
              </a:extLst>
            </p:cNvPr>
            <p:cNvSpPr txBox="1"/>
            <p:nvPr/>
          </p:nvSpPr>
          <p:spPr>
            <a:xfrm>
              <a:off x="260530" y="7042507"/>
              <a:ext cx="438180" cy="22693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85"/>
                </a:lnSpc>
                <a:spcBef>
                  <a:spcPts val="0"/>
                </a:spcBef>
                <a:spcAft>
                  <a:spcPts val="0"/>
                </a:spcAft>
                <a:buNone/>
                <a:tabLst/>
                <a:defRPr sz="1800" b="0" i="0" u="none" strike="noStrike" kern="0" cap="none" spc="0" baseline="0">
                  <a:solidFill>
                    <a:srgbClr val="000000"/>
                  </a:solidFill>
                  <a:uFillTx/>
                </a:defRPr>
              </a:pPr>
              <a:r>
                <a:rPr lang="en-US" sz="1685" b="1" i="0" u="none" strike="noStrike" kern="1200" cap="none" spc="-118" baseline="0">
                  <a:solidFill>
                    <a:srgbClr val="FFFFFF"/>
                  </a:solidFill>
                  <a:uFillTx/>
                  <a:latin typeface="Open Sans Bold"/>
                  <a:ea typeface="Open Sans Bold"/>
                  <a:cs typeface="Open Sans Bold"/>
                </a:rPr>
                <a:t>4</a:t>
              </a:r>
            </a:p>
          </p:txBody>
        </p:sp>
      </p:grpSp>
      <p:grpSp>
        <p:nvGrpSpPr>
          <p:cNvPr id="52" name="Group 57">
            <a:extLst>
              <a:ext uri="{FF2B5EF4-FFF2-40B4-BE49-F238E27FC236}">
                <a16:creationId xmlns:a16="http://schemas.microsoft.com/office/drawing/2014/main" id="{857F3106-FB90-4DDF-872D-01CB01D4B27F}"/>
              </a:ext>
            </a:extLst>
          </p:cNvPr>
          <p:cNvGrpSpPr/>
          <p:nvPr/>
        </p:nvGrpSpPr>
        <p:grpSpPr>
          <a:xfrm>
            <a:off x="198726" y="8755087"/>
            <a:ext cx="3388757" cy="1395959"/>
            <a:chOff x="198726" y="8755087"/>
            <a:chExt cx="3388757" cy="1395959"/>
          </a:xfrm>
        </p:grpSpPr>
        <p:sp>
          <p:nvSpPr>
            <p:cNvPr id="53" name="Freeform 58">
              <a:extLst>
                <a:ext uri="{FF2B5EF4-FFF2-40B4-BE49-F238E27FC236}">
                  <a16:creationId xmlns:a16="http://schemas.microsoft.com/office/drawing/2014/main" id="{A24C4260-01D8-10E6-F328-3E49FC7056BB}"/>
                </a:ext>
              </a:extLst>
            </p:cNvPr>
            <p:cNvSpPr/>
            <p:nvPr/>
          </p:nvSpPr>
          <p:spPr>
            <a:xfrm>
              <a:off x="198726" y="8862995"/>
              <a:ext cx="3388757" cy="1288051"/>
            </a:xfrm>
            <a:custGeom>
              <a:avLst/>
              <a:gdLst>
                <a:gd name="f0" fmla="val w"/>
                <a:gd name="f1" fmla="val h"/>
                <a:gd name="f2" fmla="val 0"/>
                <a:gd name="f3" fmla="val 1196510"/>
                <a:gd name="f4" fmla="val 454786"/>
                <a:gd name="f5" fmla="val 84530"/>
                <a:gd name="f6" fmla="val 1111980"/>
                <a:gd name="f7" fmla="val 1134399"/>
                <a:gd name="f8" fmla="val 1155899"/>
                <a:gd name="f9" fmla="val 8906"/>
                <a:gd name="f10" fmla="val 1171752"/>
                <a:gd name="f11" fmla="val 24758"/>
                <a:gd name="f12" fmla="val 1187604"/>
                <a:gd name="f13" fmla="val 40611"/>
                <a:gd name="f14" fmla="val 62111"/>
                <a:gd name="f15" fmla="val 370256"/>
                <a:gd name="f16" fmla="val 416941"/>
                <a:gd name="f17" fmla="val 1158664"/>
                <a:gd name="f18" fmla="val 37845"/>
                <a:gd name="f19" fmla="*/ f0 1 1196510"/>
                <a:gd name="f20" fmla="*/ f1 1 454786"/>
                <a:gd name="f21" fmla="val f2"/>
                <a:gd name="f22" fmla="val f3"/>
                <a:gd name="f23" fmla="val f4"/>
                <a:gd name="f24" fmla="+- f23 0 f21"/>
                <a:gd name="f25" fmla="+- f22 0 f21"/>
                <a:gd name="f26" fmla="*/ f25 1 1196510"/>
                <a:gd name="f27" fmla="*/ f24 1 454786"/>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96510" h="454786">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8" y="f4"/>
                    <a:pt x="f2" y="f16"/>
                    <a:pt x="f2" y="f15"/>
                  </a:cubicBezTo>
                  <a:lnTo>
                    <a:pt x="f2" y="f5"/>
                  </a:lnTo>
                  <a:cubicBezTo>
                    <a:pt x="f2" y="f14"/>
                    <a:pt x="f9" y="f13"/>
                    <a:pt x="f11" y="f11"/>
                  </a:cubicBezTo>
                  <a:cubicBezTo>
                    <a:pt x="f13" y="f9"/>
                    <a:pt x="f14" y="f2"/>
                    <a:pt x="f5" y="f2"/>
                  </a:cubicBezTo>
                  <a:close/>
                </a:path>
              </a:pathLst>
            </a:custGeom>
            <a:solidFill>
              <a:srgbClr val="E6DBF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4" name="TextBox 59">
              <a:extLst>
                <a:ext uri="{FF2B5EF4-FFF2-40B4-BE49-F238E27FC236}">
                  <a16:creationId xmlns:a16="http://schemas.microsoft.com/office/drawing/2014/main" id="{8D5D5761-CD1A-2515-3E6D-2BEA956F5246}"/>
                </a:ext>
              </a:extLst>
            </p:cNvPr>
            <p:cNvSpPr txBox="1"/>
            <p:nvPr/>
          </p:nvSpPr>
          <p:spPr>
            <a:xfrm>
              <a:off x="198726" y="8755087"/>
              <a:ext cx="3388757" cy="1395950"/>
            </a:xfrm>
            <a:prstGeom prst="rect">
              <a:avLst/>
            </a:prstGeom>
            <a:noFill/>
            <a:ln cap="flat">
              <a:noFill/>
            </a:ln>
          </p:spPr>
          <p:txBody>
            <a:bodyPr vert="horz" wrap="square" lIns="51563" tIns="51563" rIns="51563" bIns="51563" anchor="ctr" anchorCtr="1" compatLnSpc="1">
              <a:noAutofit/>
            </a:bodyPr>
            <a:lstStyle/>
            <a:p>
              <a:pPr marL="0" marR="0" lvl="0" indent="0" algn="ctr" defTabSz="914400" rtl="0" fontAlgn="auto" hangingPunct="1">
                <a:lnSpc>
                  <a:spcPts val="170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55" name="TextBox 60">
            <a:extLst>
              <a:ext uri="{FF2B5EF4-FFF2-40B4-BE49-F238E27FC236}">
                <a16:creationId xmlns:a16="http://schemas.microsoft.com/office/drawing/2014/main" id="{B5BC4418-50B0-FFF1-8F23-3A957AE504F6}"/>
              </a:ext>
            </a:extLst>
          </p:cNvPr>
          <p:cNvSpPr txBox="1"/>
          <p:nvPr/>
        </p:nvSpPr>
        <p:spPr>
          <a:xfrm>
            <a:off x="346639" y="9009052"/>
            <a:ext cx="3168834" cy="1036316"/>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199" b="1" i="0" u="none" strike="noStrike" kern="1200" cap="none" spc="0" baseline="0">
                <a:solidFill>
                  <a:srgbClr val="464646"/>
                </a:solidFill>
                <a:uFillTx/>
                <a:latin typeface="Open Sans Bold"/>
                <a:ea typeface="Open Sans Bold"/>
                <a:cs typeface="Open Sans Bold"/>
              </a:rPr>
              <a:t>Confidentiality</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199" b="0" i="0" u="none" strike="noStrike" kern="1200" cap="none" spc="0" baseline="0">
                <a:solidFill>
                  <a:srgbClr val="464646"/>
                </a:solidFill>
                <a:uFillTx/>
                <a:latin typeface="Open Sans"/>
                <a:ea typeface="Open Sans"/>
                <a:cs typeface="Open Sans"/>
              </a:rPr>
              <a:t>Mentoring conversations are confidential.</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199" b="0" i="0" u="none" strike="noStrike" kern="1200" cap="none" spc="0" baseline="0">
                <a:solidFill>
                  <a:srgbClr val="464646"/>
                </a:solidFill>
                <a:uFillTx/>
                <a:latin typeface="Open Sans"/>
                <a:ea typeface="Open Sans"/>
                <a:cs typeface="Open Sans"/>
              </a:rPr>
              <a:t>Information is shared only by mutual agreement or if serious concerns arise.</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US" sz="1199" b="0" i="0" u="none" strike="noStrike" kern="1200" cap="none" spc="0" baseline="0">
              <a:solidFill>
                <a:srgbClr val="464646"/>
              </a:solidFill>
              <a:uFillTx/>
              <a:latin typeface="Open Sans"/>
              <a:ea typeface="Open Sans"/>
              <a:cs typeface="Open Sans"/>
            </a:endParaRPr>
          </a:p>
        </p:txBody>
      </p:sp>
      <p:sp>
        <p:nvSpPr>
          <p:cNvPr id="56" name="TextBox 61">
            <a:extLst>
              <a:ext uri="{FF2B5EF4-FFF2-40B4-BE49-F238E27FC236}">
                <a16:creationId xmlns:a16="http://schemas.microsoft.com/office/drawing/2014/main" id="{D2443675-C650-1E21-0BD3-0FFF08838AB1}"/>
              </a:ext>
            </a:extLst>
          </p:cNvPr>
          <p:cNvSpPr txBox="1"/>
          <p:nvPr/>
        </p:nvSpPr>
        <p:spPr>
          <a:xfrm>
            <a:off x="4202253" y="9088111"/>
            <a:ext cx="3015608" cy="983610"/>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Closing</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Thank the employee for sharing and remind them that support is available between meetings.</a:t>
            </a:r>
          </a:p>
        </p:txBody>
      </p:sp>
      <p:grpSp>
        <p:nvGrpSpPr>
          <p:cNvPr id="57" name="Group 62">
            <a:extLst>
              <a:ext uri="{FF2B5EF4-FFF2-40B4-BE49-F238E27FC236}">
                <a16:creationId xmlns:a16="http://schemas.microsoft.com/office/drawing/2014/main" id="{0E7A9143-87A0-EA6B-875B-A1870333C3C6}"/>
              </a:ext>
            </a:extLst>
          </p:cNvPr>
          <p:cNvGrpSpPr/>
          <p:nvPr/>
        </p:nvGrpSpPr>
        <p:grpSpPr>
          <a:xfrm>
            <a:off x="3925491" y="8755087"/>
            <a:ext cx="3388757" cy="1395959"/>
            <a:chOff x="3925491" y="8755087"/>
            <a:chExt cx="3388757" cy="1395959"/>
          </a:xfrm>
        </p:grpSpPr>
        <p:sp>
          <p:nvSpPr>
            <p:cNvPr id="58" name="Freeform 63">
              <a:extLst>
                <a:ext uri="{FF2B5EF4-FFF2-40B4-BE49-F238E27FC236}">
                  <a16:creationId xmlns:a16="http://schemas.microsoft.com/office/drawing/2014/main" id="{3A955E6E-B0C1-9CB3-7640-9B3AA0F5B138}"/>
                </a:ext>
              </a:extLst>
            </p:cNvPr>
            <p:cNvSpPr/>
            <p:nvPr/>
          </p:nvSpPr>
          <p:spPr>
            <a:xfrm>
              <a:off x="3925491" y="8862995"/>
              <a:ext cx="3388757" cy="1288051"/>
            </a:xfrm>
            <a:custGeom>
              <a:avLst/>
              <a:gdLst>
                <a:gd name="f0" fmla="val w"/>
                <a:gd name="f1" fmla="val h"/>
                <a:gd name="f2" fmla="val 0"/>
                <a:gd name="f3" fmla="val 1196510"/>
                <a:gd name="f4" fmla="val 454786"/>
                <a:gd name="f5" fmla="val 84530"/>
                <a:gd name="f6" fmla="val 1111980"/>
                <a:gd name="f7" fmla="val 1134399"/>
                <a:gd name="f8" fmla="val 1155899"/>
                <a:gd name="f9" fmla="val 8906"/>
                <a:gd name="f10" fmla="val 1171752"/>
                <a:gd name="f11" fmla="val 24758"/>
                <a:gd name="f12" fmla="val 1187604"/>
                <a:gd name="f13" fmla="val 40611"/>
                <a:gd name="f14" fmla="val 62111"/>
                <a:gd name="f15" fmla="val 370256"/>
                <a:gd name="f16" fmla="val 416941"/>
                <a:gd name="f17" fmla="val 1158664"/>
                <a:gd name="f18" fmla="val 37845"/>
                <a:gd name="f19" fmla="*/ f0 1 1196510"/>
                <a:gd name="f20" fmla="*/ f1 1 454786"/>
                <a:gd name="f21" fmla="val f2"/>
                <a:gd name="f22" fmla="val f3"/>
                <a:gd name="f23" fmla="val f4"/>
                <a:gd name="f24" fmla="+- f23 0 f21"/>
                <a:gd name="f25" fmla="+- f22 0 f21"/>
                <a:gd name="f26" fmla="*/ f25 1 1196510"/>
                <a:gd name="f27" fmla="*/ f24 1 454786"/>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96510" h="454786">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8" y="f4"/>
                    <a:pt x="f2" y="f16"/>
                    <a:pt x="f2" y="f15"/>
                  </a:cubicBezTo>
                  <a:lnTo>
                    <a:pt x="f2" y="f5"/>
                  </a:lnTo>
                  <a:cubicBezTo>
                    <a:pt x="f2" y="f14"/>
                    <a:pt x="f9" y="f13"/>
                    <a:pt x="f11" y="f11"/>
                  </a:cubicBezTo>
                  <a:cubicBezTo>
                    <a:pt x="f13" y="f9"/>
                    <a:pt x="f14" y="f2"/>
                    <a:pt x="f5" y="f2"/>
                  </a:cubicBezTo>
                  <a:close/>
                </a:path>
              </a:pathLst>
            </a:custGeom>
            <a:solidFill>
              <a:srgbClr val="E6DBF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9" name="TextBox 64">
              <a:extLst>
                <a:ext uri="{FF2B5EF4-FFF2-40B4-BE49-F238E27FC236}">
                  <a16:creationId xmlns:a16="http://schemas.microsoft.com/office/drawing/2014/main" id="{E873B0C5-440D-BFBE-AC8F-D6830DAAEFDD}"/>
                </a:ext>
              </a:extLst>
            </p:cNvPr>
            <p:cNvSpPr txBox="1"/>
            <p:nvPr/>
          </p:nvSpPr>
          <p:spPr>
            <a:xfrm>
              <a:off x="3925491" y="8755087"/>
              <a:ext cx="3388757" cy="1395950"/>
            </a:xfrm>
            <a:prstGeom prst="rect">
              <a:avLst/>
            </a:prstGeom>
            <a:noFill/>
            <a:ln cap="flat">
              <a:noFill/>
            </a:ln>
          </p:spPr>
          <p:txBody>
            <a:bodyPr vert="horz" wrap="square" lIns="51563" tIns="51563" rIns="51563" bIns="51563" anchor="ctr" anchorCtr="1" compatLnSpc="1">
              <a:noAutofit/>
            </a:bodyPr>
            <a:lstStyle/>
            <a:p>
              <a:pPr marL="0" marR="0" lvl="0" indent="0" algn="ctr" defTabSz="914400" rtl="0" fontAlgn="auto" hangingPunct="1">
                <a:lnSpc>
                  <a:spcPts val="170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60" name="TextBox 65">
            <a:extLst>
              <a:ext uri="{FF2B5EF4-FFF2-40B4-BE49-F238E27FC236}">
                <a16:creationId xmlns:a16="http://schemas.microsoft.com/office/drawing/2014/main" id="{E01845C7-7136-184B-8AD4-0DB37FD2406F}"/>
              </a:ext>
            </a:extLst>
          </p:cNvPr>
          <p:cNvSpPr txBox="1"/>
          <p:nvPr/>
        </p:nvSpPr>
        <p:spPr>
          <a:xfrm>
            <a:off x="4049027" y="9113824"/>
            <a:ext cx="3168834" cy="826773"/>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199" b="1" i="0" u="none" strike="noStrike" kern="1200" cap="none" spc="0" baseline="0">
                <a:solidFill>
                  <a:srgbClr val="464646"/>
                </a:solidFill>
                <a:uFillTx/>
                <a:latin typeface="Open Sans Bold"/>
                <a:ea typeface="Open Sans Bold"/>
                <a:cs typeface="Open Sans Bold"/>
              </a:rPr>
              <a:t>Support and Contact</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199" b="0" i="0" u="none" strike="noStrike" kern="1200" cap="none" spc="0" baseline="0">
                <a:solidFill>
                  <a:srgbClr val="464646"/>
                </a:solidFill>
                <a:uFillTx/>
                <a:latin typeface="Open Sans"/>
                <a:ea typeface="Open Sans"/>
                <a:cs typeface="Open Sans"/>
              </a:rPr>
              <a:t>If questions or concerns arise, mentors or mentees can contact:________________________</a:t>
            </a:r>
          </a:p>
          <a:p>
            <a:pPr marL="0" marR="0" lvl="0" indent="0" algn="just"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US" sz="1199" b="0" i="0" u="none" strike="noStrike" kern="1200" cap="none" spc="0" baseline="0">
              <a:solidFill>
                <a:srgbClr val="464646"/>
              </a:solidFill>
              <a:uFillTx/>
              <a:latin typeface="Open Sans"/>
              <a:ea typeface="Open Sans"/>
              <a:cs typeface="Open Sans"/>
            </a:endParaRPr>
          </a:p>
        </p:txBody>
      </p:sp>
      <p:sp>
        <p:nvSpPr>
          <p:cNvPr id="61" name="Freeform 4">
            <a:extLst>
              <a:ext uri="{FF2B5EF4-FFF2-40B4-BE49-F238E27FC236}">
                <a16:creationId xmlns:a16="http://schemas.microsoft.com/office/drawing/2014/main" id="{D0D517FF-B620-D27C-4B5A-38A72681FA4C}"/>
              </a:ext>
            </a:extLst>
          </p:cNvPr>
          <p:cNvSpPr/>
          <p:nvPr/>
        </p:nvSpPr>
        <p:spPr>
          <a:xfrm>
            <a:off x="1699723" y="-9774"/>
            <a:ext cx="3024003" cy="579683"/>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2" name="Freeform 5">
            <a:extLst>
              <a:ext uri="{FF2B5EF4-FFF2-40B4-BE49-F238E27FC236}">
                <a16:creationId xmlns:a16="http://schemas.microsoft.com/office/drawing/2014/main" id="{38F8F5D1-7065-EDAE-15E3-AFC51C6996D1}"/>
              </a:ext>
            </a:extLst>
          </p:cNvPr>
          <p:cNvSpPr/>
          <p:nvPr/>
        </p:nvSpPr>
        <p:spPr>
          <a:xfrm>
            <a:off x="2902269" y="-5358"/>
            <a:ext cx="3024003" cy="611267"/>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FCD9A4E7-1796-77F9-F62E-728D60F65A68}"/>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5A3F7654-186D-CAB0-2B4B-A6B5F8B2208C}"/>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4" name="Group 4">
            <a:extLst>
              <a:ext uri="{FF2B5EF4-FFF2-40B4-BE49-F238E27FC236}">
                <a16:creationId xmlns:a16="http://schemas.microsoft.com/office/drawing/2014/main" id="{75D262DD-5002-6AFC-D23B-CDDC7D57E09E}"/>
              </a:ext>
            </a:extLst>
          </p:cNvPr>
          <p:cNvGrpSpPr/>
          <p:nvPr/>
        </p:nvGrpSpPr>
        <p:grpSpPr>
          <a:xfrm>
            <a:off x="0" y="10350943"/>
            <a:ext cx="6897154" cy="179625"/>
            <a:chOff x="0" y="10350943"/>
            <a:chExt cx="6897154" cy="179625"/>
          </a:xfrm>
        </p:grpSpPr>
        <p:sp>
          <p:nvSpPr>
            <p:cNvPr id="5" name="Freeform 5">
              <a:extLst>
                <a:ext uri="{FF2B5EF4-FFF2-40B4-BE49-F238E27FC236}">
                  <a16:creationId xmlns:a16="http://schemas.microsoft.com/office/drawing/2014/main" id="{93923257-5AB8-63D1-FA22-4DEB7B9217F2}"/>
                </a:ext>
              </a:extLst>
            </p:cNvPr>
            <p:cNvSpPr/>
            <p:nvPr/>
          </p:nvSpPr>
          <p:spPr>
            <a:xfrm>
              <a:off x="0" y="10350943"/>
              <a:ext cx="6897154" cy="87252"/>
            </a:xfrm>
            <a:custGeom>
              <a:avLst/>
              <a:gdLst>
                <a:gd name="f0" fmla="val w"/>
                <a:gd name="f1" fmla="val h"/>
                <a:gd name="f2" fmla="val 0"/>
                <a:gd name="f3" fmla="val 2709333"/>
                <a:gd name="f4" fmla="val 26991"/>
                <a:gd name="f5" fmla="val 13495"/>
                <a:gd name="f6" fmla="val 2695838"/>
                <a:gd name="f7" fmla="val 2699417"/>
                <a:gd name="f8" fmla="val 2702850"/>
                <a:gd name="f9" fmla="val 1422"/>
                <a:gd name="f10" fmla="val 2705381"/>
                <a:gd name="f11" fmla="val 3953"/>
                <a:gd name="f12" fmla="val 2707911"/>
                <a:gd name="f13" fmla="val 6484"/>
                <a:gd name="f14" fmla="val 9916"/>
                <a:gd name="f15" fmla="val 20949"/>
                <a:gd name="f16" fmla="val 2703291"/>
                <a:gd name="f17" fmla="val 6042"/>
                <a:gd name="f18" fmla="*/ f0 1 2709333"/>
                <a:gd name="f19" fmla="*/ f1 1 26991"/>
                <a:gd name="f20" fmla="val f2"/>
                <a:gd name="f21" fmla="val f3"/>
                <a:gd name="f22" fmla="val f4"/>
                <a:gd name="f23" fmla="+- f22 0 f20"/>
                <a:gd name="f24" fmla="+- f21 0 f20"/>
                <a:gd name="f25" fmla="*/ f24 1 2709333"/>
                <a:gd name="f26" fmla="*/ f23 1 26991"/>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2709333" h="26991">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7" y="f4"/>
                    <a:pt x="f2" y="f15"/>
                    <a:pt x="f2" y="f5"/>
                  </a:cubicBezTo>
                  <a:lnTo>
                    <a:pt x="f2" y="f5"/>
                  </a:lnTo>
                  <a:cubicBezTo>
                    <a:pt x="f2" y="f17"/>
                    <a:pt x="f17" y="f2"/>
                    <a:pt x="f5" y="f2"/>
                  </a:cubicBezTo>
                  <a:close/>
                </a:path>
              </a:pathLst>
            </a:custGeom>
            <a:gradFill>
              <a:gsLst>
                <a:gs pos="0">
                  <a:srgbClr val="FA3DE1">
                    <a:alpha val="40000"/>
                  </a:srgbClr>
                </a:gs>
                <a:gs pos="100000">
                  <a:srgbClr val="FE8F28">
                    <a:alpha val="40000"/>
                  </a:srgbClr>
                </a:gs>
              </a:gsLst>
              <a:lin ang="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 name="TextBox 6">
              <a:extLst>
                <a:ext uri="{FF2B5EF4-FFF2-40B4-BE49-F238E27FC236}">
                  <a16:creationId xmlns:a16="http://schemas.microsoft.com/office/drawing/2014/main" id="{DB11998A-08AB-3FBA-1077-85548E2F39F7}"/>
                </a:ext>
              </a:extLst>
            </p:cNvPr>
            <p:cNvSpPr txBox="1"/>
            <p:nvPr/>
          </p:nvSpPr>
          <p:spPr>
            <a:xfrm>
              <a:off x="0" y="10443316"/>
              <a:ext cx="6897154" cy="8725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7" name="Group 7">
            <a:extLst>
              <a:ext uri="{FF2B5EF4-FFF2-40B4-BE49-F238E27FC236}">
                <a16:creationId xmlns:a16="http://schemas.microsoft.com/office/drawing/2014/main" id="{56284473-2904-E151-746E-26BFEF352842}"/>
              </a:ext>
            </a:extLst>
          </p:cNvPr>
          <p:cNvGrpSpPr/>
          <p:nvPr/>
        </p:nvGrpSpPr>
        <p:grpSpPr>
          <a:xfrm>
            <a:off x="104022" y="1899163"/>
            <a:ext cx="7194772" cy="1218108"/>
            <a:chOff x="104022" y="1899163"/>
            <a:chExt cx="7194772" cy="1218108"/>
          </a:xfrm>
        </p:grpSpPr>
        <p:grpSp>
          <p:nvGrpSpPr>
            <p:cNvPr id="8" name="Group 8">
              <a:extLst>
                <a:ext uri="{FF2B5EF4-FFF2-40B4-BE49-F238E27FC236}">
                  <a16:creationId xmlns:a16="http://schemas.microsoft.com/office/drawing/2014/main" id="{5544597E-97B1-89EE-FEBC-D21A38D3C7B5}"/>
                </a:ext>
              </a:extLst>
            </p:cNvPr>
            <p:cNvGrpSpPr/>
            <p:nvPr/>
          </p:nvGrpSpPr>
          <p:grpSpPr>
            <a:xfrm>
              <a:off x="271759" y="1939927"/>
              <a:ext cx="7027035" cy="1177344"/>
              <a:chOff x="271759" y="1939927"/>
              <a:chExt cx="7027035" cy="1177344"/>
            </a:xfrm>
          </p:grpSpPr>
          <p:sp>
            <p:nvSpPr>
              <p:cNvPr id="9" name="Freeform 9">
                <a:extLst>
                  <a:ext uri="{FF2B5EF4-FFF2-40B4-BE49-F238E27FC236}">
                    <a16:creationId xmlns:a16="http://schemas.microsoft.com/office/drawing/2014/main" id="{26BF993F-A222-63FA-F508-E6E4291F04A6}"/>
                  </a:ext>
                </a:extLst>
              </p:cNvPr>
              <p:cNvSpPr/>
              <p:nvPr/>
            </p:nvSpPr>
            <p:spPr>
              <a:xfrm>
                <a:off x="271759" y="2019662"/>
                <a:ext cx="7027035" cy="1097609"/>
              </a:xfrm>
              <a:custGeom>
                <a:avLst/>
                <a:gdLst>
                  <a:gd name="f0" fmla="val w"/>
                  <a:gd name="f1" fmla="val h"/>
                  <a:gd name="f2" fmla="val 0"/>
                  <a:gd name="f3" fmla="val 2518331"/>
                  <a:gd name="f4" fmla="val 393359"/>
                  <a:gd name="f5" fmla="val 40764"/>
                  <a:gd name="f6" fmla="val 2477567"/>
                  <a:gd name="f7" fmla="val 2488378"/>
                  <a:gd name="f8" fmla="val 2498747"/>
                  <a:gd name="f9" fmla="val 4295"/>
                  <a:gd name="f10" fmla="val 2506391"/>
                  <a:gd name="f11" fmla="val 11940"/>
                  <a:gd name="f12" fmla="val 2514036"/>
                  <a:gd name="f13" fmla="val 19584"/>
                  <a:gd name="f14" fmla="val 29953"/>
                  <a:gd name="f15" fmla="val 352595"/>
                  <a:gd name="f16" fmla="val 375109"/>
                  <a:gd name="f17" fmla="val 2500080"/>
                  <a:gd name="f18" fmla="val 389065"/>
                  <a:gd name="f19" fmla="val 381420"/>
                  <a:gd name="f20" fmla="val 373775"/>
                  <a:gd name="f21" fmla="val 363406"/>
                  <a:gd name="f22" fmla="val 18251"/>
                  <a:gd name="f23" fmla="*/ f0 1 2518331"/>
                  <a:gd name="f24" fmla="*/ f1 1 393359"/>
                  <a:gd name="f25" fmla="val f2"/>
                  <a:gd name="f26" fmla="val f3"/>
                  <a:gd name="f27" fmla="val f4"/>
                  <a:gd name="f28" fmla="+- f27 0 f25"/>
                  <a:gd name="f29" fmla="+- f26 0 f25"/>
                  <a:gd name="f30" fmla="*/ f29 1 2518331"/>
                  <a:gd name="f31" fmla="*/ f28 1 393359"/>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2518331" h="393359">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4" y="f4"/>
                      <a:pt x="f13" y="f18"/>
                      <a:pt x="f11" y="f19"/>
                    </a:cubicBezTo>
                    <a:cubicBezTo>
                      <a:pt x="f9" y="f20"/>
                      <a:pt x="f2" y="f21"/>
                      <a:pt x="f2" y="f15"/>
                    </a:cubicBezTo>
                    <a:lnTo>
                      <a:pt x="f2" y="f5"/>
                    </a:lnTo>
                    <a:cubicBezTo>
                      <a:pt x="f2" y="f22"/>
                      <a:pt x="f22" y="f2"/>
                      <a:pt x="f5" y="f2"/>
                    </a:cubicBezTo>
                    <a:close/>
                  </a:path>
                </a:pathLst>
              </a:custGeom>
              <a:solidFill>
                <a:srgbClr val="FFF3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0" name="TextBox 10">
                <a:extLst>
                  <a:ext uri="{FF2B5EF4-FFF2-40B4-BE49-F238E27FC236}">
                    <a16:creationId xmlns:a16="http://schemas.microsoft.com/office/drawing/2014/main" id="{E26F2380-2140-DF00-B546-C1CC05D8B3EA}"/>
                  </a:ext>
                </a:extLst>
              </p:cNvPr>
              <p:cNvSpPr txBox="1"/>
              <p:nvPr/>
            </p:nvSpPr>
            <p:spPr>
              <a:xfrm>
                <a:off x="271759" y="1939927"/>
                <a:ext cx="7027035" cy="1177344"/>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1" name="TextBox 11">
              <a:extLst>
                <a:ext uri="{FF2B5EF4-FFF2-40B4-BE49-F238E27FC236}">
                  <a16:creationId xmlns:a16="http://schemas.microsoft.com/office/drawing/2014/main" id="{1A5EE392-E87C-5B3C-7C35-7CE73B550521}"/>
                </a:ext>
              </a:extLst>
            </p:cNvPr>
            <p:cNvSpPr txBox="1"/>
            <p:nvPr/>
          </p:nvSpPr>
          <p:spPr>
            <a:xfrm>
              <a:off x="603924" y="2193343"/>
              <a:ext cx="6179844" cy="728822"/>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Name</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Preferred name: __________________________________</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Pronunciation (optional): __________________________________</a:t>
              </a:r>
            </a:p>
          </p:txBody>
        </p:sp>
        <p:grpSp>
          <p:nvGrpSpPr>
            <p:cNvPr id="12" name="Group 12">
              <a:extLst>
                <a:ext uri="{FF2B5EF4-FFF2-40B4-BE49-F238E27FC236}">
                  <a16:creationId xmlns:a16="http://schemas.microsoft.com/office/drawing/2014/main" id="{CC5847BE-5E61-AD00-7C9C-DBFC65284332}"/>
                </a:ext>
              </a:extLst>
            </p:cNvPr>
            <p:cNvGrpSpPr/>
            <p:nvPr/>
          </p:nvGrpSpPr>
          <p:grpSpPr>
            <a:xfrm>
              <a:off x="104022" y="1899163"/>
              <a:ext cx="499893" cy="499893"/>
              <a:chOff x="104022" y="1899163"/>
              <a:chExt cx="499893" cy="499893"/>
            </a:xfrm>
          </p:grpSpPr>
          <p:sp>
            <p:nvSpPr>
              <p:cNvPr id="13" name="Freeform 13">
                <a:extLst>
                  <a:ext uri="{FF2B5EF4-FFF2-40B4-BE49-F238E27FC236}">
                    <a16:creationId xmlns:a16="http://schemas.microsoft.com/office/drawing/2014/main" id="{2B7EC913-0530-5796-078F-D88962B157C8}"/>
                  </a:ext>
                </a:extLst>
              </p:cNvPr>
              <p:cNvSpPr/>
              <p:nvPr/>
            </p:nvSpPr>
            <p:spPr>
              <a:xfrm>
                <a:off x="104022" y="1899163"/>
                <a:ext cx="499893" cy="499893"/>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EFAB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4" name="TextBox 14">
                <a:extLst>
                  <a:ext uri="{FF2B5EF4-FFF2-40B4-BE49-F238E27FC236}">
                    <a16:creationId xmlns:a16="http://schemas.microsoft.com/office/drawing/2014/main" id="{5D85FB46-66A5-494C-44C2-45603A186217}"/>
                  </a:ext>
                </a:extLst>
              </p:cNvPr>
              <p:cNvSpPr txBox="1"/>
              <p:nvPr/>
            </p:nvSpPr>
            <p:spPr>
              <a:xfrm>
                <a:off x="150894" y="1928451"/>
                <a:ext cx="406167" cy="42374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5" name="TextBox 15">
              <a:extLst>
                <a:ext uri="{FF2B5EF4-FFF2-40B4-BE49-F238E27FC236}">
                  <a16:creationId xmlns:a16="http://schemas.microsoft.com/office/drawing/2014/main" id="{BC52B476-BD8C-2388-60A7-32190A665693}"/>
                </a:ext>
              </a:extLst>
            </p:cNvPr>
            <p:cNvSpPr txBox="1"/>
            <p:nvPr/>
          </p:nvSpPr>
          <p:spPr>
            <a:xfrm>
              <a:off x="142353" y="2044836"/>
              <a:ext cx="423248" cy="22997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464646"/>
                  </a:solidFill>
                  <a:uFillTx/>
                  <a:latin typeface="Open Sans Bold"/>
                  <a:ea typeface="Open Sans Bold"/>
                  <a:cs typeface="Open Sans Bold"/>
                </a:rPr>
                <a:t>1</a:t>
              </a:r>
            </a:p>
          </p:txBody>
        </p:sp>
      </p:grpSp>
      <p:grpSp>
        <p:nvGrpSpPr>
          <p:cNvPr id="16" name="Group 16">
            <a:extLst>
              <a:ext uri="{FF2B5EF4-FFF2-40B4-BE49-F238E27FC236}">
                <a16:creationId xmlns:a16="http://schemas.microsoft.com/office/drawing/2014/main" id="{357228FE-652C-9D08-A35A-4F8B818D1282}"/>
              </a:ext>
            </a:extLst>
          </p:cNvPr>
          <p:cNvGrpSpPr/>
          <p:nvPr/>
        </p:nvGrpSpPr>
        <p:grpSpPr>
          <a:xfrm>
            <a:off x="104022" y="3279202"/>
            <a:ext cx="7194772" cy="1765953"/>
            <a:chOff x="104022" y="3279202"/>
            <a:chExt cx="7194772" cy="1765953"/>
          </a:xfrm>
        </p:grpSpPr>
        <p:grpSp>
          <p:nvGrpSpPr>
            <p:cNvPr id="17" name="Group 17">
              <a:extLst>
                <a:ext uri="{FF2B5EF4-FFF2-40B4-BE49-F238E27FC236}">
                  <a16:creationId xmlns:a16="http://schemas.microsoft.com/office/drawing/2014/main" id="{CE96749D-9A55-B69B-E785-CA32F8583405}"/>
                </a:ext>
              </a:extLst>
            </p:cNvPr>
            <p:cNvGrpSpPr/>
            <p:nvPr/>
          </p:nvGrpSpPr>
          <p:grpSpPr>
            <a:xfrm>
              <a:off x="271759" y="3319966"/>
              <a:ext cx="7027035" cy="1725189"/>
              <a:chOff x="271759" y="3319966"/>
              <a:chExt cx="7027035" cy="1725189"/>
            </a:xfrm>
          </p:grpSpPr>
          <p:sp>
            <p:nvSpPr>
              <p:cNvPr id="18" name="Freeform 18">
                <a:extLst>
                  <a:ext uri="{FF2B5EF4-FFF2-40B4-BE49-F238E27FC236}">
                    <a16:creationId xmlns:a16="http://schemas.microsoft.com/office/drawing/2014/main" id="{18678D3D-1323-C68D-D01A-1257E1B2F0D5}"/>
                  </a:ext>
                </a:extLst>
              </p:cNvPr>
              <p:cNvSpPr/>
              <p:nvPr/>
            </p:nvSpPr>
            <p:spPr>
              <a:xfrm>
                <a:off x="271759" y="3399702"/>
                <a:ext cx="7027035" cy="1645453"/>
              </a:xfrm>
              <a:custGeom>
                <a:avLst/>
                <a:gdLst>
                  <a:gd name="f0" fmla="val w"/>
                  <a:gd name="f1" fmla="val h"/>
                  <a:gd name="f2" fmla="val 0"/>
                  <a:gd name="f3" fmla="val 2518331"/>
                  <a:gd name="f4" fmla="val 589692"/>
                  <a:gd name="f5" fmla="val 40764"/>
                  <a:gd name="f6" fmla="val 2477567"/>
                  <a:gd name="f7" fmla="val 2488378"/>
                  <a:gd name="f8" fmla="val 2498747"/>
                  <a:gd name="f9" fmla="val 4295"/>
                  <a:gd name="f10" fmla="val 2506391"/>
                  <a:gd name="f11" fmla="val 11940"/>
                  <a:gd name="f12" fmla="val 2514036"/>
                  <a:gd name="f13" fmla="val 19584"/>
                  <a:gd name="f14" fmla="val 29953"/>
                  <a:gd name="f15" fmla="val 548928"/>
                  <a:gd name="f16" fmla="val 571442"/>
                  <a:gd name="f17" fmla="val 2500080"/>
                  <a:gd name="f18" fmla="val 18251"/>
                  <a:gd name="f19" fmla="*/ f0 1 2518331"/>
                  <a:gd name="f20" fmla="*/ f1 1 589692"/>
                  <a:gd name="f21" fmla="val f2"/>
                  <a:gd name="f22" fmla="val f3"/>
                  <a:gd name="f23" fmla="val f4"/>
                  <a:gd name="f24" fmla="+- f23 0 f21"/>
                  <a:gd name="f25" fmla="+- f22 0 f21"/>
                  <a:gd name="f26" fmla="*/ f25 1 2518331"/>
                  <a:gd name="f27" fmla="*/ f24 1 58969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518331" h="589692">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8" y="f4"/>
                      <a:pt x="f2" y="f16"/>
                      <a:pt x="f2" y="f15"/>
                    </a:cubicBezTo>
                    <a:lnTo>
                      <a:pt x="f2" y="f5"/>
                    </a:lnTo>
                    <a:cubicBezTo>
                      <a:pt x="f2" y="f18"/>
                      <a:pt x="f18" y="f2"/>
                      <a:pt x="f5" y="f2"/>
                    </a:cubicBezTo>
                    <a:close/>
                  </a:path>
                </a:pathLst>
              </a:custGeom>
              <a:solidFill>
                <a:srgbClr val="FFFFFE"/>
              </a:solidFill>
              <a:ln w="38103" cap="rnd">
                <a:solidFill>
                  <a:srgbClr val="F0AC81"/>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9" name="TextBox 19">
                <a:extLst>
                  <a:ext uri="{FF2B5EF4-FFF2-40B4-BE49-F238E27FC236}">
                    <a16:creationId xmlns:a16="http://schemas.microsoft.com/office/drawing/2014/main" id="{AF30BC2C-8732-618E-0CB9-300D73F465D5}"/>
                  </a:ext>
                </a:extLst>
              </p:cNvPr>
              <p:cNvSpPr txBox="1"/>
              <p:nvPr/>
            </p:nvSpPr>
            <p:spPr>
              <a:xfrm>
                <a:off x="271759" y="3319966"/>
                <a:ext cx="7027035" cy="1725189"/>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20" name="TextBox 20">
              <a:extLst>
                <a:ext uri="{FF2B5EF4-FFF2-40B4-BE49-F238E27FC236}">
                  <a16:creationId xmlns:a16="http://schemas.microsoft.com/office/drawing/2014/main" id="{0783B05A-124D-82C8-6F7C-9585A0D38984}"/>
                </a:ext>
              </a:extLst>
            </p:cNvPr>
            <p:cNvSpPr txBox="1"/>
            <p:nvPr/>
          </p:nvSpPr>
          <p:spPr>
            <a:xfrm>
              <a:off x="603924" y="3573383"/>
              <a:ext cx="6179844" cy="1471772"/>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Educational Background</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What is your educational background or field(s) of study?</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1" u="none" strike="noStrike" kern="1200" cap="none" spc="0" baseline="0">
                  <a:solidFill>
                    <a:srgbClr val="464646"/>
                  </a:solidFill>
                  <a:uFillTx/>
                  <a:latin typeface="Open Sans Italics"/>
                  <a:ea typeface="Open Sans Italics"/>
                  <a:cs typeface="Open Sans Italics"/>
                </a:rPr>
                <a:t>For example: school, vocational training, university, professional courses.</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__________________________________________________________________________________________________________________________________________________________</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p:txBody>
        </p:sp>
        <p:grpSp>
          <p:nvGrpSpPr>
            <p:cNvPr id="21" name="Group 21">
              <a:extLst>
                <a:ext uri="{FF2B5EF4-FFF2-40B4-BE49-F238E27FC236}">
                  <a16:creationId xmlns:a16="http://schemas.microsoft.com/office/drawing/2014/main" id="{22B68348-DE87-7888-06FA-3293044BD103}"/>
                </a:ext>
              </a:extLst>
            </p:cNvPr>
            <p:cNvGrpSpPr/>
            <p:nvPr/>
          </p:nvGrpSpPr>
          <p:grpSpPr>
            <a:xfrm>
              <a:off x="104022" y="3279202"/>
              <a:ext cx="499893" cy="499893"/>
              <a:chOff x="104022" y="3279202"/>
              <a:chExt cx="499893" cy="499893"/>
            </a:xfrm>
          </p:grpSpPr>
          <p:sp>
            <p:nvSpPr>
              <p:cNvPr id="22" name="Freeform 22">
                <a:extLst>
                  <a:ext uri="{FF2B5EF4-FFF2-40B4-BE49-F238E27FC236}">
                    <a16:creationId xmlns:a16="http://schemas.microsoft.com/office/drawing/2014/main" id="{5AA944D2-54E6-5010-00DE-7CE59DE61BA1}"/>
                  </a:ext>
                </a:extLst>
              </p:cNvPr>
              <p:cNvSpPr/>
              <p:nvPr/>
            </p:nvSpPr>
            <p:spPr>
              <a:xfrm>
                <a:off x="104022" y="3279202"/>
                <a:ext cx="499893" cy="499893"/>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EFAB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3" name="TextBox 23">
                <a:extLst>
                  <a:ext uri="{FF2B5EF4-FFF2-40B4-BE49-F238E27FC236}">
                    <a16:creationId xmlns:a16="http://schemas.microsoft.com/office/drawing/2014/main" id="{58316C28-025B-0056-D57B-841327ED86D7}"/>
                  </a:ext>
                </a:extLst>
              </p:cNvPr>
              <p:cNvSpPr txBox="1"/>
              <p:nvPr/>
            </p:nvSpPr>
            <p:spPr>
              <a:xfrm>
                <a:off x="150894" y="3308491"/>
                <a:ext cx="406167" cy="42374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24" name="TextBox 24">
              <a:extLst>
                <a:ext uri="{FF2B5EF4-FFF2-40B4-BE49-F238E27FC236}">
                  <a16:creationId xmlns:a16="http://schemas.microsoft.com/office/drawing/2014/main" id="{5C14C02A-2C70-8D62-5F7E-BE8A05B51CE5}"/>
                </a:ext>
              </a:extLst>
            </p:cNvPr>
            <p:cNvSpPr txBox="1"/>
            <p:nvPr/>
          </p:nvSpPr>
          <p:spPr>
            <a:xfrm>
              <a:off x="142353" y="3424876"/>
              <a:ext cx="423248" cy="22997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464646"/>
                  </a:solidFill>
                  <a:uFillTx/>
                  <a:latin typeface="Open Sans Bold"/>
                  <a:ea typeface="Open Sans Bold"/>
                  <a:cs typeface="Open Sans Bold"/>
                </a:rPr>
                <a:t>2</a:t>
              </a:r>
            </a:p>
          </p:txBody>
        </p:sp>
        <p:grpSp>
          <p:nvGrpSpPr>
            <p:cNvPr id="25" name="Group 25">
              <a:extLst>
                <a:ext uri="{FF2B5EF4-FFF2-40B4-BE49-F238E27FC236}">
                  <a16:creationId xmlns:a16="http://schemas.microsoft.com/office/drawing/2014/main" id="{BD06117D-E71D-EFB8-B67E-DC49EE63E187}"/>
                </a:ext>
              </a:extLst>
            </p:cNvPr>
            <p:cNvGrpSpPr/>
            <p:nvPr/>
          </p:nvGrpSpPr>
          <p:grpSpPr>
            <a:xfrm>
              <a:off x="5864367" y="3426247"/>
              <a:ext cx="1310307" cy="396731"/>
              <a:chOff x="5864367" y="3426247"/>
              <a:chExt cx="1310307" cy="396731"/>
            </a:xfrm>
          </p:grpSpPr>
          <p:sp>
            <p:nvSpPr>
              <p:cNvPr id="26" name="Freeform 26">
                <a:extLst>
                  <a:ext uri="{FF2B5EF4-FFF2-40B4-BE49-F238E27FC236}">
                    <a16:creationId xmlns:a16="http://schemas.microsoft.com/office/drawing/2014/main" id="{DA7B71F0-8496-0BB7-091D-ADFF6BBF506B}"/>
                  </a:ext>
                </a:extLst>
              </p:cNvPr>
              <p:cNvSpPr/>
              <p:nvPr/>
            </p:nvSpPr>
            <p:spPr>
              <a:xfrm>
                <a:off x="5864367" y="3505983"/>
                <a:ext cx="1310307" cy="316995"/>
              </a:xfrm>
              <a:custGeom>
                <a:avLst/>
                <a:gdLst>
                  <a:gd name="f0" fmla="val w"/>
                  <a:gd name="f1" fmla="val h"/>
                  <a:gd name="f2" fmla="val 0"/>
                  <a:gd name="f3" fmla="val 469584"/>
                  <a:gd name="f4" fmla="val 113603"/>
                  <a:gd name="f5" fmla="val 56801"/>
                  <a:gd name="f6" fmla="val 412783"/>
                  <a:gd name="f7" fmla="val 444153"/>
                  <a:gd name="f8" fmla="val 25431"/>
                  <a:gd name="f9" fmla="val 71866"/>
                  <a:gd name="f10" fmla="val 463600"/>
                  <a:gd name="f11" fmla="val 86314"/>
                  <a:gd name="f12" fmla="val 452947"/>
                  <a:gd name="f13" fmla="val 96966"/>
                  <a:gd name="f14" fmla="val 442295"/>
                  <a:gd name="f15" fmla="val 107618"/>
                  <a:gd name="f16" fmla="val 427847"/>
                  <a:gd name="f17" fmla="val 41737"/>
                  <a:gd name="f18" fmla="val 27289"/>
                  <a:gd name="f19" fmla="val 16637"/>
                  <a:gd name="f20" fmla="val 5984"/>
                  <a:gd name="f21" fmla="*/ f0 1 469584"/>
                  <a:gd name="f22" fmla="*/ f1 1 113603"/>
                  <a:gd name="f23" fmla="val f2"/>
                  <a:gd name="f24" fmla="val f3"/>
                  <a:gd name="f25" fmla="val f4"/>
                  <a:gd name="f26" fmla="+- f25 0 f23"/>
                  <a:gd name="f27" fmla="+- f24 0 f23"/>
                  <a:gd name="f28" fmla="*/ f27 1 469584"/>
                  <a:gd name="f29" fmla="*/ f26 1 1136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69584" h="113603">
                    <a:moveTo>
                      <a:pt x="f5" y="f2"/>
                    </a:moveTo>
                    <a:lnTo>
                      <a:pt x="f6" y="f2"/>
                    </a:lnTo>
                    <a:cubicBezTo>
                      <a:pt x="f7" y="f2"/>
                      <a:pt x="f3" y="f8"/>
                      <a:pt x="f3" y="f5"/>
                    </a:cubicBezTo>
                    <a:lnTo>
                      <a:pt x="f3" y="f5"/>
                    </a:lnTo>
                    <a:cubicBezTo>
                      <a:pt x="f3" y="f9"/>
                      <a:pt x="f10" y="f11"/>
                      <a:pt x="f12" y="f13"/>
                    </a:cubicBezTo>
                    <a:cubicBezTo>
                      <a:pt x="f14" y="f15"/>
                      <a:pt x="f16" y="f4"/>
                      <a:pt x="f6" y="f4"/>
                    </a:cubicBezTo>
                    <a:lnTo>
                      <a:pt x="f5" y="f4"/>
                    </a:lnTo>
                    <a:cubicBezTo>
                      <a:pt x="f17" y="f4"/>
                      <a:pt x="f18" y="f15"/>
                      <a:pt x="f19" y="f13"/>
                    </a:cubicBezTo>
                    <a:cubicBezTo>
                      <a:pt x="f20" y="f11"/>
                      <a:pt x="f2" y="f9"/>
                      <a:pt x="f2" y="f5"/>
                    </a:cubicBezTo>
                    <a:lnTo>
                      <a:pt x="f2" y="f5"/>
                    </a:lnTo>
                    <a:cubicBezTo>
                      <a:pt x="f2" y="f17"/>
                      <a:pt x="f20" y="f18"/>
                      <a:pt x="f19" y="f19"/>
                    </a:cubicBezTo>
                    <a:cubicBezTo>
                      <a:pt x="f18" y="f20"/>
                      <a:pt x="f17" y="f2"/>
                      <a:pt x="f5" y="f2"/>
                    </a:cubicBezTo>
                    <a:close/>
                  </a:path>
                </a:pathLst>
              </a:custGeom>
              <a:solidFill>
                <a:srgbClr val="EFAB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7" name="TextBox 27">
                <a:extLst>
                  <a:ext uri="{FF2B5EF4-FFF2-40B4-BE49-F238E27FC236}">
                    <a16:creationId xmlns:a16="http://schemas.microsoft.com/office/drawing/2014/main" id="{CB92B151-A557-CD14-4B06-B93217760E34}"/>
                  </a:ext>
                </a:extLst>
              </p:cNvPr>
              <p:cNvSpPr txBox="1"/>
              <p:nvPr/>
            </p:nvSpPr>
            <p:spPr>
              <a:xfrm>
                <a:off x="5864367" y="3426247"/>
                <a:ext cx="1310307" cy="39672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Public Sans"/>
                    <a:ea typeface="Public Sans"/>
                    <a:cs typeface="Public Sans"/>
                  </a:rPr>
                  <a:t>Optional</a:t>
                </a:r>
              </a:p>
            </p:txBody>
          </p:sp>
        </p:grpSp>
      </p:grpSp>
      <p:grpSp>
        <p:nvGrpSpPr>
          <p:cNvPr id="28" name="Group 28">
            <a:extLst>
              <a:ext uri="{FF2B5EF4-FFF2-40B4-BE49-F238E27FC236}">
                <a16:creationId xmlns:a16="http://schemas.microsoft.com/office/drawing/2014/main" id="{12B61F62-1C92-2F20-5A4D-82EB9C2A0EFF}"/>
              </a:ext>
            </a:extLst>
          </p:cNvPr>
          <p:cNvGrpSpPr/>
          <p:nvPr/>
        </p:nvGrpSpPr>
        <p:grpSpPr>
          <a:xfrm>
            <a:off x="104022" y="5209867"/>
            <a:ext cx="7194772" cy="1765953"/>
            <a:chOff x="104022" y="5209867"/>
            <a:chExt cx="7194772" cy="1765953"/>
          </a:xfrm>
        </p:grpSpPr>
        <p:grpSp>
          <p:nvGrpSpPr>
            <p:cNvPr id="29" name="Group 29">
              <a:extLst>
                <a:ext uri="{FF2B5EF4-FFF2-40B4-BE49-F238E27FC236}">
                  <a16:creationId xmlns:a16="http://schemas.microsoft.com/office/drawing/2014/main" id="{F79AF6D1-E43D-1C70-5CAD-151A45D3CAEE}"/>
                </a:ext>
              </a:extLst>
            </p:cNvPr>
            <p:cNvGrpSpPr/>
            <p:nvPr/>
          </p:nvGrpSpPr>
          <p:grpSpPr>
            <a:xfrm>
              <a:off x="271759" y="5250631"/>
              <a:ext cx="7027035" cy="1725189"/>
              <a:chOff x="271759" y="5250631"/>
              <a:chExt cx="7027035" cy="1725189"/>
            </a:xfrm>
          </p:grpSpPr>
          <p:sp>
            <p:nvSpPr>
              <p:cNvPr id="30" name="Freeform 30">
                <a:extLst>
                  <a:ext uri="{FF2B5EF4-FFF2-40B4-BE49-F238E27FC236}">
                    <a16:creationId xmlns:a16="http://schemas.microsoft.com/office/drawing/2014/main" id="{67F38BCB-5D6D-116F-1232-D2629393115A}"/>
                  </a:ext>
                </a:extLst>
              </p:cNvPr>
              <p:cNvSpPr/>
              <p:nvPr/>
            </p:nvSpPr>
            <p:spPr>
              <a:xfrm>
                <a:off x="271759" y="5330366"/>
                <a:ext cx="7027035" cy="1645453"/>
              </a:xfrm>
              <a:custGeom>
                <a:avLst/>
                <a:gdLst>
                  <a:gd name="f0" fmla="val w"/>
                  <a:gd name="f1" fmla="val h"/>
                  <a:gd name="f2" fmla="val 0"/>
                  <a:gd name="f3" fmla="val 2518331"/>
                  <a:gd name="f4" fmla="val 589692"/>
                  <a:gd name="f5" fmla="val 40764"/>
                  <a:gd name="f6" fmla="val 2477567"/>
                  <a:gd name="f7" fmla="val 2488378"/>
                  <a:gd name="f8" fmla="val 2498747"/>
                  <a:gd name="f9" fmla="val 4295"/>
                  <a:gd name="f10" fmla="val 2506391"/>
                  <a:gd name="f11" fmla="val 11940"/>
                  <a:gd name="f12" fmla="val 2514036"/>
                  <a:gd name="f13" fmla="val 19584"/>
                  <a:gd name="f14" fmla="val 29953"/>
                  <a:gd name="f15" fmla="val 548928"/>
                  <a:gd name="f16" fmla="val 571442"/>
                  <a:gd name="f17" fmla="val 2500080"/>
                  <a:gd name="f18" fmla="val 18251"/>
                  <a:gd name="f19" fmla="*/ f0 1 2518331"/>
                  <a:gd name="f20" fmla="*/ f1 1 589692"/>
                  <a:gd name="f21" fmla="val f2"/>
                  <a:gd name="f22" fmla="val f3"/>
                  <a:gd name="f23" fmla="val f4"/>
                  <a:gd name="f24" fmla="+- f23 0 f21"/>
                  <a:gd name="f25" fmla="+- f22 0 f21"/>
                  <a:gd name="f26" fmla="*/ f25 1 2518331"/>
                  <a:gd name="f27" fmla="*/ f24 1 58969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518331" h="589692">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8" y="f4"/>
                      <a:pt x="f2" y="f16"/>
                      <a:pt x="f2" y="f15"/>
                    </a:cubicBezTo>
                    <a:lnTo>
                      <a:pt x="f2" y="f5"/>
                    </a:lnTo>
                    <a:cubicBezTo>
                      <a:pt x="f2" y="f18"/>
                      <a:pt x="f18" y="f2"/>
                      <a:pt x="f5" y="f2"/>
                    </a:cubicBezTo>
                    <a:close/>
                  </a:path>
                </a:pathLst>
              </a:custGeom>
              <a:solidFill>
                <a:srgbClr val="FFF3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1" name="TextBox 31">
                <a:extLst>
                  <a:ext uri="{FF2B5EF4-FFF2-40B4-BE49-F238E27FC236}">
                    <a16:creationId xmlns:a16="http://schemas.microsoft.com/office/drawing/2014/main" id="{5B75173A-E99C-E899-230C-CD5B793F8977}"/>
                  </a:ext>
                </a:extLst>
              </p:cNvPr>
              <p:cNvSpPr txBox="1"/>
              <p:nvPr/>
            </p:nvSpPr>
            <p:spPr>
              <a:xfrm>
                <a:off x="271759" y="5250631"/>
                <a:ext cx="7027035" cy="1725189"/>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32" name="TextBox 32">
              <a:extLst>
                <a:ext uri="{FF2B5EF4-FFF2-40B4-BE49-F238E27FC236}">
                  <a16:creationId xmlns:a16="http://schemas.microsoft.com/office/drawing/2014/main" id="{F4E33608-4551-4DAE-5C80-5495F7B039CA}"/>
                </a:ext>
              </a:extLst>
            </p:cNvPr>
            <p:cNvSpPr txBox="1"/>
            <p:nvPr/>
          </p:nvSpPr>
          <p:spPr>
            <a:xfrm>
              <a:off x="603924" y="5504047"/>
              <a:ext cx="6402793" cy="1471772"/>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Places I Have Lived</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If you feel comfortable sharing, which countries or places have you lived in? </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1" u="none" strike="noStrike" kern="1200" cap="none" spc="0" baseline="0">
                  <a:solidFill>
                    <a:srgbClr val="464646"/>
                  </a:solidFill>
                  <a:uFillTx/>
                  <a:latin typeface="Open Sans Italics"/>
                  <a:ea typeface="Open Sans Italics"/>
                  <a:cs typeface="Open Sans Italics"/>
                </a:rPr>
                <a:t>You may include your current country, previous countries, or cities.</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________________________________________________________________________________________________________________________________________________________________</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p:txBody>
        </p:sp>
        <p:grpSp>
          <p:nvGrpSpPr>
            <p:cNvPr id="33" name="Group 33">
              <a:extLst>
                <a:ext uri="{FF2B5EF4-FFF2-40B4-BE49-F238E27FC236}">
                  <a16:creationId xmlns:a16="http://schemas.microsoft.com/office/drawing/2014/main" id="{1A988160-3071-DD97-54AB-BB305BFD47AE}"/>
                </a:ext>
              </a:extLst>
            </p:cNvPr>
            <p:cNvGrpSpPr/>
            <p:nvPr/>
          </p:nvGrpSpPr>
          <p:grpSpPr>
            <a:xfrm>
              <a:off x="104022" y="5209867"/>
              <a:ext cx="499893" cy="499893"/>
              <a:chOff x="104022" y="5209867"/>
              <a:chExt cx="499893" cy="499893"/>
            </a:xfrm>
          </p:grpSpPr>
          <p:sp>
            <p:nvSpPr>
              <p:cNvPr id="34" name="Freeform 34">
                <a:extLst>
                  <a:ext uri="{FF2B5EF4-FFF2-40B4-BE49-F238E27FC236}">
                    <a16:creationId xmlns:a16="http://schemas.microsoft.com/office/drawing/2014/main" id="{A340385A-5012-0C43-8BA1-263B16B2E8A7}"/>
                  </a:ext>
                </a:extLst>
              </p:cNvPr>
              <p:cNvSpPr/>
              <p:nvPr/>
            </p:nvSpPr>
            <p:spPr>
              <a:xfrm>
                <a:off x="104022" y="5209867"/>
                <a:ext cx="499893" cy="499893"/>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EFAB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5" name="TextBox 35">
                <a:extLst>
                  <a:ext uri="{FF2B5EF4-FFF2-40B4-BE49-F238E27FC236}">
                    <a16:creationId xmlns:a16="http://schemas.microsoft.com/office/drawing/2014/main" id="{28F0509C-50FB-79E1-95D0-0283742A51F8}"/>
                  </a:ext>
                </a:extLst>
              </p:cNvPr>
              <p:cNvSpPr txBox="1"/>
              <p:nvPr/>
            </p:nvSpPr>
            <p:spPr>
              <a:xfrm>
                <a:off x="150894" y="5239155"/>
                <a:ext cx="406167" cy="42374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36" name="TextBox 36">
              <a:extLst>
                <a:ext uri="{FF2B5EF4-FFF2-40B4-BE49-F238E27FC236}">
                  <a16:creationId xmlns:a16="http://schemas.microsoft.com/office/drawing/2014/main" id="{F7B61777-3A18-5206-7B80-0BF06A56C406}"/>
                </a:ext>
              </a:extLst>
            </p:cNvPr>
            <p:cNvSpPr txBox="1"/>
            <p:nvPr/>
          </p:nvSpPr>
          <p:spPr>
            <a:xfrm>
              <a:off x="142353" y="5351800"/>
              <a:ext cx="423248" cy="22997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464646"/>
                  </a:solidFill>
                  <a:uFillTx/>
                  <a:latin typeface="Open Sans Bold"/>
                  <a:ea typeface="Open Sans Bold"/>
                  <a:cs typeface="Open Sans Bold"/>
                </a:rPr>
                <a:t>3</a:t>
              </a:r>
            </a:p>
          </p:txBody>
        </p:sp>
        <p:grpSp>
          <p:nvGrpSpPr>
            <p:cNvPr id="37" name="Group 37">
              <a:extLst>
                <a:ext uri="{FF2B5EF4-FFF2-40B4-BE49-F238E27FC236}">
                  <a16:creationId xmlns:a16="http://schemas.microsoft.com/office/drawing/2014/main" id="{BEA3F572-FEBD-E45B-096E-9897142CC4B0}"/>
                </a:ext>
              </a:extLst>
            </p:cNvPr>
            <p:cNvGrpSpPr/>
            <p:nvPr/>
          </p:nvGrpSpPr>
          <p:grpSpPr>
            <a:xfrm>
              <a:off x="5864367" y="5356911"/>
              <a:ext cx="1310307" cy="396731"/>
              <a:chOff x="5864367" y="5356911"/>
              <a:chExt cx="1310307" cy="396731"/>
            </a:xfrm>
          </p:grpSpPr>
          <p:sp>
            <p:nvSpPr>
              <p:cNvPr id="38" name="Freeform 38">
                <a:extLst>
                  <a:ext uri="{FF2B5EF4-FFF2-40B4-BE49-F238E27FC236}">
                    <a16:creationId xmlns:a16="http://schemas.microsoft.com/office/drawing/2014/main" id="{C2F009AD-FEEF-5402-889B-1AFF0B21AC27}"/>
                  </a:ext>
                </a:extLst>
              </p:cNvPr>
              <p:cNvSpPr/>
              <p:nvPr/>
            </p:nvSpPr>
            <p:spPr>
              <a:xfrm>
                <a:off x="5864367" y="5436647"/>
                <a:ext cx="1310307" cy="316995"/>
              </a:xfrm>
              <a:custGeom>
                <a:avLst/>
                <a:gdLst>
                  <a:gd name="f0" fmla="val w"/>
                  <a:gd name="f1" fmla="val h"/>
                  <a:gd name="f2" fmla="val 0"/>
                  <a:gd name="f3" fmla="val 469584"/>
                  <a:gd name="f4" fmla="val 113603"/>
                  <a:gd name="f5" fmla="val 56801"/>
                  <a:gd name="f6" fmla="val 412783"/>
                  <a:gd name="f7" fmla="val 444153"/>
                  <a:gd name="f8" fmla="val 25431"/>
                  <a:gd name="f9" fmla="val 71866"/>
                  <a:gd name="f10" fmla="val 463600"/>
                  <a:gd name="f11" fmla="val 86314"/>
                  <a:gd name="f12" fmla="val 452947"/>
                  <a:gd name="f13" fmla="val 96966"/>
                  <a:gd name="f14" fmla="val 442295"/>
                  <a:gd name="f15" fmla="val 107618"/>
                  <a:gd name="f16" fmla="val 427847"/>
                  <a:gd name="f17" fmla="val 41737"/>
                  <a:gd name="f18" fmla="val 27289"/>
                  <a:gd name="f19" fmla="val 16637"/>
                  <a:gd name="f20" fmla="val 5984"/>
                  <a:gd name="f21" fmla="*/ f0 1 469584"/>
                  <a:gd name="f22" fmla="*/ f1 1 113603"/>
                  <a:gd name="f23" fmla="val f2"/>
                  <a:gd name="f24" fmla="val f3"/>
                  <a:gd name="f25" fmla="val f4"/>
                  <a:gd name="f26" fmla="+- f25 0 f23"/>
                  <a:gd name="f27" fmla="+- f24 0 f23"/>
                  <a:gd name="f28" fmla="*/ f27 1 469584"/>
                  <a:gd name="f29" fmla="*/ f26 1 1136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69584" h="113603">
                    <a:moveTo>
                      <a:pt x="f5" y="f2"/>
                    </a:moveTo>
                    <a:lnTo>
                      <a:pt x="f6" y="f2"/>
                    </a:lnTo>
                    <a:cubicBezTo>
                      <a:pt x="f7" y="f2"/>
                      <a:pt x="f3" y="f8"/>
                      <a:pt x="f3" y="f5"/>
                    </a:cubicBezTo>
                    <a:lnTo>
                      <a:pt x="f3" y="f5"/>
                    </a:lnTo>
                    <a:cubicBezTo>
                      <a:pt x="f3" y="f9"/>
                      <a:pt x="f10" y="f11"/>
                      <a:pt x="f12" y="f13"/>
                    </a:cubicBezTo>
                    <a:cubicBezTo>
                      <a:pt x="f14" y="f15"/>
                      <a:pt x="f16" y="f4"/>
                      <a:pt x="f6" y="f4"/>
                    </a:cubicBezTo>
                    <a:lnTo>
                      <a:pt x="f5" y="f4"/>
                    </a:lnTo>
                    <a:cubicBezTo>
                      <a:pt x="f17" y="f4"/>
                      <a:pt x="f18" y="f15"/>
                      <a:pt x="f19" y="f13"/>
                    </a:cubicBezTo>
                    <a:cubicBezTo>
                      <a:pt x="f20" y="f11"/>
                      <a:pt x="f2" y="f9"/>
                      <a:pt x="f2" y="f5"/>
                    </a:cubicBezTo>
                    <a:lnTo>
                      <a:pt x="f2" y="f5"/>
                    </a:lnTo>
                    <a:cubicBezTo>
                      <a:pt x="f2" y="f17"/>
                      <a:pt x="f20" y="f18"/>
                      <a:pt x="f19" y="f19"/>
                    </a:cubicBezTo>
                    <a:cubicBezTo>
                      <a:pt x="f18" y="f20"/>
                      <a:pt x="f17" y="f2"/>
                      <a:pt x="f5" y="f2"/>
                    </a:cubicBezTo>
                    <a:close/>
                  </a:path>
                </a:pathLst>
              </a:custGeom>
              <a:solidFill>
                <a:srgbClr val="EFAB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9" name="TextBox 39">
                <a:extLst>
                  <a:ext uri="{FF2B5EF4-FFF2-40B4-BE49-F238E27FC236}">
                    <a16:creationId xmlns:a16="http://schemas.microsoft.com/office/drawing/2014/main" id="{D0795316-C0F2-E5EC-0BF0-992EF282FE3B}"/>
                  </a:ext>
                </a:extLst>
              </p:cNvPr>
              <p:cNvSpPr txBox="1"/>
              <p:nvPr/>
            </p:nvSpPr>
            <p:spPr>
              <a:xfrm>
                <a:off x="5864367" y="5356911"/>
                <a:ext cx="1310307" cy="39672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Public Sans"/>
                    <a:ea typeface="Public Sans"/>
                    <a:cs typeface="Public Sans"/>
                  </a:rPr>
                  <a:t>Optional</a:t>
                </a:r>
              </a:p>
            </p:txBody>
          </p:sp>
        </p:grpSp>
      </p:grpSp>
      <p:grpSp>
        <p:nvGrpSpPr>
          <p:cNvPr id="40" name="Group 40">
            <a:extLst>
              <a:ext uri="{FF2B5EF4-FFF2-40B4-BE49-F238E27FC236}">
                <a16:creationId xmlns:a16="http://schemas.microsoft.com/office/drawing/2014/main" id="{29B9EF44-C2AC-9DB3-CA30-085A84F3C223}"/>
              </a:ext>
            </a:extLst>
          </p:cNvPr>
          <p:cNvGrpSpPr/>
          <p:nvPr/>
        </p:nvGrpSpPr>
        <p:grpSpPr>
          <a:xfrm>
            <a:off x="104022" y="7140531"/>
            <a:ext cx="7194772" cy="2508903"/>
            <a:chOff x="104022" y="7140531"/>
            <a:chExt cx="7194772" cy="2508903"/>
          </a:xfrm>
        </p:grpSpPr>
        <p:grpSp>
          <p:nvGrpSpPr>
            <p:cNvPr id="41" name="Group 41">
              <a:extLst>
                <a:ext uri="{FF2B5EF4-FFF2-40B4-BE49-F238E27FC236}">
                  <a16:creationId xmlns:a16="http://schemas.microsoft.com/office/drawing/2014/main" id="{85DC8653-D88F-87EA-515E-048898DAB8D2}"/>
                </a:ext>
              </a:extLst>
            </p:cNvPr>
            <p:cNvGrpSpPr/>
            <p:nvPr/>
          </p:nvGrpSpPr>
          <p:grpSpPr>
            <a:xfrm>
              <a:off x="271759" y="7181295"/>
              <a:ext cx="7027035" cy="2372144"/>
              <a:chOff x="271759" y="7181295"/>
              <a:chExt cx="7027035" cy="2372144"/>
            </a:xfrm>
          </p:grpSpPr>
          <p:sp>
            <p:nvSpPr>
              <p:cNvPr id="42" name="Freeform 42">
                <a:extLst>
                  <a:ext uri="{FF2B5EF4-FFF2-40B4-BE49-F238E27FC236}">
                    <a16:creationId xmlns:a16="http://schemas.microsoft.com/office/drawing/2014/main" id="{83F3008D-64A2-069A-4508-0C92622B818B}"/>
                  </a:ext>
                </a:extLst>
              </p:cNvPr>
              <p:cNvSpPr/>
              <p:nvPr/>
            </p:nvSpPr>
            <p:spPr>
              <a:xfrm>
                <a:off x="271759" y="7261030"/>
                <a:ext cx="7027035" cy="2292409"/>
              </a:xfrm>
              <a:custGeom>
                <a:avLst/>
                <a:gdLst>
                  <a:gd name="f0" fmla="val w"/>
                  <a:gd name="f1" fmla="val h"/>
                  <a:gd name="f2" fmla="val 0"/>
                  <a:gd name="f3" fmla="val 2518331"/>
                  <a:gd name="f4" fmla="val 821547"/>
                  <a:gd name="f5" fmla="val 40764"/>
                  <a:gd name="f6" fmla="val 2477567"/>
                  <a:gd name="f7" fmla="val 2488378"/>
                  <a:gd name="f8" fmla="val 2498747"/>
                  <a:gd name="f9" fmla="val 4295"/>
                  <a:gd name="f10" fmla="val 2506391"/>
                  <a:gd name="f11" fmla="val 11940"/>
                  <a:gd name="f12" fmla="val 2514036"/>
                  <a:gd name="f13" fmla="val 19584"/>
                  <a:gd name="f14" fmla="val 29953"/>
                  <a:gd name="f15" fmla="val 780782"/>
                  <a:gd name="f16" fmla="val 803296"/>
                  <a:gd name="f17" fmla="val 2500080"/>
                  <a:gd name="f18" fmla="val 18251"/>
                  <a:gd name="f19" fmla="*/ f0 1 2518331"/>
                  <a:gd name="f20" fmla="*/ f1 1 821547"/>
                  <a:gd name="f21" fmla="val f2"/>
                  <a:gd name="f22" fmla="val f3"/>
                  <a:gd name="f23" fmla="val f4"/>
                  <a:gd name="f24" fmla="+- f23 0 f21"/>
                  <a:gd name="f25" fmla="+- f22 0 f21"/>
                  <a:gd name="f26" fmla="*/ f25 1 2518331"/>
                  <a:gd name="f27" fmla="*/ f24 1 82154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518331" h="821547">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8" y="f4"/>
                      <a:pt x="f2" y="f16"/>
                      <a:pt x="f2" y="f15"/>
                    </a:cubicBezTo>
                    <a:lnTo>
                      <a:pt x="f2" y="f5"/>
                    </a:lnTo>
                    <a:cubicBezTo>
                      <a:pt x="f2" y="f18"/>
                      <a:pt x="f18" y="f2"/>
                      <a:pt x="f5" y="f2"/>
                    </a:cubicBezTo>
                    <a:close/>
                  </a:path>
                </a:pathLst>
              </a:custGeom>
              <a:solidFill>
                <a:srgbClr val="FFFFFE"/>
              </a:solidFill>
              <a:ln w="38103" cap="rnd">
                <a:solidFill>
                  <a:srgbClr val="F0AC81"/>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3" name="TextBox 43">
                <a:extLst>
                  <a:ext uri="{FF2B5EF4-FFF2-40B4-BE49-F238E27FC236}">
                    <a16:creationId xmlns:a16="http://schemas.microsoft.com/office/drawing/2014/main" id="{CD67808E-50FD-B81A-A337-7DE29BF1D385}"/>
                  </a:ext>
                </a:extLst>
              </p:cNvPr>
              <p:cNvSpPr txBox="1"/>
              <p:nvPr/>
            </p:nvSpPr>
            <p:spPr>
              <a:xfrm>
                <a:off x="271759" y="7181295"/>
                <a:ext cx="7027035" cy="237213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44" name="TextBox 44">
              <a:extLst>
                <a:ext uri="{FF2B5EF4-FFF2-40B4-BE49-F238E27FC236}">
                  <a16:creationId xmlns:a16="http://schemas.microsoft.com/office/drawing/2014/main" id="{A86CA487-6177-BC40-014D-3CE70902495F}"/>
                </a:ext>
              </a:extLst>
            </p:cNvPr>
            <p:cNvSpPr txBox="1"/>
            <p:nvPr/>
          </p:nvSpPr>
          <p:spPr>
            <a:xfrm>
              <a:off x="603924" y="7434712"/>
              <a:ext cx="6179844" cy="2214722"/>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About You</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What do you enjoy doing in your free time?</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    </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Is there something you are especially interested in or passionate about?</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_____________________________________________________________________________</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p:txBody>
        </p:sp>
        <p:grpSp>
          <p:nvGrpSpPr>
            <p:cNvPr id="45" name="Group 45">
              <a:extLst>
                <a:ext uri="{FF2B5EF4-FFF2-40B4-BE49-F238E27FC236}">
                  <a16:creationId xmlns:a16="http://schemas.microsoft.com/office/drawing/2014/main" id="{B00F84FE-6B0A-252C-2F79-DCC7CA93320A}"/>
                </a:ext>
              </a:extLst>
            </p:cNvPr>
            <p:cNvGrpSpPr/>
            <p:nvPr/>
          </p:nvGrpSpPr>
          <p:grpSpPr>
            <a:xfrm>
              <a:off x="104022" y="7140531"/>
              <a:ext cx="499893" cy="499893"/>
              <a:chOff x="104022" y="7140531"/>
              <a:chExt cx="499893" cy="499893"/>
            </a:xfrm>
          </p:grpSpPr>
          <p:sp>
            <p:nvSpPr>
              <p:cNvPr id="46" name="Freeform 46">
                <a:extLst>
                  <a:ext uri="{FF2B5EF4-FFF2-40B4-BE49-F238E27FC236}">
                    <a16:creationId xmlns:a16="http://schemas.microsoft.com/office/drawing/2014/main" id="{EEF4F060-D80B-E524-03DE-19B2AEC0D222}"/>
                  </a:ext>
                </a:extLst>
              </p:cNvPr>
              <p:cNvSpPr/>
              <p:nvPr/>
            </p:nvSpPr>
            <p:spPr>
              <a:xfrm>
                <a:off x="104022" y="7140531"/>
                <a:ext cx="499893" cy="499893"/>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EFAB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7" name="TextBox 47">
                <a:extLst>
                  <a:ext uri="{FF2B5EF4-FFF2-40B4-BE49-F238E27FC236}">
                    <a16:creationId xmlns:a16="http://schemas.microsoft.com/office/drawing/2014/main" id="{5E70D584-EBA0-7332-CB33-A39D68179D48}"/>
                  </a:ext>
                </a:extLst>
              </p:cNvPr>
              <p:cNvSpPr txBox="1"/>
              <p:nvPr/>
            </p:nvSpPr>
            <p:spPr>
              <a:xfrm>
                <a:off x="150894" y="7169819"/>
                <a:ext cx="406167" cy="42374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48" name="TextBox 48">
              <a:extLst>
                <a:ext uri="{FF2B5EF4-FFF2-40B4-BE49-F238E27FC236}">
                  <a16:creationId xmlns:a16="http://schemas.microsoft.com/office/drawing/2014/main" id="{16563A8C-8674-B984-7DEE-0D102A27E8FB}"/>
                </a:ext>
              </a:extLst>
            </p:cNvPr>
            <p:cNvSpPr txBox="1"/>
            <p:nvPr/>
          </p:nvSpPr>
          <p:spPr>
            <a:xfrm>
              <a:off x="142353" y="7286204"/>
              <a:ext cx="423248" cy="22997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464646"/>
                  </a:solidFill>
                  <a:uFillTx/>
                  <a:latin typeface="Open Sans Bold"/>
                  <a:ea typeface="Open Sans Bold"/>
                  <a:cs typeface="Open Sans Bold"/>
                </a:rPr>
                <a:t>4</a:t>
              </a:r>
            </a:p>
          </p:txBody>
        </p:sp>
      </p:grpSp>
      <p:sp>
        <p:nvSpPr>
          <p:cNvPr id="49" name="Freeform 49">
            <a:extLst>
              <a:ext uri="{FF2B5EF4-FFF2-40B4-BE49-F238E27FC236}">
                <a16:creationId xmlns:a16="http://schemas.microsoft.com/office/drawing/2014/main" id="{F9F53C64-14D0-D757-B1CE-6EDA94731BF0}"/>
              </a:ext>
            </a:extLst>
          </p:cNvPr>
          <p:cNvSpPr/>
          <p:nvPr/>
        </p:nvSpPr>
        <p:spPr>
          <a:xfrm>
            <a:off x="643966" y="8051612"/>
            <a:ext cx="224073" cy="224073"/>
          </a:xfrm>
          <a:custGeom>
            <a:avLst/>
            <a:gdLst>
              <a:gd name="f0" fmla="val w"/>
              <a:gd name="f1" fmla="val h"/>
              <a:gd name="f2" fmla="val 0"/>
              <a:gd name="f3" fmla="val 224070"/>
              <a:gd name="f4" fmla="*/ f0 1 224070"/>
              <a:gd name="f5" fmla="*/ f1 1 224070"/>
              <a:gd name="f6" fmla="val f2"/>
              <a:gd name="f7" fmla="val f3"/>
              <a:gd name="f8" fmla="+- f7 0 f6"/>
              <a:gd name="f9" fmla="*/ f8 1 22407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24070" h="224070">
                <a:moveTo>
                  <a:pt x="f2" y="f2"/>
                </a:moveTo>
                <a:lnTo>
                  <a:pt x="f3" y="f2"/>
                </a:lnTo>
                <a:lnTo>
                  <a:pt x="f3" y="f3"/>
                </a:lnTo>
                <a:lnTo>
                  <a:pt x="f2" y="f3"/>
                </a:lnTo>
                <a:lnTo>
                  <a:pt x="f2" y="f2"/>
                </a:lnTo>
                <a:close/>
              </a:path>
            </a:pathLst>
          </a:custGeom>
          <a:blipFill>
            <a:blip>
              <a:alphaModFix/>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0" name="TextBox 50">
            <a:extLst>
              <a:ext uri="{FF2B5EF4-FFF2-40B4-BE49-F238E27FC236}">
                <a16:creationId xmlns:a16="http://schemas.microsoft.com/office/drawing/2014/main" id="{DDF4A33C-0565-D9E5-7AC1-B5FC695E0231}"/>
              </a:ext>
            </a:extLst>
          </p:cNvPr>
          <p:cNvSpPr txBox="1"/>
          <p:nvPr/>
        </p:nvSpPr>
        <p:spPr>
          <a:xfrm>
            <a:off x="447662" y="1543077"/>
            <a:ext cx="6664668" cy="198123"/>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0" baseline="0">
                <a:solidFill>
                  <a:srgbClr val="464646"/>
                </a:solidFill>
                <a:uFillTx/>
                <a:latin typeface="Open Sans Italics"/>
                <a:ea typeface="Open Sans Italics"/>
                <a:cs typeface="Open Sans Italics"/>
              </a:rPr>
              <a:t>This section is friendly and informal. It may be shared with your team to help them get to know you.</a:t>
            </a:r>
          </a:p>
        </p:txBody>
      </p:sp>
      <p:sp>
        <p:nvSpPr>
          <p:cNvPr id="51" name="TextBox 51">
            <a:extLst>
              <a:ext uri="{FF2B5EF4-FFF2-40B4-BE49-F238E27FC236}">
                <a16:creationId xmlns:a16="http://schemas.microsoft.com/office/drawing/2014/main" id="{C6D78E01-BCEA-4C5B-E0E4-A0B028231092}"/>
              </a:ext>
            </a:extLst>
          </p:cNvPr>
          <p:cNvSpPr txBox="1"/>
          <p:nvPr/>
        </p:nvSpPr>
        <p:spPr>
          <a:xfrm>
            <a:off x="5478380" y="7962549"/>
            <a:ext cx="1604369" cy="621407"/>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5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79" baseline="0">
                <a:solidFill>
                  <a:srgbClr val="464646"/>
                </a:solidFill>
                <a:uFillTx/>
                <a:latin typeface="Open Sans Bold"/>
                <a:ea typeface="Open Sans Bold"/>
                <a:cs typeface="Open Sans Bold"/>
              </a:rPr>
              <a:t>Art </a:t>
            </a:r>
          </a:p>
          <a:p>
            <a:pPr marL="0" marR="0" lvl="0" indent="0" algn="just" defTabSz="914400" rtl="0" fontAlgn="auto" hangingPunct="1">
              <a:lnSpc>
                <a:spcPts val="25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79" baseline="0">
                <a:solidFill>
                  <a:srgbClr val="464646"/>
                </a:solidFill>
                <a:uFillTx/>
                <a:latin typeface="Open Sans Bold"/>
                <a:ea typeface="Open Sans Bold"/>
                <a:cs typeface="Open Sans Bold"/>
              </a:rPr>
              <a:t>Other: ___________</a:t>
            </a:r>
          </a:p>
        </p:txBody>
      </p:sp>
      <p:sp>
        <p:nvSpPr>
          <p:cNvPr id="52" name="TextBox 52">
            <a:extLst>
              <a:ext uri="{FF2B5EF4-FFF2-40B4-BE49-F238E27FC236}">
                <a16:creationId xmlns:a16="http://schemas.microsoft.com/office/drawing/2014/main" id="{8A3E9DB5-67FB-504E-54A1-48BACF58ED73}"/>
              </a:ext>
            </a:extLst>
          </p:cNvPr>
          <p:cNvSpPr txBox="1"/>
          <p:nvPr/>
        </p:nvSpPr>
        <p:spPr>
          <a:xfrm>
            <a:off x="3211720" y="7962549"/>
            <a:ext cx="842519" cy="621407"/>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5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79" baseline="0">
                <a:solidFill>
                  <a:srgbClr val="464646"/>
                </a:solidFill>
                <a:uFillTx/>
                <a:latin typeface="Open Sans Bold"/>
                <a:ea typeface="Open Sans Bold"/>
                <a:cs typeface="Open Sans Bold"/>
              </a:rPr>
              <a:t>Reading </a:t>
            </a:r>
          </a:p>
          <a:p>
            <a:pPr marL="0" marR="0" lvl="0" indent="0" algn="just" defTabSz="914400" rtl="0" fontAlgn="auto" hangingPunct="1">
              <a:lnSpc>
                <a:spcPts val="25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79" baseline="0">
                <a:solidFill>
                  <a:srgbClr val="464646"/>
                </a:solidFill>
                <a:uFillTx/>
                <a:latin typeface="Open Sans Bold"/>
                <a:ea typeface="Open Sans Bold"/>
                <a:cs typeface="Open Sans Bold"/>
              </a:rPr>
              <a:t>Cooking </a:t>
            </a:r>
          </a:p>
        </p:txBody>
      </p:sp>
      <p:sp>
        <p:nvSpPr>
          <p:cNvPr id="53" name="TextBox 53">
            <a:extLst>
              <a:ext uri="{FF2B5EF4-FFF2-40B4-BE49-F238E27FC236}">
                <a16:creationId xmlns:a16="http://schemas.microsoft.com/office/drawing/2014/main" id="{3A877DDE-871A-1575-7426-CB529956A638}"/>
              </a:ext>
            </a:extLst>
          </p:cNvPr>
          <p:cNvSpPr txBox="1"/>
          <p:nvPr/>
        </p:nvSpPr>
        <p:spPr>
          <a:xfrm>
            <a:off x="885404" y="7962549"/>
            <a:ext cx="740270" cy="621407"/>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5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79" baseline="0">
                <a:solidFill>
                  <a:srgbClr val="464646"/>
                </a:solidFill>
                <a:uFillTx/>
                <a:latin typeface="Open Sans Bold"/>
                <a:ea typeface="Open Sans Bold"/>
                <a:cs typeface="Open Sans Bold"/>
              </a:rPr>
              <a:t> Sports </a:t>
            </a:r>
          </a:p>
          <a:p>
            <a:pPr marL="0" marR="0" lvl="0" indent="0" algn="just" defTabSz="914400" rtl="0" fontAlgn="auto" hangingPunct="1">
              <a:lnSpc>
                <a:spcPts val="25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79" baseline="0">
                <a:solidFill>
                  <a:srgbClr val="464646"/>
                </a:solidFill>
                <a:uFillTx/>
                <a:latin typeface="Open Sans Bold"/>
                <a:ea typeface="Open Sans Bold"/>
                <a:cs typeface="Open Sans Bold"/>
              </a:rPr>
              <a:t> Music </a:t>
            </a:r>
          </a:p>
        </p:txBody>
      </p:sp>
      <p:sp>
        <p:nvSpPr>
          <p:cNvPr id="54" name="Freeform 54">
            <a:extLst>
              <a:ext uri="{FF2B5EF4-FFF2-40B4-BE49-F238E27FC236}">
                <a16:creationId xmlns:a16="http://schemas.microsoft.com/office/drawing/2014/main" id="{C2D7643B-A91B-250E-4B86-04DD4944A257}"/>
              </a:ext>
            </a:extLst>
          </p:cNvPr>
          <p:cNvSpPr/>
          <p:nvPr/>
        </p:nvSpPr>
        <p:spPr>
          <a:xfrm>
            <a:off x="661339" y="8356884"/>
            <a:ext cx="224073" cy="224073"/>
          </a:xfrm>
          <a:custGeom>
            <a:avLst/>
            <a:gdLst>
              <a:gd name="f0" fmla="val w"/>
              <a:gd name="f1" fmla="val h"/>
              <a:gd name="f2" fmla="val 0"/>
              <a:gd name="f3" fmla="val 224070"/>
              <a:gd name="f4" fmla="*/ f0 1 224070"/>
              <a:gd name="f5" fmla="*/ f1 1 224070"/>
              <a:gd name="f6" fmla="val f2"/>
              <a:gd name="f7" fmla="val f3"/>
              <a:gd name="f8" fmla="+- f7 0 f6"/>
              <a:gd name="f9" fmla="*/ f8 1 22407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24070" h="224070">
                <a:moveTo>
                  <a:pt x="f2" y="f2"/>
                </a:moveTo>
                <a:lnTo>
                  <a:pt x="f3" y="f2"/>
                </a:lnTo>
                <a:lnTo>
                  <a:pt x="f3" y="f3"/>
                </a:lnTo>
                <a:lnTo>
                  <a:pt x="f2" y="f3"/>
                </a:lnTo>
                <a:lnTo>
                  <a:pt x="f2" y="f2"/>
                </a:lnTo>
                <a:close/>
              </a:path>
            </a:pathLst>
          </a:custGeom>
          <a:blipFill>
            <a:blip>
              <a:alphaModFix/>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5" name="Freeform 55">
            <a:extLst>
              <a:ext uri="{FF2B5EF4-FFF2-40B4-BE49-F238E27FC236}">
                <a16:creationId xmlns:a16="http://schemas.microsoft.com/office/drawing/2014/main" id="{F37A7DCD-992B-1BDD-7FC1-E9E408B996FC}"/>
              </a:ext>
            </a:extLst>
          </p:cNvPr>
          <p:cNvSpPr/>
          <p:nvPr/>
        </p:nvSpPr>
        <p:spPr>
          <a:xfrm>
            <a:off x="2893088" y="8051612"/>
            <a:ext cx="224073" cy="224073"/>
          </a:xfrm>
          <a:custGeom>
            <a:avLst/>
            <a:gdLst>
              <a:gd name="f0" fmla="val w"/>
              <a:gd name="f1" fmla="val h"/>
              <a:gd name="f2" fmla="val 0"/>
              <a:gd name="f3" fmla="val 224070"/>
              <a:gd name="f4" fmla="*/ f0 1 224070"/>
              <a:gd name="f5" fmla="*/ f1 1 224070"/>
              <a:gd name="f6" fmla="val f2"/>
              <a:gd name="f7" fmla="val f3"/>
              <a:gd name="f8" fmla="+- f7 0 f6"/>
              <a:gd name="f9" fmla="*/ f8 1 22407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24070" h="224070">
                <a:moveTo>
                  <a:pt x="f2" y="f2"/>
                </a:moveTo>
                <a:lnTo>
                  <a:pt x="f3" y="f2"/>
                </a:lnTo>
                <a:lnTo>
                  <a:pt x="f3" y="f3"/>
                </a:lnTo>
                <a:lnTo>
                  <a:pt x="f2" y="f3"/>
                </a:lnTo>
                <a:lnTo>
                  <a:pt x="f2" y="f2"/>
                </a:lnTo>
                <a:close/>
              </a:path>
            </a:pathLst>
          </a:custGeom>
          <a:blipFill>
            <a:blip>
              <a:alphaModFix/>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6" name="Freeform 56">
            <a:extLst>
              <a:ext uri="{FF2B5EF4-FFF2-40B4-BE49-F238E27FC236}">
                <a16:creationId xmlns:a16="http://schemas.microsoft.com/office/drawing/2014/main" id="{CEB336FC-CB5E-6BE6-6B21-4E4B7C89C8B7}"/>
              </a:ext>
            </a:extLst>
          </p:cNvPr>
          <p:cNvSpPr/>
          <p:nvPr/>
        </p:nvSpPr>
        <p:spPr>
          <a:xfrm>
            <a:off x="2893088" y="8356884"/>
            <a:ext cx="224073" cy="224073"/>
          </a:xfrm>
          <a:custGeom>
            <a:avLst/>
            <a:gdLst>
              <a:gd name="f0" fmla="val w"/>
              <a:gd name="f1" fmla="val h"/>
              <a:gd name="f2" fmla="val 0"/>
              <a:gd name="f3" fmla="val 224070"/>
              <a:gd name="f4" fmla="*/ f0 1 224070"/>
              <a:gd name="f5" fmla="*/ f1 1 224070"/>
              <a:gd name="f6" fmla="val f2"/>
              <a:gd name="f7" fmla="val f3"/>
              <a:gd name="f8" fmla="+- f7 0 f6"/>
              <a:gd name="f9" fmla="*/ f8 1 22407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24070" h="224070">
                <a:moveTo>
                  <a:pt x="f2" y="f2"/>
                </a:moveTo>
                <a:lnTo>
                  <a:pt x="f3" y="f2"/>
                </a:lnTo>
                <a:lnTo>
                  <a:pt x="f3" y="f3"/>
                </a:lnTo>
                <a:lnTo>
                  <a:pt x="f2" y="f3"/>
                </a:lnTo>
                <a:lnTo>
                  <a:pt x="f2" y="f2"/>
                </a:lnTo>
                <a:close/>
              </a:path>
            </a:pathLst>
          </a:custGeom>
          <a:blipFill>
            <a:blip>
              <a:alphaModFix/>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7" name="Freeform 57">
            <a:extLst>
              <a:ext uri="{FF2B5EF4-FFF2-40B4-BE49-F238E27FC236}">
                <a16:creationId xmlns:a16="http://schemas.microsoft.com/office/drawing/2014/main" id="{73F08546-68E4-341D-AE1E-A4E2938D7A39}"/>
              </a:ext>
            </a:extLst>
          </p:cNvPr>
          <p:cNvSpPr/>
          <p:nvPr/>
        </p:nvSpPr>
        <p:spPr>
          <a:xfrm>
            <a:off x="5151034" y="8051612"/>
            <a:ext cx="224073" cy="224073"/>
          </a:xfrm>
          <a:custGeom>
            <a:avLst/>
            <a:gdLst>
              <a:gd name="f0" fmla="val w"/>
              <a:gd name="f1" fmla="val h"/>
              <a:gd name="f2" fmla="val 0"/>
              <a:gd name="f3" fmla="val 224070"/>
              <a:gd name="f4" fmla="val 224071"/>
              <a:gd name="f5" fmla="*/ f0 1 224070"/>
              <a:gd name="f6" fmla="*/ f1 1 224070"/>
              <a:gd name="f7" fmla="val f2"/>
              <a:gd name="f8" fmla="val f3"/>
              <a:gd name="f9" fmla="+- f8 0 f7"/>
              <a:gd name="f10" fmla="*/ f9 1 224070"/>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224070" h="224070">
                <a:moveTo>
                  <a:pt x="f2" y="f2"/>
                </a:moveTo>
                <a:lnTo>
                  <a:pt x="f4" y="f2"/>
                </a:lnTo>
                <a:lnTo>
                  <a:pt x="f4" y="f3"/>
                </a:lnTo>
                <a:lnTo>
                  <a:pt x="f2" y="f3"/>
                </a:lnTo>
                <a:lnTo>
                  <a:pt x="f2" y="f2"/>
                </a:lnTo>
                <a:close/>
              </a:path>
            </a:pathLst>
          </a:custGeom>
          <a:blipFill>
            <a:blip>
              <a:alphaModFix/>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8" name="Freeform 58">
            <a:extLst>
              <a:ext uri="{FF2B5EF4-FFF2-40B4-BE49-F238E27FC236}">
                <a16:creationId xmlns:a16="http://schemas.microsoft.com/office/drawing/2014/main" id="{3BE36405-9680-B073-97E9-13746D08E78C}"/>
              </a:ext>
            </a:extLst>
          </p:cNvPr>
          <p:cNvSpPr/>
          <p:nvPr/>
        </p:nvSpPr>
        <p:spPr>
          <a:xfrm>
            <a:off x="5151034" y="8389985"/>
            <a:ext cx="224073" cy="224073"/>
          </a:xfrm>
          <a:custGeom>
            <a:avLst/>
            <a:gdLst>
              <a:gd name="f0" fmla="val w"/>
              <a:gd name="f1" fmla="val h"/>
              <a:gd name="f2" fmla="val 0"/>
              <a:gd name="f3" fmla="val 224070"/>
              <a:gd name="f4" fmla="val 224071"/>
              <a:gd name="f5" fmla="*/ f0 1 224070"/>
              <a:gd name="f6" fmla="*/ f1 1 224070"/>
              <a:gd name="f7" fmla="val f2"/>
              <a:gd name="f8" fmla="val f3"/>
              <a:gd name="f9" fmla="+- f8 0 f7"/>
              <a:gd name="f10" fmla="*/ f9 1 224070"/>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224070" h="224070">
                <a:moveTo>
                  <a:pt x="f2" y="f2"/>
                </a:moveTo>
                <a:lnTo>
                  <a:pt x="f4" y="f2"/>
                </a:lnTo>
                <a:lnTo>
                  <a:pt x="f4" y="f4"/>
                </a:lnTo>
                <a:lnTo>
                  <a:pt x="f2" y="f4"/>
                </a:lnTo>
                <a:lnTo>
                  <a:pt x="f2" y="f2"/>
                </a:lnTo>
                <a:close/>
              </a:path>
            </a:pathLst>
          </a:custGeom>
          <a:blipFill>
            <a:blip>
              <a:alphaModFix/>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9" name="TextBox 59">
            <a:extLst>
              <a:ext uri="{FF2B5EF4-FFF2-40B4-BE49-F238E27FC236}">
                <a16:creationId xmlns:a16="http://schemas.microsoft.com/office/drawing/2014/main" id="{E1161DCB-6B6D-11FD-9FD4-403C87E5183B}"/>
              </a:ext>
            </a:extLst>
          </p:cNvPr>
          <p:cNvSpPr txBox="1"/>
          <p:nvPr/>
        </p:nvSpPr>
        <p:spPr>
          <a:xfrm>
            <a:off x="396730" y="10023259"/>
            <a:ext cx="6766532" cy="24066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22C4F"/>
                </a:solidFill>
                <a:uFillTx/>
                <a:latin typeface="Open Sans Bold"/>
                <a:ea typeface="Open Sans Bold"/>
                <a:cs typeface="Open Sans Bold"/>
              </a:rPr>
              <a:t>Section A – Shareable with the team ·Page 1 of 2</a:t>
            </a:r>
          </a:p>
        </p:txBody>
      </p:sp>
      <p:grpSp>
        <p:nvGrpSpPr>
          <p:cNvPr id="60" name="Group 61">
            <a:extLst>
              <a:ext uri="{FF2B5EF4-FFF2-40B4-BE49-F238E27FC236}">
                <a16:creationId xmlns:a16="http://schemas.microsoft.com/office/drawing/2014/main" id="{E77BCC95-DC6B-3F6E-AC96-56E9E893AF6A}"/>
              </a:ext>
            </a:extLst>
          </p:cNvPr>
          <p:cNvGrpSpPr/>
          <p:nvPr/>
        </p:nvGrpSpPr>
        <p:grpSpPr>
          <a:xfrm>
            <a:off x="0" y="523640"/>
            <a:ext cx="7556501" cy="921258"/>
            <a:chOff x="0" y="523640"/>
            <a:chExt cx="7556501" cy="921258"/>
          </a:xfrm>
        </p:grpSpPr>
        <p:sp>
          <p:nvSpPr>
            <p:cNvPr id="61" name="Freeform 62">
              <a:extLst>
                <a:ext uri="{FF2B5EF4-FFF2-40B4-BE49-F238E27FC236}">
                  <a16:creationId xmlns:a16="http://schemas.microsoft.com/office/drawing/2014/main" id="{AFA72670-42AD-19B1-0155-48D2B7AD9990}"/>
                </a:ext>
              </a:extLst>
            </p:cNvPr>
            <p:cNvSpPr/>
            <p:nvPr/>
          </p:nvSpPr>
          <p:spPr>
            <a:xfrm>
              <a:off x="0" y="656530"/>
              <a:ext cx="7556501" cy="788368"/>
            </a:xfrm>
            <a:custGeom>
              <a:avLst/>
              <a:gdLst>
                <a:gd name="f0" fmla="val w"/>
                <a:gd name="f1" fmla="val h"/>
                <a:gd name="f2" fmla="val 0"/>
                <a:gd name="f3" fmla="val 3550388"/>
                <a:gd name="f4" fmla="val 282533"/>
                <a:gd name="f5" fmla="val 28914"/>
                <a:gd name="f6" fmla="val 3521473"/>
                <a:gd name="f7" fmla="val 3537442"/>
                <a:gd name="f8" fmla="val 12945"/>
                <a:gd name="f9" fmla="val 253618"/>
                <a:gd name="f10" fmla="val 261287"/>
                <a:gd name="f11" fmla="val 3547341"/>
                <a:gd name="f12" fmla="val 268641"/>
                <a:gd name="f13" fmla="val 3541919"/>
                <a:gd name="f14" fmla="val 274064"/>
                <a:gd name="f15" fmla="val 3536496"/>
                <a:gd name="f16" fmla="val 279486"/>
                <a:gd name="f17" fmla="val 3529142"/>
                <a:gd name="f18" fmla="val 269587"/>
                <a:gd name="f19" fmla="*/ f0 1 3550388"/>
                <a:gd name="f20" fmla="*/ f1 1 282533"/>
                <a:gd name="f21" fmla="val f2"/>
                <a:gd name="f22" fmla="val f3"/>
                <a:gd name="f23" fmla="val f4"/>
                <a:gd name="f24" fmla="+- f23 0 f21"/>
                <a:gd name="f25" fmla="+- f22 0 f21"/>
                <a:gd name="f26" fmla="*/ f25 1 3550388"/>
                <a:gd name="f27" fmla="*/ f24 1 28253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3550388" h="282533">
                  <a:moveTo>
                    <a:pt x="f5" y="f2"/>
                  </a:moveTo>
                  <a:lnTo>
                    <a:pt x="f6" y="f2"/>
                  </a:lnTo>
                  <a:cubicBezTo>
                    <a:pt x="f7" y="f2"/>
                    <a:pt x="f3" y="f8"/>
                    <a:pt x="f3" y="f5"/>
                  </a:cubicBezTo>
                  <a:lnTo>
                    <a:pt x="f3" y="f9"/>
                  </a:lnTo>
                  <a:cubicBezTo>
                    <a:pt x="f3" y="f10"/>
                    <a:pt x="f11" y="f12"/>
                    <a:pt x="f13" y="f14"/>
                  </a:cubicBezTo>
                  <a:cubicBezTo>
                    <a:pt x="f15" y="f16"/>
                    <a:pt x="f17" y="f4"/>
                    <a:pt x="f6" y="f4"/>
                  </a:cubicBezTo>
                  <a:lnTo>
                    <a:pt x="f5" y="f4"/>
                  </a:lnTo>
                  <a:cubicBezTo>
                    <a:pt x="f8" y="f4"/>
                    <a:pt x="f2" y="f18"/>
                    <a:pt x="f2" y="f9"/>
                  </a:cubicBezTo>
                  <a:lnTo>
                    <a:pt x="f2" y="f5"/>
                  </a:lnTo>
                  <a:cubicBezTo>
                    <a:pt x="f2" y="f8"/>
                    <a:pt x="f8" y="f2"/>
                    <a:pt x="f5" y="f2"/>
                  </a:cubicBezTo>
                  <a:close/>
                </a:path>
              </a:pathLst>
            </a:custGeom>
            <a:solidFill>
              <a:srgbClr val="FAC175"/>
            </a:solidFill>
            <a:ln w="38103" cap="rnd">
              <a:solidFill>
                <a:srgbClr val="EFAB8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2" name="TextBox 63">
              <a:extLst>
                <a:ext uri="{FF2B5EF4-FFF2-40B4-BE49-F238E27FC236}">
                  <a16:creationId xmlns:a16="http://schemas.microsoft.com/office/drawing/2014/main" id="{2E11164A-604C-512F-17E9-E25865D7396A}"/>
                </a:ext>
              </a:extLst>
            </p:cNvPr>
            <p:cNvSpPr txBox="1"/>
            <p:nvPr/>
          </p:nvSpPr>
          <p:spPr>
            <a:xfrm>
              <a:off x="0" y="523640"/>
              <a:ext cx="7556501" cy="92125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28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63" name="TextBox 64">
            <a:extLst>
              <a:ext uri="{FF2B5EF4-FFF2-40B4-BE49-F238E27FC236}">
                <a16:creationId xmlns:a16="http://schemas.microsoft.com/office/drawing/2014/main" id="{6199EA1B-9B43-82A8-FDD7-BCED2D00E967}"/>
              </a:ext>
            </a:extLst>
          </p:cNvPr>
          <p:cNvSpPr txBox="1"/>
          <p:nvPr/>
        </p:nvSpPr>
        <p:spPr>
          <a:xfrm>
            <a:off x="143323" y="876434"/>
            <a:ext cx="5019964" cy="33734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28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FFFFFE"/>
                </a:solidFill>
                <a:uFillTx/>
                <a:latin typeface="Open Sans Bold"/>
                <a:ea typeface="Open Sans Bold"/>
                <a:cs typeface="Open Sans Bold"/>
              </a:rPr>
              <a:t>SECTION A - GETTING TO KNOW YOU</a:t>
            </a:r>
          </a:p>
        </p:txBody>
      </p:sp>
      <p:grpSp>
        <p:nvGrpSpPr>
          <p:cNvPr id="64" name="Group 65">
            <a:extLst>
              <a:ext uri="{FF2B5EF4-FFF2-40B4-BE49-F238E27FC236}">
                <a16:creationId xmlns:a16="http://schemas.microsoft.com/office/drawing/2014/main" id="{D8E0CF4B-5CDA-3E99-8895-7039BD7B060A}"/>
              </a:ext>
            </a:extLst>
          </p:cNvPr>
          <p:cNvGrpSpPr/>
          <p:nvPr/>
        </p:nvGrpSpPr>
        <p:grpSpPr>
          <a:xfrm>
            <a:off x="6148846" y="803574"/>
            <a:ext cx="1310307" cy="375772"/>
            <a:chOff x="6148846" y="803574"/>
            <a:chExt cx="1310307" cy="375772"/>
          </a:xfrm>
        </p:grpSpPr>
        <p:sp>
          <p:nvSpPr>
            <p:cNvPr id="65" name="Freeform 66">
              <a:extLst>
                <a:ext uri="{FF2B5EF4-FFF2-40B4-BE49-F238E27FC236}">
                  <a16:creationId xmlns:a16="http://schemas.microsoft.com/office/drawing/2014/main" id="{C4D9B6C6-A851-E9FA-E2E1-FDFF07883B9E}"/>
                </a:ext>
              </a:extLst>
            </p:cNvPr>
            <p:cNvSpPr/>
            <p:nvPr/>
          </p:nvSpPr>
          <p:spPr>
            <a:xfrm>
              <a:off x="6148846" y="856728"/>
              <a:ext cx="1310307" cy="322618"/>
            </a:xfrm>
            <a:custGeom>
              <a:avLst/>
              <a:gdLst>
                <a:gd name="f0" fmla="val w"/>
                <a:gd name="f1" fmla="val h"/>
                <a:gd name="f2" fmla="val 0"/>
                <a:gd name="f3" fmla="val 469584"/>
                <a:gd name="f4" fmla="val 115618"/>
                <a:gd name="f5" fmla="val 57809"/>
                <a:gd name="f6" fmla="val 411775"/>
                <a:gd name="f7" fmla="val 427107"/>
                <a:gd name="f8" fmla="val 441811"/>
                <a:gd name="f9" fmla="val 6091"/>
                <a:gd name="f10" fmla="val 452652"/>
                <a:gd name="f11" fmla="val 16932"/>
                <a:gd name="f12" fmla="val 463494"/>
                <a:gd name="f13" fmla="val 27773"/>
                <a:gd name="f14" fmla="val 42477"/>
                <a:gd name="f15" fmla="val 73141"/>
                <a:gd name="f16" fmla="val 87845"/>
                <a:gd name="f17" fmla="val 98686"/>
                <a:gd name="f18" fmla="val 109528"/>
                <a:gd name="f19" fmla="*/ f0 1 469584"/>
                <a:gd name="f20" fmla="*/ f1 1 115618"/>
                <a:gd name="f21" fmla="val f2"/>
                <a:gd name="f22" fmla="val f3"/>
                <a:gd name="f23" fmla="val f4"/>
                <a:gd name="f24" fmla="+- f23 0 f21"/>
                <a:gd name="f25" fmla="+- f22 0 f21"/>
                <a:gd name="f26" fmla="*/ f25 1 469584"/>
                <a:gd name="f27" fmla="*/ f24 1 11561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69584" h="115618">
                  <a:moveTo>
                    <a:pt x="f5" y="f2"/>
                  </a:moveTo>
                  <a:lnTo>
                    <a:pt x="f6" y="f2"/>
                  </a:lnTo>
                  <a:cubicBezTo>
                    <a:pt x="f7" y="f2"/>
                    <a:pt x="f8" y="f9"/>
                    <a:pt x="f10" y="f11"/>
                  </a:cubicBezTo>
                  <a:cubicBezTo>
                    <a:pt x="f12" y="f13"/>
                    <a:pt x="f3" y="f14"/>
                    <a:pt x="f3" y="f5"/>
                  </a:cubicBezTo>
                  <a:lnTo>
                    <a:pt x="f3" y="f5"/>
                  </a:lnTo>
                  <a:cubicBezTo>
                    <a:pt x="f3" y="f15"/>
                    <a:pt x="f12" y="f16"/>
                    <a:pt x="f10" y="f17"/>
                  </a:cubicBezTo>
                  <a:cubicBezTo>
                    <a:pt x="f8" y="f18"/>
                    <a:pt x="f7" y="f4"/>
                    <a:pt x="f6" y="f4"/>
                  </a:cubicBezTo>
                  <a:lnTo>
                    <a:pt x="f5" y="f4"/>
                  </a:lnTo>
                  <a:cubicBezTo>
                    <a:pt x="f14" y="f4"/>
                    <a:pt x="f13" y="f18"/>
                    <a:pt x="f11" y="f17"/>
                  </a:cubicBezTo>
                  <a:cubicBezTo>
                    <a:pt x="f9" y="f16"/>
                    <a:pt x="f2" y="f15"/>
                    <a:pt x="f2" y="f5"/>
                  </a:cubicBezTo>
                  <a:lnTo>
                    <a:pt x="f2" y="f5"/>
                  </a:lnTo>
                  <a:cubicBezTo>
                    <a:pt x="f2" y="f14"/>
                    <a:pt x="f9" y="f13"/>
                    <a:pt x="f11" y="f11"/>
                  </a:cubicBezTo>
                  <a:cubicBezTo>
                    <a:pt x="f13" y="f9"/>
                    <a:pt x="f14" y="f2"/>
                    <a:pt x="f5"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6" name="TextBox 67">
              <a:extLst>
                <a:ext uri="{FF2B5EF4-FFF2-40B4-BE49-F238E27FC236}">
                  <a16:creationId xmlns:a16="http://schemas.microsoft.com/office/drawing/2014/main" id="{A7BDEA2A-5322-15C5-1073-5CF5B10618DF}"/>
                </a:ext>
              </a:extLst>
            </p:cNvPr>
            <p:cNvSpPr txBox="1"/>
            <p:nvPr/>
          </p:nvSpPr>
          <p:spPr>
            <a:xfrm>
              <a:off x="6148846" y="803574"/>
              <a:ext cx="1310307" cy="37577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EFAB80"/>
                  </a:solidFill>
                  <a:uFillTx/>
                  <a:latin typeface="Open Sans"/>
                  <a:ea typeface="Open Sans"/>
                  <a:cs typeface="Open Sans"/>
                </a:rPr>
                <a:t>Sharable</a:t>
              </a:r>
            </a:p>
          </p:txBody>
        </p:sp>
      </p:grpSp>
      <p:sp>
        <p:nvSpPr>
          <p:cNvPr id="67" name="Freeform 68">
            <a:extLst>
              <a:ext uri="{FF2B5EF4-FFF2-40B4-BE49-F238E27FC236}">
                <a16:creationId xmlns:a16="http://schemas.microsoft.com/office/drawing/2014/main" id="{C80B309F-453F-AB1C-392C-BDC8D65C91B3}"/>
              </a:ext>
            </a:extLst>
          </p:cNvPr>
          <p:cNvSpPr/>
          <p:nvPr/>
        </p:nvSpPr>
        <p:spPr>
          <a:xfrm>
            <a:off x="755998" y="6800539"/>
            <a:ext cx="6356332" cy="15892"/>
          </a:xfrm>
          <a:custGeom>
            <a:avLst/>
            <a:gdLst>
              <a:gd name="f0" fmla="val w"/>
              <a:gd name="f1" fmla="val h"/>
              <a:gd name="f2" fmla="val 0"/>
              <a:gd name="f3" fmla="val 6356336"/>
              <a:gd name="f4" fmla="val 15891"/>
              <a:gd name="f5" fmla="*/ f0 1 6356336"/>
              <a:gd name="f6" fmla="*/ f1 1 15891"/>
              <a:gd name="f7" fmla="val f2"/>
              <a:gd name="f8" fmla="val f3"/>
              <a:gd name="f9" fmla="val f4"/>
              <a:gd name="f10" fmla="+- f9 0 f7"/>
              <a:gd name="f11" fmla="+- f8 0 f7"/>
              <a:gd name="f12" fmla="*/ f11 1 6356336"/>
              <a:gd name="f13" fmla="*/ f10 1 1589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6356336" h="15891">
                <a:moveTo>
                  <a:pt x="f2" y="f2"/>
                </a:moveTo>
                <a:lnTo>
                  <a:pt x="f3" y="f2"/>
                </a:lnTo>
                <a:lnTo>
                  <a:pt x="f3" y="f4"/>
                </a:lnTo>
                <a:lnTo>
                  <a:pt x="f2" y="f4"/>
                </a:lnTo>
                <a:lnTo>
                  <a:pt x="f2" y="f2"/>
                </a:lnTo>
                <a:close/>
              </a:path>
            </a:pathLst>
          </a:custGeom>
          <a:blipFill>
            <a:blip r:embed="rId5">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95">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54872972-C8D1-C207-D8C0-970851E88CD1}"/>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25AD4B4A-29F4-4A91-DAD4-08DCEE9064F5}"/>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5">
            <a:extLst>
              <a:ext uri="{FF2B5EF4-FFF2-40B4-BE49-F238E27FC236}">
                <a16:creationId xmlns:a16="http://schemas.microsoft.com/office/drawing/2014/main" id="{19B0058B-63BF-F13F-3D81-072785AB5D8A}"/>
              </a:ext>
            </a:extLst>
          </p:cNvPr>
          <p:cNvSpPr txBox="1"/>
          <p:nvPr/>
        </p:nvSpPr>
        <p:spPr>
          <a:xfrm>
            <a:off x="981772" y="2722671"/>
            <a:ext cx="5624227" cy="93121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50"/>
              </a:lnSpc>
              <a:spcBef>
                <a:spcPts val="0"/>
              </a:spcBef>
              <a:spcAft>
                <a:spcPts val="0"/>
              </a:spcAft>
              <a:buNone/>
              <a:tabLst/>
              <a:defRPr sz="1800" b="0" i="0" u="none" strike="noStrike" kern="0" cap="none" spc="0" baseline="0">
                <a:solidFill>
                  <a:srgbClr val="000000"/>
                </a:solidFill>
                <a:uFillTx/>
              </a:defRPr>
            </a:pPr>
            <a:r>
              <a:rPr lang="en-CY" sz="7500" b="1" i="0" u="none" strike="noStrike" kern="1200" cap="none" spc="232" baseline="0">
                <a:solidFill>
                  <a:srgbClr val="8D77AB"/>
                </a:solidFill>
                <a:uFillTx/>
                <a:latin typeface="Open Sans Bold"/>
                <a:ea typeface="Open Sans Bold"/>
                <a:cs typeface="Open Sans Bold"/>
              </a:rPr>
              <a:t>Activity 13</a:t>
            </a:r>
            <a:endParaRPr lang="en-US" sz="7500" b="1" i="0" u="none" strike="noStrike" kern="1200" cap="none" spc="232" baseline="0">
              <a:solidFill>
                <a:srgbClr val="8D77AB"/>
              </a:solidFill>
              <a:uFillTx/>
              <a:latin typeface="Open Sans Bold"/>
              <a:ea typeface="Open Sans Bold"/>
              <a:cs typeface="Open Sans Bold"/>
            </a:endParaRPr>
          </a:p>
        </p:txBody>
      </p:sp>
      <p:sp>
        <p:nvSpPr>
          <p:cNvPr id="8" name="Freeform 4">
            <a:extLst>
              <a:ext uri="{FF2B5EF4-FFF2-40B4-BE49-F238E27FC236}">
                <a16:creationId xmlns:a16="http://schemas.microsoft.com/office/drawing/2014/main" id="{1085631C-B46C-034C-C3F9-912A76442237}"/>
              </a:ext>
            </a:extLst>
          </p:cNvPr>
          <p:cNvSpPr/>
          <p:nvPr/>
        </p:nvSpPr>
        <p:spPr>
          <a:xfrm>
            <a:off x="1699723" y="-9774"/>
            <a:ext cx="3024003" cy="579683"/>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Freeform 5">
            <a:extLst>
              <a:ext uri="{FF2B5EF4-FFF2-40B4-BE49-F238E27FC236}">
                <a16:creationId xmlns:a16="http://schemas.microsoft.com/office/drawing/2014/main" id="{A233EE8E-D7F5-99AB-1CDE-D9FDDE6DF9A4}"/>
              </a:ext>
            </a:extLst>
          </p:cNvPr>
          <p:cNvSpPr/>
          <p:nvPr/>
        </p:nvSpPr>
        <p:spPr>
          <a:xfrm>
            <a:off x="2902269" y="-5358"/>
            <a:ext cx="3024003" cy="611267"/>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C1545811-8DA9-8DF2-35E1-BD0CB2097452}"/>
              </a:ext>
            </a:extLst>
          </p:cNvPr>
          <p:cNvGrpSpPr/>
          <p:nvPr/>
        </p:nvGrpSpPr>
        <p:grpSpPr>
          <a:xfrm>
            <a:off x="0" y="10325221"/>
            <a:ext cx="6897154" cy="232587"/>
            <a:chOff x="0" y="10325221"/>
            <a:chExt cx="6897154" cy="232587"/>
          </a:xfrm>
        </p:grpSpPr>
        <p:sp>
          <p:nvSpPr>
            <p:cNvPr id="3" name="Freeform 6">
              <a:extLst>
                <a:ext uri="{FF2B5EF4-FFF2-40B4-BE49-F238E27FC236}">
                  <a16:creationId xmlns:a16="http://schemas.microsoft.com/office/drawing/2014/main" id="{DCFAA12A-88BC-2824-05AF-43BBEA2F2BF7}"/>
                </a:ext>
              </a:extLst>
            </p:cNvPr>
            <p:cNvSpPr/>
            <p:nvPr/>
          </p:nvSpPr>
          <p:spPr>
            <a:xfrm>
              <a:off x="0" y="10325221"/>
              <a:ext cx="6897154" cy="112983"/>
            </a:xfrm>
            <a:custGeom>
              <a:avLst/>
              <a:gdLst>
                <a:gd name="f0" fmla="val w"/>
                <a:gd name="f1" fmla="val h"/>
                <a:gd name="f2" fmla="val 0"/>
                <a:gd name="f3" fmla="val 2709333"/>
                <a:gd name="f4" fmla="val 26991"/>
                <a:gd name="f5" fmla="val 13495"/>
                <a:gd name="f6" fmla="val 2695838"/>
                <a:gd name="f7" fmla="val 2699417"/>
                <a:gd name="f8" fmla="val 2702850"/>
                <a:gd name="f9" fmla="val 1422"/>
                <a:gd name="f10" fmla="val 2705381"/>
                <a:gd name="f11" fmla="val 3953"/>
                <a:gd name="f12" fmla="val 2707911"/>
                <a:gd name="f13" fmla="val 6484"/>
                <a:gd name="f14" fmla="val 9916"/>
                <a:gd name="f15" fmla="val 20949"/>
                <a:gd name="f16" fmla="val 2703291"/>
                <a:gd name="f17" fmla="val 6042"/>
                <a:gd name="f18" fmla="*/ f0 1 2709333"/>
                <a:gd name="f19" fmla="*/ f1 1 26991"/>
                <a:gd name="f20" fmla="val f2"/>
                <a:gd name="f21" fmla="val f3"/>
                <a:gd name="f22" fmla="val f4"/>
                <a:gd name="f23" fmla="+- f22 0 f20"/>
                <a:gd name="f24" fmla="+- f21 0 f20"/>
                <a:gd name="f25" fmla="*/ f24 1 2709333"/>
                <a:gd name="f26" fmla="*/ f23 1 26991"/>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2709333" h="26991">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7" y="f4"/>
                    <a:pt x="f2" y="f15"/>
                    <a:pt x="f2" y="f5"/>
                  </a:cubicBezTo>
                  <a:lnTo>
                    <a:pt x="f2" y="f5"/>
                  </a:lnTo>
                  <a:cubicBezTo>
                    <a:pt x="f2" y="f17"/>
                    <a:pt x="f17" y="f2"/>
                    <a:pt x="f5" y="f2"/>
                  </a:cubicBezTo>
                  <a:close/>
                </a:path>
              </a:pathLst>
            </a:custGeom>
            <a:gradFill>
              <a:gsLst>
                <a:gs pos="0">
                  <a:srgbClr val="8D77AC">
                    <a:alpha val="40000"/>
                  </a:srgbClr>
                </a:gs>
                <a:gs pos="100000">
                  <a:srgbClr val="E6DBF0">
                    <a:alpha val="40000"/>
                  </a:srgbClr>
                </a:gs>
              </a:gsLst>
              <a:lin ang="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 name="TextBox 7">
              <a:extLst>
                <a:ext uri="{FF2B5EF4-FFF2-40B4-BE49-F238E27FC236}">
                  <a16:creationId xmlns:a16="http://schemas.microsoft.com/office/drawing/2014/main" id="{57F15D41-458E-939F-A89E-9EFF703C3A67}"/>
                </a:ext>
              </a:extLst>
            </p:cNvPr>
            <p:cNvSpPr txBox="1"/>
            <p:nvPr/>
          </p:nvSpPr>
          <p:spPr>
            <a:xfrm>
              <a:off x="0" y="10444825"/>
              <a:ext cx="6897154" cy="11298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5" name="Group 8">
            <a:extLst>
              <a:ext uri="{FF2B5EF4-FFF2-40B4-BE49-F238E27FC236}">
                <a16:creationId xmlns:a16="http://schemas.microsoft.com/office/drawing/2014/main" id="{C811063E-44E3-CB60-4ADC-D025AC701DEB}"/>
              </a:ext>
            </a:extLst>
          </p:cNvPr>
          <p:cNvGrpSpPr/>
          <p:nvPr/>
        </p:nvGrpSpPr>
        <p:grpSpPr>
          <a:xfrm>
            <a:off x="423193" y="702844"/>
            <a:ext cx="6713616" cy="9152668"/>
            <a:chOff x="423193" y="702844"/>
            <a:chExt cx="6713616" cy="9152668"/>
          </a:xfrm>
        </p:grpSpPr>
        <p:sp>
          <p:nvSpPr>
            <p:cNvPr id="6" name="Freeform 9">
              <a:extLst>
                <a:ext uri="{FF2B5EF4-FFF2-40B4-BE49-F238E27FC236}">
                  <a16:creationId xmlns:a16="http://schemas.microsoft.com/office/drawing/2014/main" id="{8549E3CF-2ED0-8969-2FA3-383A8394B6A5}"/>
                </a:ext>
              </a:extLst>
            </p:cNvPr>
            <p:cNvSpPr/>
            <p:nvPr/>
          </p:nvSpPr>
          <p:spPr>
            <a:xfrm>
              <a:off x="423193" y="755998"/>
              <a:ext cx="6713616" cy="9099505"/>
            </a:xfrm>
            <a:custGeom>
              <a:avLst/>
              <a:gdLst>
                <a:gd name="f0" fmla="val w"/>
                <a:gd name="f1" fmla="val h"/>
                <a:gd name="f2" fmla="val 0"/>
                <a:gd name="f3" fmla="val 2406009"/>
                <a:gd name="f4" fmla="val 3261059"/>
                <a:gd name="f5" fmla="*/ f0 1 2406009"/>
                <a:gd name="f6" fmla="*/ f1 1 3261059"/>
                <a:gd name="f7" fmla="val f2"/>
                <a:gd name="f8" fmla="val f3"/>
                <a:gd name="f9" fmla="val f4"/>
                <a:gd name="f10" fmla="+- f9 0 f7"/>
                <a:gd name="f11" fmla="+- f8 0 f7"/>
                <a:gd name="f12" fmla="*/ f11 1 2406009"/>
                <a:gd name="f13" fmla="*/ f10 1 326105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2406009" h="3261059">
                  <a:moveTo>
                    <a:pt x="f2" y="f2"/>
                  </a:moveTo>
                  <a:lnTo>
                    <a:pt x="f3" y="f2"/>
                  </a:lnTo>
                  <a:lnTo>
                    <a:pt x="f3" y="f4"/>
                  </a:lnTo>
                  <a:lnTo>
                    <a:pt x="f2" y="f4"/>
                  </a:lnTo>
                  <a:close/>
                </a:path>
              </a:pathLst>
            </a:custGeom>
            <a:solidFill>
              <a:srgbClr val="FFFEFE"/>
            </a:solidFill>
            <a:ln w="19046" cap="sq">
              <a:solidFill>
                <a:srgbClr val="FF8C0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TextBox 10">
              <a:extLst>
                <a:ext uri="{FF2B5EF4-FFF2-40B4-BE49-F238E27FC236}">
                  <a16:creationId xmlns:a16="http://schemas.microsoft.com/office/drawing/2014/main" id="{83A36C4C-D1DE-0085-19B8-1E3B202856A4}"/>
                </a:ext>
              </a:extLst>
            </p:cNvPr>
            <p:cNvSpPr txBox="1"/>
            <p:nvPr/>
          </p:nvSpPr>
          <p:spPr>
            <a:xfrm>
              <a:off x="423193" y="702844"/>
              <a:ext cx="6713616" cy="9152668"/>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4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8" name="AutoShape 11">
            <a:extLst>
              <a:ext uri="{FF2B5EF4-FFF2-40B4-BE49-F238E27FC236}">
                <a16:creationId xmlns:a16="http://schemas.microsoft.com/office/drawing/2014/main" id="{A3BC38F3-05F4-297D-9CD0-2A60EF58517C}"/>
              </a:ext>
            </a:extLst>
          </p:cNvPr>
          <p:cNvSpPr/>
          <p:nvPr/>
        </p:nvSpPr>
        <p:spPr>
          <a:xfrm>
            <a:off x="423193" y="1550813"/>
            <a:ext cx="671361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9046" cap="flat">
            <a:solidFill>
              <a:srgbClr val="FF8C00"/>
            </a:solid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AutoShape 12">
            <a:extLst>
              <a:ext uri="{FF2B5EF4-FFF2-40B4-BE49-F238E27FC236}">
                <a16:creationId xmlns:a16="http://schemas.microsoft.com/office/drawing/2014/main" id="{9CDC9322-782E-BD92-4634-1404C9BB24F0}"/>
              </a:ext>
            </a:extLst>
          </p:cNvPr>
          <p:cNvSpPr/>
          <p:nvPr/>
        </p:nvSpPr>
        <p:spPr>
          <a:xfrm>
            <a:off x="423193" y="2874745"/>
            <a:ext cx="671361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9046" cap="flat">
            <a:solidFill>
              <a:srgbClr val="FF8C00"/>
            </a:solid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0" name="AutoShape 13">
            <a:extLst>
              <a:ext uri="{FF2B5EF4-FFF2-40B4-BE49-F238E27FC236}">
                <a16:creationId xmlns:a16="http://schemas.microsoft.com/office/drawing/2014/main" id="{7248D5C9-760F-95FA-ABB1-95ED25243EBE}"/>
              </a:ext>
            </a:extLst>
          </p:cNvPr>
          <p:cNvSpPr/>
          <p:nvPr/>
        </p:nvSpPr>
        <p:spPr>
          <a:xfrm>
            <a:off x="423193" y="4091272"/>
            <a:ext cx="671361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9046" cap="flat">
            <a:solidFill>
              <a:srgbClr val="FF8C00"/>
            </a:solid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1" name="AutoShape 14">
            <a:extLst>
              <a:ext uri="{FF2B5EF4-FFF2-40B4-BE49-F238E27FC236}">
                <a16:creationId xmlns:a16="http://schemas.microsoft.com/office/drawing/2014/main" id="{41AB274E-9301-D9B7-09DB-68C40460149B}"/>
              </a:ext>
            </a:extLst>
          </p:cNvPr>
          <p:cNvSpPr/>
          <p:nvPr/>
        </p:nvSpPr>
        <p:spPr>
          <a:xfrm>
            <a:off x="423193" y="5305010"/>
            <a:ext cx="671361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9046" cap="flat">
            <a:solidFill>
              <a:srgbClr val="FF8C00"/>
            </a:solid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2" name="AutoShape 15">
            <a:extLst>
              <a:ext uri="{FF2B5EF4-FFF2-40B4-BE49-F238E27FC236}">
                <a16:creationId xmlns:a16="http://schemas.microsoft.com/office/drawing/2014/main" id="{B4614858-421C-3B08-6216-B2739C5E6D5D}"/>
              </a:ext>
            </a:extLst>
          </p:cNvPr>
          <p:cNvSpPr/>
          <p:nvPr/>
        </p:nvSpPr>
        <p:spPr>
          <a:xfrm>
            <a:off x="423193" y="6724799"/>
            <a:ext cx="671361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9046" cap="flat">
            <a:solidFill>
              <a:srgbClr val="FF8C00"/>
            </a:solid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3" name="AutoShape 16">
            <a:extLst>
              <a:ext uri="{FF2B5EF4-FFF2-40B4-BE49-F238E27FC236}">
                <a16:creationId xmlns:a16="http://schemas.microsoft.com/office/drawing/2014/main" id="{0C7419DF-86C0-2E3E-1887-F427D0EC1330}"/>
              </a:ext>
            </a:extLst>
          </p:cNvPr>
          <p:cNvSpPr/>
          <p:nvPr/>
        </p:nvSpPr>
        <p:spPr>
          <a:xfrm>
            <a:off x="423193" y="8121042"/>
            <a:ext cx="671361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9046" cap="flat">
            <a:solidFill>
              <a:srgbClr val="FF8C00"/>
            </a:solid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4" name="AutoShape 17">
            <a:extLst>
              <a:ext uri="{FF2B5EF4-FFF2-40B4-BE49-F238E27FC236}">
                <a16:creationId xmlns:a16="http://schemas.microsoft.com/office/drawing/2014/main" id="{F71B8266-F7F8-7944-897C-CC134A513B98}"/>
              </a:ext>
            </a:extLst>
          </p:cNvPr>
          <p:cNvSpPr/>
          <p:nvPr/>
        </p:nvSpPr>
        <p:spPr>
          <a:xfrm flipH="1" flipV="1">
            <a:off x="3780001" y="8121042"/>
            <a:ext cx="0" cy="173447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9046" cap="flat">
            <a:solidFill>
              <a:srgbClr val="FF8C00"/>
            </a:solid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5" name="Freeform 18">
            <a:extLst>
              <a:ext uri="{FF2B5EF4-FFF2-40B4-BE49-F238E27FC236}">
                <a16:creationId xmlns:a16="http://schemas.microsoft.com/office/drawing/2014/main" id="{31AB5C35-AC64-0C64-BA4B-6C55A06ED274}"/>
              </a:ext>
            </a:extLst>
          </p:cNvPr>
          <p:cNvSpPr/>
          <p:nvPr/>
        </p:nvSpPr>
        <p:spPr>
          <a:xfrm>
            <a:off x="1546725" y="2217493"/>
            <a:ext cx="514478" cy="481678"/>
          </a:xfrm>
          <a:custGeom>
            <a:avLst/>
            <a:gdLst>
              <a:gd name="f0" fmla="val w"/>
              <a:gd name="f1" fmla="val h"/>
              <a:gd name="f2" fmla="val 0"/>
              <a:gd name="f3" fmla="val 514474"/>
              <a:gd name="f4" fmla="val 481676"/>
              <a:gd name="f5" fmla="val 514473"/>
              <a:gd name="f6" fmla="*/ f0 1 514474"/>
              <a:gd name="f7" fmla="*/ f1 1 481676"/>
              <a:gd name="f8" fmla="val f2"/>
              <a:gd name="f9" fmla="val f3"/>
              <a:gd name="f10" fmla="val f4"/>
              <a:gd name="f11" fmla="+- f10 0 f8"/>
              <a:gd name="f12" fmla="+- f9 0 f8"/>
              <a:gd name="f13" fmla="*/ f12 1 514474"/>
              <a:gd name="f14" fmla="*/ f11 1 48167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514474" h="481676">
                <a:moveTo>
                  <a:pt x="f2" y="f2"/>
                </a:moveTo>
                <a:lnTo>
                  <a:pt x="f5" y="f2"/>
                </a:lnTo>
                <a:lnTo>
                  <a:pt x="f5" y="f4"/>
                </a:lnTo>
                <a:lnTo>
                  <a:pt x="f2" y="f4"/>
                </a:lnTo>
                <a:lnTo>
                  <a:pt x="f2" y="f2"/>
                </a:lnTo>
                <a:close/>
              </a:path>
            </a:pathLst>
          </a:custGeom>
          <a:blipFill>
            <a:blip>
              <a:alphaModFix/>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6" name="Freeform 19">
            <a:extLst>
              <a:ext uri="{FF2B5EF4-FFF2-40B4-BE49-F238E27FC236}">
                <a16:creationId xmlns:a16="http://schemas.microsoft.com/office/drawing/2014/main" id="{321F7459-4161-A7CD-11AA-7ACA72F7E2B9}"/>
              </a:ext>
            </a:extLst>
          </p:cNvPr>
          <p:cNvSpPr/>
          <p:nvPr/>
        </p:nvSpPr>
        <p:spPr>
          <a:xfrm>
            <a:off x="1567592" y="3475076"/>
            <a:ext cx="493611" cy="492376"/>
          </a:xfrm>
          <a:custGeom>
            <a:avLst/>
            <a:gdLst>
              <a:gd name="f0" fmla="val w"/>
              <a:gd name="f1" fmla="val h"/>
              <a:gd name="f2" fmla="val 0"/>
              <a:gd name="f3" fmla="val 493611"/>
              <a:gd name="f4" fmla="val 492377"/>
              <a:gd name="f5" fmla="*/ f0 1 493611"/>
              <a:gd name="f6" fmla="*/ f1 1 492377"/>
              <a:gd name="f7" fmla="val f2"/>
              <a:gd name="f8" fmla="val f3"/>
              <a:gd name="f9" fmla="val f4"/>
              <a:gd name="f10" fmla="+- f9 0 f7"/>
              <a:gd name="f11" fmla="+- f8 0 f7"/>
              <a:gd name="f12" fmla="*/ f11 1 493611"/>
              <a:gd name="f13" fmla="*/ f10 1 492377"/>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493611" h="492377">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7" name="Freeform 20">
            <a:extLst>
              <a:ext uri="{FF2B5EF4-FFF2-40B4-BE49-F238E27FC236}">
                <a16:creationId xmlns:a16="http://schemas.microsoft.com/office/drawing/2014/main" id="{CBAC1822-7348-8C4A-B672-2552C89C372D}"/>
              </a:ext>
            </a:extLst>
          </p:cNvPr>
          <p:cNvSpPr/>
          <p:nvPr/>
        </p:nvSpPr>
        <p:spPr>
          <a:xfrm>
            <a:off x="1525411" y="4683922"/>
            <a:ext cx="625659" cy="506778"/>
          </a:xfrm>
          <a:custGeom>
            <a:avLst/>
            <a:gdLst>
              <a:gd name="f0" fmla="val w"/>
              <a:gd name="f1" fmla="val h"/>
              <a:gd name="f2" fmla="val 0"/>
              <a:gd name="f3" fmla="val 625657"/>
              <a:gd name="f4" fmla="val 506782"/>
              <a:gd name="f5" fmla="*/ f0 1 625657"/>
              <a:gd name="f6" fmla="*/ f1 1 506782"/>
              <a:gd name="f7" fmla="val f2"/>
              <a:gd name="f8" fmla="val f3"/>
              <a:gd name="f9" fmla="val f4"/>
              <a:gd name="f10" fmla="+- f9 0 f7"/>
              <a:gd name="f11" fmla="+- f8 0 f7"/>
              <a:gd name="f12" fmla="*/ f11 1 625657"/>
              <a:gd name="f13" fmla="*/ f10 1 506782"/>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625657" h="506782">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8" name="Freeform 21">
            <a:extLst>
              <a:ext uri="{FF2B5EF4-FFF2-40B4-BE49-F238E27FC236}">
                <a16:creationId xmlns:a16="http://schemas.microsoft.com/office/drawing/2014/main" id="{8C7F5FD7-D200-4521-A430-A45DFF991D4F}"/>
              </a:ext>
            </a:extLst>
          </p:cNvPr>
          <p:cNvSpPr/>
          <p:nvPr/>
        </p:nvSpPr>
        <p:spPr>
          <a:xfrm>
            <a:off x="1531930" y="5965124"/>
            <a:ext cx="619140" cy="613516"/>
          </a:xfrm>
          <a:custGeom>
            <a:avLst/>
            <a:gdLst>
              <a:gd name="f0" fmla="val w"/>
              <a:gd name="f1" fmla="val h"/>
              <a:gd name="f2" fmla="val 0"/>
              <a:gd name="f3" fmla="val 619143"/>
              <a:gd name="f4" fmla="val 613514"/>
              <a:gd name="f5" fmla="*/ f0 1 619143"/>
              <a:gd name="f6" fmla="*/ f1 1 613514"/>
              <a:gd name="f7" fmla="val f2"/>
              <a:gd name="f8" fmla="val f3"/>
              <a:gd name="f9" fmla="val f4"/>
              <a:gd name="f10" fmla="+- f9 0 f7"/>
              <a:gd name="f11" fmla="+- f8 0 f7"/>
              <a:gd name="f12" fmla="*/ f11 1 619143"/>
              <a:gd name="f13" fmla="*/ f10 1 613514"/>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619143" h="613514">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5"/>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9" name="Freeform 22">
            <a:extLst>
              <a:ext uri="{FF2B5EF4-FFF2-40B4-BE49-F238E27FC236}">
                <a16:creationId xmlns:a16="http://schemas.microsoft.com/office/drawing/2014/main" id="{F1D5EA3D-FC69-E06A-C7FB-A3A19FF2544A}"/>
              </a:ext>
            </a:extLst>
          </p:cNvPr>
          <p:cNvSpPr/>
          <p:nvPr/>
        </p:nvSpPr>
        <p:spPr>
          <a:xfrm>
            <a:off x="1439082" y="7361587"/>
            <a:ext cx="622121" cy="635626"/>
          </a:xfrm>
          <a:custGeom>
            <a:avLst/>
            <a:gdLst>
              <a:gd name="f0" fmla="val w"/>
              <a:gd name="f1" fmla="val h"/>
              <a:gd name="f2" fmla="val 0"/>
              <a:gd name="f3" fmla="val 622120"/>
              <a:gd name="f4" fmla="val 635627"/>
              <a:gd name="f5" fmla="val 622119"/>
              <a:gd name="f6" fmla="*/ f0 1 622120"/>
              <a:gd name="f7" fmla="*/ f1 1 635627"/>
              <a:gd name="f8" fmla="val f2"/>
              <a:gd name="f9" fmla="val f3"/>
              <a:gd name="f10" fmla="val f4"/>
              <a:gd name="f11" fmla="+- f10 0 f8"/>
              <a:gd name="f12" fmla="+- f9 0 f8"/>
              <a:gd name="f13" fmla="*/ f12 1 622120"/>
              <a:gd name="f14" fmla="*/ f11 1 63562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22120" h="635627">
                <a:moveTo>
                  <a:pt x="f2" y="f2"/>
                </a:moveTo>
                <a:lnTo>
                  <a:pt x="f5" y="f2"/>
                </a:lnTo>
                <a:lnTo>
                  <a:pt x="f5" y="f4"/>
                </a:lnTo>
                <a:lnTo>
                  <a:pt x="f2" y="f4"/>
                </a:lnTo>
                <a:lnTo>
                  <a:pt x="f2" y="f2"/>
                </a:lnTo>
                <a:close/>
              </a:path>
            </a:pathLst>
          </a:custGeom>
          <a:blipFill>
            <a:blip>
              <a:alphaModFix/>
              <a:extLst>
                <a:ext uri="{96DAC541-7B7A-43D3-8B79-37D633B846F1}">
                  <asvg:svgBlip xmlns:asvg="http://schemas.microsoft.com/office/drawing/2016/SVG/main" r:embed="rId6"/>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0" name="TextBox 24">
            <a:extLst>
              <a:ext uri="{FF2B5EF4-FFF2-40B4-BE49-F238E27FC236}">
                <a16:creationId xmlns:a16="http://schemas.microsoft.com/office/drawing/2014/main" id="{8CB4A3DE-E38F-9C84-9ACA-5B51E0354C52}"/>
              </a:ext>
            </a:extLst>
          </p:cNvPr>
          <p:cNvSpPr txBox="1"/>
          <p:nvPr/>
        </p:nvSpPr>
        <p:spPr>
          <a:xfrm>
            <a:off x="5163479" y="876900"/>
            <a:ext cx="1640525" cy="469901"/>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2000"/>
              </a:lnSpc>
              <a:spcBef>
                <a:spcPts val="0"/>
              </a:spcBef>
              <a:spcAft>
                <a:spcPts val="0"/>
              </a:spcAft>
              <a:buNone/>
              <a:tabLst/>
              <a:defRPr sz="1800" b="0" i="0" u="none" strike="noStrike" kern="0" cap="none" spc="0" baseline="0">
                <a:solidFill>
                  <a:srgbClr val="000000"/>
                </a:solidFill>
                <a:uFillTx/>
              </a:defRPr>
            </a:pPr>
            <a:r>
              <a:rPr lang="en-US" sz="999" b="0" i="0" u="none" strike="noStrike" kern="1200" cap="none" spc="0" baseline="0">
                <a:solidFill>
                  <a:srgbClr val="000001"/>
                </a:solidFill>
                <a:uFillTx/>
                <a:latin typeface="Open Sans"/>
                <a:ea typeface="Open Sans"/>
                <a:cs typeface="Open Sans"/>
              </a:rPr>
              <a:t>Role:_______________________</a:t>
            </a:r>
          </a:p>
          <a:p>
            <a:pPr marL="0" marR="0" lvl="0" indent="0" algn="l" defTabSz="914400" rtl="0" fontAlgn="auto" hangingPunct="1">
              <a:lnSpc>
                <a:spcPts val="2000"/>
              </a:lnSpc>
              <a:spcBef>
                <a:spcPts val="0"/>
              </a:spcBef>
              <a:spcAft>
                <a:spcPts val="0"/>
              </a:spcAft>
              <a:buNone/>
              <a:tabLst/>
              <a:defRPr sz="1800" b="0" i="0" u="none" strike="noStrike" kern="0" cap="none" spc="0" baseline="0">
                <a:solidFill>
                  <a:srgbClr val="000000"/>
                </a:solidFill>
                <a:uFillTx/>
              </a:defRPr>
            </a:pPr>
            <a:r>
              <a:rPr lang="en-US" sz="999" b="0" i="0" u="none" strike="noStrike" kern="1200" cap="none" spc="0" baseline="0">
                <a:solidFill>
                  <a:srgbClr val="000001"/>
                </a:solidFill>
                <a:uFillTx/>
                <a:latin typeface="Open Sans"/>
                <a:ea typeface="Open Sans"/>
                <a:cs typeface="Open Sans"/>
              </a:rPr>
              <a:t>Date:_______________________</a:t>
            </a:r>
          </a:p>
        </p:txBody>
      </p:sp>
      <p:sp>
        <p:nvSpPr>
          <p:cNvPr id="21" name="TextBox 25">
            <a:extLst>
              <a:ext uri="{FF2B5EF4-FFF2-40B4-BE49-F238E27FC236}">
                <a16:creationId xmlns:a16="http://schemas.microsoft.com/office/drawing/2014/main" id="{3ECD53E0-6312-7C45-9F50-AFB41A7C166B}"/>
              </a:ext>
            </a:extLst>
          </p:cNvPr>
          <p:cNvSpPr txBox="1"/>
          <p:nvPr/>
        </p:nvSpPr>
        <p:spPr>
          <a:xfrm>
            <a:off x="703676" y="968971"/>
            <a:ext cx="2894780" cy="409578"/>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3000"/>
              </a:lnSpc>
              <a:spcBef>
                <a:spcPts val="0"/>
              </a:spcBef>
              <a:spcAft>
                <a:spcPts val="0"/>
              </a:spcAft>
              <a:buNone/>
              <a:tabLst/>
              <a:defRPr sz="1800" b="0" i="0" u="none" strike="noStrike" kern="0" cap="none" spc="0" baseline="0">
                <a:solidFill>
                  <a:srgbClr val="000000"/>
                </a:solidFill>
                <a:uFillTx/>
              </a:defRPr>
            </a:pPr>
            <a:r>
              <a:rPr lang="en-US" sz="3000" b="1" i="0" u="none" strike="noStrike" kern="1200" cap="none" spc="0" baseline="0">
                <a:solidFill>
                  <a:srgbClr val="786295"/>
                </a:solidFill>
                <a:uFillTx/>
                <a:latin typeface="TT Interphases Mono Bold"/>
                <a:ea typeface="TT Interphases Mono Bold"/>
                <a:cs typeface="TT Interphases Mono Bold"/>
              </a:rPr>
              <a:t>NAME:</a:t>
            </a:r>
          </a:p>
        </p:txBody>
      </p:sp>
      <p:sp>
        <p:nvSpPr>
          <p:cNvPr id="22" name="TextBox 26">
            <a:extLst>
              <a:ext uri="{FF2B5EF4-FFF2-40B4-BE49-F238E27FC236}">
                <a16:creationId xmlns:a16="http://schemas.microsoft.com/office/drawing/2014/main" id="{168326FC-444F-BE43-0CA5-76A042E8A734}"/>
              </a:ext>
            </a:extLst>
          </p:cNvPr>
          <p:cNvSpPr txBox="1"/>
          <p:nvPr/>
        </p:nvSpPr>
        <p:spPr>
          <a:xfrm>
            <a:off x="585974" y="1684160"/>
            <a:ext cx="2027471" cy="65849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1760"/>
              </a:lnSpc>
              <a:spcBef>
                <a:spcPts val="0"/>
              </a:spcBef>
              <a:spcAft>
                <a:spcPts val="0"/>
              </a:spcAft>
              <a:buNone/>
              <a:tabLst/>
              <a:defRPr sz="1800" b="0" i="0" u="none" strike="noStrike" kern="0" cap="none" spc="0" baseline="0">
                <a:solidFill>
                  <a:srgbClr val="000000"/>
                </a:solidFill>
                <a:uFillTx/>
              </a:defRPr>
            </a:pPr>
            <a:r>
              <a:rPr lang="en-US" sz="1599" b="1" i="0" u="none" strike="noStrike" kern="1200" cap="none" spc="79" baseline="0">
                <a:solidFill>
                  <a:srgbClr val="786295"/>
                </a:solidFill>
                <a:uFillTx/>
                <a:latin typeface="IBM Plex Mono Bold"/>
                <a:ea typeface="IBM Plex Mono Bold"/>
                <a:cs typeface="IBM Plex Mono Bold"/>
              </a:rPr>
              <a:t>LOOKING BACK– MY FIRST SIX MONTHS</a:t>
            </a:r>
          </a:p>
        </p:txBody>
      </p:sp>
      <p:sp>
        <p:nvSpPr>
          <p:cNvPr id="23" name="TextBox 27">
            <a:extLst>
              <a:ext uri="{FF2B5EF4-FFF2-40B4-BE49-F238E27FC236}">
                <a16:creationId xmlns:a16="http://schemas.microsoft.com/office/drawing/2014/main" id="{5E2B4D21-527A-4F89-1A08-D6DACB007C79}"/>
              </a:ext>
            </a:extLst>
          </p:cNvPr>
          <p:cNvSpPr txBox="1"/>
          <p:nvPr/>
        </p:nvSpPr>
        <p:spPr>
          <a:xfrm>
            <a:off x="2472656" y="1680950"/>
            <a:ext cx="4411065" cy="102235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n-US" sz="999" b="0" i="0" u="none" strike="noStrike" kern="1200" cap="none" spc="0" baseline="0">
                <a:solidFill>
                  <a:srgbClr val="000001"/>
                </a:solidFill>
                <a:uFillTx/>
                <a:latin typeface="Open Sans"/>
                <a:ea typeface="Open Sans"/>
                <a:cs typeface="Open Sans"/>
              </a:rPr>
              <a:t>What helped me feel more comfortable and confident?</a:t>
            </a:r>
          </a:p>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n-US" sz="999" b="0" i="0" u="none" strike="noStrike" kern="1200" cap="none" spc="0" baseline="0">
                <a:solidFill>
                  <a:srgbClr val="000001"/>
                </a:solidFill>
                <a:uFillTx/>
                <a:latin typeface="Open Sans"/>
                <a:ea typeface="Open Sans"/>
                <a:cs typeface="Open Sans"/>
              </a:rPr>
              <a:t>__________________________________________________________________________________________________________________________________________________________</a:t>
            </a:r>
          </a:p>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n-US" sz="999" b="0" i="0" u="none" strike="noStrike" kern="1200" cap="none" spc="0" baseline="0">
                <a:solidFill>
                  <a:srgbClr val="000001"/>
                </a:solidFill>
                <a:uFillTx/>
                <a:latin typeface="Open Sans"/>
                <a:ea typeface="Open Sans"/>
                <a:cs typeface="Open Sans"/>
              </a:rPr>
              <a:t>What moments or experiences were especially positive?</a:t>
            </a:r>
          </a:p>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n-US" sz="999" b="0" i="0" u="none" strike="noStrike" kern="1200" cap="none" spc="0" baseline="0">
                <a:solidFill>
                  <a:srgbClr val="000001"/>
                </a:solidFill>
                <a:uFillTx/>
                <a:latin typeface="Open Sans"/>
                <a:ea typeface="Open Sans"/>
                <a:cs typeface="Open Sans"/>
              </a:rPr>
              <a:t>__________________________________________________________________________________________________________________________________________________________</a:t>
            </a:r>
          </a:p>
        </p:txBody>
      </p:sp>
      <p:sp>
        <p:nvSpPr>
          <p:cNvPr id="24" name="TextBox 28">
            <a:extLst>
              <a:ext uri="{FF2B5EF4-FFF2-40B4-BE49-F238E27FC236}">
                <a16:creationId xmlns:a16="http://schemas.microsoft.com/office/drawing/2014/main" id="{326063F9-2ACC-AD53-7E00-1A1157718A7C}"/>
              </a:ext>
            </a:extLst>
          </p:cNvPr>
          <p:cNvSpPr txBox="1"/>
          <p:nvPr/>
        </p:nvSpPr>
        <p:spPr>
          <a:xfrm>
            <a:off x="2573853" y="2960470"/>
            <a:ext cx="4522229" cy="943605"/>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1540"/>
              </a:lnSpc>
              <a:spcBef>
                <a:spcPts val="0"/>
              </a:spcBef>
              <a:spcAft>
                <a:spcPts val="0"/>
              </a:spcAft>
              <a:buNone/>
              <a:tabLst/>
              <a:defRPr sz="1800" b="0" i="0" u="none" strike="noStrike" kern="0" cap="none" spc="0" baseline="0">
                <a:solidFill>
                  <a:srgbClr val="000000"/>
                </a:solidFill>
                <a:uFillTx/>
              </a:defRPr>
            </a:pPr>
            <a:r>
              <a:rPr lang="en-US" sz="1099" b="0" i="0" u="none" strike="noStrike" kern="1200" cap="none" spc="0" baseline="0">
                <a:solidFill>
                  <a:srgbClr val="000001"/>
                </a:solidFill>
                <a:uFillTx/>
                <a:latin typeface="Open Sans"/>
                <a:ea typeface="Open Sans"/>
                <a:cs typeface="Open Sans"/>
              </a:rPr>
              <a:t>At this point, I feel part of the team:</a:t>
            </a:r>
          </a:p>
          <a:p>
            <a:pPr marL="0" marR="0" lvl="0" indent="0" algn="l" defTabSz="914400" rtl="0" fontAlgn="auto" hangingPunct="1">
              <a:lnSpc>
                <a:spcPts val="1540"/>
              </a:lnSpc>
              <a:spcBef>
                <a:spcPts val="0"/>
              </a:spcBef>
              <a:spcAft>
                <a:spcPts val="0"/>
              </a:spcAft>
              <a:buNone/>
              <a:tabLst/>
              <a:defRPr sz="1800" b="0" i="0" u="none" strike="noStrike" kern="0" cap="none" spc="0" baseline="0">
                <a:solidFill>
                  <a:srgbClr val="000000"/>
                </a:solidFill>
                <a:uFillTx/>
              </a:defRPr>
            </a:pPr>
            <a:r>
              <a:rPr lang="en-US" sz="1099" b="0" i="0" u="none" strike="noStrike" kern="1200" cap="none" spc="0" baseline="0">
                <a:solidFill>
                  <a:srgbClr val="000001"/>
                </a:solidFill>
                <a:uFillTx/>
                <a:latin typeface="Open Sans"/>
                <a:ea typeface="Open Sans"/>
                <a:cs typeface="Open Sans"/>
              </a:rPr>
              <a:t>☐ Very much ☐ Mostly ☐ Sometimes ☐ Not yet</a:t>
            </a:r>
          </a:p>
          <a:p>
            <a:pPr marL="0" marR="0" lvl="0" indent="0" algn="l" defTabSz="914400" rtl="0" fontAlgn="auto" hangingPunct="1">
              <a:lnSpc>
                <a:spcPts val="1540"/>
              </a:lnSpc>
              <a:spcBef>
                <a:spcPts val="0"/>
              </a:spcBef>
              <a:spcAft>
                <a:spcPts val="0"/>
              </a:spcAft>
              <a:buNone/>
              <a:tabLst/>
              <a:defRPr sz="1800" b="0" i="0" u="none" strike="noStrike" kern="0" cap="none" spc="0" baseline="0">
                <a:solidFill>
                  <a:srgbClr val="000000"/>
                </a:solidFill>
                <a:uFillTx/>
              </a:defRPr>
            </a:pPr>
            <a:r>
              <a:rPr lang="en-US" sz="1099" b="0" i="0" u="none" strike="noStrike" kern="1200" cap="none" spc="0" baseline="0">
                <a:solidFill>
                  <a:srgbClr val="000001"/>
                </a:solidFill>
                <a:uFillTx/>
                <a:latin typeface="Open Sans"/>
                <a:ea typeface="Open Sans"/>
                <a:cs typeface="Open Sans"/>
              </a:rPr>
              <a:t>What helps me feel included?_____________________________________</a:t>
            </a:r>
          </a:p>
          <a:p>
            <a:pPr marL="0" marR="0" lvl="0" indent="0" algn="l" defTabSz="914400" rtl="0" fontAlgn="auto" hangingPunct="1">
              <a:lnSpc>
                <a:spcPts val="1540"/>
              </a:lnSpc>
              <a:spcBef>
                <a:spcPts val="0"/>
              </a:spcBef>
              <a:spcAft>
                <a:spcPts val="0"/>
              </a:spcAft>
              <a:buNone/>
              <a:tabLst/>
              <a:defRPr sz="1800" b="0" i="0" u="none" strike="noStrike" kern="0" cap="none" spc="0" baseline="0">
                <a:solidFill>
                  <a:srgbClr val="000000"/>
                </a:solidFill>
                <a:uFillTx/>
              </a:defRPr>
            </a:pPr>
            <a:r>
              <a:rPr lang="en-US" sz="1099" b="0" i="0" u="none" strike="noStrike" kern="1200" cap="none" spc="0" baseline="0">
                <a:solidFill>
                  <a:srgbClr val="000001"/>
                </a:solidFill>
                <a:uFillTx/>
                <a:latin typeface="Open Sans"/>
                <a:ea typeface="Open Sans"/>
                <a:cs typeface="Open Sans"/>
              </a:rPr>
              <a:t>What makes inclusion more difficult (if anything)?________________ ___________________________________________________________________</a:t>
            </a:r>
          </a:p>
        </p:txBody>
      </p:sp>
      <p:sp>
        <p:nvSpPr>
          <p:cNvPr id="25" name="TextBox 29">
            <a:extLst>
              <a:ext uri="{FF2B5EF4-FFF2-40B4-BE49-F238E27FC236}">
                <a16:creationId xmlns:a16="http://schemas.microsoft.com/office/drawing/2014/main" id="{D6CB04C1-22A1-A5D4-B553-6E0B12387347}"/>
              </a:ext>
            </a:extLst>
          </p:cNvPr>
          <p:cNvSpPr txBox="1"/>
          <p:nvPr/>
        </p:nvSpPr>
        <p:spPr>
          <a:xfrm>
            <a:off x="585974" y="3005358"/>
            <a:ext cx="1877272" cy="495303"/>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2100"/>
              </a:lnSpc>
              <a:spcBef>
                <a:spcPts val="0"/>
              </a:spcBef>
              <a:spcAft>
                <a:spcPts val="0"/>
              </a:spcAft>
              <a:buNone/>
              <a:tabLst/>
              <a:defRPr sz="1800" b="0" i="0" u="none" strike="noStrike" kern="0" cap="none" spc="0" baseline="0">
                <a:solidFill>
                  <a:srgbClr val="000000"/>
                </a:solidFill>
                <a:uFillTx/>
              </a:defRPr>
            </a:pPr>
            <a:r>
              <a:rPr lang="en-US" sz="1499" b="1" i="0" u="none" strike="noStrike" kern="1200" cap="none" spc="74" baseline="0">
                <a:solidFill>
                  <a:srgbClr val="786295"/>
                </a:solidFill>
                <a:uFillTx/>
                <a:latin typeface="IBM Plex Mono Bold"/>
                <a:ea typeface="IBM Plex Mono Bold"/>
                <a:cs typeface="IBM Plex Mono Bold"/>
              </a:rPr>
              <a:t>FEELING PART OF THE TEAM</a:t>
            </a:r>
          </a:p>
        </p:txBody>
      </p:sp>
      <p:sp>
        <p:nvSpPr>
          <p:cNvPr id="26" name="TextBox 30">
            <a:extLst>
              <a:ext uri="{FF2B5EF4-FFF2-40B4-BE49-F238E27FC236}">
                <a16:creationId xmlns:a16="http://schemas.microsoft.com/office/drawing/2014/main" id="{DC11755D-A7F5-B944-776A-BD8C28A9FDB8}"/>
              </a:ext>
            </a:extLst>
          </p:cNvPr>
          <p:cNvSpPr txBox="1"/>
          <p:nvPr/>
        </p:nvSpPr>
        <p:spPr>
          <a:xfrm>
            <a:off x="585974" y="4188628"/>
            <a:ext cx="1670243" cy="40005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1650"/>
              </a:lnSpc>
              <a:spcBef>
                <a:spcPts val="0"/>
              </a:spcBef>
              <a:spcAft>
                <a:spcPts val="0"/>
              </a:spcAft>
              <a:buNone/>
              <a:tabLst/>
              <a:defRPr sz="1800" b="0" i="0" u="none" strike="noStrike" kern="0" cap="none" spc="0" baseline="0">
                <a:solidFill>
                  <a:srgbClr val="000000"/>
                </a:solidFill>
                <a:uFillTx/>
              </a:defRPr>
            </a:pPr>
            <a:r>
              <a:rPr lang="en-US" sz="1499" b="1" i="0" u="none" strike="noStrike" kern="1200" cap="none" spc="74" baseline="0">
                <a:solidFill>
                  <a:srgbClr val="786295"/>
                </a:solidFill>
                <a:uFillTx/>
                <a:latin typeface="IBM Plex Mono Bold"/>
                <a:ea typeface="IBM Plex Mono Bold"/>
                <a:cs typeface="IBM Plex Mono Bold"/>
              </a:rPr>
              <a:t>SUPPORT &amp; RESOURCES</a:t>
            </a:r>
          </a:p>
        </p:txBody>
      </p:sp>
      <p:sp>
        <p:nvSpPr>
          <p:cNvPr id="27" name="TextBox 31">
            <a:extLst>
              <a:ext uri="{FF2B5EF4-FFF2-40B4-BE49-F238E27FC236}">
                <a16:creationId xmlns:a16="http://schemas.microsoft.com/office/drawing/2014/main" id="{C030791A-C8D3-BACA-3B92-2A2278B24F79}"/>
              </a:ext>
            </a:extLst>
          </p:cNvPr>
          <p:cNvSpPr txBox="1"/>
          <p:nvPr/>
        </p:nvSpPr>
        <p:spPr>
          <a:xfrm>
            <a:off x="620795" y="6877202"/>
            <a:ext cx="1851861" cy="600075"/>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1650"/>
              </a:lnSpc>
              <a:spcBef>
                <a:spcPts val="0"/>
              </a:spcBef>
              <a:spcAft>
                <a:spcPts val="0"/>
              </a:spcAft>
              <a:buNone/>
              <a:tabLst/>
              <a:defRPr sz="1800" b="0" i="0" u="none" strike="noStrike" kern="0" cap="none" spc="0" baseline="0">
                <a:solidFill>
                  <a:srgbClr val="000000"/>
                </a:solidFill>
                <a:uFillTx/>
              </a:defRPr>
            </a:pPr>
            <a:r>
              <a:rPr lang="en-US" sz="1499" b="1" i="0" u="none" strike="noStrike" kern="1200" cap="none" spc="74" baseline="0">
                <a:solidFill>
                  <a:srgbClr val="786295"/>
                </a:solidFill>
                <a:uFillTx/>
                <a:latin typeface="IBM Plex Mono Bold"/>
                <a:ea typeface="IBM Plex Mono Bold"/>
                <a:cs typeface="IBM Plex Mono Bold"/>
              </a:rPr>
              <a:t>LOOKING AHEAD – THE NEXT MONTHS</a:t>
            </a:r>
          </a:p>
        </p:txBody>
      </p:sp>
      <p:sp>
        <p:nvSpPr>
          <p:cNvPr id="28" name="TextBox 32">
            <a:extLst>
              <a:ext uri="{FF2B5EF4-FFF2-40B4-BE49-F238E27FC236}">
                <a16:creationId xmlns:a16="http://schemas.microsoft.com/office/drawing/2014/main" id="{69EA4487-28C6-16D8-03B9-FC117EF12BB9}"/>
              </a:ext>
            </a:extLst>
          </p:cNvPr>
          <p:cNvSpPr txBox="1"/>
          <p:nvPr/>
        </p:nvSpPr>
        <p:spPr>
          <a:xfrm>
            <a:off x="585974" y="5492334"/>
            <a:ext cx="1670243" cy="495303"/>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2100"/>
              </a:lnSpc>
              <a:spcBef>
                <a:spcPts val="0"/>
              </a:spcBef>
              <a:spcAft>
                <a:spcPts val="0"/>
              </a:spcAft>
              <a:buNone/>
              <a:tabLst/>
              <a:defRPr sz="1800" b="0" i="0" u="none" strike="noStrike" kern="0" cap="none" spc="0" baseline="0">
                <a:solidFill>
                  <a:srgbClr val="000000"/>
                </a:solidFill>
                <a:uFillTx/>
              </a:defRPr>
            </a:pPr>
            <a:r>
              <a:rPr lang="en-US" sz="1499" b="1" i="0" u="none" strike="noStrike" kern="1200" cap="none" spc="74" baseline="0">
                <a:solidFill>
                  <a:srgbClr val="786295"/>
                </a:solidFill>
                <a:uFillTx/>
                <a:latin typeface="IBM Plex Mono Bold"/>
                <a:ea typeface="IBM Plex Mono Bold"/>
                <a:cs typeface="IBM Plex Mono Bold"/>
              </a:rPr>
              <a:t>CHALLENGES &amp; LEARNING</a:t>
            </a:r>
          </a:p>
        </p:txBody>
      </p:sp>
      <p:sp>
        <p:nvSpPr>
          <p:cNvPr id="29" name="TextBox 33">
            <a:extLst>
              <a:ext uri="{FF2B5EF4-FFF2-40B4-BE49-F238E27FC236}">
                <a16:creationId xmlns:a16="http://schemas.microsoft.com/office/drawing/2014/main" id="{30EA14AA-E366-D16E-1A8E-A41EB4BDCF11}"/>
              </a:ext>
            </a:extLst>
          </p:cNvPr>
          <p:cNvSpPr txBox="1"/>
          <p:nvPr/>
        </p:nvSpPr>
        <p:spPr>
          <a:xfrm>
            <a:off x="703676" y="8295043"/>
            <a:ext cx="2508043" cy="238128"/>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2100"/>
              </a:lnSpc>
              <a:spcBef>
                <a:spcPts val="0"/>
              </a:spcBef>
              <a:spcAft>
                <a:spcPts val="0"/>
              </a:spcAft>
              <a:buNone/>
              <a:tabLst/>
              <a:defRPr sz="1800" b="0" i="0" u="none" strike="noStrike" kern="0" cap="none" spc="0" baseline="0">
                <a:solidFill>
                  <a:srgbClr val="000000"/>
                </a:solidFill>
                <a:uFillTx/>
              </a:defRPr>
            </a:pPr>
            <a:r>
              <a:rPr lang="en-US" sz="1499" b="1" i="0" u="none" strike="noStrike" kern="1200" cap="none" spc="74" baseline="0">
                <a:solidFill>
                  <a:srgbClr val="786295"/>
                </a:solidFill>
                <a:uFillTx/>
                <a:latin typeface="IBM Plex Mono Bold"/>
                <a:ea typeface="IBM Plex Mono Bold"/>
                <a:cs typeface="IBM Plex Mono Bold"/>
              </a:rPr>
              <a:t>SHARED TAKEAWAYS</a:t>
            </a:r>
          </a:p>
        </p:txBody>
      </p:sp>
      <p:sp>
        <p:nvSpPr>
          <p:cNvPr id="30" name="TextBox 34">
            <a:extLst>
              <a:ext uri="{FF2B5EF4-FFF2-40B4-BE49-F238E27FC236}">
                <a16:creationId xmlns:a16="http://schemas.microsoft.com/office/drawing/2014/main" id="{6B04E1C6-A83D-D0C9-F7F4-3A3E9FCF74F3}"/>
              </a:ext>
            </a:extLst>
          </p:cNvPr>
          <p:cNvSpPr txBox="1"/>
          <p:nvPr/>
        </p:nvSpPr>
        <p:spPr>
          <a:xfrm>
            <a:off x="4005730" y="8295043"/>
            <a:ext cx="2542736" cy="238128"/>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2100"/>
              </a:lnSpc>
              <a:spcBef>
                <a:spcPts val="0"/>
              </a:spcBef>
              <a:spcAft>
                <a:spcPts val="0"/>
              </a:spcAft>
              <a:buNone/>
              <a:tabLst/>
              <a:defRPr sz="1800" b="0" i="0" u="none" strike="noStrike" kern="0" cap="none" spc="0" baseline="0">
                <a:solidFill>
                  <a:srgbClr val="000000"/>
                </a:solidFill>
                <a:uFillTx/>
              </a:defRPr>
            </a:pPr>
            <a:r>
              <a:rPr lang="en-US" sz="1499" b="1" i="0" u="none" strike="noStrike" kern="1200" cap="none" spc="74" baseline="0">
                <a:solidFill>
                  <a:srgbClr val="786295"/>
                </a:solidFill>
                <a:uFillTx/>
                <a:latin typeface="IBM Plex Mono Bold"/>
                <a:ea typeface="IBM Plex Mono Bold"/>
                <a:cs typeface="IBM Plex Mono Bold"/>
              </a:rPr>
              <a:t>NEXT STEPS</a:t>
            </a:r>
          </a:p>
        </p:txBody>
      </p:sp>
      <p:sp>
        <p:nvSpPr>
          <p:cNvPr id="31" name="TextBox 35">
            <a:extLst>
              <a:ext uri="{FF2B5EF4-FFF2-40B4-BE49-F238E27FC236}">
                <a16:creationId xmlns:a16="http://schemas.microsoft.com/office/drawing/2014/main" id="{F8C4D4F2-F1CA-700E-E7A4-87FC1563D6C9}"/>
              </a:ext>
            </a:extLst>
          </p:cNvPr>
          <p:cNvSpPr txBox="1"/>
          <p:nvPr/>
        </p:nvSpPr>
        <p:spPr>
          <a:xfrm>
            <a:off x="2549520" y="5466932"/>
            <a:ext cx="4411065" cy="102235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n-US" sz="999" b="0" i="0" u="none" strike="noStrike" kern="1200" cap="none" spc="0" baseline="0">
                <a:solidFill>
                  <a:srgbClr val="000001"/>
                </a:solidFill>
                <a:uFillTx/>
                <a:latin typeface="Open Sans"/>
                <a:ea typeface="Open Sans"/>
                <a:cs typeface="Open Sans"/>
              </a:rPr>
              <a:t>What has been challenging during these months?</a:t>
            </a:r>
          </a:p>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n-US" sz="999" b="0" i="0" u="none" strike="noStrike" kern="1200" cap="none" spc="0" baseline="0">
                <a:solidFill>
                  <a:srgbClr val="000001"/>
                </a:solidFill>
                <a:uFillTx/>
                <a:latin typeface="Open Sans"/>
                <a:ea typeface="Open Sans"/>
                <a:cs typeface="Open Sans"/>
              </a:rPr>
              <a:t>___________________________________________________________</a:t>
            </a:r>
          </a:p>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endParaRPr lang="en-US" sz="999" b="0" i="0" u="none" strike="noStrike" kern="1200" cap="none" spc="0" baseline="0">
              <a:solidFill>
                <a:srgbClr val="000001"/>
              </a:solidFill>
              <a:uFillTx/>
              <a:latin typeface="Open Sans"/>
              <a:ea typeface="Open Sans"/>
              <a:cs typeface="Open Sans"/>
            </a:endParaRPr>
          </a:p>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n-US" sz="999" b="0" i="0" u="none" strike="noStrike" kern="1200" cap="none" spc="0" baseline="0">
                <a:solidFill>
                  <a:srgbClr val="000001"/>
                </a:solidFill>
                <a:uFillTx/>
                <a:latin typeface="Open Sans"/>
                <a:ea typeface="Open Sans"/>
                <a:cs typeface="Open Sans"/>
              </a:rPr>
              <a:t>What have I learned about:</a:t>
            </a:r>
          </a:p>
          <a:p>
            <a:pPr marL="215898" marR="0" lvl="1" indent="-107954" algn="l" defTabSz="914400" rtl="0" fontAlgn="auto" hangingPunct="1">
              <a:lnSpc>
                <a:spcPts val="1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999" b="0" i="0" u="none" strike="noStrike" kern="1200" cap="none" spc="0" baseline="0">
                <a:solidFill>
                  <a:srgbClr val="000001"/>
                </a:solidFill>
                <a:uFillTx/>
                <a:latin typeface="Open Sans"/>
                <a:ea typeface="Open Sans"/>
                <a:cs typeface="Open Sans"/>
              </a:rPr>
              <a:t>my role? _________________________________________________</a:t>
            </a:r>
          </a:p>
          <a:p>
            <a:pPr marL="215898" marR="0" lvl="1" indent="-107954" algn="l" defTabSz="914400" rtl="0" fontAlgn="auto" hangingPunct="1">
              <a:lnSpc>
                <a:spcPts val="1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999" b="0" i="0" u="none" strike="noStrike" kern="1200" cap="none" spc="0" baseline="0">
                <a:solidFill>
                  <a:srgbClr val="000001"/>
                </a:solidFill>
                <a:uFillTx/>
                <a:latin typeface="Open Sans"/>
                <a:ea typeface="Open Sans"/>
                <a:cs typeface="Open Sans"/>
              </a:rPr>
              <a:t>the organisation? ___________________________________________</a:t>
            </a:r>
          </a:p>
        </p:txBody>
      </p:sp>
      <p:sp>
        <p:nvSpPr>
          <p:cNvPr id="32" name="TextBox 36">
            <a:extLst>
              <a:ext uri="{FF2B5EF4-FFF2-40B4-BE49-F238E27FC236}">
                <a16:creationId xmlns:a16="http://schemas.microsoft.com/office/drawing/2014/main" id="{4AC3E818-6674-560A-9667-5A764A1C31CC}"/>
              </a:ext>
            </a:extLst>
          </p:cNvPr>
          <p:cNvSpPr txBox="1"/>
          <p:nvPr/>
        </p:nvSpPr>
        <p:spPr>
          <a:xfrm>
            <a:off x="2573853" y="4283872"/>
            <a:ext cx="3776746" cy="85090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n-US" sz="999" b="0" i="0" u="none" strike="noStrike" kern="1200" cap="none" spc="0" baseline="0">
                <a:solidFill>
                  <a:srgbClr val="000001"/>
                </a:solidFill>
                <a:uFillTx/>
                <a:latin typeface="Open Sans"/>
                <a:ea typeface="Open Sans"/>
                <a:cs typeface="Open Sans"/>
              </a:rPr>
              <a:t>What support has been most useful so far?</a:t>
            </a:r>
          </a:p>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n-US" sz="999" b="0" i="0" u="none" strike="noStrike" kern="1200" cap="none" spc="0" baseline="0">
                <a:solidFill>
                  <a:srgbClr val="000001"/>
                </a:solidFill>
                <a:uFillTx/>
                <a:latin typeface="Open Sans"/>
                <a:ea typeface="Open Sans"/>
                <a:cs typeface="Open Sans"/>
              </a:rPr>
              <a:t>(buddy, mentor, manager, colleagues, tools, training)</a:t>
            </a:r>
          </a:p>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n-US" sz="999" b="0" i="0" u="none" strike="noStrike" kern="1200" cap="none" spc="0" baseline="0">
                <a:solidFill>
                  <a:srgbClr val="000001"/>
                </a:solidFill>
                <a:uFillTx/>
                <a:latin typeface="Open Sans"/>
                <a:ea typeface="Open Sans"/>
                <a:cs typeface="Open Sans"/>
              </a:rPr>
              <a:t>__________________________________________________</a:t>
            </a:r>
          </a:p>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n-US" sz="999" b="0" i="0" u="none" strike="noStrike" kern="1200" cap="none" spc="0" baseline="0">
                <a:solidFill>
                  <a:srgbClr val="000001"/>
                </a:solidFill>
                <a:uFillTx/>
                <a:latin typeface="Open Sans"/>
                <a:ea typeface="Open Sans"/>
                <a:cs typeface="Open Sans"/>
              </a:rPr>
              <a:t>Is there any support I would still need?</a:t>
            </a:r>
          </a:p>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n-US" sz="999" b="0" i="0" u="none" strike="noStrike" kern="1200" cap="none" spc="0" baseline="0">
                <a:solidFill>
                  <a:srgbClr val="000001"/>
                </a:solidFill>
                <a:uFillTx/>
                <a:latin typeface="Open Sans"/>
                <a:ea typeface="Open Sans"/>
                <a:cs typeface="Open Sans"/>
              </a:rPr>
              <a:t>__________________________________________________</a:t>
            </a:r>
          </a:p>
        </p:txBody>
      </p:sp>
      <p:sp>
        <p:nvSpPr>
          <p:cNvPr id="33" name="TextBox 37">
            <a:extLst>
              <a:ext uri="{FF2B5EF4-FFF2-40B4-BE49-F238E27FC236}">
                <a16:creationId xmlns:a16="http://schemas.microsoft.com/office/drawing/2014/main" id="{C215FDC5-8359-F773-A1B8-51159ED7D40E}"/>
              </a:ext>
            </a:extLst>
          </p:cNvPr>
          <p:cNvSpPr txBox="1"/>
          <p:nvPr/>
        </p:nvSpPr>
        <p:spPr>
          <a:xfrm>
            <a:off x="2549520" y="6888111"/>
            <a:ext cx="4347633" cy="85090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n-US" sz="999" b="0" i="0" u="none" strike="noStrike" kern="1200" cap="none" spc="0" baseline="0">
                <a:solidFill>
                  <a:srgbClr val="000001"/>
                </a:solidFill>
                <a:uFillTx/>
                <a:latin typeface="Open Sans"/>
                <a:ea typeface="Open Sans"/>
                <a:cs typeface="Open Sans"/>
              </a:rPr>
              <a:t>What would I like to focus on next?</a:t>
            </a:r>
          </a:p>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n-US" sz="999" b="0" i="0" u="none" strike="noStrike" kern="1200" cap="none" spc="0" baseline="0">
                <a:solidFill>
                  <a:srgbClr val="000001"/>
                </a:solidFill>
                <a:uFillTx/>
                <a:latin typeface="Open Sans"/>
                <a:ea typeface="Open Sans"/>
                <a:cs typeface="Open Sans"/>
              </a:rPr>
              <a:t>____________________________________________________________________________</a:t>
            </a:r>
          </a:p>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endParaRPr lang="en-US" sz="999" b="0" i="0" u="none" strike="noStrike" kern="1200" cap="none" spc="0" baseline="0">
              <a:solidFill>
                <a:srgbClr val="000001"/>
              </a:solidFill>
              <a:uFillTx/>
              <a:latin typeface="Open Sans"/>
              <a:ea typeface="Open Sans"/>
              <a:cs typeface="Open Sans"/>
            </a:endParaRPr>
          </a:p>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n-US" sz="999" b="0" i="0" u="none" strike="noStrike" kern="1200" cap="none" spc="0" baseline="0">
                <a:solidFill>
                  <a:srgbClr val="000001"/>
                </a:solidFill>
                <a:uFillTx/>
                <a:latin typeface="Open Sans"/>
                <a:ea typeface="Open Sans"/>
                <a:cs typeface="Open Sans"/>
              </a:rPr>
              <a:t>Are there skills, learning, or development opportunities to explore?</a:t>
            </a:r>
          </a:p>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n-US" sz="999" b="0" i="0" u="none" strike="noStrike" kern="1200" cap="none" spc="0" baseline="0">
                <a:solidFill>
                  <a:srgbClr val="000001"/>
                </a:solidFill>
                <a:uFillTx/>
                <a:latin typeface="Open Sans"/>
                <a:ea typeface="Open Sans"/>
                <a:cs typeface="Open Sans"/>
              </a:rPr>
              <a:t>____________________________________________________________________________</a:t>
            </a:r>
          </a:p>
        </p:txBody>
      </p:sp>
      <p:sp>
        <p:nvSpPr>
          <p:cNvPr id="34" name="TextBox 38">
            <a:extLst>
              <a:ext uri="{FF2B5EF4-FFF2-40B4-BE49-F238E27FC236}">
                <a16:creationId xmlns:a16="http://schemas.microsoft.com/office/drawing/2014/main" id="{B94F4C05-8EDF-C115-876D-590FCEFF09EB}"/>
              </a:ext>
            </a:extLst>
          </p:cNvPr>
          <p:cNvSpPr txBox="1"/>
          <p:nvPr/>
        </p:nvSpPr>
        <p:spPr>
          <a:xfrm>
            <a:off x="703676" y="8628415"/>
            <a:ext cx="2609295" cy="102235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n-US" sz="999" b="0" i="0" u="none" strike="noStrike" kern="1200" cap="none" spc="0" baseline="0">
                <a:solidFill>
                  <a:srgbClr val="000001"/>
                </a:solidFill>
                <a:uFillTx/>
                <a:latin typeface="Open Sans"/>
                <a:ea typeface="Open Sans"/>
                <a:cs typeface="Open Sans"/>
              </a:rPr>
              <a:t>Key points from this conversation:</a:t>
            </a:r>
          </a:p>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n-US" sz="999" b="0" i="0" u="none" strike="noStrike" kern="1200" cap="none" spc="0" baseline="0">
                <a:solidFill>
                  <a:srgbClr val="000001"/>
                </a:solidFill>
                <a:uFillTx/>
                <a:latin typeface="Open Sans"/>
                <a:ea typeface="Open Sans"/>
                <a:cs typeface="Open Sans"/>
              </a:rPr>
              <a:t>_________________________________________________________________________________________________________________________________________________________________________________________________________________________________</a:t>
            </a:r>
          </a:p>
        </p:txBody>
      </p:sp>
      <p:sp>
        <p:nvSpPr>
          <p:cNvPr id="35" name="TextBox 39">
            <a:extLst>
              <a:ext uri="{FF2B5EF4-FFF2-40B4-BE49-F238E27FC236}">
                <a16:creationId xmlns:a16="http://schemas.microsoft.com/office/drawing/2014/main" id="{CCC53EE0-F463-0E81-CC47-43DE98F871F2}"/>
              </a:ext>
            </a:extLst>
          </p:cNvPr>
          <p:cNvSpPr txBox="1"/>
          <p:nvPr/>
        </p:nvSpPr>
        <p:spPr>
          <a:xfrm>
            <a:off x="4005730" y="8618887"/>
            <a:ext cx="2677088" cy="102235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n-US" sz="999" b="0" i="0" u="none" strike="noStrike" kern="1200" cap="none" spc="0" baseline="0">
                <a:solidFill>
                  <a:srgbClr val="000001"/>
                </a:solidFill>
                <a:uFillTx/>
                <a:latin typeface="Open Sans"/>
                <a:ea typeface="Open Sans"/>
                <a:cs typeface="Open Sans"/>
              </a:rPr>
              <a:t>Agreed next steps (if any):</a:t>
            </a:r>
          </a:p>
          <a:p>
            <a:pPr marL="0" marR="0" lvl="0" indent="0" algn="l" defTabSz="914400" rtl="0" fontAlgn="auto" hangingPunct="1">
              <a:lnSpc>
                <a:spcPts val="1400"/>
              </a:lnSpc>
              <a:spcBef>
                <a:spcPts val="0"/>
              </a:spcBef>
              <a:spcAft>
                <a:spcPts val="0"/>
              </a:spcAft>
              <a:buNone/>
              <a:tabLst/>
              <a:defRPr sz="1800" b="0" i="0" u="none" strike="noStrike" kern="0" cap="none" spc="0" baseline="0">
                <a:solidFill>
                  <a:srgbClr val="000000"/>
                </a:solidFill>
                <a:uFillTx/>
              </a:defRPr>
            </a:pPr>
            <a:r>
              <a:rPr lang="en-US" sz="999" b="0" i="0" u="none" strike="noStrike" kern="1200" cap="none" spc="0" baseline="0">
                <a:solidFill>
                  <a:srgbClr val="000001"/>
                </a:solidFill>
                <a:uFillTx/>
                <a:latin typeface="Open Sans"/>
                <a:ea typeface="Open Sans"/>
                <a:cs typeface="Open Sans"/>
              </a:rPr>
              <a:t>__________________________________________________________________________________________________________________________________________________________________________________________________________________________________________</a:t>
            </a:r>
          </a:p>
        </p:txBody>
      </p:sp>
      <p:sp>
        <p:nvSpPr>
          <p:cNvPr id="36" name="Freeform 40">
            <a:extLst>
              <a:ext uri="{FF2B5EF4-FFF2-40B4-BE49-F238E27FC236}">
                <a16:creationId xmlns:a16="http://schemas.microsoft.com/office/drawing/2014/main" id="{1E2D226D-CDF3-3F8A-2508-EAC06A359466}"/>
              </a:ext>
            </a:extLst>
          </p:cNvPr>
          <p:cNvSpPr/>
          <p:nvPr/>
        </p:nvSpPr>
        <p:spPr>
          <a:xfrm>
            <a:off x="280528" y="207989"/>
            <a:ext cx="610901" cy="713369"/>
          </a:xfrm>
          <a:custGeom>
            <a:avLst/>
            <a:gdLst>
              <a:gd name="f0" fmla="val w"/>
              <a:gd name="f1" fmla="val h"/>
              <a:gd name="f2" fmla="val 0"/>
              <a:gd name="f3" fmla="val 610899"/>
              <a:gd name="f4" fmla="val 713365"/>
              <a:gd name="f5" fmla="*/ f0 1 610899"/>
              <a:gd name="f6" fmla="*/ f1 1 713365"/>
              <a:gd name="f7" fmla="val f2"/>
              <a:gd name="f8" fmla="val f3"/>
              <a:gd name="f9" fmla="val f4"/>
              <a:gd name="f10" fmla="+- f9 0 f7"/>
              <a:gd name="f11" fmla="+- f8 0 f7"/>
              <a:gd name="f12" fmla="*/ f11 1 610899"/>
              <a:gd name="f13" fmla="*/ f10 1 713365"/>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610899" h="713365">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7"/>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7" name="Freeform 4">
            <a:extLst>
              <a:ext uri="{FF2B5EF4-FFF2-40B4-BE49-F238E27FC236}">
                <a16:creationId xmlns:a16="http://schemas.microsoft.com/office/drawing/2014/main" id="{DDDB2708-6FB1-A920-23C3-AA5FAC73D387}"/>
              </a:ext>
            </a:extLst>
          </p:cNvPr>
          <p:cNvSpPr/>
          <p:nvPr/>
        </p:nvSpPr>
        <p:spPr>
          <a:xfrm>
            <a:off x="1699723" y="-9774"/>
            <a:ext cx="3024003" cy="579683"/>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8"/>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8" name="Freeform 5">
            <a:extLst>
              <a:ext uri="{FF2B5EF4-FFF2-40B4-BE49-F238E27FC236}">
                <a16:creationId xmlns:a16="http://schemas.microsoft.com/office/drawing/2014/main" id="{AED4A10D-4EFA-9BA1-4314-89B1996F7133}"/>
              </a:ext>
            </a:extLst>
          </p:cNvPr>
          <p:cNvSpPr/>
          <p:nvPr/>
        </p:nvSpPr>
        <p:spPr>
          <a:xfrm>
            <a:off x="2902269" y="-5358"/>
            <a:ext cx="3024003" cy="611267"/>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9"/>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96">
    <p:spTree>
      <p:nvGrpSpPr>
        <p:cNvPr id="1" name=""/>
        <p:cNvGrpSpPr/>
        <p:nvPr/>
      </p:nvGrpSpPr>
      <p:grpSpPr>
        <a:xfrm>
          <a:off x="0" y="0"/>
          <a:ext cx="0" cy="0"/>
          <a:chOff x="0" y="0"/>
          <a:chExt cx="0" cy="0"/>
        </a:xfrm>
      </p:grpSpPr>
      <p:sp>
        <p:nvSpPr>
          <p:cNvPr id="3" name="TextBox 5">
            <a:extLst>
              <a:ext uri="{FF2B5EF4-FFF2-40B4-BE49-F238E27FC236}">
                <a16:creationId xmlns:a16="http://schemas.microsoft.com/office/drawing/2014/main" id="{5893E036-21BE-4883-05C2-252EDED4EAD0}"/>
              </a:ext>
            </a:extLst>
          </p:cNvPr>
          <p:cNvSpPr txBox="1"/>
          <p:nvPr/>
        </p:nvSpPr>
        <p:spPr>
          <a:xfrm>
            <a:off x="1466002" y="2318068"/>
            <a:ext cx="4655759" cy="93185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70"/>
              </a:lnSpc>
              <a:spcBef>
                <a:spcPts val="0"/>
              </a:spcBef>
              <a:spcAft>
                <a:spcPts val="0"/>
              </a:spcAft>
              <a:buNone/>
              <a:tabLst/>
              <a:defRPr sz="1800" b="0" i="0" u="none" strike="noStrike" kern="0" cap="none" spc="0" baseline="0">
                <a:solidFill>
                  <a:srgbClr val="000000"/>
                </a:solidFill>
                <a:uFillTx/>
              </a:defRPr>
            </a:pPr>
            <a:r>
              <a:rPr lang="en-CY" sz="7522" b="1" i="0" u="none" strike="noStrike" kern="1200" cap="none" spc="-526" baseline="0" dirty="0">
                <a:solidFill>
                  <a:srgbClr val="F4A64E"/>
                </a:solidFill>
                <a:uFillTx/>
                <a:latin typeface="Open Sans Bold"/>
                <a:ea typeface="Open Sans Bold"/>
                <a:cs typeface="Open Sans Bold"/>
              </a:rPr>
              <a:t>Activity 14</a:t>
            </a:r>
            <a:endParaRPr lang="en-US" sz="7522" b="1" i="0" u="none" strike="noStrike" kern="1200" cap="none" spc="-526" baseline="0" dirty="0">
              <a:solidFill>
                <a:srgbClr val="F4A64E"/>
              </a:solidFill>
              <a:uFillTx/>
              <a:latin typeface="Open Sans Bold"/>
              <a:ea typeface="Open Sans Bold"/>
              <a:cs typeface="Open Sans Bold"/>
            </a:endParaRPr>
          </a:p>
        </p:txBody>
      </p:sp>
      <p:sp>
        <p:nvSpPr>
          <p:cNvPr id="6" name="Freeform 6">
            <a:extLst>
              <a:ext uri="{FF2B5EF4-FFF2-40B4-BE49-F238E27FC236}">
                <a16:creationId xmlns:a16="http://schemas.microsoft.com/office/drawing/2014/main" id="{6BC1BA1F-F328-AE1B-B790-5FF83946B923}"/>
              </a:ext>
            </a:extLst>
          </p:cNvPr>
          <p:cNvSpPr/>
          <p:nvPr/>
        </p:nvSpPr>
        <p:spPr>
          <a:xfrm>
            <a:off x="1699723" y="19092"/>
            <a:ext cx="3024003" cy="55081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7">
            <a:extLst>
              <a:ext uri="{FF2B5EF4-FFF2-40B4-BE49-F238E27FC236}">
                <a16:creationId xmlns:a16="http://schemas.microsoft.com/office/drawing/2014/main" id="{1CED3A2A-A4C9-DE38-C4D0-2B217679D6CD}"/>
              </a:ext>
            </a:extLst>
          </p:cNvPr>
          <p:cNvSpPr/>
          <p:nvPr/>
        </p:nvSpPr>
        <p:spPr>
          <a:xfrm>
            <a:off x="2902269" y="-9125"/>
            <a:ext cx="3024003" cy="615025"/>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F677F4AA-343A-93BD-802A-E8A6B1A15486}"/>
              </a:ext>
            </a:extLst>
          </p:cNvPr>
          <p:cNvGrpSpPr/>
          <p:nvPr/>
        </p:nvGrpSpPr>
        <p:grpSpPr>
          <a:xfrm>
            <a:off x="0" y="10312466"/>
            <a:ext cx="6897154" cy="258839"/>
            <a:chOff x="0" y="10312466"/>
            <a:chExt cx="6897154" cy="258839"/>
          </a:xfrm>
        </p:grpSpPr>
        <p:sp>
          <p:nvSpPr>
            <p:cNvPr id="3" name="Freeform 4">
              <a:extLst>
                <a:ext uri="{FF2B5EF4-FFF2-40B4-BE49-F238E27FC236}">
                  <a16:creationId xmlns:a16="http://schemas.microsoft.com/office/drawing/2014/main" id="{C0C4A730-D70E-FC0D-CCB6-2C9CAAFC4723}"/>
                </a:ext>
              </a:extLst>
            </p:cNvPr>
            <p:cNvSpPr/>
            <p:nvPr/>
          </p:nvSpPr>
          <p:spPr>
            <a:xfrm>
              <a:off x="0" y="10312466"/>
              <a:ext cx="6897154" cy="125730"/>
            </a:xfrm>
            <a:custGeom>
              <a:avLst/>
              <a:gdLst>
                <a:gd name="f0" fmla="val w"/>
                <a:gd name="f1" fmla="val h"/>
                <a:gd name="f2" fmla="val 0"/>
                <a:gd name="f3" fmla="val 2709333"/>
                <a:gd name="f4" fmla="val 26991"/>
                <a:gd name="f5" fmla="val 13495"/>
                <a:gd name="f6" fmla="val 2695838"/>
                <a:gd name="f7" fmla="val 2699417"/>
                <a:gd name="f8" fmla="val 2702850"/>
                <a:gd name="f9" fmla="val 1422"/>
                <a:gd name="f10" fmla="val 2705381"/>
                <a:gd name="f11" fmla="val 3953"/>
                <a:gd name="f12" fmla="val 2707911"/>
                <a:gd name="f13" fmla="val 6484"/>
                <a:gd name="f14" fmla="val 9916"/>
                <a:gd name="f15" fmla="val 20949"/>
                <a:gd name="f16" fmla="val 2703291"/>
                <a:gd name="f17" fmla="val 6042"/>
                <a:gd name="f18" fmla="*/ f0 1 2709333"/>
                <a:gd name="f19" fmla="*/ f1 1 26991"/>
                <a:gd name="f20" fmla="val f2"/>
                <a:gd name="f21" fmla="val f3"/>
                <a:gd name="f22" fmla="val f4"/>
                <a:gd name="f23" fmla="+- f22 0 f20"/>
                <a:gd name="f24" fmla="+- f21 0 f20"/>
                <a:gd name="f25" fmla="*/ f24 1 2709333"/>
                <a:gd name="f26" fmla="*/ f23 1 26991"/>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2709333" h="26991">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7" y="f4"/>
                    <a:pt x="f2" y="f15"/>
                    <a:pt x="f2" y="f5"/>
                  </a:cubicBezTo>
                  <a:lnTo>
                    <a:pt x="f2" y="f5"/>
                  </a:lnTo>
                  <a:cubicBezTo>
                    <a:pt x="f2" y="f17"/>
                    <a:pt x="f17" y="f2"/>
                    <a:pt x="f5" y="f2"/>
                  </a:cubicBezTo>
                  <a:close/>
                </a:path>
              </a:pathLst>
            </a:custGeom>
            <a:gradFill>
              <a:gsLst>
                <a:gs pos="0">
                  <a:srgbClr val="F4A64E">
                    <a:alpha val="40000"/>
                  </a:srgbClr>
                </a:gs>
                <a:gs pos="100000">
                  <a:srgbClr val="FCEDDD">
                    <a:alpha val="40000"/>
                  </a:srgbClr>
                </a:gs>
              </a:gsLst>
              <a:lin ang="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 name="TextBox 5">
              <a:extLst>
                <a:ext uri="{FF2B5EF4-FFF2-40B4-BE49-F238E27FC236}">
                  <a16:creationId xmlns:a16="http://schemas.microsoft.com/office/drawing/2014/main" id="{72EF388B-6671-B970-CFD1-C935A6BCD52B}"/>
                </a:ext>
              </a:extLst>
            </p:cNvPr>
            <p:cNvSpPr txBox="1"/>
            <p:nvPr/>
          </p:nvSpPr>
          <p:spPr>
            <a:xfrm>
              <a:off x="0" y="10445575"/>
              <a:ext cx="6897154" cy="125730"/>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5" name="Group 10">
            <a:extLst>
              <a:ext uri="{FF2B5EF4-FFF2-40B4-BE49-F238E27FC236}">
                <a16:creationId xmlns:a16="http://schemas.microsoft.com/office/drawing/2014/main" id="{3CF5B58A-D933-3836-AAF7-5D57CA5DE678}"/>
              </a:ext>
            </a:extLst>
          </p:cNvPr>
          <p:cNvGrpSpPr/>
          <p:nvPr/>
        </p:nvGrpSpPr>
        <p:grpSpPr>
          <a:xfrm>
            <a:off x="0" y="624242"/>
            <a:ext cx="7556501" cy="867134"/>
            <a:chOff x="0" y="624242"/>
            <a:chExt cx="7556501" cy="867134"/>
          </a:xfrm>
        </p:grpSpPr>
        <p:sp>
          <p:nvSpPr>
            <p:cNvPr id="6" name="Freeform 11">
              <a:extLst>
                <a:ext uri="{FF2B5EF4-FFF2-40B4-BE49-F238E27FC236}">
                  <a16:creationId xmlns:a16="http://schemas.microsoft.com/office/drawing/2014/main" id="{0D8D8821-BBA1-CB44-E52D-05745B442CCD}"/>
                </a:ext>
              </a:extLst>
            </p:cNvPr>
            <p:cNvSpPr/>
            <p:nvPr/>
          </p:nvSpPr>
          <p:spPr>
            <a:xfrm>
              <a:off x="0" y="677396"/>
              <a:ext cx="7556501" cy="813980"/>
            </a:xfrm>
            <a:custGeom>
              <a:avLst/>
              <a:gdLst>
                <a:gd name="f0" fmla="val w"/>
                <a:gd name="f1" fmla="val h"/>
                <a:gd name="f2" fmla="val 0"/>
                <a:gd name="f3" fmla="val 3550388"/>
                <a:gd name="f4" fmla="val 291711"/>
                <a:gd name="f5" fmla="val 28914"/>
                <a:gd name="f6" fmla="val 3521473"/>
                <a:gd name="f7" fmla="val 3537442"/>
                <a:gd name="f8" fmla="val 12945"/>
                <a:gd name="f9" fmla="val 262797"/>
                <a:gd name="f10" fmla="val 270465"/>
                <a:gd name="f11" fmla="val 3547341"/>
                <a:gd name="f12" fmla="val 277820"/>
                <a:gd name="f13" fmla="val 3541919"/>
                <a:gd name="f14" fmla="val 283242"/>
                <a:gd name="f15" fmla="val 3536496"/>
                <a:gd name="f16" fmla="val 288665"/>
                <a:gd name="f17" fmla="val 3529142"/>
                <a:gd name="f18" fmla="val 278766"/>
                <a:gd name="f19" fmla="*/ f0 1 3550388"/>
                <a:gd name="f20" fmla="*/ f1 1 291711"/>
                <a:gd name="f21" fmla="val f2"/>
                <a:gd name="f22" fmla="val f3"/>
                <a:gd name="f23" fmla="val f4"/>
                <a:gd name="f24" fmla="+- f23 0 f21"/>
                <a:gd name="f25" fmla="+- f22 0 f21"/>
                <a:gd name="f26" fmla="*/ f25 1 3550388"/>
                <a:gd name="f27" fmla="*/ f24 1 291711"/>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3550388" h="291711">
                  <a:moveTo>
                    <a:pt x="f5" y="f2"/>
                  </a:moveTo>
                  <a:lnTo>
                    <a:pt x="f6" y="f2"/>
                  </a:lnTo>
                  <a:cubicBezTo>
                    <a:pt x="f7" y="f2"/>
                    <a:pt x="f3" y="f8"/>
                    <a:pt x="f3" y="f5"/>
                  </a:cubicBezTo>
                  <a:lnTo>
                    <a:pt x="f3" y="f9"/>
                  </a:lnTo>
                  <a:cubicBezTo>
                    <a:pt x="f3" y="f10"/>
                    <a:pt x="f11" y="f12"/>
                    <a:pt x="f13" y="f14"/>
                  </a:cubicBezTo>
                  <a:cubicBezTo>
                    <a:pt x="f15" y="f16"/>
                    <a:pt x="f17" y="f4"/>
                    <a:pt x="f6" y="f4"/>
                  </a:cubicBezTo>
                  <a:lnTo>
                    <a:pt x="f5" y="f4"/>
                  </a:lnTo>
                  <a:cubicBezTo>
                    <a:pt x="f8" y="f4"/>
                    <a:pt x="f2" y="f18"/>
                    <a:pt x="f2" y="f9"/>
                  </a:cubicBezTo>
                  <a:lnTo>
                    <a:pt x="f2" y="f5"/>
                  </a:lnTo>
                  <a:cubicBezTo>
                    <a:pt x="f2" y="f8"/>
                    <a:pt x="f8" y="f2"/>
                    <a:pt x="f5" y="f2"/>
                  </a:cubicBezTo>
                  <a:close/>
                </a:path>
              </a:pathLst>
            </a:custGeom>
            <a:solidFill>
              <a:srgbClr val="FAC175"/>
            </a:solidFill>
            <a:ln w="38103" cap="rnd">
              <a:solidFill>
                <a:srgbClr val="FFEBCD"/>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TextBox 12">
              <a:extLst>
                <a:ext uri="{FF2B5EF4-FFF2-40B4-BE49-F238E27FC236}">
                  <a16:creationId xmlns:a16="http://schemas.microsoft.com/office/drawing/2014/main" id="{65143A65-AF44-FD73-D105-D309D06DB865}"/>
                </a:ext>
              </a:extLst>
            </p:cNvPr>
            <p:cNvSpPr txBox="1"/>
            <p:nvPr/>
          </p:nvSpPr>
          <p:spPr>
            <a:xfrm>
              <a:off x="0" y="624242"/>
              <a:ext cx="7556501" cy="867134"/>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8" name="TextBox 13">
            <a:extLst>
              <a:ext uri="{FF2B5EF4-FFF2-40B4-BE49-F238E27FC236}">
                <a16:creationId xmlns:a16="http://schemas.microsoft.com/office/drawing/2014/main" id="{FC126ED1-5A9F-282C-B095-D0CAD8E349BB}"/>
              </a:ext>
            </a:extLst>
          </p:cNvPr>
          <p:cNvSpPr txBox="1"/>
          <p:nvPr/>
        </p:nvSpPr>
        <p:spPr>
          <a:xfrm>
            <a:off x="144036" y="904451"/>
            <a:ext cx="5019964" cy="386718"/>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3360"/>
              </a:lnSpc>
              <a:spcBef>
                <a:spcPts val="0"/>
              </a:spcBef>
              <a:spcAft>
                <a:spcPts val="0"/>
              </a:spcAft>
              <a:buNone/>
              <a:tabLst/>
              <a:defRPr sz="1800" b="0" i="0" u="none" strike="noStrike" kern="0" cap="none" spc="0" baseline="0">
                <a:solidFill>
                  <a:srgbClr val="000000"/>
                </a:solidFill>
                <a:uFillTx/>
              </a:defRPr>
            </a:pPr>
            <a:r>
              <a:rPr lang="en-US" sz="2399" b="1" i="0" u="none" strike="noStrike" kern="1200" cap="none" spc="0" baseline="0">
                <a:solidFill>
                  <a:srgbClr val="FFFFFE"/>
                </a:solidFill>
                <a:uFillTx/>
                <a:latin typeface="Open Sans Bold"/>
                <a:ea typeface="Open Sans Bold"/>
                <a:cs typeface="Open Sans Bold"/>
              </a:rPr>
              <a:t>Our Values &amp; Ways of Working</a:t>
            </a:r>
          </a:p>
        </p:txBody>
      </p:sp>
      <p:grpSp>
        <p:nvGrpSpPr>
          <p:cNvPr id="9" name="Group 14">
            <a:extLst>
              <a:ext uri="{FF2B5EF4-FFF2-40B4-BE49-F238E27FC236}">
                <a16:creationId xmlns:a16="http://schemas.microsoft.com/office/drawing/2014/main" id="{782921B8-80B2-9CA4-E3AC-48FE469AC0E1}"/>
              </a:ext>
            </a:extLst>
          </p:cNvPr>
          <p:cNvGrpSpPr/>
          <p:nvPr/>
        </p:nvGrpSpPr>
        <p:grpSpPr>
          <a:xfrm>
            <a:off x="6149559" y="824450"/>
            <a:ext cx="1310307" cy="432611"/>
            <a:chOff x="6149559" y="824450"/>
            <a:chExt cx="1310307" cy="432611"/>
          </a:xfrm>
        </p:grpSpPr>
        <p:sp>
          <p:nvSpPr>
            <p:cNvPr id="10" name="Freeform 15">
              <a:extLst>
                <a:ext uri="{FF2B5EF4-FFF2-40B4-BE49-F238E27FC236}">
                  <a16:creationId xmlns:a16="http://schemas.microsoft.com/office/drawing/2014/main" id="{B98997FF-45D7-C752-829A-70595ADF117F}"/>
                </a:ext>
              </a:extLst>
            </p:cNvPr>
            <p:cNvSpPr/>
            <p:nvPr/>
          </p:nvSpPr>
          <p:spPr>
            <a:xfrm>
              <a:off x="6149559" y="877604"/>
              <a:ext cx="1310307" cy="379457"/>
            </a:xfrm>
            <a:custGeom>
              <a:avLst/>
              <a:gdLst>
                <a:gd name="f0" fmla="val w"/>
                <a:gd name="f1" fmla="val h"/>
                <a:gd name="f2" fmla="val 0"/>
                <a:gd name="f3" fmla="val 469584"/>
                <a:gd name="f4" fmla="val 135988"/>
                <a:gd name="f5" fmla="val 67994"/>
                <a:gd name="f6" fmla="val 401590"/>
                <a:gd name="f7" fmla="val 439142"/>
                <a:gd name="f8" fmla="val 30442"/>
                <a:gd name="f9" fmla="val 86027"/>
                <a:gd name="f10" fmla="val 462420"/>
                <a:gd name="f11" fmla="val 103322"/>
                <a:gd name="f12" fmla="val 449669"/>
                <a:gd name="f13" fmla="val 116073"/>
                <a:gd name="f14" fmla="val 436918"/>
                <a:gd name="f15" fmla="val 128825"/>
                <a:gd name="f16" fmla="val 419623"/>
                <a:gd name="f17" fmla="val 49961"/>
                <a:gd name="f18" fmla="val 32666"/>
                <a:gd name="f19" fmla="val 19915"/>
                <a:gd name="f20" fmla="val 7164"/>
                <a:gd name="f21" fmla="*/ f0 1 469584"/>
                <a:gd name="f22" fmla="*/ f1 1 135988"/>
                <a:gd name="f23" fmla="val f2"/>
                <a:gd name="f24" fmla="val f3"/>
                <a:gd name="f25" fmla="val f4"/>
                <a:gd name="f26" fmla="+- f25 0 f23"/>
                <a:gd name="f27" fmla="+- f24 0 f23"/>
                <a:gd name="f28" fmla="*/ f27 1 469584"/>
                <a:gd name="f29" fmla="*/ f26 1 13598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69584" h="135988">
                  <a:moveTo>
                    <a:pt x="f5" y="f2"/>
                  </a:moveTo>
                  <a:lnTo>
                    <a:pt x="f6" y="f2"/>
                  </a:lnTo>
                  <a:cubicBezTo>
                    <a:pt x="f7" y="f2"/>
                    <a:pt x="f3" y="f8"/>
                    <a:pt x="f3" y="f5"/>
                  </a:cubicBezTo>
                  <a:lnTo>
                    <a:pt x="f3" y="f5"/>
                  </a:lnTo>
                  <a:cubicBezTo>
                    <a:pt x="f3" y="f9"/>
                    <a:pt x="f10" y="f11"/>
                    <a:pt x="f12" y="f13"/>
                  </a:cubicBezTo>
                  <a:cubicBezTo>
                    <a:pt x="f14" y="f15"/>
                    <a:pt x="f16" y="f4"/>
                    <a:pt x="f6" y="f4"/>
                  </a:cubicBezTo>
                  <a:lnTo>
                    <a:pt x="f5" y="f4"/>
                  </a:lnTo>
                  <a:cubicBezTo>
                    <a:pt x="f17" y="f4"/>
                    <a:pt x="f18" y="f15"/>
                    <a:pt x="f19" y="f13"/>
                  </a:cubicBezTo>
                  <a:cubicBezTo>
                    <a:pt x="f20" y="f11"/>
                    <a:pt x="f2" y="f9"/>
                    <a:pt x="f2" y="f5"/>
                  </a:cubicBezTo>
                  <a:lnTo>
                    <a:pt x="f2" y="f5"/>
                  </a:lnTo>
                  <a:cubicBezTo>
                    <a:pt x="f2" y="f17"/>
                    <a:pt x="f20" y="f18"/>
                    <a:pt x="f19" y="f19"/>
                  </a:cubicBezTo>
                  <a:cubicBezTo>
                    <a:pt x="f18" y="f20"/>
                    <a:pt x="f17" y="f2"/>
                    <a:pt x="f5" y="f2"/>
                  </a:cubicBezTo>
                  <a:close/>
                </a:path>
              </a:pathLst>
            </a:custGeom>
            <a:solidFill>
              <a:srgbClr val="FAC17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1" name="TextBox 16">
              <a:extLst>
                <a:ext uri="{FF2B5EF4-FFF2-40B4-BE49-F238E27FC236}">
                  <a16:creationId xmlns:a16="http://schemas.microsoft.com/office/drawing/2014/main" id="{F709F36B-8848-4F11-71D5-0648603D73F1}"/>
                </a:ext>
              </a:extLst>
            </p:cNvPr>
            <p:cNvSpPr txBox="1"/>
            <p:nvPr/>
          </p:nvSpPr>
          <p:spPr>
            <a:xfrm>
              <a:off x="6149559" y="824450"/>
              <a:ext cx="1310307" cy="43261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21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2" name="Freeform 17">
            <a:extLst>
              <a:ext uri="{FF2B5EF4-FFF2-40B4-BE49-F238E27FC236}">
                <a16:creationId xmlns:a16="http://schemas.microsoft.com/office/drawing/2014/main" id="{56CC7B0D-B69F-1235-B3E8-7E7BDD2442B4}"/>
              </a:ext>
            </a:extLst>
          </p:cNvPr>
          <p:cNvSpPr/>
          <p:nvPr/>
        </p:nvSpPr>
        <p:spPr>
          <a:xfrm flipH="1">
            <a:off x="387787" y="1567574"/>
            <a:ext cx="3305775" cy="4184523"/>
          </a:xfrm>
          <a:custGeom>
            <a:avLst/>
            <a:gdLst>
              <a:gd name="f0" fmla="val w"/>
              <a:gd name="f1" fmla="val h"/>
              <a:gd name="f2" fmla="val 0"/>
              <a:gd name="f3" fmla="val 3305774"/>
              <a:gd name="f4" fmla="val 4184524"/>
              <a:gd name="f5" fmla="val 4184523"/>
              <a:gd name="f6" fmla="*/ f0 1 3305774"/>
              <a:gd name="f7" fmla="*/ f1 1 4184524"/>
              <a:gd name="f8" fmla="val f2"/>
              <a:gd name="f9" fmla="val f3"/>
              <a:gd name="f10" fmla="val f4"/>
              <a:gd name="f11" fmla="+- f10 0 f8"/>
              <a:gd name="f12" fmla="+- f9 0 f8"/>
              <a:gd name="f13" fmla="*/ f12 1 3305774"/>
              <a:gd name="f14" fmla="*/ f11 1 4184524"/>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305774" h="4184524">
                <a:moveTo>
                  <a:pt x="f3" y="f2"/>
                </a:moveTo>
                <a:lnTo>
                  <a:pt x="f2" y="f2"/>
                </a:lnTo>
                <a:lnTo>
                  <a:pt x="f2" y="f5"/>
                </a:lnTo>
                <a:lnTo>
                  <a:pt x="f3" y="f5"/>
                </a:lnTo>
                <a:lnTo>
                  <a:pt x="f3" y="f2"/>
                </a:lnTo>
                <a:close/>
              </a:path>
            </a:pathLst>
          </a:custGeom>
          <a:blipFill>
            <a:blip>
              <a:alphaModFix/>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3" name="TextBox 18">
            <a:extLst>
              <a:ext uri="{FF2B5EF4-FFF2-40B4-BE49-F238E27FC236}">
                <a16:creationId xmlns:a16="http://schemas.microsoft.com/office/drawing/2014/main" id="{0E7628CB-F7B2-EAE2-3E35-265AE4254815}"/>
              </a:ext>
            </a:extLst>
          </p:cNvPr>
          <p:cNvSpPr txBox="1"/>
          <p:nvPr/>
        </p:nvSpPr>
        <p:spPr>
          <a:xfrm>
            <a:off x="555177" y="2447419"/>
            <a:ext cx="3039154" cy="2293452"/>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1" i="0" u="none" strike="noStrike" kern="1200" cap="none" spc="0" baseline="0">
                <a:solidFill>
                  <a:srgbClr val="464646"/>
                </a:solidFill>
                <a:uFillTx/>
                <a:latin typeface="Open Sans Bold"/>
                <a:ea typeface="Open Sans Bold"/>
                <a:cs typeface="Open Sans Bold"/>
              </a:rPr>
              <a:t>1. Value: ______________________</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0" i="0" u="none" strike="noStrike" kern="1200" cap="none" spc="0" baseline="0">
                <a:solidFill>
                  <a:srgbClr val="464646"/>
                </a:solidFill>
                <a:uFillTx/>
                <a:latin typeface="Open Sans"/>
                <a:ea typeface="Open Sans"/>
                <a:cs typeface="Open Sans"/>
              </a:rPr>
              <a:t>(e.g. Respect)</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1" i="0" u="none" strike="noStrike" kern="1200" cap="none" spc="0" baseline="0">
                <a:solidFill>
                  <a:srgbClr val="464646"/>
                </a:solidFill>
                <a:uFillTx/>
                <a:latin typeface="Open Sans Bold"/>
                <a:ea typeface="Open Sans Bold"/>
                <a:cs typeface="Open Sans Bold"/>
              </a:rPr>
              <a:t>What this value means to us:</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0" i="0" u="none" strike="noStrike" kern="1200" cap="none" spc="0" baseline="0">
                <a:solidFill>
                  <a:srgbClr val="464646"/>
                </a:solidFill>
                <a:uFillTx/>
                <a:latin typeface="Open Sans"/>
                <a:ea typeface="Open Sans"/>
                <a:cs typeface="Open Sans"/>
              </a:rPr>
              <a:t>[Short explanation in simple language]</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1" i="0" u="none" strike="noStrike" kern="1200" cap="none" spc="0" baseline="0">
                <a:solidFill>
                  <a:srgbClr val="464646"/>
                </a:solidFill>
                <a:uFillTx/>
                <a:latin typeface="Open Sans Bold"/>
                <a:ea typeface="Open Sans Bold"/>
                <a:cs typeface="Open Sans Bold"/>
              </a:rPr>
              <a:t>What this looks like in everyday work:</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0" i="0" u="none" strike="noStrike" kern="1200" cap="none" spc="0" baseline="0">
                <a:solidFill>
                  <a:srgbClr val="464646"/>
                </a:solidFill>
                <a:uFillTx/>
                <a:latin typeface="Open Sans"/>
                <a:ea typeface="Open Sans"/>
                <a:cs typeface="Open Sans"/>
              </a:rPr>
              <a:t>[Example behaviour]</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0" i="0" u="none" strike="noStrike" kern="1200" cap="none" spc="0" baseline="0">
                <a:solidFill>
                  <a:srgbClr val="464646"/>
                </a:solidFill>
                <a:uFillTx/>
                <a:latin typeface="Open Sans"/>
                <a:ea typeface="Open Sans"/>
                <a:cs typeface="Open Sans"/>
              </a:rPr>
              <a:t>[Example behaviour]</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1" i="0" u="none" strike="noStrike" kern="1200" cap="none" spc="0" baseline="0">
                <a:solidFill>
                  <a:srgbClr val="464646"/>
                </a:solidFill>
                <a:uFillTx/>
                <a:latin typeface="Open Sans Bold"/>
                <a:ea typeface="Open Sans Bold"/>
                <a:cs typeface="Open Sans Bold"/>
              </a:rPr>
              <a:t>What we expect from everyone:</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0" i="0" u="none" strike="noStrike" kern="1200" cap="none" spc="0" baseline="0">
                <a:solidFill>
                  <a:srgbClr val="464646"/>
                </a:solidFill>
                <a:uFillTx/>
                <a:latin typeface="Open Sans"/>
                <a:ea typeface="Open Sans"/>
                <a:cs typeface="Open Sans"/>
              </a:rPr>
              <a:t>[Clear expectation]</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1" i="0" u="none" strike="noStrike" kern="1200" cap="none" spc="0" baseline="0">
                <a:solidFill>
                  <a:srgbClr val="464646"/>
                </a:solidFill>
                <a:uFillTx/>
                <a:latin typeface="Open Sans Bold"/>
                <a:ea typeface="Open Sans Bold"/>
                <a:cs typeface="Open Sans Bold"/>
              </a:rPr>
              <a:t>What is not acceptable:</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0" i="0" u="none" strike="noStrike" kern="1200" cap="none" spc="0" baseline="0">
                <a:solidFill>
                  <a:srgbClr val="464646"/>
                </a:solidFill>
                <a:uFillTx/>
                <a:latin typeface="Open Sans"/>
                <a:ea typeface="Open Sans"/>
                <a:cs typeface="Open Sans"/>
              </a:rPr>
              <a:t>[Clear boundary]</a:t>
            </a:r>
          </a:p>
        </p:txBody>
      </p:sp>
      <p:sp>
        <p:nvSpPr>
          <p:cNvPr id="14" name="Freeform 19">
            <a:extLst>
              <a:ext uri="{FF2B5EF4-FFF2-40B4-BE49-F238E27FC236}">
                <a16:creationId xmlns:a16="http://schemas.microsoft.com/office/drawing/2014/main" id="{7EECE900-A013-CF6E-114F-594594BEB1E9}"/>
              </a:ext>
            </a:extLst>
          </p:cNvPr>
          <p:cNvSpPr/>
          <p:nvPr/>
        </p:nvSpPr>
        <p:spPr>
          <a:xfrm flipH="1">
            <a:off x="3866439" y="1567574"/>
            <a:ext cx="3305775" cy="4184523"/>
          </a:xfrm>
          <a:custGeom>
            <a:avLst/>
            <a:gdLst>
              <a:gd name="f0" fmla="val w"/>
              <a:gd name="f1" fmla="val h"/>
              <a:gd name="f2" fmla="val 0"/>
              <a:gd name="f3" fmla="val 3305774"/>
              <a:gd name="f4" fmla="val 4184524"/>
              <a:gd name="f5" fmla="val 4184523"/>
              <a:gd name="f6" fmla="*/ f0 1 3305774"/>
              <a:gd name="f7" fmla="*/ f1 1 4184524"/>
              <a:gd name="f8" fmla="val f2"/>
              <a:gd name="f9" fmla="val f3"/>
              <a:gd name="f10" fmla="val f4"/>
              <a:gd name="f11" fmla="+- f10 0 f8"/>
              <a:gd name="f12" fmla="+- f9 0 f8"/>
              <a:gd name="f13" fmla="*/ f12 1 3305774"/>
              <a:gd name="f14" fmla="*/ f11 1 4184524"/>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305774" h="4184524">
                <a:moveTo>
                  <a:pt x="f3" y="f2"/>
                </a:moveTo>
                <a:lnTo>
                  <a:pt x="f2" y="f2"/>
                </a:lnTo>
                <a:lnTo>
                  <a:pt x="f2" y="f5"/>
                </a:lnTo>
                <a:lnTo>
                  <a:pt x="f3" y="f5"/>
                </a:lnTo>
                <a:lnTo>
                  <a:pt x="f3" y="f2"/>
                </a:lnTo>
                <a:close/>
              </a:path>
            </a:pathLst>
          </a:custGeom>
          <a:blipFill>
            <a:blip>
              <a:alphaModFix/>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5" name="TextBox 20">
            <a:extLst>
              <a:ext uri="{FF2B5EF4-FFF2-40B4-BE49-F238E27FC236}">
                <a16:creationId xmlns:a16="http://schemas.microsoft.com/office/drawing/2014/main" id="{1A5737E4-7AA9-B844-932A-2CF22CE02728}"/>
              </a:ext>
            </a:extLst>
          </p:cNvPr>
          <p:cNvSpPr txBox="1"/>
          <p:nvPr/>
        </p:nvSpPr>
        <p:spPr>
          <a:xfrm>
            <a:off x="4033829" y="2447419"/>
            <a:ext cx="3039154" cy="2293452"/>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1" i="0" u="none" strike="noStrike" kern="1200" cap="none" spc="0" baseline="0">
                <a:solidFill>
                  <a:srgbClr val="464646"/>
                </a:solidFill>
                <a:uFillTx/>
                <a:latin typeface="Open Sans Bold"/>
                <a:ea typeface="Open Sans Bold"/>
                <a:cs typeface="Open Sans Bold"/>
              </a:rPr>
              <a:t>2: Value: ______________________</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0" i="0" u="none" strike="noStrike" kern="1200" cap="none" spc="0" baseline="0">
                <a:solidFill>
                  <a:srgbClr val="464646"/>
                </a:solidFill>
                <a:uFillTx/>
                <a:latin typeface="Open Sans"/>
                <a:ea typeface="Open Sans"/>
                <a:cs typeface="Open Sans"/>
              </a:rPr>
              <a:t>(e.g. Teamwork)</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1" i="0" u="none" strike="noStrike" kern="1200" cap="none" spc="0" baseline="0">
                <a:solidFill>
                  <a:srgbClr val="464646"/>
                </a:solidFill>
                <a:uFillTx/>
                <a:latin typeface="Open Sans Bold"/>
                <a:ea typeface="Open Sans Bold"/>
                <a:cs typeface="Open Sans Bold"/>
              </a:rPr>
              <a:t>What this value means to us:</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0" i="0" u="none" strike="noStrike" kern="1200" cap="none" spc="0" baseline="0">
                <a:solidFill>
                  <a:srgbClr val="464646"/>
                </a:solidFill>
                <a:uFillTx/>
                <a:latin typeface="Open Sans"/>
                <a:ea typeface="Open Sans"/>
                <a:cs typeface="Open Sans"/>
              </a:rPr>
              <a:t>[Short explanation in simple language]</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1" i="0" u="none" strike="noStrike" kern="1200" cap="none" spc="0" baseline="0">
                <a:solidFill>
                  <a:srgbClr val="464646"/>
                </a:solidFill>
                <a:uFillTx/>
                <a:latin typeface="Open Sans Bold"/>
                <a:ea typeface="Open Sans Bold"/>
                <a:cs typeface="Open Sans Bold"/>
              </a:rPr>
              <a:t>What this looks like in everyday work:</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0" i="0" u="none" strike="noStrike" kern="1200" cap="none" spc="0" baseline="0">
                <a:solidFill>
                  <a:srgbClr val="464646"/>
                </a:solidFill>
                <a:uFillTx/>
                <a:latin typeface="Open Sans"/>
                <a:ea typeface="Open Sans"/>
                <a:cs typeface="Open Sans"/>
              </a:rPr>
              <a:t>[Example behaviour]</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0" i="0" u="none" strike="noStrike" kern="1200" cap="none" spc="0" baseline="0">
                <a:solidFill>
                  <a:srgbClr val="464646"/>
                </a:solidFill>
                <a:uFillTx/>
                <a:latin typeface="Open Sans"/>
                <a:ea typeface="Open Sans"/>
                <a:cs typeface="Open Sans"/>
              </a:rPr>
              <a:t>[Example behaviour]</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1" i="0" u="none" strike="noStrike" kern="1200" cap="none" spc="0" baseline="0">
                <a:solidFill>
                  <a:srgbClr val="464646"/>
                </a:solidFill>
                <a:uFillTx/>
                <a:latin typeface="Open Sans Bold"/>
                <a:ea typeface="Open Sans Bold"/>
                <a:cs typeface="Open Sans Bold"/>
              </a:rPr>
              <a:t>What we expect from everyone:</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0" i="0" u="none" strike="noStrike" kern="1200" cap="none" spc="0" baseline="0">
                <a:solidFill>
                  <a:srgbClr val="464646"/>
                </a:solidFill>
                <a:uFillTx/>
                <a:latin typeface="Open Sans"/>
                <a:ea typeface="Open Sans"/>
                <a:cs typeface="Open Sans"/>
              </a:rPr>
              <a:t>[Clear expectation]</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1" i="0" u="none" strike="noStrike" kern="1200" cap="none" spc="0" baseline="0">
                <a:solidFill>
                  <a:srgbClr val="464646"/>
                </a:solidFill>
                <a:uFillTx/>
                <a:latin typeface="Open Sans Bold"/>
                <a:ea typeface="Open Sans Bold"/>
                <a:cs typeface="Open Sans Bold"/>
              </a:rPr>
              <a:t>What is not acceptable:</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0" i="0" u="none" strike="noStrike" kern="1200" cap="none" spc="0" baseline="0">
                <a:solidFill>
                  <a:srgbClr val="464646"/>
                </a:solidFill>
                <a:uFillTx/>
                <a:latin typeface="Open Sans"/>
                <a:ea typeface="Open Sans"/>
                <a:cs typeface="Open Sans"/>
              </a:rPr>
              <a:t>[Clear boundary]</a:t>
            </a:r>
          </a:p>
        </p:txBody>
      </p:sp>
      <p:sp>
        <p:nvSpPr>
          <p:cNvPr id="16" name="Freeform 21">
            <a:extLst>
              <a:ext uri="{FF2B5EF4-FFF2-40B4-BE49-F238E27FC236}">
                <a16:creationId xmlns:a16="http://schemas.microsoft.com/office/drawing/2014/main" id="{895C2483-DA92-0380-341C-476218E8D995}"/>
              </a:ext>
            </a:extLst>
          </p:cNvPr>
          <p:cNvSpPr/>
          <p:nvPr/>
        </p:nvSpPr>
        <p:spPr>
          <a:xfrm flipH="1">
            <a:off x="474226" y="6385465"/>
            <a:ext cx="3305775" cy="3634218"/>
          </a:xfrm>
          <a:custGeom>
            <a:avLst/>
            <a:gdLst>
              <a:gd name="f0" fmla="val w"/>
              <a:gd name="f1" fmla="val h"/>
              <a:gd name="f2" fmla="val 0"/>
              <a:gd name="f3" fmla="val 3305774"/>
              <a:gd name="f4" fmla="val 3634221"/>
              <a:gd name="f5" fmla="*/ f0 1 3305774"/>
              <a:gd name="f6" fmla="*/ f1 1 3634221"/>
              <a:gd name="f7" fmla="val f2"/>
              <a:gd name="f8" fmla="val f3"/>
              <a:gd name="f9" fmla="val f4"/>
              <a:gd name="f10" fmla="+- f9 0 f7"/>
              <a:gd name="f11" fmla="+- f8 0 f7"/>
              <a:gd name="f12" fmla="*/ f11 1 3305774"/>
              <a:gd name="f13" fmla="*/ f10 1 363422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305774" h="3634221">
                <a:moveTo>
                  <a:pt x="f3" y="f2"/>
                </a:moveTo>
                <a:lnTo>
                  <a:pt x="f2" y="f2"/>
                </a:lnTo>
                <a:lnTo>
                  <a:pt x="f2" y="f4"/>
                </a:lnTo>
                <a:lnTo>
                  <a:pt x="f3" y="f4"/>
                </a:lnTo>
                <a:lnTo>
                  <a:pt x="f3" y="f2"/>
                </a:lnTo>
                <a:close/>
              </a:path>
            </a:pathLst>
          </a:custGeom>
          <a:blipFill>
            <a:blip>
              <a:alphaModFix/>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7" name="TextBox 22">
            <a:extLst>
              <a:ext uri="{FF2B5EF4-FFF2-40B4-BE49-F238E27FC236}">
                <a16:creationId xmlns:a16="http://schemas.microsoft.com/office/drawing/2014/main" id="{0CB47500-B6FC-5B29-EE96-278F2DFF6078}"/>
              </a:ext>
            </a:extLst>
          </p:cNvPr>
          <p:cNvSpPr txBox="1"/>
          <p:nvPr/>
        </p:nvSpPr>
        <p:spPr>
          <a:xfrm>
            <a:off x="641625" y="7265310"/>
            <a:ext cx="3039154" cy="2293452"/>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1" i="0" u="none" strike="noStrike" kern="1200" cap="none" spc="0" baseline="0">
                <a:solidFill>
                  <a:srgbClr val="464646"/>
                </a:solidFill>
                <a:uFillTx/>
                <a:latin typeface="Open Sans Bold"/>
                <a:ea typeface="Open Sans Bold"/>
                <a:cs typeface="Open Sans Bold"/>
              </a:rPr>
              <a:t>3. How We Work Together</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1" i="0" u="none" strike="noStrike" kern="1200" cap="none" spc="0" baseline="0">
                <a:solidFill>
                  <a:srgbClr val="464646"/>
                </a:solidFill>
                <a:uFillTx/>
                <a:latin typeface="Open Sans Bold"/>
                <a:ea typeface="Open Sans Bold"/>
                <a:cs typeface="Open Sans Bold"/>
              </a:rPr>
              <a:t>Communication</a:t>
            </a:r>
          </a:p>
          <a:p>
            <a:pPr marL="260521" marR="0" lvl="1" indent="-130256" algn="l" defTabSz="914400" rtl="0" fontAlgn="auto" hangingPunct="1">
              <a:lnSpc>
                <a:spcPts val="169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6" b="0" i="0" u="none" strike="noStrike" kern="1200" cap="none" spc="0" baseline="0">
                <a:solidFill>
                  <a:srgbClr val="464646"/>
                </a:solidFill>
                <a:uFillTx/>
                <a:latin typeface="Open Sans"/>
                <a:ea typeface="Open Sans"/>
                <a:cs typeface="Open Sans"/>
              </a:rPr>
              <a:t>How we speak to each other</a:t>
            </a:r>
          </a:p>
          <a:p>
            <a:pPr marL="260521" marR="0" lvl="1" indent="-130256" algn="l" defTabSz="914400" rtl="0" fontAlgn="auto" hangingPunct="1">
              <a:lnSpc>
                <a:spcPts val="169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6" b="0" i="0" u="none" strike="noStrike" kern="1200" cap="none" spc="0" baseline="0">
                <a:solidFill>
                  <a:srgbClr val="464646"/>
                </a:solidFill>
                <a:uFillTx/>
                <a:latin typeface="Open Sans"/>
                <a:ea typeface="Open Sans"/>
                <a:cs typeface="Open Sans"/>
              </a:rPr>
              <a:t>How we ask questions</a:t>
            </a:r>
          </a:p>
          <a:p>
            <a:pPr marL="260521" marR="0" lvl="1" indent="-130256" algn="l" defTabSz="914400" rtl="0" fontAlgn="auto" hangingPunct="1">
              <a:lnSpc>
                <a:spcPts val="169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6" b="0" i="0" u="none" strike="noStrike" kern="1200" cap="none" spc="0" baseline="0">
                <a:solidFill>
                  <a:srgbClr val="464646"/>
                </a:solidFill>
                <a:uFillTx/>
                <a:latin typeface="Open Sans"/>
                <a:ea typeface="Open Sans"/>
                <a:cs typeface="Open Sans"/>
              </a:rPr>
              <a:t>How we give feedback</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1" i="0" u="none" strike="noStrike" kern="1200" cap="none" spc="0" baseline="0">
                <a:solidFill>
                  <a:srgbClr val="464646"/>
                </a:solidFill>
                <a:uFillTx/>
                <a:latin typeface="Open Sans Bold"/>
                <a:ea typeface="Open Sans Bold"/>
                <a:cs typeface="Open Sans Bold"/>
              </a:rPr>
              <a:t>Working with mistakes</a:t>
            </a:r>
          </a:p>
          <a:p>
            <a:pPr marL="260521" marR="0" lvl="1" indent="-130256" algn="l" defTabSz="914400" rtl="0" fontAlgn="auto" hangingPunct="1">
              <a:lnSpc>
                <a:spcPts val="169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6" b="0" i="0" u="none" strike="noStrike" kern="1200" cap="none" spc="0" baseline="0">
                <a:solidFill>
                  <a:srgbClr val="464646"/>
                </a:solidFill>
                <a:uFillTx/>
                <a:latin typeface="Open Sans"/>
                <a:ea typeface="Open Sans"/>
                <a:cs typeface="Open Sans"/>
              </a:rPr>
              <a:t>How we handle errors</a:t>
            </a:r>
          </a:p>
          <a:p>
            <a:pPr marL="260521" marR="0" lvl="1" indent="-130256" algn="l" defTabSz="914400" rtl="0" fontAlgn="auto" hangingPunct="1">
              <a:lnSpc>
                <a:spcPts val="169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6" b="0" i="0" u="none" strike="noStrike" kern="1200" cap="none" spc="0" baseline="0">
                <a:solidFill>
                  <a:srgbClr val="464646"/>
                </a:solidFill>
                <a:uFillTx/>
                <a:latin typeface="Open Sans"/>
                <a:ea typeface="Open Sans"/>
                <a:cs typeface="Open Sans"/>
              </a:rPr>
              <a:t>How we support learning</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1" i="0" u="none" strike="noStrike" kern="1200" cap="none" spc="0" baseline="0">
                <a:solidFill>
                  <a:srgbClr val="464646"/>
                </a:solidFill>
                <a:uFillTx/>
                <a:latin typeface="Open Sans Bold"/>
                <a:ea typeface="Open Sans Bold"/>
                <a:cs typeface="Open Sans Bold"/>
              </a:rPr>
              <a:t>Working in a team</a:t>
            </a:r>
          </a:p>
          <a:p>
            <a:pPr marL="260521" marR="0" lvl="1" indent="-130256" algn="l" defTabSz="914400" rtl="0" fontAlgn="auto" hangingPunct="1">
              <a:lnSpc>
                <a:spcPts val="169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6" b="0" i="0" u="none" strike="noStrike" kern="1200" cap="none" spc="0" baseline="0">
                <a:solidFill>
                  <a:srgbClr val="464646"/>
                </a:solidFill>
                <a:uFillTx/>
                <a:latin typeface="Open Sans"/>
                <a:ea typeface="Open Sans"/>
                <a:cs typeface="Open Sans"/>
              </a:rPr>
              <a:t>How we support each other</a:t>
            </a:r>
          </a:p>
          <a:p>
            <a:pPr marL="260521" marR="0" lvl="1" indent="-130256" algn="l" defTabSz="914400" rtl="0" fontAlgn="auto" hangingPunct="1">
              <a:lnSpc>
                <a:spcPts val="169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6" b="0" i="0" u="none" strike="noStrike" kern="1200" cap="none" spc="0" baseline="0">
                <a:solidFill>
                  <a:srgbClr val="464646"/>
                </a:solidFill>
                <a:uFillTx/>
                <a:latin typeface="Open Sans"/>
                <a:ea typeface="Open Sans"/>
                <a:cs typeface="Open Sans"/>
              </a:rPr>
              <a:t>How decisions are made</a:t>
            </a:r>
          </a:p>
        </p:txBody>
      </p:sp>
      <p:sp>
        <p:nvSpPr>
          <p:cNvPr id="18" name="Freeform 23">
            <a:extLst>
              <a:ext uri="{FF2B5EF4-FFF2-40B4-BE49-F238E27FC236}">
                <a16:creationId xmlns:a16="http://schemas.microsoft.com/office/drawing/2014/main" id="{DD9BD56E-97ED-9C5B-E1C6-937AC087DBC4}"/>
              </a:ext>
            </a:extLst>
          </p:cNvPr>
          <p:cNvSpPr/>
          <p:nvPr/>
        </p:nvSpPr>
        <p:spPr>
          <a:xfrm flipH="1">
            <a:off x="3952878" y="6357247"/>
            <a:ext cx="3305775" cy="3634218"/>
          </a:xfrm>
          <a:custGeom>
            <a:avLst/>
            <a:gdLst>
              <a:gd name="f0" fmla="val w"/>
              <a:gd name="f1" fmla="val h"/>
              <a:gd name="f2" fmla="val 0"/>
              <a:gd name="f3" fmla="val 3305774"/>
              <a:gd name="f4" fmla="val 3634221"/>
              <a:gd name="f5" fmla="val 3634220"/>
              <a:gd name="f6" fmla="*/ f0 1 3305774"/>
              <a:gd name="f7" fmla="*/ f1 1 3634221"/>
              <a:gd name="f8" fmla="val f2"/>
              <a:gd name="f9" fmla="val f3"/>
              <a:gd name="f10" fmla="val f4"/>
              <a:gd name="f11" fmla="+- f10 0 f8"/>
              <a:gd name="f12" fmla="+- f9 0 f8"/>
              <a:gd name="f13" fmla="*/ f12 1 3305774"/>
              <a:gd name="f14" fmla="*/ f11 1 363422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305774" h="3634221">
                <a:moveTo>
                  <a:pt x="f3" y="f2"/>
                </a:moveTo>
                <a:lnTo>
                  <a:pt x="f2" y="f2"/>
                </a:lnTo>
                <a:lnTo>
                  <a:pt x="f2" y="f5"/>
                </a:lnTo>
                <a:lnTo>
                  <a:pt x="f3" y="f5"/>
                </a:lnTo>
                <a:lnTo>
                  <a:pt x="f3" y="f2"/>
                </a:lnTo>
                <a:close/>
              </a:path>
            </a:pathLst>
          </a:custGeom>
          <a:blipFill>
            <a:blip>
              <a:alphaModFix/>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9" name="TextBox 24">
            <a:extLst>
              <a:ext uri="{FF2B5EF4-FFF2-40B4-BE49-F238E27FC236}">
                <a16:creationId xmlns:a16="http://schemas.microsoft.com/office/drawing/2014/main" id="{12B34CA7-D369-A9D8-1DBF-D4A0DD3AE84D}"/>
              </a:ext>
            </a:extLst>
          </p:cNvPr>
          <p:cNvSpPr txBox="1"/>
          <p:nvPr/>
        </p:nvSpPr>
        <p:spPr>
          <a:xfrm>
            <a:off x="4120277" y="7237091"/>
            <a:ext cx="3039154" cy="1245705"/>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1" i="0" u="none" strike="noStrike" kern="1200" cap="none" spc="0" baseline="0">
                <a:solidFill>
                  <a:srgbClr val="464646"/>
                </a:solidFill>
                <a:uFillTx/>
                <a:latin typeface="Open Sans Bold"/>
                <a:ea typeface="Open Sans Bold"/>
                <a:cs typeface="Open Sans Bold"/>
              </a:rPr>
              <a:t>4. If Something Is Unclear or Difficult</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0" i="0" u="none" strike="noStrike" kern="1200" cap="none" spc="0" baseline="0">
                <a:solidFill>
                  <a:srgbClr val="464646"/>
                </a:solidFill>
                <a:uFillTx/>
                <a:latin typeface="Open Sans"/>
                <a:ea typeface="Open Sans"/>
                <a:cs typeface="Open Sans"/>
              </a:rPr>
              <a:t>If you are unsure or uncomfortable:</a:t>
            </a:r>
          </a:p>
          <a:p>
            <a:pPr marL="260521" marR="0" lvl="1" indent="-130256" algn="l" defTabSz="914400" rtl="0" fontAlgn="auto" hangingPunct="1">
              <a:lnSpc>
                <a:spcPts val="169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6" b="0" i="0" u="none" strike="noStrike" kern="1200" cap="none" spc="0" baseline="0">
                <a:solidFill>
                  <a:srgbClr val="464646"/>
                </a:solidFill>
                <a:uFillTx/>
                <a:latin typeface="Open Sans"/>
                <a:ea typeface="Open Sans"/>
                <a:cs typeface="Open Sans"/>
              </a:rPr>
              <a:t>Talk to your manager</a:t>
            </a:r>
          </a:p>
          <a:p>
            <a:pPr marL="260521" marR="0" lvl="1" indent="-130256" algn="l" defTabSz="914400" rtl="0" fontAlgn="auto" hangingPunct="1">
              <a:lnSpc>
                <a:spcPts val="169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6" b="0" i="0" u="none" strike="noStrike" kern="1200" cap="none" spc="0" baseline="0">
                <a:solidFill>
                  <a:srgbClr val="464646"/>
                </a:solidFill>
                <a:uFillTx/>
                <a:latin typeface="Open Sans"/>
                <a:ea typeface="Open Sans"/>
                <a:cs typeface="Open Sans"/>
              </a:rPr>
              <a:t>Talk to HR</a:t>
            </a:r>
          </a:p>
          <a:p>
            <a:pPr marL="260521" marR="0" lvl="1" indent="-130256" algn="l" defTabSz="914400" rtl="0" fontAlgn="auto" hangingPunct="1">
              <a:lnSpc>
                <a:spcPts val="169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6" b="0" i="0" u="none" strike="noStrike" kern="1200" cap="none" spc="0" baseline="0">
                <a:solidFill>
                  <a:srgbClr val="464646"/>
                </a:solidFill>
                <a:uFillTx/>
                <a:latin typeface="Open Sans"/>
                <a:ea typeface="Open Sans"/>
                <a:cs typeface="Open Sans"/>
              </a:rPr>
              <a:t>Talk to your mentor or buddy</a:t>
            </a:r>
          </a:p>
          <a:p>
            <a:pPr marL="0" marR="0" lvl="0" indent="0" algn="l" defTabSz="914400" rtl="0" fontAlgn="auto" hangingPunct="1">
              <a:lnSpc>
                <a:spcPts val="1690"/>
              </a:lnSpc>
              <a:spcBef>
                <a:spcPts val="0"/>
              </a:spcBef>
              <a:spcAft>
                <a:spcPts val="0"/>
              </a:spcAft>
              <a:buNone/>
              <a:tabLst/>
              <a:defRPr sz="1800" b="0" i="0" u="none" strike="noStrike" kern="0" cap="none" spc="0" baseline="0">
                <a:solidFill>
                  <a:srgbClr val="000000"/>
                </a:solidFill>
                <a:uFillTx/>
              </a:defRPr>
            </a:pPr>
            <a:r>
              <a:rPr lang="en-US" sz="1206" b="0" i="0" u="none" strike="noStrike" kern="1200" cap="none" spc="0" baseline="0">
                <a:solidFill>
                  <a:srgbClr val="464646"/>
                </a:solidFill>
                <a:uFillTx/>
                <a:latin typeface="Open Sans"/>
                <a:ea typeface="Open Sans"/>
                <a:cs typeface="Open Sans"/>
              </a:rPr>
              <a:t>Asking questions is encouraged.</a:t>
            </a:r>
          </a:p>
        </p:txBody>
      </p:sp>
      <p:sp>
        <p:nvSpPr>
          <p:cNvPr id="20" name="Freeform 6">
            <a:extLst>
              <a:ext uri="{FF2B5EF4-FFF2-40B4-BE49-F238E27FC236}">
                <a16:creationId xmlns:a16="http://schemas.microsoft.com/office/drawing/2014/main" id="{396F1CA0-2873-102F-3870-394C0F3F81D3}"/>
              </a:ext>
            </a:extLst>
          </p:cNvPr>
          <p:cNvSpPr/>
          <p:nvPr/>
        </p:nvSpPr>
        <p:spPr>
          <a:xfrm>
            <a:off x="1699723" y="19092"/>
            <a:ext cx="3024003" cy="55081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1" name="Freeform 7">
            <a:extLst>
              <a:ext uri="{FF2B5EF4-FFF2-40B4-BE49-F238E27FC236}">
                <a16:creationId xmlns:a16="http://schemas.microsoft.com/office/drawing/2014/main" id="{521C62B8-292F-1005-E8EE-A662630F91B7}"/>
              </a:ext>
            </a:extLst>
          </p:cNvPr>
          <p:cNvSpPr/>
          <p:nvPr/>
        </p:nvSpPr>
        <p:spPr>
          <a:xfrm>
            <a:off x="2902269" y="-9125"/>
            <a:ext cx="3024003" cy="615025"/>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97">
    <p:spTree>
      <p:nvGrpSpPr>
        <p:cNvPr id="1" name=""/>
        <p:cNvGrpSpPr/>
        <p:nvPr/>
      </p:nvGrpSpPr>
      <p:grpSpPr>
        <a:xfrm>
          <a:off x="0" y="0"/>
          <a:ext cx="0" cy="0"/>
          <a:chOff x="0" y="0"/>
          <a:chExt cx="0" cy="0"/>
        </a:xfrm>
      </p:grpSpPr>
      <p:sp>
        <p:nvSpPr>
          <p:cNvPr id="3" name="TextBox 5">
            <a:extLst>
              <a:ext uri="{FF2B5EF4-FFF2-40B4-BE49-F238E27FC236}">
                <a16:creationId xmlns:a16="http://schemas.microsoft.com/office/drawing/2014/main" id="{8E96A05F-EA06-10E8-A728-80A48C6E70F0}"/>
              </a:ext>
            </a:extLst>
          </p:cNvPr>
          <p:cNvSpPr txBox="1"/>
          <p:nvPr/>
        </p:nvSpPr>
        <p:spPr>
          <a:xfrm>
            <a:off x="1466002" y="2318068"/>
            <a:ext cx="4655759" cy="93185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70"/>
              </a:lnSpc>
              <a:spcBef>
                <a:spcPts val="0"/>
              </a:spcBef>
              <a:spcAft>
                <a:spcPts val="0"/>
              </a:spcAft>
              <a:buNone/>
              <a:tabLst/>
              <a:defRPr sz="1800" b="0" i="0" u="none" strike="noStrike" kern="0" cap="none" spc="0" baseline="0">
                <a:solidFill>
                  <a:srgbClr val="000000"/>
                </a:solidFill>
                <a:uFillTx/>
              </a:defRPr>
            </a:pPr>
            <a:r>
              <a:rPr lang="en-CY" sz="7522" b="1" i="0" u="none" strike="noStrike" kern="1200" cap="none" spc="-526" baseline="0">
                <a:solidFill>
                  <a:srgbClr val="F4A64E"/>
                </a:solidFill>
                <a:uFillTx/>
                <a:latin typeface="Open Sans Bold"/>
                <a:ea typeface="Open Sans Bold"/>
                <a:cs typeface="Open Sans Bold"/>
              </a:rPr>
              <a:t>Activity 15</a:t>
            </a:r>
            <a:endParaRPr lang="en-US" sz="7522" b="1" i="0" u="none" strike="noStrike" kern="1200" cap="none" spc="-526" baseline="0">
              <a:solidFill>
                <a:srgbClr val="F4A64E"/>
              </a:solidFill>
              <a:uFillTx/>
              <a:latin typeface="Open Sans Bold"/>
              <a:ea typeface="Open Sans Bold"/>
              <a:cs typeface="Open Sans Bold"/>
            </a:endParaRPr>
          </a:p>
        </p:txBody>
      </p:sp>
      <p:sp>
        <p:nvSpPr>
          <p:cNvPr id="6" name="Freeform 6">
            <a:extLst>
              <a:ext uri="{FF2B5EF4-FFF2-40B4-BE49-F238E27FC236}">
                <a16:creationId xmlns:a16="http://schemas.microsoft.com/office/drawing/2014/main" id="{8AA97597-32D1-D005-2715-4A89E20008B2}"/>
              </a:ext>
            </a:extLst>
          </p:cNvPr>
          <p:cNvSpPr/>
          <p:nvPr/>
        </p:nvSpPr>
        <p:spPr>
          <a:xfrm>
            <a:off x="1699723" y="19092"/>
            <a:ext cx="3024003" cy="55081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7">
            <a:extLst>
              <a:ext uri="{FF2B5EF4-FFF2-40B4-BE49-F238E27FC236}">
                <a16:creationId xmlns:a16="http://schemas.microsoft.com/office/drawing/2014/main" id="{CD327054-5EE4-F7B9-B4FA-4BDEA4156335}"/>
              </a:ext>
            </a:extLst>
          </p:cNvPr>
          <p:cNvSpPr/>
          <p:nvPr/>
        </p:nvSpPr>
        <p:spPr>
          <a:xfrm>
            <a:off x="2902269" y="-9125"/>
            <a:ext cx="3024003" cy="615025"/>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59">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57485885-291D-0437-7FD0-96DCDB721AD7}"/>
              </a:ext>
            </a:extLst>
          </p:cNvPr>
          <p:cNvSpPr txBox="1"/>
          <p:nvPr/>
        </p:nvSpPr>
        <p:spPr>
          <a:xfrm>
            <a:off x="-211089" y="258519"/>
            <a:ext cx="1314596" cy="676089"/>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5160"/>
              </a:lnSpc>
              <a:spcBef>
                <a:spcPts val="0"/>
              </a:spcBef>
              <a:spcAft>
                <a:spcPts val="0"/>
              </a:spcAft>
              <a:buNone/>
              <a:tabLst/>
              <a:defRPr sz="1800" b="0" i="0" u="none" strike="noStrike" kern="0" cap="none" spc="0" baseline="0">
                <a:solidFill>
                  <a:srgbClr val="000000"/>
                </a:solidFill>
                <a:uFillTx/>
              </a:defRPr>
            </a:pPr>
            <a:r>
              <a:rPr lang="en-US" sz="5158" b="1" i="0" u="none" strike="noStrike" kern="1200" cap="none" spc="-361" baseline="0">
                <a:solidFill>
                  <a:srgbClr val="FFFFFF"/>
                </a:solidFill>
                <a:uFillTx/>
                <a:latin typeface="Open Sans Bold"/>
                <a:ea typeface="Open Sans Bold"/>
                <a:cs typeface="Open Sans Bold"/>
              </a:rPr>
              <a:t>15</a:t>
            </a:r>
          </a:p>
        </p:txBody>
      </p:sp>
      <p:grpSp>
        <p:nvGrpSpPr>
          <p:cNvPr id="3" name="Group 10">
            <a:extLst>
              <a:ext uri="{FF2B5EF4-FFF2-40B4-BE49-F238E27FC236}">
                <a16:creationId xmlns:a16="http://schemas.microsoft.com/office/drawing/2014/main" id="{04B49516-BF26-E7A2-059D-FB638A3C7999}"/>
              </a:ext>
            </a:extLst>
          </p:cNvPr>
          <p:cNvGrpSpPr/>
          <p:nvPr/>
        </p:nvGrpSpPr>
        <p:grpSpPr>
          <a:xfrm>
            <a:off x="1334255" y="1825718"/>
            <a:ext cx="5037813" cy="2092814"/>
            <a:chOff x="1334255" y="1825718"/>
            <a:chExt cx="5037813" cy="2092814"/>
          </a:xfrm>
        </p:grpSpPr>
        <p:grpSp>
          <p:nvGrpSpPr>
            <p:cNvPr id="4" name="Group 11">
              <a:extLst>
                <a:ext uri="{FF2B5EF4-FFF2-40B4-BE49-F238E27FC236}">
                  <a16:creationId xmlns:a16="http://schemas.microsoft.com/office/drawing/2014/main" id="{7A336A37-16A3-6E63-2C41-4CF99409C6EB}"/>
                </a:ext>
              </a:extLst>
            </p:cNvPr>
            <p:cNvGrpSpPr/>
            <p:nvPr/>
          </p:nvGrpSpPr>
          <p:grpSpPr>
            <a:xfrm>
              <a:off x="1334255" y="1825718"/>
              <a:ext cx="5037813" cy="2092814"/>
              <a:chOff x="1334255" y="1825718"/>
              <a:chExt cx="5037813" cy="2092814"/>
            </a:xfrm>
          </p:grpSpPr>
          <p:sp>
            <p:nvSpPr>
              <p:cNvPr id="5" name="Freeform 12">
                <a:extLst>
                  <a:ext uri="{FF2B5EF4-FFF2-40B4-BE49-F238E27FC236}">
                    <a16:creationId xmlns:a16="http://schemas.microsoft.com/office/drawing/2014/main" id="{F123232A-E591-4886-B599-05EA9B77E482}"/>
                  </a:ext>
                </a:extLst>
              </p:cNvPr>
              <p:cNvSpPr/>
              <p:nvPr/>
            </p:nvSpPr>
            <p:spPr>
              <a:xfrm>
                <a:off x="1334255" y="1911489"/>
                <a:ext cx="5037813" cy="2007043"/>
              </a:xfrm>
              <a:custGeom>
                <a:avLst/>
                <a:gdLst>
                  <a:gd name="f0" fmla="val w"/>
                  <a:gd name="f1" fmla="val h"/>
                  <a:gd name="f2" fmla="val 0"/>
                  <a:gd name="f3" fmla="val 1118908"/>
                  <a:gd name="f4" fmla="val 445769"/>
                  <a:gd name="f5" fmla="val 91748"/>
                  <a:gd name="f6" fmla="val 1027160"/>
                  <a:gd name="f7" fmla="val 1077831"/>
                  <a:gd name="f8" fmla="val 41077"/>
                  <a:gd name="f9" fmla="val 354021"/>
                  <a:gd name="f10" fmla="val 378354"/>
                  <a:gd name="f11" fmla="val 1109242"/>
                  <a:gd name="f12" fmla="val 401691"/>
                  <a:gd name="f13" fmla="val 1092036"/>
                  <a:gd name="f14" fmla="val 418897"/>
                  <a:gd name="f15" fmla="val 1074830"/>
                  <a:gd name="f16" fmla="val 436103"/>
                  <a:gd name="f17" fmla="val 1051493"/>
                  <a:gd name="f18" fmla="val 67415"/>
                  <a:gd name="f19" fmla="val 44078"/>
                  <a:gd name="f20" fmla="val 26872"/>
                  <a:gd name="f21" fmla="val 9666"/>
                  <a:gd name="f22" fmla="*/ f0 1 1118908"/>
                  <a:gd name="f23" fmla="*/ f1 1 445769"/>
                  <a:gd name="f24" fmla="val f2"/>
                  <a:gd name="f25" fmla="val f3"/>
                  <a:gd name="f26" fmla="val f4"/>
                  <a:gd name="f27" fmla="+- f26 0 f24"/>
                  <a:gd name="f28" fmla="+- f25 0 f24"/>
                  <a:gd name="f29" fmla="*/ f28 1 1118908"/>
                  <a:gd name="f30" fmla="*/ f27 1 445769"/>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118908" h="445769">
                    <a:moveTo>
                      <a:pt x="f5" y="f2"/>
                    </a:moveTo>
                    <a:lnTo>
                      <a:pt x="f6" y="f2"/>
                    </a:lnTo>
                    <a:cubicBezTo>
                      <a:pt x="f7" y="f2"/>
                      <a:pt x="f3" y="f8"/>
                      <a:pt x="f3" y="f5"/>
                    </a:cubicBezTo>
                    <a:lnTo>
                      <a:pt x="f3" y="f9"/>
                    </a:lnTo>
                    <a:cubicBezTo>
                      <a:pt x="f3" y="f10"/>
                      <a:pt x="f11" y="f12"/>
                      <a:pt x="f13" y="f14"/>
                    </a:cubicBezTo>
                    <a:cubicBezTo>
                      <a:pt x="f15" y="f16"/>
                      <a:pt x="f17" y="f4"/>
                      <a:pt x="f6" y="f4"/>
                    </a:cubicBezTo>
                    <a:lnTo>
                      <a:pt x="f5" y="f4"/>
                    </a:lnTo>
                    <a:cubicBezTo>
                      <a:pt x="f18" y="f4"/>
                      <a:pt x="f19" y="f16"/>
                      <a:pt x="f20" y="f14"/>
                    </a:cubicBezTo>
                    <a:cubicBezTo>
                      <a:pt x="f21" y="f12"/>
                      <a:pt x="f2" y="f10"/>
                      <a:pt x="f2" y="f9"/>
                    </a:cubicBezTo>
                    <a:lnTo>
                      <a:pt x="f2" y="f5"/>
                    </a:lnTo>
                    <a:cubicBezTo>
                      <a:pt x="f2" y="f18"/>
                      <a:pt x="f21" y="f19"/>
                      <a:pt x="f20" y="f20"/>
                    </a:cubicBezTo>
                    <a:cubicBezTo>
                      <a:pt x="f19" y="f21"/>
                      <a:pt x="f18" y="f2"/>
                      <a:pt x="f5" y="f2"/>
                    </a:cubicBezTo>
                    <a:close/>
                  </a:path>
                </a:pathLst>
              </a:custGeom>
              <a:solidFill>
                <a:srgbClr val="E1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 name="TextBox 13">
                <a:extLst>
                  <a:ext uri="{FF2B5EF4-FFF2-40B4-BE49-F238E27FC236}">
                    <a16:creationId xmlns:a16="http://schemas.microsoft.com/office/drawing/2014/main" id="{2ECDD238-C3C2-C37D-F6C2-EFF12F3A974B}"/>
                  </a:ext>
                </a:extLst>
              </p:cNvPr>
              <p:cNvSpPr txBox="1"/>
              <p:nvPr/>
            </p:nvSpPr>
            <p:spPr>
              <a:xfrm>
                <a:off x="1334255" y="1825718"/>
                <a:ext cx="5037813" cy="2092814"/>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7" name="TextBox 14">
              <a:extLst>
                <a:ext uri="{FF2B5EF4-FFF2-40B4-BE49-F238E27FC236}">
                  <a16:creationId xmlns:a16="http://schemas.microsoft.com/office/drawing/2014/main" id="{124F491A-1C56-D92F-EF36-236F01A936A4}"/>
                </a:ext>
              </a:extLst>
            </p:cNvPr>
            <p:cNvSpPr txBox="1"/>
            <p:nvPr/>
          </p:nvSpPr>
          <p:spPr>
            <a:xfrm>
              <a:off x="1460433" y="2062401"/>
              <a:ext cx="4722958" cy="167272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314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76" baseline="0">
                  <a:solidFill>
                    <a:srgbClr val="464646"/>
                  </a:solidFill>
                  <a:uFillTx/>
                  <a:latin typeface="Open Sans Bold"/>
                  <a:ea typeface="Open Sans Bold"/>
                  <a:cs typeface="Open Sans Bold"/>
                </a:rPr>
                <a:t>Step 1 – Name the challenge</a:t>
              </a:r>
            </a:p>
            <a:p>
              <a:pPr marL="0" marR="0" lvl="0" indent="0" algn="ctr" defTabSz="914400" rtl="0" fontAlgn="auto" hangingPunct="1">
                <a:lnSpc>
                  <a:spcPts val="1885"/>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45" baseline="0">
                  <a:solidFill>
                    <a:srgbClr val="464646"/>
                  </a:solidFill>
                  <a:uFillTx/>
                  <a:latin typeface="Open Sans Italics"/>
                  <a:ea typeface="Open Sans Italics"/>
                  <a:cs typeface="Open Sans Italics"/>
                </a:rPr>
                <a:t>Think of a situation that felt challenging in working with diverse teams </a:t>
              </a:r>
            </a:p>
            <a:p>
              <a:pPr marL="0" marR="0" lvl="0" indent="0" algn="ctr" defTabSz="914400" rtl="0" fontAlgn="auto" hangingPunct="1">
                <a:lnSpc>
                  <a:spcPts val="1885"/>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45" baseline="0">
                  <a:solidFill>
                    <a:srgbClr val="464646"/>
                  </a:solidFill>
                  <a:uFillTx/>
                  <a:latin typeface="Open Sans Italics"/>
                  <a:ea typeface="Open Sans Italics"/>
                  <a:cs typeface="Open Sans Italics"/>
                </a:rPr>
                <a:t>or new colleagues.</a:t>
              </a:r>
            </a:p>
            <a:p>
              <a:pPr marL="0" marR="0" lvl="0" indent="0" algn="ctr" defTabSz="914400" rtl="0" fontAlgn="auto" hangingPunct="1">
                <a:lnSpc>
                  <a:spcPts val="22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53" baseline="0">
                  <a:solidFill>
                    <a:srgbClr val="464646"/>
                  </a:solidFill>
                  <a:uFillTx/>
                  <a:latin typeface="Open Sans"/>
                  <a:ea typeface="Open Sans"/>
                  <a:cs typeface="Open Sans"/>
                </a:rPr>
                <a:t>Challenge:_____________________________________________________________________________________________________________________________________________________________________________________</a:t>
              </a:r>
            </a:p>
          </p:txBody>
        </p:sp>
      </p:grpSp>
      <p:grpSp>
        <p:nvGrpSpPr>
          <p:cNvPr id="8" name="Group 15">
            <a:extLst>
              <a:ext uri="{FF2B5EF4-FFF2-40B4-BE49-F238E27FC236}">
                <a16:creationId xmlns:a16="http://schemas.microsoft.com/office/drawing/2014/main" id="{E8F73280-BAD0-FCAA-5CD8-36C0F1028735}"/>
              </a:ext>
            </a:extLst>
          </p:cNvPr>
          <p:cNvGrpSpPr/>
          <p:nvPr/>
        </p:nvGrpSpPr>
        <p:grpSpPr>
          <a:xfrm>
            <a:off x="1419505" y="3989170"/>
            <a:ext cx="4867314" cy="2110444"/>
            <a:chOff x="1419505" y="3989170"/>
            <a:chExt cx="4867314" cy="2110444"/>
          </a:xfrm>
        </p:grpSpPr>
        <p:grpSp>
          <p:nvGrpSpPr>
            <p:cNvPr id="9" name="Group 16">
              <a:extLst>
                <a:ext uri="{FF2B5EF4-FFF2-40B4-BE49-F238E27FC236}">
                  <a16:creationId xmlns:a16="http://schemas.microsoft.com/office/drawing/2014/main" id="{70CB71B3-0EA9-E2ED-D53C-1692E9C0288D}"/>
                </a:ext>
              </a:extLst>
            </p:cNvPr>
            <p:cNvGrpSpPr/>
            <p:nvPr/>
          </p:nvGrpSpPr>
          <p:grpSpPr>
            <a:xfrm>
              <a:off x="1419505" y="3989170"/>
              <a:ext cx="4867314" cy="2110444"/>
              <a:chOff x="1419505" y="3989170"/>
              <a:chExt cx="4867314" cy="2110444"/>
            </a:xfrm>
          </p:grpSpPr>
          <p:sp>
            <p:nvSpPr>
              <p:cNvPr id="10" name="Freeform 17">
                <a:extLst>
                  <a:ext uri="{FF2B5EF4-FFF2-40B4-BE49-F238E27FC236}">
                    <a16:creationId xmlns:a16="http://schemas.microsoft.com/office/drawing/2014/main" id="{B0D5157A-A510-2878-DD09-0C1922881D67}"/>
                  </a:ext>
                </a:extLst>
              </p:cNvPr>
              <p:cNvSpPr/>
              <p:nvPr/>
            </p:nvSpPr>
            <p:spPr>
              <a:xfrm>
                <a:off x="1419505" y="4096338"/>
                <a:ext cx="4867314" cy="2003276"/>
              </a:xfrm>
              <a:custGeom>
                <a:avLst/>
                <a:gdLst>
                  <a:gd name="f0" fmla="val w"/>
                  <a:gd name="f1" fmla="val h"/>
                  <a:gd name="f2" fmla="val 0"/>
                  <a:gd name="f3" fmla="val 865183"/>
                  <a:gd name="f4" fmla="val 356090"/>
                  <a:gd name="f5" fmla="val 118654"/>
                  <a:gd name="f6" fmla="val 746529"/>
                  <a:gd name="f7" fmla="val 777998"/>
                  <a:gd name="f8" fmla="val 808178"/>
                  <a:gd name="f9" fmla="val 12501"/>
                  <a:gd name="f10" fmla="val 830430"/>
                  <a:gd name="f11" fmla="val 34753"/>
                  <a:gd name="f12" fmla="val 852682"/>
                  <a:gd name="f13" fmla="val 57005"/>
                  <a:gd name="f14" fmla="val 87185"/>
                  <a:gd name="f15" fmla="val 237435"/>
                  <a:gd name="f16" fmla="val 268905"/>
                  <a:gd name="f17" fmla="val 299085"/>
                  <a:gd name="f18" fmla="val 321337"/>
                  <a:gd name="f19" fmla="val 343589"/>
                  <a:gd name="f20" fmla="val 53123"/>
                  <a:gd name="f21" fmla="val 302966"/>
                  <a:gd name="f22" fmla="*/ f0 1 865183"/>
                  <a:gd name="f23" fmla="*/ f1 1 356090"/>
                  <a:gd name="f24" fmla="val f2"/>
                  <a:gd name="f25" fmla="val f3"/>
                  <a:gd name="f26" fmla="val f4"/>
                  <a:gd name="f27" fmla="+- f26 0 f24"/>
                  <a:gd name="f28" fmla="+- f25 0 f24"/>
                  <a:gd name="f29" fmla="*/ f28 1 865183"/>
                  <a:gd name="f30" fmla="*/ f27 1 356090"/>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865183" h="356090">
                    <a:moveTo>
                      <a:pt x="f5" y="f2"/>
                    </a:moveTo>
                    <a:lnTo>
                      <a:pt x="f6" y="f2"/>
                    </a:lnTo>
                    <a:cubicBezTo>
                      <a:pt x="f7" y="f2"/>
                      <a:pt x="f8" y="f9"/>
                      <a:pt x="f10" y="f11"/>
                    </a:cubicBezTo>
                    <a:cubicBezTo>
                      <a:pt x="f12" y="f13"/>
                      <a:pt x="f3" y="f14"/>
                      <a:pt x="f3" y="f5"/>
                    </a:cubicBezTo>
                    <a:lnTo>
                      <a:pt x="f3" y="f15"/>
                    </a:lnTo>
                    <a:cubicBezTo>
                      <a:pt x="f3" y="f16"/>
                      <a:pt x="f12" y="f17"/>
                      <a:pt x="f10" y="f18"/>
                    </a:cubicBezTo>
                    <a:cubicBezTo>
                      <a:pt x="f8" y="f19"/>
                      <a:pt x="f7" y="f4"/>
                      <a:pt x="f6" y="f4"/>
                    </a:cubicBezTo>
                    <a:lnTo>
                      <a:pt x="f5" y="f4"/>
                    </a:lnTo>
                    <a:cubicBezTo>
                      <a:pt x="f20" y="f4"/>
                      <a:pt x="f2" y="f21"/>
                      <a:pt x="f2" y="f15"/>
                    </a:cubicBezTo>
                    <a:lnTo>
                      <a:pt x="f2" y="f5"/>
                    </a:lnTo>
                    <a:cubicBezTo>
                      <a:pt x="f2" y="f20"/>
                      <a:pt x="f20" y="f2"/>
                      <a:pt x="f5" y="f2"/>
                    </a:cubicBezTo>
                    <a:close/>
                  </a:path>
                </a:pathLst>
              </a:custGeom>
              <a:solidFill>
                <a:srgbClr val="FDEDDC">
                  <a:alpha val="74902"/>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1" name="TextBox 18">
                <a:extLst>
                  <a:ext uri="{FF2B5EF4-FFF2-40B4-BE49-F238E27FC236}">
                    <a16:creationId xmlns:a16="http://schemas.microsoft.com/office/drawing/2014/main" id="{50FA272A-C0F6-B957-1E0E-AED69910CCB7}"/>
                  </a:ext>
                </a:extLst>
              </p:cNvPr>
              <p:cNvSpPr txBox="1"/>
              <p:nvPr/>
            </p:nvSpPr>
            <p:spPr>
              <a:xfrm>
                <a:off x="1419505" y="3989170"/>
                <a:ext cx="4867314" cy="2110444"/>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2" name="TextBox 19">
              <a:extLst>
                <a:ext uri="{FF2B5EF4-FFF2-40B4-BE49-F238E27FC236}">
                  <a16:creationId xmlns:a16="http://schemas.microsoft.com/office/drawing/2014/main" id="{BDE43FDB-3E2B-74F3-593D-FC772586F76F}"/>
                </a:ext>
              </a:extLst>
            </p:cNvPr>
            <p:cNvSpPr txBox="1"/>
            <p:nvPr/>
          </p:nvSpPr>
          <p:spPr>
            <a:xfrm>
              <a:off x="1648526" y="4233041"/>
              <a:ext cx="4403101" cy="167272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314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76" baseline="0">
                  <a:solidFill>
                    <a:srgbClr val="464646"/>
                  </a:solidFill>
                  <a:uFillTx/>
                  <a:latin typeface="Open Sans Bold"/>
                  <a:ea typeface="Open Sans Bold"/>
                  <a:cs typeface="Open Sans Bold"/>
                </a:rPr>
                <a:t>Step 2 – Reframe the challenge</a:t>
              </a:r>
            </a:p>
            <a:p>
              <a:pPr marL="0" marR="0" lvl="0" indent="0" algn="ctr" defTabSz="914400" rtl="0" fontAlgn="auto" hangingPunct="1">
                <a:lnSpc>
                  <a:spcPts val="1885"/>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45" baseline="0">
                  <a:solidFill>
                    <a:srgbClr val="464646"/>
                  </a:solidFill>
                  <a:uFillTx/>
                  <a:latin typeface="Open Sans Italics"/>
                  <a:ea typeface="Open Sans Italics"/>
                  <a:cs typeface="Open Sans Italics"/>
                </a:rPr>
                <a:t>What skills, perspectives, or learning opportunities could this </a:t>
              </a:r>
            </a:p>
            <a:p>
              <a:pPr marL="0" marR="0" lvl="0" indent="0" algn="ctr" defTabSz="914400" rtl="0" fontAlgn="auto" hangingPunct="1">
                <a:lnSpc>
                  <a:spcPts val="1885"/>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45" baseline="0">
                  <a:solidFill>
                    <a:srgbClr val="464646"/>
                  </a:solidFill>
                  <a:uFillTx/>
                  <a:latin typeface="Open Sans Italics"/>
                  <a:ea typeface="Open Sans Italics"/>
                  <a:cs typeface="Open Sans Italics"/>
                </a:rPr>
                <a:t>situation bring?</a:t>
              </a:r>
            </a:p>
            <a:p>
              <a:pPr marL="0" marR="0" lvl="0" indent="0" algn="ctr" defTabSz="914400" rtl="0" fontAlgn="auto" hangingPunct="1">
                <a:lnSpc>
                  <a:spcPts val="22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53" baseline="0">
                  <a:solidFill>
                    <a:srgbClr val="464646"/>
                  </a:solidFill>
                  <a:uFillTx/>
                  <a:latin typeface="Open Sans"/>
                  <a:ea typeface="Open Sans"/>
                  <a:cs typeface="Open Sans"/>
                </a:rPr>
                <a:t>Possible opportunities:____________________________________</a:t>
              </a:r>
            </a:p>
            <a:p>
              <a:pPr marL="0" marR="0" lvl="0" indent="0" algn="ctr" defTabSz="914400" rtl="0" fontAlgn="auto" hangingPunct="1">
                <a:lnSpc>
                  <a:spcPts val="22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53" baseline="0">
                  <a:solidFill>
                    <a:srgbClr val="464646"/>
                  </a:solidFill>
                  <a:uFillTx/>
                  <a:latin typeface="Open Sans"/>
                  <a:ea typeface="Open Sans"/>
                  <a:cs typeface="Open Sans"/>
                </a:rPr>
                <a:t>________________________________________________________________________________________________________________________</a:t>
              </a:r>
            </a:p>
          </p:txBody>
        </p:sp>
      </p:grpSp>
      <p:grpSp>
        <p:nvGrpSpPr>
          <p:cNvPr id="13" name="Group 20">
            <a:extLst>
              <a:ext uri="{FF2B5EF4-FFF2-40B4-BE49-F238E27FC236}">
                <a16:creationId xmlns:a16="http://schemas.microsoft.com/office/drawing/2014/main" id="{78443700-5BB1-E7E8-18F8-1CB4E2CF3903}"/>
              </a:ext>
            </a:extLst>
          </p:cNvPr>
          <p:cNvGrpSpPr/>
          <p:nvPr/>
        </p:nvGrpSpPr>
        <p:grpSpPr>
          <a:xfrm>
            <a:off x="1482964" y="6178271"/>
            <a:ext cx="4740395" cy="2129674"/>
            <a:chOff x="1482964" y="6178271"/>
            <a:chExt cx="4740395" cy="2129674"/>
          </a:xfrm>
        </p:grpSpPr>
        <p:grpSp>
          <p:nvGrpSpPr>
            <p:cNvPr id="14" name="Group 21">
              <a:extLst>
                <a:ext uri="{FF2B5EF4-FFF2-40B4-BE49-F238E27FC236}">
                  <a16:creationId xmlns:a16="http://schemas.microsoft.com/office/drawing/2014/main" id="{30AEB25D-6250-B429-C21B-048CFCE39363}"/>
                </a:ext>
              </a:extLst>
            </p:cNvPr>
            <p:cNvGrpSpPr/>
            <p:nvPr/>
          </p:nvGrpSpPr>
          <p:grpSpPr>
            <a:xfrm>
              <a:off x="1482964" y="6178271"/>
              <a:ext cx="4740395" cy="2129674"/>
              <a:chOff x="1482964" y="6178271"/>
              <a:chExt cx="4740395" cy="2129674"/>
            </a:xfrm>
          </p:grpSpPr>
          <p:sp>
            <p:nvSpPr>
              <p:cNvPr id="15" name="Freeform 22">
                <a:extLst>
                  <a:ext uri="{FF2B5EF4-FFF2-40B4-BE49-F238E27FC236}">
                    <a16:creationId xmlns:a16="http://schemas.microsoft.com/office/drawing/2014/main" id="{0DE73F65-3AFC-F6D6-3A33-EF8911AB2A3C}"/>
                  </a:ext>
                </a:extLst>
              </p:cNvPr>
              <p:cNvSpPr/>
              <p:nvPr/>
            </p:nvSpPr>
            <p:spPr>
              <a:xfrm>
                <a:off x="1482964" y="6277420"/>
                <a:ext cx="4740395" cy="2030525"/>
              </a:xfrm>
              <a:custGeom>
                <a:avLst/>
                <a:gdLst>
                  <a:gd name="f0" fmla="val w"/>
                  <a:gd name="f1" fmla="val h"/>
                  <a:gd name="f2" fmla="val 0"/>
                  <a:gd name="f3" fmla="val 910766"/>
                  <a:gd name="f4" fmla="val 390122"/>
                  <a:gd name="f5" fmla="val 112716"/>
                  <a:gd name="f6" fmla="val 798050"/>
                  <a:gd name="f7" fmla="val 860301"/>
                  <a:gd name="f8" fmla="val 50465"/>
                  <a:gd name="f9" fmla="val 277406"/>
                  <a:gd name="f10" fmla="val 339658"/>
                  <a:gd name="f11" fmla="*/ f0 1 910766"/>
                  <a:gd name="f12" fmla="*/ f1 1 390122"/>
                  <a:gd name="f13" fmla="val f2"/>
                  <a:gd name="f14" fmla="val f3"/>
                  <a:gd name="f15" fmla="val f4"/>
                  <a:gd name="f16" fmla="+- f15 0 f13"/>
                  <a:gd name="f17" fmla="+- f14 0 f13"/>
                  <a:gd name="f18" fmla="*/ f17 1 910766"/>
                  <a:gd name="f19" fmla="*/ f16 1 390122"/>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910766" h="390122">
                    <a:moveTo>
                      <a:pt x="f5" y="f2"/>
                    </a:moveTo>
                    <a:lnTo>
                      <a:pt x="f6" y="f2"/>
                    </a:lnTo>
                    <a:cubicBezTo>
                      <a:pt x="f7" y="f2"/>
                      <a:pt x="f3" y="f8"/>
                      <a:pt x="f3" y="f5"/>
                    </a:cubicBezTo>
                    <a:lnTo>
                      <a:pt x="f3" y="f9"/>
                    </a:lnTo>
                    <a:cubicBezTo>
                      <a:pt x="f3" y="f10"/>
                      <a:pt x="f7" y="f4"/>
                      <a:pt x="f6" y="f4"/>
                    </a:cubicBezTo>
                    <a:lnTo>
                      <a:pt x="f5" y="f4"/>
                    </a:lnTo>
                    <a:cubicBezTo>
                      <a:pt x="f8" y="f4"/>
                      <a:pt x="f2" y="f10"/>
                      <a:pt x="f2" y="f9"/>
                    </a:cubicBezTo>
                    <a:lnTo>
                      <a:pt x="f2" y="f5"/>
                    </a:lnTo>
                    <a:cubicBezTo>
                      <a:pt x="f2" y="f8"/>
                      <a:pt x="f8" y="f2"/>
                      <a:pt x="f5" y="f2"/>
                    </a:cubicBezTo>
                    <a:close/>
                  </a:path>
                </a:pathLst>
              </a:custGeom>
              <a:solidFill>
                <a:srgbClr val="E1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6" name="TextBox 23">
                <a:extLst>
                  <a:ext uri="{FF2B5EF4-FFF2-40B4-BE49-F238E27FC236}">
                    <a16:creationId xmlns:a16="http://schemas.microsoft.com/office/drawing/2014/main" id="{F285E31F-25FC-5E8B-34D9-7349568C5331}"/>
                  </a:ext>
                </a:extLst>
              </p:cNvPr>
              <p:cNvSpPr txBox="1"/>
              <p:nvPr/>
            </p:nvSpPr>
            <p:spPr>
              <a:xfrm>
                <a:off x="1482964" y="6178271"/>
                <a:ext cx="4740395" cy="2129674"/>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7" name="TextBox 24">
              <a:extLst>
                <a:ext uri="{FF2B5EF4-FFF2-40B4-BE49-F238E27FC236}">
                  <a16:creationId xmlns:a16="http://schemas.microsoft.com/office/drawing/2014/main" id="{3512C0C6-16C5-9843-B9E4-C8353C9EE88F}"/>
                </a:ext>
              </a:extLst>
            </p:cNvPr>
            <p:cNvSpPr txBox="1"/>
            <p:nvPr/>
          </p:nvSpPr>
          <p:spPr>
            <a:xfrm>
              <a:off x="1702813" y="6399620"/>
              <a:ext cx="4300706" cy="167272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314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76" baseline="0">
                  <a:solidFill>
                    <a:srgbClr val="464646"/>
                  </a:solidFill>
                  <a:uFillTx/>
                  <a:latin typeface="Open Sans Bold"/>
                  <a:ea typeface="Open Sans Bold"/>
                  <a:cs typeface="Open Sans Bold"/>
                </a:rPr>
                <a:t>Step 3 – Shared responsibility</a:t>
              </a:r>
            </a:p>
            <a:p>
              <a:pPr marL="0" marR="0" lvl="0" indent="0" algn="ctr" defTabSz="914400" rtl="0" fontAlgn="auto" hangingPunct="1">
                <a:lnSpc>
                  <a:spcPts val="1885"/>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45" baseline="0">
                  <a:solidFill>
                    <a:srgbClr val="464646"/>
                  </a:solidFill>
                  <a:uFillTx/>
                  <a:latin typeface="Open Sans Italics"/>
                  <a:ea typeface="Open Sans Italics"/>
                  <a:cs typeface="Open Sans Italics"/>
                </a:rPr>
                <a:t>What can the team or organisation do differently to turn </a:t>
              </a:r>
            </a:p>
            <a:p>
              <a:pPr marL="0" marR="0" lvl="0" indent="0" algn="ctr" defTabSz="914400" rtl="0" fontAlgn="auto" hangingPunct="1">
                <a:lnSpc>
                  <a:spcPts val="1885"/>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45" baseline="0">
                  <a:solidFill>
                    <a:srgbClr val="464646"/>
                  </a:solidFill>
                  <a:uFillTx/>
                  <a:latin typeface="Open Sans Italics"/>
                  <a:ea typeface="Open Sans Italics"/>
                  <a:cs typeface="Open Sans Italics"/>
                </a:rPr>
                <a:t>this into a positive experience?</a:t>
              </a:r>
            </a:p>
            <a:p>
              <a:pPr marL="0" marR="0" lvl="0" indent="0" algn="ctr" defTabSz="914400" rtl="0" fontAlgn="auto" hangingPunct="1">
                <a:lnSpc>
                  <a:spcPts val="22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53" baseline="0">
                  <a:solidFill>
                    <a:srgbClr val="464646"/>
                  </a:solidFill>
                  <a:uFillTx/>
                  <a:latin typeface="Open Sans"/>
                  <a:ea typeface="Open Sans"/>
                  <a:cs typeface="Open Sans"/>
                </a:rPr>
                <a:t>Actions or ideas:_________________________________________</a:t>
              </a:r>
            </a:p>
            <a:p>
              <a:pPr marL="0" marR="0" lvl="0" indent="0" algn="ctr" defTabSz="914400" rtl="0" fontAlgn="auto" hangingPunct="1">
                <a:lnSpc>
                  <a:spcPts val="22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53" baseline="0">
                  <a:solidFill>
                    <a:srgbClr val="464646"/>
                  </a:solidFill>
                  <a:uFillTx/>
                  <a:latin typeface="Open Sans"/>
                  <a:ea typeface="Open Sans"/>
                  <a:cs typeface="Open Sans"/>
                </a:rPr>
                <a:t>___________________________________________________________________________________________________________________</a:t>
              </a:r>
            </a:p>
          </p:txBody>
        </p:sp>
      </p:grpSp>
      <p:grpSp>
        <p:nvGrpSpPr>
          <p:cNvPr id="18" name="Group 25">
            <a:extLst>
              <a:ext uri="{FF2B5EF4-FFF2-40B4-BE49-F238E27FC236}">
                <a16:creationId xmlns:a16="http://schemas.microsoft.com/office/drawing/2014/main" id="{C5114B18-052C-1296-D252-34C1E9F06AC9}"/>
              </a:ext>
            </a:extLst>
          </p:cNvPr>
          <p:cNvGrpSpPr/>
          <p:nvPr/>
        </p:nvGrpSpPr>
        <p:grpSpPr>
          <a:xfrm>
            <a:off x="1401610" y="8383283"/>
            <a:ext cx="4903104" cy="1927728"/>
            <a:chOff x="1401610" y="8383283"/>
            <a:chExt cx="4903104" cy="1927728"/>
          </a:xfrm>
        </p:grpSpPr>
        <p:grpSp>
          <p:nvGrpSpPr>
            <p:cNvPr id="19" name="Group 26">
              <a:extLst>
                <a:ext uri="{FF2B5EF4-FFF2-40B4-BE49-F238E27FC236}">
                  <a16:creationId xmlns:a16="http://schemas.microsoft.com/office/drawing/2014/main" id="{8BB057F0-57F3-7971-0C37-3E1CFB7D8C2D}"/>
                </a:ext>
              </a:extLst>
            </p:cNvPr>
            <p:cNvGrpSpPr/>
            <p:nvPr/>
          </p:nvGrpSpPr>
          <p:grpSpPr>
            <a:xfrm>
              <a:off x="1401610" y="8383283"/>
              <a:ext cx="4903104" cy="1927728"/>
              <a:chOff x="1401610" y="8383283"/>
              <a:chExt cx="4903104" cy="1927728"/>
            </a:xfrm>
          </p:grpSpPr>
          <p:sp>
            <p:nvSpPr>
              <p:cNvPr id="20" name="Freeform 27">
                <a:extLst>
                  <a:ext uri="{FF2B5EF4-FFF2-40B4-BE49-F238E27FC236}">
                    <a16:creationId xmlns:a16="http://schemas.microsoft.com/office/drawing/2014/main" id="{F19F50FA-F5C5-538A-3A23-86503084910F}"/>
                  </a:ext>
                </a:extLst>
              </p:cNvPr>
              <p:cNvSpPr/>
              <p:nvPr/>
            </p:nvSpPr>
            <p:spPr>
              <a:xfrm>
                <a:off x="1401610" y="8485750"/>
                <a:ext cx="4903104" cy="1825261"/>
              </a:xfrm>
              <a:custGeom>
                <a:avLst/>
                <a:gdLst>
                  <a:gd name="f0" fmla="val w"/>
                  <a:gd name="f1" fmla="val h"/>
                  <a:gd name="f2" fmla="val 0"/>
                  <a:gd name="f3" fmla="val 911559"/>
                  <a:gd name="f4" fmla="val 339343"/>
                  <a:gd name="f5" fmla="val 112618"/>
                  <a:gd name="f6" fmla="val 798942"/>
                  <a:gd name="f7" fmla="val 861139"/>
                  <a:gd name="f8" fmla="val 50421"/>
                  <a:gd name="f9" fmla="val 226725"/>
                  <a:gd name="f10" fmla="val 288922"/>
                  <a:gd name="f11" fmla="*/ f0 1 911559"/>
                  <a:gd name="f12" fmla="*/ f1 1 339343"/>
                  <a:gd name="f13" fmla="val f2"/>
                  <a:gd name="f14" fmla="val f3"/>
                  <a:gd name="f15" fmla="val f4"/>
                  <a:gd name="f16" fmla="+- f15 0 f13"/>
                  <a:gd name="f17" fmla="+- f14 0 f13"/>
                  <a:gd name="f18" fmla="*/ f17 1 911559"/>
                  <a:gd name="f19" fmla="*/ f16 1 33934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911559" h="339343">
                    <a:moveTo>
                      <a:pt x="f5" y="f2"/>
                    </a:moveTo>
                    <a:lnTo>
                      <a:pt x="f6" y="f2"/>
                    </a:lnTo>
                    <a:cubicBezTo>
                      <a:pt x="f7" y="f2"/>
                      <a:pt x="f3" y="f8"/>
                      <a:pt x="f3" y="f5"/>
                    </a:cubicBezTo>
                    <a:lnTo>
                      <a:pt x="f3" y="f9"/>
                    </a:lnTo>
                    <a:cubicBezTo>
                      <a:pt x="f3" y="f10"/>
                      <a:pt x="f7" y="f4"/>
                      <a:pt x="f6" y="f4"/>
                    </a:cubicBezTo>
                    <a:lnTo>
                      <a:pt x="f5" y="f4"/>
                    </a:lnTo>
                    <a:cubicBezTo>
                      <a:pt x="f8" y="f4"/>
                      <a:pt x="f2" y="f10"/>
                      <a:pt x="f2" y="f9"/>
                    </a:cubicBezTo>
                    <a:lnTo>
                      <a:pt x="f2" y="f5"/>
                    </a:lnTo>
                    <a:cubicBezTo>
                      <a:pt x="f2" y="f8"/>
                      <a:pt x="f8" y="f2"/>
                      <a:pt x="f5" y="f2"/>
                    </a:cubicBezTo>
                    <a:close/>
                  </a:path>
                </a:pathLst>
              </a:custGeom>
              <a:solidFill>
                <a:srgbClr val="FDEDDC">
                  <a:alpha val="74902"/>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1" name="TextBox 28">
                <a:extLst>
                  <a:ext uri="{FF2B5EF4-FFF2-40B4-BE49-F238E27FC236}">
                    <a16:creationId xmlns:a16="http://schemas.microsoft.com/office/drawing/2014/main" id="{923AB595-1C2E-EB47-8897-0660899E3366}"/>
                  </a:ext>
                </a:extLst>
              </p:cNvPr>
              <p:cNvSpPr txBox="1"/>
              <p:nvPr/>
            </p:nvSpPr>
            <p:spPr>
              <a:xfrm>
                <a:off x="1401610" y="8383283"/>
                <a:ext cx="4903104" cy="1927719"/>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22" name="TextBox 29">
              <a:extLst>
                <a:ext uri="{FF2B5EF4-FFF2-40B4-BE49-F238E27FC236}">
                  <a16:creationId xmlns:a16="http://schemas.microsoft.com/office/drawing/2014/main" id="{61846E7C-55FF-127C-4217-09182D8A2B4C}"/>
                </a:ext>
              </a:extLst>
            </p:cNvPr>
            <p:cNvSpPr txBox="1"/>
            <p:nvPr/>
          </p:nvSpPr>
          <p:spPr>
            <a:xfrm>
              <a:off x="1561091" y="8613940"/>
              <a:ext cx="4552870" cy="147269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314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76" baseline="0">
                  <a:solidFill>
                    <a:srgbClr val="464646"/>
                  </a:solidFill>
                  <a:uFillTx/>
                  <a:latin typeface="Open Sans Bold"/>
                  <a:ea typeface="Open Sans Bold"/>
                  <a:cs typeface="Open Sans Bold"/>
                </a:rPr>
                <a:t>Step 4 – One small change</a:t>
              </a:r>
            </a:p>
            <a:p>
              <a:pPr marL="0" marR="0" lvl="0" indent="0" algn="ctr" defTabSz="914400" rtl="0" fontAlgn="auto" hangingPunct="1">
                <a:lnSpc>
                  <a:spcPts val="2195"/>
                </a:lnSpc>
                <a:spcBef>
                  <a:spcPts val="0"/>
                </a:spcBef>
                <a:spcAft>
                  <a:spcPts val="0"/>
                </a:spcAft>
                <a:buNone/>
                <a:tabLst/>
                <a:defRPr sz="1800" b="0" i="0" u="none" strike="noStrike" kern="0" cap="none" spc="0" baseline="0">
                  <a:solidFill>
                    <a:srgbClr val="000000"/>
                  </a:solidFill>
                  <a:uFillTx/>
                </a:defRPr>
              </a:pPr>
              <a:r>
                <a:rPr lang="en-US" sz="1399" b="0" i="1" u="none" strike="noStrike" kern="1200" cap="none" spc="-53" baseline="0">
                  <a:solidFill>
                    <a:srgbClr val="464646"/>
                  </a:solidFill>
                  <a:uFillTx/>
                  <a:latin typeface="Open Sans Italics"/>
                  <a:ea typeface="Open Sans Italics"/>
                  <a:cs typeface="Open Sans Italics"/>
                </a:rPr>
                <a:t>What is one small action we can try in the coming weeks?</a:t>
              </a:r>
            </a:p>
            <a:p>
              <a:pPr marL="0" marR="0" lvl="0" indent="0" algn="ctr" defTabSz="914400" rtl="0" fontAlgn="auto" hangingPunct="1">
                <a:lnSpc>
                  <a:spcPts val="2195"/>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53" baseline="0">
                  <a:solidFill>
                    <a:srgbClr val="464646"/>
                  </a:solidFill>
                  <a:uFillTx/>
                  <a:latin typeface="Open Sans"/>
                  <a:ea typeface="Open Sans"/>
                  <a:cs typeface="Open Sans"/>
                </a:rPr>
                <a:t>Action:_____________________________________________________</a:t>
              </a:r>
            </a:p>
            <a:p>
              <a:pPr marL="0" marR="0" lvl="0" indent="0" algn="ctr" defTabSz="914400" rtl="0" fontAlgn="auto" hangingPunct="1">
                <a:lnSpc>
                  <a:spcPts val="2195"/>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53" baseline="0">
                  <a:solidFill>
                    <a:srgbClr val="464646"/>
                  </a:solidFill>
                  <a:uFillTx/>
                  <a:latin typeface="Open Sans"/>
                  <a:ea typeface="Open Sans"/>
                  <a:cs typeface="Open Sans"/>
                </a:rPr>
                <a:t>____________________________________________________________________________________________________________________________</a:t>
              </a:r>
            </a:p>
          </p:txBody>
        </p:sp>
      </p:grpSp>
      <p:sp>
        <p:nvSpPr>
          <p:cNvPr id="23" name="Freeform 30">
            <a:extLst>
              <a:ext uri="{FF2B5EF4-FFF2-40B4-BE49-F238E27FC236}">
                <a16:creationId xmlns:a16="http://schemas.microsoft.com/office/drawing/2014/main" id="{054F0E36-1A9F-E53C-AEFD-6D7A7352621A}"/>
              </a:ext>
            </a:extLst>
          </p:cNvPr>
          <p:cNvSpPr/>
          <p:nvPr/>
        </p:nvSpPr>
        <p:spPr>
          <a:xfrm>
            <a:off x="564779" y="2915006"/>
            <a:ext cx="854726" cy="2182965"/>
          </a:xfrm>
          <a:custGeom>
            <a:avLst/>
            <a:gdLst>
              <a:gd name="f0" fmla="val w"/>
              <a:gd name="f1" fmla="val h"/>
              <a:gd name="f2" fmla="val 0"/>
              <a:gd name="f3" fmla="val 854727"/>
              <a:gd name="f4" fmla="val 2182966"/>
              <a:gd name="f5" fmla="val 769476"/>
              <a:gd name="f6" fmla="val 323850"/>
              <a:gd name="f7" fmla="val 144992"/>
              <a:gd name="f8" fmla="val 144993"/>
              <a:gd name="f9" fmla="val 1859117"/>
              <a:gd name="f10" fmla="val 1945007"/>
              <a:gd name="f11" fmla="val 34120"/>
              <a:gd name="f12" fmla="val 2027380"/>
              <a:gd name="f13" fmla="val 94853"/>
              <a:gd name="f14" fmla="val 2088113"/>
              <a:gd name="f15" fmla="val 155587"/>
              <a:gd name="f16" fmla="val 2148847"/>
              <a:gd name="f17" fmla="val 237959"/>
              <a:gd name="f18" fmla="val 2182967"/>
              <a:gd name="f19" fmla="*/ f0 1 854727"/>
              <a:gd name="f20" fmla="*/ f1 1 2182966"/>
              <a:gd name="f21" fmla="val f2"/>
              <a:gd name="f22" fmla="val f3"/>
              <a:gd name="f23" fmla="val f4"/>
              <a:gd name="f24" fmla="+- f23 0 f21"/>
              <a:gd name="f25" fmla="+- f22 0 f21"/>
              <a:gd name="f26" fmla="*/ f25 1 854727"/>
              <a:gd name="f27" fmla="*/ f24 1 2182966"/>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854727" h="2182966">
                <a:moveTo>
                  <a:pt x="f5" y="f2"/>
                </a:moveTo>
                <a:lnTo>
                  <a:pt x="f6" y="f2"/>
                </a:lnTo>
                <a:cubicBezTo>
                  <a:pt x="f7" y="f2"/>
                  <a:pt x="f2" y="f8"/>
                  <a:pt x="f2" y="f6"/>
                </a:cubicBezTo>
                <a:lnTo>
                  <a:pt x="f2" y="f9"/>
                </a:lnTo>
                <a:cubicBezTo>
                  <a:pt x="f2" y="f10"/>
                  <a:pt x="f11" y="f12"/>
                  <a:pt x="f13" y="f14"/>
                </a:cubicBezTo>
                <a:cubicBezTo>
                  <a:pt x="f15" y="f16"/>
                  <a:pt x="f17" y="f18"/>
                  <a:pt x="f6" y="f18"/>
                </a:cubicBezTo>
                <a:lnTo>
                  <a:pt x="f3" y="f18"/>
                </a:lnTo>
              </a:path>
            </a:pathLst>
          </a:custGeom>
          <a:noFill/>
          <a:ln w="28575" cap="flat">
            <a:solidFill>
              <a:srgbClr val="464646"/>
            </a:solidFill>
            <a:prstDash val="soli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4" name="Freeform 31">
            <a:extLst>
              <a:ext uri="{FF2B5EF4-FFF2-40B4-BE49-F238E27FC236}">
                <a16:creationId xmlns:a16="http://schemas.microsoft.com/office/drawing/2014/main" id="{F48B7C6B-B119-47D7-DE77-7F7D540741DF}"/>
              </a:ext>
            </a:extLst>
          </p:cNvPr>
          <p:cNvSpPr/>
          <p:nvPr/>
        </p:nvSpPr>
        <p:spPr>
          <a:xfrm>
            <a:off x="6223360" y="5097981"/>
            <a:ext cx="817373" cy="2194706"/>
          </a:xfrm>
          <a:custGeom>
            <a:avLst/>
            <a:gdLst>
              <a:gd name="f0" fmla="val w"/>
              <a:gd name="f1" fmla="val h"/>
              <a:gd name="f2" fmla="val 0"/>
              <a:gd name="f3" fmla="val 817376"/>
              <a:gd name="f4" fmla="val 2194704"/>
              <a:gd name="f5" fmla="val 63460"/>
              <a:gd name="f6" fmla="val 493526"/>
              <a:gd name="f7" fmla="val 672383"/>
              <a:gd name="f8" fmla="val 144992"/>
              <a:gd name="f9" fmla="val 323850"/>
              <a:gd name="f10" fmla="val 1870854"/>
              <a:gd name="f11" fmla="val 2049711"/>
              <a:gd name="f12" fmla="*/ f0 1 817376"/>
              <a:gd name="f13" fmla="*/ f1 1 2194704"/>
              <a:gd name="f14" fmla="val f2"/>
              <a:gd name="f15" fmla="val f3"/>
              <a:gd name="f16" fmla="val f4"/>
              <a:gd name="f17" fmla="+- f16 0 f14"/>
              <a:gd name="f18" fmla="+- f15 0 f14"/>
              <a:gd name="f19" fmla="*/ f18 1 817376"/>
              <a:gd name="f20" fmla="*/ f17 1 219470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817376" h="2194704">
                <a:moveTo>
                  <a:pt x="f5" y="f2"/>
                </a:moveTo>
                <a:lnTo>
                  <a:pt x="f6" y="f2"/>
                </a:lnTo>
                <a:cubicBezTo>
                  <a:pt x="f7" y="f2"/>
                  <a:pt x="f3" y="f8"/>
                  <a:pt x="f3" y="f9"/>
                </a:cubicBezTo>
                <a:lnTo>
                  <a:pt x="f3" y="f10"/>
                </a:lnTo>
                <a:cubicBezTo>
                  <a:pt x="f3" y="f11"/>
                  <a:pt x="f7" y="f4"/>
                  <a:pt x="f6" y="f4"/>
                </a:cubicBezTo>
                <a:lnTo>
                  <a:pt x="f2" y="f4"/>
                </a:lnTo>
              </a:path>
            </a:pathLst>
          </a:custGeom>
          <a:noFill/>
          <a:ln w="28575" cap="flat">
            <a:solidFill>
              <a:srgbClr val="464646"/>
            </a:solidFill>
            <a:prstDash val="soli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5" name="Freeform 32">
            <a:extLst>
              <a:ext uri="{FF2B5EF4-FFF2-40B4-BE49-F238E27FC236}">
                <a16:creationId xmlns:a16="http://schemas.microsoft.com/office/drawing/2014/main" id="{4405012C-4DE9-0C6A-D74C-3A1D2A0E537E}"/>
              </a:ext>
            </a:extLst>
          </p:cNvPr>
          <p:cNvSpPr/>
          <p:nvPr/>
        </p:nvSpPr>
        <p:spPr>
          <a:xfrm>
            <a:off x="564779" y="7292678"/>
            <a:ext cx="918185" cy="2105698"/>
          </a:xfrm>
          <a:custGeom>
            <a:avLst/>
            <a:gdLst>
              <a:gd name="f0" fmla="val w"/>
              <a:gd name="f1" fmla="val h"/>
              <a:gd name="f2" fmla="val 0"/>
              <a:gd name="f3" fmla="val 918188"/>
              <a:gd name="f4" fmla="val 2105696"/>
              <a:gd name="f5" fmla="val 918187"/>
              <a:gd name="f6" fmla="val 323850"/>
              <a:gd name="f7" fmla="val 144992"/>
              <a:gd name="f8" fmla="val 144993"/>
              <a:gd name="f9" fmla="val 1781846"/>
              <a:gd name="f10" fmla="val 1867736"/>
              <a:gd name="f11" fmla="val 34120"/>
              <a:gd name="f12" fmla="val 1950109"/>
              <a:gd name="f13" fmla="val 94853"/>
              <a:gd name="f14" fmla="val 2010843"/>
              <a:gd name="f15" fmla="val 155587"/>
              <a:gd name="f16" fmla="val 2071577"/>
              <a:gd name="f17" fmla="val 237959"/>
              <a:gd name="f18" fmla="val 836833"/>
              <a:gd name="f19" fmla="*/ f0 1 918188"/>
              <a:gd name="f20" fmla="*/ f1 1 2105696"/>
              <a:gd name="f21" fmla="val f2"/>
              <a:gd name="f22" fmla="val f3"/>
              <a:gd name="f23" fmla="val f4"/>
              <a:gd name="f24" fmla="+- f23 0 f21"/>
              <a:gd name="f25" fmla="+- f22 0 f21"/>
              <a:gd name="f26" fmla="*/ f25 1 918188"/>
              <a:gd name="f27" fmla="*/ f24 1 2105696"/>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918188" h="2105696">
                <a:moveTo>
                  <a:pt x="f5" y="f2"/>
                </a:moveTo>
                <a:lnTo>
                  <a:pt x="f6" y="f2"/>
                </a:lnTo>
                <a:cubicBezTo>
                  <a:pt x="f7" y="f2"/>
                  <a:pt x="f2" y="f8"/>
                  <a:pt x="f2" y="f6"/>
                </a:cubicBezTo>
                <a:lnTo>
                  <a:pt x="f2" y="f9"/>
                </a:lnTo>
                <a:cubicBezTo>
                  <a:pt x="f2" y="f10"/>
                  <a:pt x="f11" y="f12"/>
                  <a:pt x="f13" y="f14"/>
                </a:cubicBezTo>
                <a:cubicBezTo>
                  <a:pt x="f15" y="f16"/>
                  <a:pt x="f17" y="f4"/>
                  <a:pt x="f6" y="f4"/>
                </a:cubicBezTo>
                <a:lnTo>
                  <a:pt x="f18" y="f4"/>
                </a:lnTo>
              </a:path>
            </a:pathLst>
          </a:custGeom>
          <a:noFill/>
          <a:ln w="28575" cap="flat">
            <a:solidFill>
              <a:srgbClr val="464646"/>
            </a:solidFill>
            <a:prstDash val="soli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6" name="TextBox 33">
            <a:extLst>
              <a:ext uri="{FF2B5EF4-FFF2-40B4-BE49-F238E27FC236}">
                <a16:creationId xmlns:a16="http://schemas.microsoft.com/office/drawing/2014/main" id="{742A5721-7F73-BF38-65A7-D00A0DA16AD9}"/>
              </a:ext>
            </a:extLst>
          </p:cNvPr>
          <p:cNvSpPr txBox="1"/>
          <p:nvPr/>
        </p:nvSpPr>
        <p:spPr>
          <a:xfrm>
            <a:off x="225747" y="622541"/>
            <a:ext cx="7108499" cy="843277"/>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416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224" baseline="0">
                <a:solidFill>
                  <a:srgbClr val="464646"/>
                </a:solidFill>
                <a:uFillTx/>
                <a:latin typeface="Open Sans Bold"/>
                <a:ea typeface="Open Sans Bold"/>
                <a:cs typeface="Open Sans Bold"/>
              </a:rPr>
              <a:t>Reflection Exercise (Template)</a:t>
            </a:r>
          </a:p>
          <a:p>
            <a:pPr marL="0" marR="0" lvl="0" indent="0" algn="ctr" defTabSz="914400" rtl="0" fontAlgn="auto" hangingPunct="1">
              <a:lnSpc>
                <a:spcPts val="2600"/>
              </a:lnSpc>
              <a:spcBef>
                <a:spcPts val="0"/>
              </a:spcBef>
              <a:spcAft>
                <a:spcPts val="0"/>
              </a:spcAft>
              <a:buNone/>
              <a:tabLst/>
              <a:defRPr sz="1800" b="0" i="0" u="none" strike="noStrike" kern="0" cap="none" spc="0" baseline="0">
                <a:solidFill>
                  <a:srgbClr val="000000"/>
                </a:solidFill>
                <a:uFillTx/>
              </a:defRPr>
            </a:pPr>
            <a:r>
              <a:rPr lang="en-US" sz="2000" b="0" i="1" u="none" strike="noStrike" kern="1200" cap="none" spc="-140" baseline="0">
                <a:solidFill>
                  <a:srgbClr val="464646"/>
                </a:solidFill>
                <a:uFillTx/>
                <a:latin typeface="Open Sans Italics"/>
                <a:ea typeface="Open Sans Italics"/>
                <a:cs typeface="Open Sans Italics"/>
              </a:rPr>
              <a:t>Participants are invited to reflect individually or as a group.</a:t>
            </a:r>
          </a:p>
        </p:txBody>
      </p:sp>
      <p:grpSp>
        <p:nvGrpSpPr>
          <p:cNvPr id="27" name="Group 3">
            <a:extLst>
              <a:ext uri="{FF2B5EF4-FFF2-40B4-BE49-F238E27FC236}">
                <a16:creationId xmlns:a16="http://schemas.microsoft.com/office/drawing/2014/main" id="{5DFA2DB9-56AE-08B3-7220-2BDA45FA7B42}"/>
              </a:ext>
            </a:extLst>
          </p:cNvPr>
          <p:cNvGrpSpPr/>
          <p:nvPr/>
        </p:nvGrpSpPr>
        <p:grpSpPr>
          <a:xfrm>
            <a:off x="0" y="10386349"/>
            <a:ext cx="6897154" cy="106746"/>
            <a:chOff x="0" y="10386349"/>
            <a:chExt cx="6897154" cy="106746"/>
          </a:xfrm>
        </p:grpSpPr>
        <p:sp>
          <p:nvSpPr>
            <p:cNvPr id="28" name="Freeform 4">
              <a:extLst>
                <a:ext uri="{FF2B5EF4-FFF2-40B4-BE49-F238E27FC236}">
                  <a16:creationId xmlns:a16="http://schemas.microsoft.com/office/drawing/2014/main" id="{673ED733-0A00-06C2-8907-17716935CDAD}"/>
                </a:ext>
              </a:extLst>
            </p:cNvPr>
            <p:cNvSpPr/>
            <p:nvPr/>
          </p:nvSpPr>
          <p:spPr>
            <a:xfrm>
              <a:off x="0" y="10386349"/>
              <a:ext cx="6897154" cy="51855"/>
            </a:xfrm>
            <a:custGeom>
              <a:avLst/>
              <a:gdLst>
                <a:gd name="f0" fmla="val w"/>
                <a:gd name="f1" fmla="val h"/>
                <a:gd name="f2" fmla="val 0"/>
                <a:gd name="f3" fmla="val 2709333"/>
                <a:gd name="f4" fmla="val 26991"/>
                <a:gd name="f5" fmla="val 13495"/>
                <a:gd name="f6" fmla="val 2695838"/>
                <a:gd name="f7" fmla="val 2699417"/>
                <a:gd name="f8" fmla="val 2702850"/>
                <a:gd name="f9" fmla="val 1422"/>
                <a:gd name="f10" fmla="val 2705381"/>
                <a:gd name="f11" fmla="val 3953"/>
                <a:gd name="f12" fmla="val 2707911"/>
                <a:gd name="f13" fmla="val 6484"/>
                <a:gd name="f14" fmla="val 9916"/>
                <a:gd name="f15" fmla="val 20949"/>
                <a:gd name="f16" fmla="val 2703291"/>
                <a:gd name="f17" fmla="val 6042"/>
                <a:gd name="f18" fmla="*/ f0 1 2709333"/>
                <a:gd name="f19" fmla="*/ f1 1 26991"/>
                <a:gd name="f20" fmla="val f2"/>
                <a:gd name="f21" fmla="val f3"/>
                <a:gd name="f22" fmla="val f4"/>
                <a:gd name="f23" fmla="+- f22 0 f20"/>
                <a:gd name="f24" fmla="+- f21 0 f20"/>
                <a:gd name="f25" fmla="*/ f24 1 2709333"/>
                <a:gd name="f26" fmla="*/ f23 1 26991"/>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2709333" h="26991">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7" y="f4"/>
                    <a:pt x="f2" y="f15"/>
                    <a:pt x="f2" y="f5"/>
                  </a:cubicBezTo>
                  <a:lnTo>
                    <a:pt x="f2" y="f5"/>
                  </a:lnTo>
                  <a:cubicBezTo>
                    <a:pt x="f2" y="f17"/>
                    <a:pt x="f17" y="f2"/>
                    <a:pt x="f5" y="f2"/>
                  </a:cubicBezTo>
                  <a:close/>
                </a:path>
              </a:pathLst>
            </a:custGeom>
            <a:gradFill>
              <a:gsLst>
                <a:gs pos="0">
                  <a:srgbClr val="F4A64E">
                    <a:alpha val="40000"/>
                  </a:srgbClr>
                </a:gs>
                <a:gs pos="100000">
                  <a:srgbClr val="FCEDDD">
                    <a:alpha val="40000"/>
                  </a:srgbClr>
                </a:gs>
              </a:gsLst>
              <a:lin ang="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9" name="TextBox 5">
              <a:extLst>
                <a:ext uri="{FF2B5EF4-FFF2-40B4-BE49-F238E27FC236}">
                  <a16:creationId xmlns:a16="http://schemas.microsoft.com/office/drawing/2014/main" id="{007ED640-0506-8B63-B79B-9D5CF7F32CFE}"/>
                </a:ext>
              </a:extLst>
            </p:cNvPr>
            <p:cNvSpPr txBox="1"/>
            <p:nvPr/>
          </p:nvSpPr>
          <p:spPr>
            <a:xfrm>
              <a:off x="0" y="10441240"/>
              <a:ext cx="6897154" cy="51855"/>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30" name="Freeform 6">
            <a:extLst>
              <a:ext uri="{FF2B5EF4-FFF2-40B4-BE49-F238E27FC236}">
                <a16:creationId xmlns:a16="http://schemas.microsoft.com/office/drawing/2014/main" id="{B865FA62-7ABB-1BCB-E5BC-802129F4A0A1}"/>
              </a:ext>
            </a:extLst>
          </p:cNvPr>
          <p:cNvSpPr/>
          <p:nvPr/>
        </p:nvSpPr>
        <p:spPr>
          <a:xfrm>
            <a:off x="1699723" y="19092"/>
            <a:ext cx="3024003" cy="55081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1" name="Freeform 7">
            <a:extLst>
              <a:ext uri="{FF2B5EF4-FFF2-40B4-BE49-F238E27FC236}">
                <a16:creationId xmlns:a16="http://schemas.microsoft.com/office/drawing/2014/main" id="{00629AA6-7CD3-D402-2C30-6AF57D09289E}"/>
              </a:ext>
            </a:extLst>
          </p:cNvPr>
          <p:cNvSpPr/>
          <p:nvPr/>
        </p:nvSpPr>
        <p:spPr>
          <a:xfrm>
            <a:off x="2902269" y="-9125"/>
            <a:ext cx="3024003" cy="615025"/>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98">
    <p:spTree>
      <p:nvGrpSpPr>
        <p:cNvPr id="1" name=""/>
        <p:cNvGrpSpPr/>
        <p:nvPr/>
      </p:nvGrpSpPr>
      <p:grpSpPr>
        <a:xfrm>
          <a:off x="0" y="0"/>
          <a:ext cx="0" cy="0"/>
          <a:chOff x="0" y="0"/>
          <a:chExt cx="0" cy="0"/>
        </a:xfrm>
      </p:grpSpPr>
      <p:sp>
        <p:nvSpPr>
          <p:cNvPr id="3" name="TextBox 5">
            <a:extLst>
              <a:ext uri="{FF2B5EF4-FFF2-40B4-BE49-F238E27FC236}">
                <a16:creationId xmlns:a16="http://schemas.microsoft.com/office/drawing/2014/main" id="{237E1FED-177F-308B-52E2-7B0CACFADC08}"/>
              </a:ext>
            </a:extLst>
          </p:cNvPr>
          <p:cNvSpPr txBox="1"/>
          <p:nvPr/>
        </p:nvSpPr>
        <p:spPr>
          <a:xfrm>
            <a:off x="1466002" y="2318068"/>
            <a:ext cx="4655759" cy="93185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70"/>
              </a:lnSpc>
              <a:spcBef>
                <a:spcPts val="0"/>
              </a:spcBef>
              <a:spcAft>
                <a:spcPts val="0"/>
              </a:spcAft>
              <a:buNone/>
              <a:tabLst/>
              <a:defRPr sz="1800" b="0" i="0" u="none" strike="noStrike" kern="0" cap="none" spc="0" baseline="0">
                <a:solidFill>
                  <a:srgbClr val="000000"/>
                </a:solidFill>
                <a:uFillTx/>
              </a:defRPr>
            </a:pPr>
            <a:r>
              <a:rPr lang="en-CY" sz="7522" b="1" i="0" u="none" strike="noStrike" kern="1200" cap="none" spc="-526" baseline="0">
                <a:solidFill>
                  <a:srgbClr val="F4A64E"/>
                </a:solidFill>
                <a:uFillTx/>
                <a:latin typeface="Open Sans Bold"/>
                <a:ea typeface="Open Sans Bold"/>
                <a:cs typeface="Open Sans Bold"/>
              </a:rPr>
              <a:t>Activity 16</a:t>
            </a:r>
            <a:endParaRPr lang="en-US" sz="7522" b="1" i="0" u="none" strike="noStrike" kern="1200" cap="none" spc="-526" baseline="0">
              <a:solidFill>
                <a:srgbClr val="F4A64E"/>
              </a:solidFill>
              <a:uFillTx/>
              <a:latin typeface="Open Sans Bold"/>
              <a:ea typeface="Open Sans Bold"/>
              <a:cs typeface="Open Sans Bold"/>
            </a:endParaRPr>
          </a:p>
        </p:txBody>
      </p:sp>
      <p:sp>
        <p:nvSpPr>
          <p:cNvPr id="6" name="Freeform 6">
            <a:extLst>
              <a:ext uri="{FF2B5EF4-FFF2-40B4-BE49-F238E27FC236}">
                <a16:creationId xmlns:a16="http://schemas.microsoft.com/office/drawing/2014/main" id="{96D6BC5F-8EFE-4E4A-738E-5C3BD7849C22}"/>
              </a:ext>
            </a:extLst>
          </p:cNvPr>
          <p:cNvSpPr/>
          <p:nvPr/>
        </p:nvSpPr>
        <p:spPr>
          <a:xfrm>
            <a:off x="1699723" y="19092"/>
            <a:ext cx="3024003" cy="55081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7">
            <a:extLst>
              <a:ext uri="{FF2B5EF4-FFF2-40B4-BE49-F238E27FC236}">
                <a16:creationId xmlns:a16="http://schemas.microsoft.com/office/drawing/2014/main" id="{A4004476-76A9-0565-9BDE-C271EDA16519}"/>
              </a:ext>
            </a:extLst>
          </p:cNvPr>
          <p:cNvSpPr/>
          <p:nvPr/>
        </p:nvSpPr>
        <p:spPr>
          <a:xfrm>
            <a:off x="2902269" y="-9125"/>
            <a:ext cx="3024003" cy="615025"/>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A865AD1E-FF74-4509-C9BC-A58D10F7E958}"/>
              </a:ext>
            </a:extLst>
          </p:cNvPr>
          <p:cNvGrpSpPr/>
          <p:nvPr/>
        </p:nvGrpSpPr>
        <p:grpSpPr>
          <a:xfrm>
            <a:off x="220992" y="2932773"/>
            <a:ext cx="7118018" cy="1730657"/>
            <a:chOff x="220992" y="2932773"/>
            <a:chExt cx="7118018" cy="1730657"/>
          </a:xfrm>
        </p:grpSpPr>
        <p:grpSp>
          <p:nvGrpSpPr>
            <p:cNvPr id="3" name="Group 5">
              <a:extLst>
                <a:ext uri="{FF2B5EF4-FFF2-40B4-BE49-F238E27FC236}">
                  <a16:creationId xmlns:a16="http://schemas.microsoft.com/office/drawing/2014/main" id="{3A4EE723-6AAF-6FFC-F976-5677C0F8E281}"/>
                </a:ext>
              </a:extLst>
            </p:cNvPr>
            <p:cNvGrpSpPr/>
            <p:nvPr/>
          </p:nvGrpSpPr>
          <p:grpSpPr>
            <a:xfrm>
              <a:off x="391536" y="2974150"/>
              <a:ext cx="6947474" cy="1689280"/>
              <a:chOff x="391536" y="2974150"/>
              <a:chExt cx="6947474" cy="1689280"/>
            </a:xfrm>
          </p:grpSpPr>
          <p:sp>
            <p:nvSpPr>
              <p:cNvPr id="4" name="Freeform 6">
                <a:extLst>
                  <a:ext uri="{FF2B5EF4-FFF2-40B4-BE49-F238E27FC236}">
                    <a16:creationId xmlns:a16="http://schemas.microsoft.com/office/drawing/2014/main" id="{2897C2DE-63BF-9C56-AF2F-50FE470A832A}"/>
                  </a:ext>
                </a:extLst>
              </p:cNvPr>
              <p:cNvSpPr/>
              <p:nvPr/>
            </p:nvSpPr>
            <p:spPr>
              <a:xfrm>
                <a:off x="391536" y="3055083"/>
                <a:ext cx="6947474" cy="1608347"/>
              </a:xfrm>
              <a:custGeom>
                <a:avLst/>
                <a:gdLst>
                  <a:gd name="f0" fmla="val w"/>
                  <a:gd name="f1" fmla="val h"/>
                  <a:gd name="f2" fmla="val 0"/>
                  <a:gd name="f3" fmla="val 2453028"/>
                  <a:gd name="f4" fmla="val 567877"/>
                  <a:gd name="f5" fmla="val 41849"/>
                  <a:gd name="f6" fmla="val 2411178"/>
                  <a:gd name="f7" fmla="val 2434291"/>
                  <a:gd name="f8" fmla="val 18737"/>
                  <a:gd name="f9" fmla="val 526028"/>
                  <a:gd name="f10" fmla="val 537127"/>
                  <a:gd name="f11" fmla="val 2448619"/>
                  <a:gd name="f12" fmla="val 547771"/>
                  <a:gd name="f13" fmla="val 2440770"/>
                  <a:gd name="f14" fmla="val 555620"/>
                  <a:gd name="f15" fmla="val 2432922"/>
                  <a:gd name="f16" fmla="val 563468"/>
                  <a:gd name="f17" fmla="val 2422277"/>
                  <a:gd name="f18" fmla="val 30750"/>
                  <a:gd name="f19" fmla="val 20106"/>
                  <a:gd name="f20" fmla="val 12257"/>
                  <a:gd name="f21" fmla="val 4409"/>
                  <a:gd name="f22" fmla="*/ f0 1 2453028"/>
                  <a:gd name="f23" fmla="*/ f1 1 567877"/>
                  <a:gd name="f24" fmla="val f2"/>
                  <a:gd name="f25" fmla="val f3"/>
                  <a:gd name="f26" fmla="val f4"/>
                  <a:gd name="f27" fmla="+- f26 0 f24"/>
                  <a:gd name="f28" fmla="+- f25 0 f24"/>
                  <a:gd name="f29" fmla="*/ f28 1 2453028"/>
                  <a:gd name="f30" fmla="*/ f27 1 567877"/>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2453028" h="567877">
                    <a:moveTo>
                      <a:pt x="f5" y="f2"/>
                    </a:moveTo>
                    <a:lnTo>
                      <a:pt x="f6" y="f2"/>
                    </a:lnTo>
                    <a:cubicBezTo>
                      <a:pt x="f7" y="f2"/>
                      <a:pt x="f3" y="f8"/>
                      <a:pt x="f3" y="f5"/>
                    </a:cubicBezTo>
                    <a:lnTo>
                      <a:pt x="f3" y="f9"/>
                    </a:lnTo>
                    <a:cubicBezTo>
                      <a:pt x="f3" y="f10"/>
                      <a:pt x="f11" y="f12"/>
                      <a:pt x="f13" y="f14"/>
                    </a:cubicBezTo>
                    <a:cubicBezTo>
                      <a:pt x="f15" y="f16"/>
                      <a:pt x="f17" y="f4"/>
                      <a:pt x="f6" y="f4"/>
                    </a:cubicBezTo>
                    <a:lnTo>
                      <a:pt x="f5" y="f4"/>
                    </a:lnTo>
                    <a:cubicBezTo>
                      <a:pt x="f18" y="f4"/>
                      <a:pt x="f19" y="f16"/>
                      <a:pt x="f20" y="f14"/>
                    </a:cubicBezTo>
                    <a:cubicBezTo>
                      <a:pt x="f21" y="f12"/>
                      <a:pt x="f2" y="f10"/>
                      <a:pt x="f2" y="f9"/>
                    </a:cubicBezTo>
                    <a:lnTo>
                      <a:pt x="f2" y="f5"/>
                    </a:lnTo>
                    <a:cubicBezTo>
                      <a:pt x="f2" y="f8"/>
                      <a:pt x="f8" y="f2"/>
                      <a:pt x="f5" y="f2"/>
                    </a:cubicBezTo>
                    <a:close/>
                  </a:path>
                </a:pathLst>
              </a:custGeom>
              <a:solidFill>
                <a:srgbClr val="FFFFFE"/>
              </a:solidFill>
              <a:ln w="38103" cap="rnd">
                <a:solidFill>
                  <a:srgbClr val="7ED5D3"/>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7">
                <a:extLst>
                  <a:ext uri="{FF2B5EF4-FFF2-40B4-BE49-F238E27FC236}">
                    <a16:creationId xmlns:a16="http://schemas.microsoft.com/office/drawing/2014/main" id="{AE37A734-3C97-A43D-77BE-E947C75820B5}"/>
                  </a:ext>
                </a:extLst>
              </p:cNvPr>
              <p:cNvSpPr txBox="1"/>
              <p:nvPr/>
            </p:nvSpPr>
            <p:spPr>
              <a:xfrm>
                <a:off x="391536" y="2974150"/>
                <a:ext cx="6947474" cy="168927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6" name="TextBox 8">
              <a:extLst>
                <a:ext uri="{FF2B5EF4-FFF2-40B4-BE49-F238E27FC236}">
                  <a16:creationId xmlns:a16="http://schemas.microsoft.com/office/drawing/2014/main" id="{AE967423-4E6A-65EB-78E2-E551F60B811C}"/>
                </a:ext>
              </a:extLst>
            </p:cNvPr>
            <p:cNvSpPr txBox="1"/>
            <p:nvPr/>
          </p:nvSpPr>
          <p:spPr>
            <a:xfrm>
              <a:off x="690298" y="3360301"/>
              <a:ext cx="6376339" cy="976469"/>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000000"/>
                  </a:solidFill>
                  <a:uFillTx/>
                  <a:latin typeface="Open Sans Bold"/>
                  <a:ea typeface="Open Sans Bold"/>
                  <a:cs typeface="Open Sans Bold"/>
                </a:rPr>
                <a:t>What works well?</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1" u="none" strike="noStrike" kern="1200" cap="none" spc="0" baseline="0">
                  <a:solidFill>
                    <a:srgbClr val="464646"/>
                  </a:solidFill>
                  <a:uFillTx/>
                  <a:latin typeface="Open Sans Italics"/>
                  <a:ea typeface="Open Sans Italics"/>
                  <a:cs typeface="Open Sans Italics"/>
                </a:rPr>
                <a:t>What helps us collaborate and feel included?</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000000"/>
                  </a:solidFill>
                  <a:uFillTx/>
                  <a:latin typeface="Open Sans"/>
                  <a:ea typeface="Open Sans"/>
                  <a:cs typeface="Open Sans"/>
                </a:rPr>
                <a:t>________________________________________________________________________________________________________________________________________________________________</a:t>
              </a:r>
            </a:p>
          </p:txBody>
        </p:sp>
        <p:grpSp>
          <p:nvGrpSpPr>
            <p:cNvPr id="7" name="Group 9">
              <a:extLst>
                <a:ext uri="{FF2B5EF4-FFF2-40B4-BE49-F238E27FC236}">
                  <a16:creationId xmlns:a16="http://schemas.microsoft.com/office/drawing/2014/main" id="{333B1BE8-E219-1B76-1D81-ADC82714EC1C}"/>
                </a:ext>
              </a:extLst>
            </p:cNvPr>
            <p:cNvGrpSpPr/>
            <p:nvPr/>
          </p:nvGrpSpPr>
          <p:grpSpPr>
            <a:xfrm>
              <a:off x="220992" y="2932773"/>
              <a:ext cx="508278" cy="507391"/>
              <a:chOff x="220992" y="2932773"/>
              <a:chExt cx="508278" cy="507391"/>
            </a:xfrm>
          </p:grpSpPr>
          <p:sp>
            <p:nvSpPr>
              <p:cNvPr id="8" name="Freeform 10">
                <a:extLst>
                  <a:ext uri="{FF2B5EF4-FFF2-40B4-BE49-F238E27FC236}">
                    <a16:creationId xmlns:a16="http://schemas.microsoft.com/office/drawing/2014/main" id="{F9692B3C-4A2F-5066-82D7-F9333AB82C6E}"/>
                  </a:ext>
                </a:extLst>
              </p:cNvPr>
              <p:cNvSpPr/>
              <p:nvPr/>
            </p:nvSpPr>
            <p:spPr>
              <a:xfrm>
                <a:off x="220992" y="2932773"/>
                <a:ext cx="508278" cy="507391"/>
              </a:xfrm>
              <a:custGeom>
                <a:avLst/>
                <a:gdLst>
                  <a:gd name="f0" fmla="val w"/>
                  <a:gd name="f1" fmla="val h"/>
                  <a:gd name="f2" fmla="val 0"/>
                  <a:gd name="f3" fmla="val 814208"/>
                  <a:gd name="f4" fmla="val 812800"/>
                  <a:gd name="f5" fmla="val 407104"/>
                  <a:gd name="f6" fmla="val 182267"/>
                  <a:gd name="f7" fmla="val 181951"/>
                  <a:gd name="f8" fmla="val 406400"/>
                  <a:gd name="f9" fmla="val 630849"/>
                  <a:gd name="f10" fmla="val 631941"/>
                  <a:gd name="f11" fmla="*/ f0 1 814208"/>
                  <a:gd name="f12" fmla="*/ f1 1 812800"/>
                  <a:gd name="f13" fmla="val f2"/>
                  <a:gd name="f14" fmla="val f3"/>
                  <a:gd name="f15" fmla="val f4"/>
                  <a:gd name="f16" fmla="+- f15 0 f13"/>
                  <a:gd name="f17" fmla="+- f14 0 f13"/>
                  <a:gd name="f18" fmla="*/ f17 1 814208"/>
                  <a:gd name="f19" fmla="*/ f16 1 81280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814208" h="812800">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7ED5D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TextBox 11">
                <a:extLst>
                  <a:ext uri="{FF2B5EF4-FFF2-40B4-BE49-F238E27FC236}">
                    <a16:creationId xmlns:a16="http://schemas.microsoft.com/office/drawing/2014/main" id="{DF7CCBF9-5D64-8A1F-3C3F-27485C0A9132}"/>
                  </a:ext>
                </a:extLst>
              </p:cNvPr>
              <p:cNvSpPr txBox="1"/>
              <p:nvPr/>
            </p:nvSpPr>
            <p:spPr>
              <a:xfrm>
                <a:off x="268641" y="2962500"/>
                <a:ext cx="412970" cy="43009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0" name="TextBox 12">
              <a:extLst>
                <a:ext uri="{FF2B5EF4-FFF2-40B4-BE49-F238E27FC236}">
                  <a16:creationId xmlns:a16="http://schemas.microsoft.com/office/drawing/2014/main" id="{2236ED07-9F0C-3517-9423-A0191D18D367}"/>
                </a:ext>
              </a:extLst>
            </p:cNvPr>
            <p:cNvSpPr txBox="1"/>
            <p:nvPr/>
          </p:nvSpPr>
          <p:spPr>
            <a:xfrm>
              <a:off x="259954" y="3087288"/>
              <a:ext cx="430334" cy="22693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85"/>
                </a:lnSpc>
                <a:spcBef>
                  <a:spcPts val="0"/>
                </a:spcBef>
                <a:spcAft>
                  <a:spcPts val="0"/>
                </a:spcAft>
                <a:buNone/>
                <a:tabLst/>
                <a:defRPr sz="1800" b="0" i="0" u="none" strike="noStrike" kern="0" cap="none" spc="0" baseline="0">
                  <a:solidFill>
                    <a:srgbClr val="000000"/>
                  </a:solidFill>
                  <a:uFillTx/>
                </a:defRPr>
              </a:pPr>
              <a:r>
                <a:rPr lang="en-US" sz="1685" b="1" i="0" u="none" strike="noStrike" kern="1200" cap="none" spc="-118" baseline="0">
                  <a:solidFill>
                    <a:srgbClr val="FFFFFF"/>
                  </a:solidFill>
                  <a:uFillTx/>
                  <a:latin typeface="Open Sans Bold"/>
                  <a:ea typeface="Open Sans Bold"/>
                  <a:cs typeface="Open Sans Bold"/>
                </a:rPr>
                <a:t>1</a:t>
              </a:r>
            </a:p>
          </p:txBody>
        </p:sp>
        <p:grpSp>
          <p:nvGrpSpPr>
            <p:cNvPr id="11" name="Group 13">
              <a:extLst>
                <a:ext uri="{FF2B5EF4-FFF2-40B4-BE49-F238E27FC236}">
                  <a16:creationId xmlns:a16="http://schemas.microsoft.com/office/drawing/2014/main" id="{60F47044-329F-4998-A315-B4F836DBE491}"/>
                </a:ext>
              </a:extLst>
            </p:cNvPr>
            <p:cNvGrpSpPr/>
            <p:nvPr/>
          </p:nvGrpSpPr>
          <p:grpSpPr>
            <a:xfrm>
              <a:off x="6013551" y="3105101"/>
              <a:ext cx="970891" cy="405829"/>
              <a:chOff x="6013551" y="3105101"/>
              <a:chExt cx="970891" cy="405829"/>
            </a:xfrm>
          </p:grpSpPr>
          <p:sp>
            <p:nvSpPr>
              <p:cNvPr id="12" name="Freeform 14">
                <a:extLst>
                  <a:ext uri="{FF2B5EF4-FFF2-40B4-BE49-F238E27FC236}">
                    <a16:creationId xmlns:a16="http://schemas.microsoft.com/office/drawing/2014/main" id="{126360CC-2A94-C25D-F416-596648CDBBFB}"/>
                  </a:ext>
                </a:extLst>
              </p:cNvPr>
              <p:cNvSpPr/>
              <p:nvPr/>
            </p:nvSpPr>
            <p:spPr>
              <a:xfrm>
                <a:off x="6013551" y="3158255"/>
                <a:ext cx="970891" cy="352674"/>
              </a:xfrm>
              <a:custGeom>
                <a:avLst/>
                <a:gdLst>
                  <a:gd name="f0" fmla="val w"/>
                  <a:gd name="f1" fmla="val h"/>
                  <a:gd name="f2" fmla="val 0"/>
                  <a:gd name="f3" fmla="val 347945"/>
                  <a:gd name="f4" fmla="val 126389"/>
                  <a:gd name="f5" fmla="val 63195"/>
                  <a:gd name="f6" fmla="val 284750"/>
                  <a:gd name="f7" fmla="val 319651"/>
                  <a:gd name="f8" fmla="val 28293"/>
                  <a:gd name="f9" fmla="val 79955"/>
                  <a:gd name="f10" fmla="val 341287"/>
                  <a:gd name="f11" fmla="val 96029"/>
                  <a:gd name="f12" fmla="val 329435"/>
                  <a:gd name="f13" fmla="val 107880"/>
                  <a:gd name="f14" fmla="val 317584"/>
                  <a:gd name="f15" fmla="val 119731"/>
                  <a:gd name="f16" fmla="val 301510"/>
                  <a:gd name="f17" fmla="val 46434"/>
                  <a:gd name="f18" fmla="val 30361"/>
                  <a:gd name="f19" fmla="val 18509"/>
                  <a:gd name="f20" fmla="val 6658"/>
                  <a:gd name="f21" fmla="*/ f0 1 347945"/>
                  <a:gd name="f22" fmla="*/ f1 1 126389"/>
                  <a:gd name="f23" fmla="val f2"/>
                  <a:gd name="f24" fmla="val f3"/>
                  <a:gd name="f25" fmla="val f4"/>
                  <a:gd name="f26" fmla="+- f25 0 f23"/>
                  <a:gd name="f27" fmla="+- f24 0 f23"/>
                  <a:gd name="f28" fmla="*/ f27 1 347945"/>
                  <a:gd name="f29" fmla="*/ f26 1 126389"/>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347945" h="126389">
                    <a:moveTo>
                      <a:pt x="f5" y="f2"/>
                    </a:moveTo>
                    <a:lnTo>
                      <a:pt x="f6" y="f2"/>
                    </a:lnTo>
                    <a:cubicBezTo>
                      <a:pt x="f7" y="f2"/>
                      <a:pt x="f3" y="f8"/>
                      <a:pt x="f3" y="f5"/>
                    </a:cubicBezTo>
                    <a:lnTo>
                      <a:pt x="f3" y="f5"/>
                    </a:lnTo>
                    <a:cubicBezTo>
                      <a:pt x="f3" y="f9"/>
                      <a:pt x="f10" y="f11"/>
                      <a:pt x="f12" y="f13"/>
                    </a:cubicBezTo>
                    <a:cubicBezTo>
                      <a:pt x="f14" y="f15"/>
                      <a:pt x="f16" y="f4"/>
                      <a:pt x="f6" y="f4"/>
                    </a:cubicBezTo>
                    <a:lnTo>
                      <a:pt x="f5" y="f4"/>
                    </a:lnTo>
                    <a:cubicBezTo>
                      <a:pt x="f17" y="f4"/>
                      <a:pt x="f18" y="f15"/>
                      <a:pt x="f19" y="f13"/>
                    </a:cubicBezTo>
                    <a:cubicBezTo>
                      <a:pt x="f20" y="f11"/>
                      <a:pt x="f2" y="f9"/>
                      <a:pt x="f2" y="f5"/>
                    </a:cubicBezTo>
                    <a:lnTo>
                      <a:pt x="f2" y="f5"/>
                    </a:lnTo>
                    <a:cubicBezTo>
                      <a:pt x="f2" y="f17"/>
                      <a:pt x="f20" y="f18"/>
                      <a:pt x="f19" y="f19"/>
                    </a:cubicBezTo>
                    <a:cubicBezTo>
                      <a:pt x="f18" y="f20"/>
                      <a:pt x="f17" y="f2"/>
                      <a:pt x="f5" y="f2"/>
                    </a:cubicBezTo>
                    <a:close/>
                  </a:path>
                </a:pathLst>
              </a:custGeom>
              <a:solidFill>
                <a:srgbClr val="E7F8F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3" name="TextBox 15">
                <a:extLst>
                  <a:ext uri="{FF2B5EF4-FFF2-40B4-BE49-F238E27FC236}">
                    <a16:creationId xmlns:a16="http://schemas.microsoft.com/office/drawing/2014/main" id="{2DAD0F42-BE86-4368-91D5-9331ACCC24DE}"/>
                  </a:ext>
                </a:extLst>
              </p:cNvPr>
              <p:cNvSpPr txBox="1"/>
              <p:nvPr/>
            </p:nvSpPr>
            <p:spPr>
              <a:xfrm>
                <a:off x="6013551" y="3105101"/>
                <a:ext cx="970891" cy="405829"/>
              </a:xfrm>
              <a:prstGeom prst="rect">
                <a:avLst/>
              </a:prstGeom>
              <a:noFill/>
              <a:ln cap="flat">
                <a:noFill/>
              </a:ln>
            </p:spPr>
            <p:txBody>
              <a:bodyPr vert="horz" wrap="square" lIns="50045" tIns="50045" rIns="50045" bIns="50045"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4-5 minutes</a:t>
                </a:r>
              </a:p>
            </p:txBody>
          </p:sp>
        </p:grpSp>
      </p:grpSp>
      <p:grpSp>
        <p:nvGrpSpPr>
          <p:cNvPr id="14" name="Group 16">
            <a:extLst>
              <a:ext uri="{FF2B5EF4-FFF2-40B4-BE49-F238E27FC236}">
                <a16:creationId xmlns:a16="http://schemas.microsoft.com/office/drawing/2014/main" id="{7AF7BA80-494A-560B-8CF3-8398734FA12D}"/>
              </a:ext>
            </a:extLst>
          </p:cNvPr>
          <p:cNvGrpSpPr/>
          <p:nvPr/>
        </p:nvGrpSpPr>
        <p:grpSpPr>
          <a:xfrm>
            <a:off x="216008" y="4796457"/>
            <a:ext cx="7127976" cy="1704039"/>
            <a:chOff x="216008" y="4796457"/>
            <a:chExt cx="7127976" cy="1704039"/>
          </a:xfrm>
        </p:grpSpPr>
        <p:grpSp>
          <p:nvGrpSpPr>
            <p:cNvPr id="15" name="Group 17">
              <a:extLst>
                <a:ext uri="{FF2B5EF4-FFF2-40B4-BE49-F238E27FC236}">
                  <a16:creationId xmlns:a16="http://schemas.microsoft.com/office/drawing/2014/main" id="{729BFE71-5B41-0739-F40B-7D7BDEA28B84}"/>
                </a:ext>
              </a:extLst>
            </p:cNvPr>
            <p:cNvGrpSpPr/>
            <p:nvPr/>
          </p:nvGrpSpPr>
          <p:grpSpPr>
            <a:xfrm>
              <a:off x="385794" y="4810859"/>
              <a:ext cx="6958190" cy="1689637"/>
              <a:chOff x="385794" y="4810859"/>
              <a:chExt cx="6958190" cy="1689637"/>
            </a:xfrm>
          </p:grpSpPr>
          <p:sp>
            <p:nvSpPr>
              <p:cNvPr id="16" name="Freeform 18">
                <a:extLst>
                  <a:ext uri="{FF2B5EF4-FFF2-40B4-BE49-F238E27FC236}">
                    <a16:creationId xmlns:a16="http://schemas.microsoft.com/office/drawing/2014/main" id="{50B3D470-4621-0008-1F3F-F6CD04EEFD71}"/>
                  </a:ext>
                </a:extLst>
              </p:cNvPr>
              <p:cNvSpPr/>
              <p:nvPr/>
            </p:nvSpPr>
            <p:spPr>
              <a:xfrm>
                <a:off x="385794" y="4918767"/>
                <a:ext cx="6958190" cy="1581729"/>
              </a:xfrm>
              <a:custGeom>
                <a:avLst/>
                <a:gdLst>
                  <a:gd name="f0" fmla="val w"/>
                  <a:gd name="f1" fmla="val h"/>
                  <a:gd name="f2" fmla="val 0"/>
                  <a:gd name="f3" fmla="val 2456811"/>
                  <a:gd name="f4" fmla="val 558479"/>
                  <a:gd name="f5" fmla="val 41785"/>
                  <a:gd name="f6" fmla="val 2415027"/>
                  <a:gd name="f7" fmla="val 2426109"/>
                  <a:gd name="f8" fmla="val 2436737"/>
                  <a:gd name="f9" fmla="val 4402"/>
                  <a:gd name="f10" fmla="val 2444573"/>
                  <a:gd name="f11" fmla="val 12239"/>
                  <a:gd name="f12" fmla="val 2452409"/>
                  <a:gd name="f13" fmla="val 20075"/>
                  <a:gd name="f14" fmla="val 30703"/>
                  <a:gd name="f15" fmla="val 516694"/>
                  <a:gd name="f16" fmla="val 527776"/>
                  <a:gd name="f17" fmla="val 538404"/>
                  <a:gd name="f18" fmla="val 546241"/>
                  <a:gd name="f19" fmla="val 554077"/>
                  <a:gd name="f20" fmla="*/ f0 1 2456811"/>
                  <a:gd name="f21" fmla="*/ f1 1 558479"/>
                  <a:gd name="f22" fmla="val f2"/>
                  <a:gd name="f23" fmla="val f3"/>
                  <a:gd name="f24" fmla="val f4"/>
                  <a:gd name="f25" fmla="+- f24 0 f22"/>
                  <a:gd name="f26" fmla="+- f23 0 f22"/>
                  <a:gd name="f27" fmla="*/ f26 1 2456811"/>
                  <a:gd name="f28" fmla="*/ f25 1 558479"/>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56811" h="558479">
                    <a:moveTo>
                      <a:pt x="f5" y="f2"/>
                    </a:moveTo>
                    <a:lnTo>
                      <a:pt x="f6" y="f2"/>
                    </a:lnTo>
                    <a:cubicBezTo>
                      <a:pt x="f7" y="f2"/>
                      <a:pt x="f8" y="f9"/>
                      <a:pt x="f10" y="f11"/>
                    </a:cubicBezTo>
                    <a:cubicBezTo>
                      <a:pt x="f12" y="f13"/>
                      <a:pt x="f3" y="f14"/>
                      <a:pt x="f3" y="f5"/>
                    </a:cubicBezTo>
                    <a:lnTo>
                      <a:pt x="f3" y="f15"/>
                    </a:lnTo>
                    <a:cubicBezTo>
                      <a:pt x="f3" y="f16"/>
                      <a:pt x="f12" y="f17"/>
                      <a:pt x="f10" y="f18"/>
                    </a:cubicBezTo>
                    <a:cubicBezTo>
                      <a:pt x="f8" y="f19"/>
                      <a:pt x="f7" y="f4"/>
                      <a:pt x="f6" y="f4"/>
                    </a:cubicBezTo>
                    <a:lnTo>
                      <a:pt x="f5" y="f4"/>
                    </a:lnTo>
                    <a:cubicBezTo>
                      <a:pt x="f14" y="f4"/>
                      <a:pt x="f13" y="f19"/>
                      <a:pt x="f11" y="f18"/>
                    </a:cubicBezTo>
                    <a:cubicBezTo>
                      <a:pt x="f9" y="f17"/>
                      <a:pt x="f2" y="f16"/>
                      <a:pt x="f2" y="f15"/>
                    </a:cubicBezTo>
                    <a:lnTo>
                      <a:pt x="f2" y="f5"/>
                    </a:lnTo>
                    <a:cubicBezTo>
                      <a:pt x="f2" y="f14"/>
                      <a:pt x="f9" y="f13"/>
                      <a:pt x="f11" y="f11"/>
                    </a:cubicBezTo>
                    <a:cubicBezTo>
                      <a:pt x="f13" y="f9"/>
                      <a:pt x="f14" y="f2"/>
                      <a:pt x="f5" y="f2"/>
                    </a:cubicBezTo>
                    <a:close/>
                  </a:path>
                </a:pathLst>
              </a:custGeom>
              <a:solidFill>
                <a:srgbClr val="E7F8F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7" name="TextBox 19">
                <a:extLst>
                  <a:ext uri="{FF2B5EF4-FFF2-40B4-BE49-F238E27FC236}">
                    <a16:creationId xmlns:a16="http://schemas.microsoft.com/office/drawing/2014/main" id="{D47BCF52-E5D2-9721-2C32-10301B3CDACA}"/>
                  </a:ext>
                </a:extLst>
              </p:cNvPr>
              <p:cNvSpPr txBox="1"/>
              <p:nvPr/>
            </p:nvSpPr>
            <p:spPr>
              <a:xfrm>
                <a:off x="385794" y="4810859"/>
                <a:ext cx="6958190" cy="168963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70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8" name="TextBox 20">
              <a:extLst>
                <a:ext uri="{FF2B5EF4-FFF2-40B4-BE49-F238E27FC236}">
                  <a16:creationId xmlns:a16="http://schemas.microsoft.com/office/drawing/2014/main" id="{19CB4C85-B988-7847-2080-CB7BB1B2103D}"/>
                </a:ext>
              </a:extLst>
            </p:cNvPr>
            <p:cNvSpPr txBox="1"/>
            <p:nvPr/>
          </p:nvSpPr>
          <p:spPr>
            <a:xfrm>
              <a:off x="553906" y="5276371"/>
              <a:ext cx="6621975" cy="976469"/>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What can improve?</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1" u="none" strike="noStrike" kern="1200" cap="none" spc="0" baseline="0">
                  <a:solidFill>
                    <a:srgbClr val="464646"/>
                  </a:solidFill>
                  <a:uFillTx/>
                  <a:latin typeface="Open Sans Italics"/>
                  <a:ea typeface="Open Sans Italics"/>
                  <a:cs typeface="Open Sans Italics"/>
                </a:rPr>
                <a:t>Where do misunderstandings or difficulties arise (focused on processes, not people)?</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1" u="none" strike="noStrike" kern="1200" cap="none" spc="0" baseline="0">
                  <a:solidFill>
                    <a:srgbClr val="464646"/>
                  </a:solidFill>
                  <a:uFillTx/>
                  <a:latin typeface="Open Sans Italics"/>
                  <a:ea typeface="Open Sans Italics"/>
                  <a:cs typeface="Open Sans Italics"/>
                </a:rPr>
                <a:t>____________________________________________________________________________________________________________________________________________________________________________________________</a:t>
              </a:r>
            </a:p>
          </p:txBody>
        </p:sp>
        <p:grpSp>
          <p:nvGrpSpPr>
            <p:cNvPr id="19" name="Group 21">
              <a:extLst>
                <a:ext uri="{FF2B5EF4-FFF2-40B4-BE49-F238E27FC236}">
                  <a16:creationId xmlns:a16="http://schemas.microsoft.com/office/drawing/2014/main" id="{946623E9-314D-9065-6171-C51F69FEFDAC}"/>
                </a:ext>
              </a:extLst>
            </p:cNvPr>
            <p:cNvGrpSpPr/>
            <p:nvPr/>
          </p:nvGrpSpPr>
          <p:grpSpPr>
            <a:xfrm>
              <a:off x="216008" y="4796457"/>
              <a:ext cx="506001" cy="507391"/>
              <a:chOff x="216008" y="4796457"/>
              <a:chExt cx="506001" cy="507391"/>
            </a:xfrm>
          </p:grpSpPr>
          <p:sp>
            <p:nvSpPr>
              <p:cNvPr id="20" name="Freeform 22">
                <a:extLst>
                  <a:ext uri="{FF2B5EF4-FFF2-40B4-BE49-F238E27FC236}">
                    <a16:creationId xmlns:a16="http://schemas.microsoft.com/office/drawing/2014/main" id="{44D9FE94-7101-6C77-8A08-2D575A0CBC08}"/>
                  </a:ext>
                </a:extLst>
              </p:cNvPr>
              <p:cNvSpPr/>
              <p:nvPr/>
            </p:nvSpPr>
            <p:spPr>
              <a:xfrm>
                <a:off x="216008" y="4796457"/>
                <a:ext cx="506001" cy="507391"/>
              </a:xfrm>
              <a:custGeom>
                <a:avLst/>
                <a:gdLst>
                  <a:gd name="f0" fmla="val w"/>
                  <a:gd name="f1" fmla="val h"/>
                  <a:gd name="f2" fmla="val 0"/>
                  <a:gd name="f3" fmla="val 810576"/>
                  <a:gd name="f4" fmla="val 812800"/>
                  <a:gd name="f5" fmla="val 405288"/>
                  <a:gd name="f6" fmla="val 181454"/>
                  <a:gd name="f7" fmla="val 181951"/>
                  <a:gd name="f8" fmla="val 406400"/>
                  <a:gd name="f9" fmla="val 630849"/>
                  <a:gd name="f10" fmla="val 629122"/>
                  <a:gd name="f11" fmla="*/ f0 1 810576"/>
                  <a:gd name="f12" fmla="*/ f1 1 812800"/>
                  <a:gd name="f13" fmla="val f2"/>
                  <a:gd name="f14" fmla="val f3"/>
                  <a:gd name="f15" fmla="val f4"/>
                  <a:gd name="f16" fmla="+- f15 0 f13"/>
                  <a:gd name="f17" fmla="+- f14 0 f13"/>
                  <a:gd name="f18" fmla="*/ f17 1 810576"/>
                  <a:gd name="f19" fmla="*/ f16 1 81280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810576" h="812800">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7ED5D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1" name="TextBox 23">
                <a:extLst>
                  <a:ext uri="{FF2B5EF4-FFF2-40B4-BE49-F238E27FC236}">
                    <a16:creationId xmlns:a16="http://schemas.microsoft.com/office/drawing/2014/main" id="{75B9D0B4-B58D-9B85-204C-755A31783E9D}"/>
                  </a:ext>
                </a:extLst>
              </p:cNvPr>
              <p:cNvSpPr txBox="1"/>
              <p:nvPr/>
            </p:nvSpPr>
            <p:spPr>
              <a:xfrm>
                <a:off x="263447" y="4820241"/>
                <a:ext cx="411132" cy="436040"/>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70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22" name="TextBox 24">
              <a:extLst>
                <a:ext uri="{FF2B5EF4-FFF2-40B4-BE49-F238E27FC236}">
                  <a16:creationId xmlns:a16="http://schemas.microsoft.com/office/drawing/2014/main" id="{35D77806-5BEE-3005-AD44-94FFBCFF4710}"/>
                </a:ext>
              </a:extLst>
            </p:cNvPr>
            <p:cNvSpPr txBox="1"/>
            <p:nvPr/>
          </p:nvSpPr>
          <p:spPr>
            <a:xfrm>
              <a:off x="254806" y="4948979"/>
              <a:ext cx="428414" cy="22378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FFFFFF"/>
                  </a:solidFill>
                  <a:uFillTx/>
                  <a:latin typeface="Open Sans Bold"/>
                  <a:ea typeface="Open Sans Bold"/>
                  <a:cs typeface="Open Sans Bold"/>
                </a:rPr>
                <a:t>2</a:t>
              </a:r>
            </a:p>
          </p:txBody>
        </p:sp>
        <p:grpSp>
          <p:nvGrpSpPr>
            <p:cNvPr id="23" name="Group 25">
              <a:extLst>
                <a:ext uri="{FF2B5EF4-FFF2-40B4-BE49-F238E27FC236}">
                  <a16:creationId xmlns:a16="http://schemas.microsoft.com/office/drawing/2014/main" id="{EC9A25E3-840C-5263-C903-3DC3EB065901}"/>
                </a:ext>
              </a:extLst>
            </p:cNvPr>
            <p:cNvGrpSpPr/>
            <p:nvPr/>
          </p:nvGrpSpPr>
          <p:grpSpPr>
            <a:xfrm>
              <a:off x="6204990" y="4996994"/>
              <a:ext cx="970891" cy="405829"/>
              <a:chOff x="6204990" y="4996994"/>
              <a:chExt cx="970891" cy="405829"/>
            </a:xfrm>
          </p:grpSpPr>
          <p:sp>
            <p:nvSpPr>
              <p:cNvPr id="24" name="Freeform 26">
                <a:extLst>
                  <a:ext uri="{FF2B5EF4-FFF2-40B4-BE49-F238E27FC236}">
                    <a16:creationId xmlns:a16="http://schemas.microsoft.com/office/drawing/2014/main" id="{FA264DE2-0F5D-C6E0-BBC3-671C08B3B8A1}"/>
                  </a:ext>
                </a:extLst>
              </p:cNvPr>
              <p:cNvSpPr/>
              <p:nvPr/>
            </p:nvSpPr>
            <p:spPr>
              <a:xfrm>
                <a:off x="6204990" y="5050148"/>
                <a:ext cx="970891" cy="352674"/>
              </a:xfrm>
              <a:custGeom>
                <a:avLst/>
                <a:gdLst>
                  <a:gd name="f0" fmla="val w"/>
                  <a:gd name="f1" fmla="val h"/>
                  <a:gd name="f2" fmla="val 0"/>
                  <a:gd name="f3" fmla="val 347945"/>
                  <a:gd name="f4" fmla="val 126389"/>
                  <a:gd name="f5" fmla="val 63195"/>
                  <a:gd name="f6" fmla="val 284750"/>
                  <a:gd name="f7" fmla="val 319651"/>
                  <a:gd name="f8" fmla="val 28293"/>
                  <a:gd name="f9" fmla="val 79955"/>
                  <a:gd name="f10" fmla="val 341287"/>
                  <a:gd name="f11" fmla="val 96029"/>
                  <a:gd name="f12" fmla="val 329435"/>
                  <a:gd name="f13" fmla="val 107880"/>
                  <a:gd name="f14" fmla="val 317584"/>
                  <a:gd name="f15" fmla="val 119731"/>
                  <a:gd name="f16" fmla="val 301510"/>
                  <a:gd name="f17" fmla="val 46434"/>
                  <a:gd name="f18" fmla="val 30361"/>
                  <a:gd name="f19" fmla="val 18509"/>
                  <a:gd name="f20" fmla="val 6658"/>
                  <a:gd name="f21" fmla="*/ f0 1 347945"/>
                  <a:gd name="f22" fmla="*/ f1 1 126389"/>
                  <a:gd name="f23" fmla="val f2"/>
                  <a:gd name="f24" fmla="val f3"/>
                  <a:gd name="f25" fmla="val f4"/>
                  <a:gd name="f26" fmla="+- f25 0 f23"/>
                  <a:gd name="f27" fmla="+- f24 0 f23"/>
                  <a:gd name="f28" fmla="*/ f27 1 347945"/>
                  <a:gd name="f29" fmla="*/ f26 1 126389"/>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347945" h="126389">
                    <a:moveTo>
                      <a:pt x="f5" y="f2"/>
                    </a:moveTo>
                    <a:lnTo>
                      <a:pt x="f6" y="f2"/>
                    </a:lnTo>
                    <a:cubicBezTo>
                      <a:pt x="f7" y="f2"/>
                      <a:pt x="f3" y="f8"/>
                      <a:pt x="f3" y="f5"/>
                    </a:cubicBezTo>
                    <a:lnTo>
                      <a:pt x="f3" y="f5"/>
                    </a:lnTo>
                    <a:cubicBezTo>
                      <a:pt x="f3" y="f9"/>
                      <a:pt x="f10" y="f11"/>
                      <a:pt x="f12" y="f13"/>
                    </a:cubicBezTo>
                    <a:cubicBezTo>
                      <a:pt x="f14" y="f15"/>
                      <a:pt x="f16" y="f4"/>
                      <a:pt x="f6" y="f4"/>
                    </a:cubicBezTo>
                    <a:lnTo>
                      <a:pt x="f5" y="f4"/>
                    </a:lnTo>
                    <a:cubicBezTo>
                      <a:pt x="f17" y="f4"/>
                      <a:pt x="f18" y="f15"/>
                      <a:pt x="f19" y="f13"/>
                    </a:cubicBezTo>
                    <a:cubicBezTo>
                      <a:pt x="f20" y="f11"/>
                      <a:pt x="f2" y="f9"/>
                      <a:pt x="f2" y="f5"/>
                    </a:cubicBezTo>
                    <a:lnTo>
                      <a:pt x="f2" y="f5"/>
                    </a:lnTo>
                    <a:cubicBezTo>
                      <a:pt x="f2" y="f17"/>
                      <a:pt x="f20" y="f18"/>
                      <a:pt x="f19" y="f19"/>
                    </a:cubicBezTo>
                    <a:cubicBezTo>
                      <a:pt x="f18" y="f20"/>
                      <a:pt x="f17" y="f2"/>
                      <a:pt x="f5"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5" name="TextBox 27">
                <a:extLst>
                  <a:ext uri="{FF2B5EF4-FFF2-40B4-BE49-F238E27FC236}">
                    <a16:creationId xmlns:a16="http://schemas.microsoft.com/office/drawing/2014/main" id="{F312B999-F031-10EF-0F3C-5C07A75BB0C3}"/>
                  </a:ext>
                </a:extLst>
              </p:cNvPr>
              <p:cNvSpPr txBox="1"/>
              <p:nvPr/>
            </p:nvSpPr>
            <p:spPr>
              <a:xfrm>
                <a:off x="6204990" y="4996994"/>
                <a:ext cx="970891" cy="405829"/>
              </a:xfrm>
              <a:prstGeom prst="rect">
                <a:avLst/>
              </a:prstGeom>
              <a:noFill/>
              <a:ln cap="flat">
                <a:noFill/>
              </a:ln>
            </p:spPr>
            <p:txBody>
              <a:bodyPr vert="horz" wrap="square" lIns="50045" tIns="50045" rIns="50045" bIns="50045"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4-5 minutes</a:t>
                </a:r>
              </a:p>
            </p:txBody>
          </p:sp>
        </p:grpSp>
      </p:grpSp>
      <p:grpSp>
        <p:nvGrpSpPr>
          <p:cNvPr id="26" name="Group 28">
            <a:extLst>
              <a:ext uri="{FF2B5EF4-FFF2-40B4-BE49-F238E27FC236}">
                <a16:creationId xmlns:a16="http://schemas.microsoft.com/office/drawing/2014/main" id="{54F6A98F-7C52-2CE9-5543-8551F3178E9F}"/>
              </a:ext>
            </a:extLst>
          </p:cNvPr>
          <p:cNvGrpSpPr/>
          <p:nvPr/>
        </p:nvGrpSpPr>
        <p:grpSpPr>
          <a:xfrm>
            <a:off x="233300" y="6633523"/>
            <a:ext cx="7093402" cy="1749979"/>
            <a:chOff x="233300" y="6633523"/>
            <a:chExt cx="7093402" cy="1749979"/>
          </a:xfrm>
        </p:grpSpPr>
        <p:grpSp>
          <p:nvGrpSpPr>
            <p:cNvPr id="27" name="Group 29">
              <a:extLst>
                <a:ext uri="{FF2B5EF4-FFF2-40B4-BE49-F238E27FC236}">
                  <a16:creationId xmlns:a16="http://schemas.microsoft.com/office/drawing/2014/main" id="{DA50C91E-D121-7942-FEB4-D63F4A74955D}"/>
                </a:ext>
              </a:extLst>
            </p:cNvPr>
            <p:cNvGrpSpPr/>
            <p:nvPr/>
          </p:nvGrpSpPr>
          <p:grpSpPr>
            <a:xfrm>
              <a:off x="406953" y="6674900"/>
              <a:ext cx="6919749" cy="1708602"/>
              <a:chOff x="406953" y="6674900"/>
              <a:chExt cx="6919749" cy="1708602"/>
            </a:xfrm>
          </p:grpSpPr>
          <p:sp>
            <p:nvSpPr>
              <p:cNvPr id="28" name="Freeform 30">
                <a:extLst>
                  <a:ext uri="{FF2B5EF4-FFF2-40B4-BE49-F238E27FC236}">
                    <a16:creationId xmlns:a16="http://schemas.microsoft.com/office/drawing/2014/main" id="{1B55F35B-ED4C-1987-9679-2C8EBD075CE1}"/>
                  </a:ext>
                </a:extLst>
              </p:cNvPr>
              <p:cNvSpPr/>
              <p:nvPr/>
            </p:nvSpPr>
            <p:spPr>
              <a:xfrm>
                <a:off x="406953" y="6755834"/>
                <a:ext cx="6919749" cy="1627668"/>
              </a:xfrm>
              <a:custGeom>
                <a:avLst/>
                <a:gdLst>
                  <a:gd name="f0" fmla="val w"/>
                  <a:gd name="f1" fmla="val h"/>
                  <a:gd name="f2" fmla="val 0"/>
                  <a:gd name="f3" fmla="val 2443237"/>
                  <a:gd name="f4" fmla="val 574700"/>
                  <a:gd name="f5" fmla="val 42017"/>
                  <a:gd name="f6" fmla="val 2401220"/>
                  <a:gd name="f7" fmla="val 2412364"/>
                  <a:gd name="f8" fmla="val 2423051"/>
                  <a:gd name="f9" fmla="val 4427"/>
                  <a:gd name="f10" fmla="val 2430931"/>
                  <a:gd name="f11" fmla="val 12307"/>
                  <a:gd name="f12" fmla="val 2438810"/>
                  <a:gd name="f13" fmla="val 20186"/>
                  <a:gd name="f14" fmla="val 30873"/>
                  <a:gd name="f15" fmla="val 532683"/>
                  <a:gd name="f16" fmla="val 543827"/>
                  <a:gd name="f17" fmla="val 554514"/>
                  <a:gd name="f18" fmla="val 562394"/>
                  <a:gd name="f19" fmla="val 570274"/>
                  <a:gd name="f20" fmla="*/ f0 1 2443237"/>
                  <a:gd name="f21" fmla="*/ f1 1 574700"/>
                  <a:gd name="f22" fmla="val f2"/>
                  <a:gd name="f23" fmla="val f3"/>
                  <a:gd name="f24" fmla="val f4"/>
                  <a:gd name="f25" fmla="+- f24 0 f22"/>
                  <a:gd name="f26" fmla="+- f23 0 f22"/>
                  <a:gd name="f27" fmla="*/ f26 1 2443237"/>
                  <a:gd name="f28" fmla="*/ f25 1 574700"/>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43237" h="574700">
                    <a:moveTo>
                      <a:pt x="f5" y="f2"/>
                    </a:moveTo>
                    <a:lnTo>
                      <a:pt x="f6" y="f2"/>
                    </a:lnTo>
                    <a:cubicBezTo>
                      <a:pt x="f7" y="f2"/>
                      <a:pt x="f8" y="f9"/>
                      <a:pt x="f10" y="f11"/>
                    </a:cubicBezTo>
                    <a:cubicBezTo>
                      <a:pt x="f12" y="f13"/>
                      <a:pt x="f3" y="f14"/>
                      <a:pt x="f3" y="f5"/>
                    </a:cubicBezTo>
                    <a:lnTo>
                      <a:pt x="f3" y="f15"/>
                    </a:lnTo>
                    <a:cubicBezTo>
                      <a:pt x="f3" y="f16"/>
                      <a:pt x="f12" y="f17"/>
                      <a:pt x="f10" y="f18"/>
                    </a:cubicBezTo>
                    <a:cubicBezTo>
                      <a:pt x="f8" y="f19"/>
                      <a:pt x="f7" y="f4"/>
                      <a:pt x="f6" y="f4"/>
                    </a:cubicBezTo>
                    <a:lnTo>
                      <a:pt x="f5" y="f4"/>
                    </a:lnTo>
                    <a:cubicBezTo>
                      <a:pt x="f14" y="f4"/>
                      <a:pt x="f13" y="f19"/>
                      <a:pt x="f11" y="f18"/>
                    </a:cubicBezTo>
                    <a:cubicBezTo>
                      <a:pt x="f9" y="f17"/>
                      <a:pt x="f2" y="f16"/>
                      <a:pt x="f2" y="f15"/>
                    </a:cubicBezTo>
                    <a:lnTo>
                      <a:pt x="f2" y="f5"/>
                    </a:lnTo>
                    <a:cubicBezTo>
                      <a:pt x="f2" y="f14"/>
                      <a:pt x="f9" y="f13"/>
                      <a:pt x="f11" y="f11"/>
                    </a:cubicBezTo>
                    <a:cubicBezTo>
                      <a:pt x="f13" y="f9"/>
                      <a:pt x="f14" y="f2"/>
                      <a:pt x="f5" y="f2"/>
                    </a:cubicBezTo>
                    <a:close/>
                  </a:path>
                </a:pathLst>
              </a:custGeom>
              <a:solidFill>
                <a:srgbClr val="FFFFFE"/>
              </a:solidFill>
              <a:ln w="38103" cap="rnd">
                <a:solidFill>
                  <a:srgbClr val="7ED5D3"/>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9" name="TextBox 31">
                <a:extLst>
                  <a:ext uri="{FF2B5EF4-FFF2-40B4-BE49-F238E27FC236}">
                    <a16:creationId xmlns:a16="http://schemas.microsoft.com/office/drawing/2014/main" id="{9AC88E8F-62C3-6093-0D29-0592BDF8908C}"/>
                  </a:ext>
                </a:extLst>
              </p:cNvPr>
              <p:cNvSpPr txBox="1"/>
              <p:nvPr/>
            </p:nvSpPr>
            <p:spPr>
              <a:xfrm>
                <a:off x="406953" y="6674900"/>
                <a:ext cx="6919749" cy="170860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30" name="TextBox 32">
              <a:extLst>
                <a:ext uri="{FF2B5EF4-FFF2-40B4-BE49-F238E27FC236}">
                  <a16:creationId xmlns:a16="http://schemas.microsoft.com/office/drawing/2014/main" id="{984F4B88-DBC2-3ED5-5C5D-FF01A8D5B285}"/>
                </a:ext>
              </a:extLst>
            </p:cNvPr>
            <p:cNvSpPr txBox="1"/>
            <p:nvPr/>
          </p:nvSpPr>
          <p:spPr>
            <a:xfrm>
              <a:off x="673894" y="7213098"/>
              <a:ext cx="6385867" cy="976469"/>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One small action</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What is one simple thing we can try differently?</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________________________________________________________________________________________________________________________________________________________________</a:t>
              </a:r>
            </a:p>
          </p:txBody>
        </p:sp>
        <p:grpSp>
          <p:nvGrpSpPr>
            <p:cNvPr id="31" name="Group 33">
              <a:extLst>
                <a:ext uri="{FF2B5EF4-FFF2-40B4-BE49-F238E27FC236}">
                  <a16:creationId xmlns:a16="http://schemas.microsoft.com/office/drawing/2014/main" id="{161CC08A-EA5A-5E17-33CF-19637BC74B69}"/>
                </a:ext>
              </a:extLst>
            </p:cNvPr>
            <p:cNvGrpSpPr/>
            <p:nvPr/>
          </p:nvGrpSpPr>
          <p:grpSpPr>
            <a:xfrm>
              <a:off x="233300" y="6633523"/>
              <a:ext cx="517532" cy="507391"/>
              <a:chOff x="233300" y="6633523"/>
              <a:chExt cx="517532" cy="507391"/>
            </a:xfrm>
          </p:grpSpPr>
          <p:sp>
            <p:nvSpPr>
              <p:cNvPr id="32" name="Freeform 34">
                <a:extLst>
                  <a:ext uri="{FF2B5EF4-FFF2-40B4-BE49-F238E27FC236}">
                    <a16:creationId xmlns:a16="http://schemas.microsoft.com/office/drawing/2014/main" id="{065A5215-53D8-1728-83F9-098DFA2FF64F}"/>
                  </a:ext>
                </a:extLst>
              </p:cNvPr>
              <p:cNvSpPr/>
              <p:nvPr/>
            </p:nvSpPr>
            <p:spPr>
              <a:xfrm>
                <a:off x="233300" y="6633523"/>
                <a:ext cx="517532" cy="507391"/>
              </a:xfrm>
              <a:custGeom>
                <a:avLst/>
                <a:gdLst>
                  <a:gd name="f0" fmla="val w"/>
                  <a:gd name="f1" fmla="val h"/>
                  <a:gd name="f2" fmla="val 0"/>
                  <a:gd name="f3" fmla="val 829043"/>
                  <a:gd name="f4" fmla="val 812800"/>
                  <a:gd name="f5" fmla="val 414521"/>
                  <a:gd name="f6" fmla="val 185587"/>
                  <a:gd name="f7" fmla="val 181951"/>
                  <a:gd name="f8" fmla="val 406400"/>
                  <a:gd name="f9" fmla="val 630849"/>
                  <a:gd name="f10" fmla="val 643455"/>
                  <a:gd name="f11" fmla="*/ f0 1 829043"/>
                  <a:gd name="f12" fmla="*/ f1 1 812800"/>
                  <a:gd name="f13" fmla="val f2"/>
                  <a:gd name="f14" fmla="val f3"/>
                  <a:gd name="f15" fmla="val f4"/>
                  <a:gd name="f16" fmla="+- f15 0 f13"/>
                  <a:gd name="f17" fmla="+- f14 0 f13"/>
                  <a:gd name="f18" fmla="*/ f17 1 829043"/>
                  <a:gd name="f19" fmla="*/ f16 1 81280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829043" h="812800">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7ED5D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3" name="TextBox 35">
                <a:extLst>
                  <a:ext uri="{FF2B5EF4-FFF2-40B4-BE49-F238E27FC236}">
                    <a16:creationId xmlns:a16="http://schemas.microsoft.com/office/drawing/2014/main" id="{45436781-8680-2C3E-54A7-9C301F0F7424}"/>
                  </a:ext>
                </a:extLst>
              </p:cNvPr>
              <p:cNvSpPr txBox="1"/>
              <p:nvPr/>
            </p:nvSpPr>
            <p:spPr>
              <a:xfrm>
                <a:off x="281818" y="6663251"/>
                <a:ext cx="420495" cy="430097"/>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34" name="TextBox 36">
              <a:extLst>
                <a:ext uri="{FF2B5EF4-FFF2-40B4-BE49-F238E27FC236}">
                  <a16:creationId xmlns:a16="http://schemas.microsoft.com/office/drawing/2014/main" id="{FD2AB39D-0806-EAD1-01C5-4A270C326F2D}"/>
                </a:ext>
              </a:extLst>
            </p:cNvPr>
            <p:cNvSpPr txBox="1"/>
            <p:nvPr/>
          </p:nvSpPr>
          <p:spPr>
            <a:xfrm>
              <a:off x="272975" y="6788039"/>
              <a:ext cx="438180" cy="22693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85"/>
                </a:lnSpc>
                <a:spcBef>
                  <a:spcPts val="0"/>
                </a:spcBef>
                <a:spcAft>
                  <a:spcPts val="0"/>
                </a:spcAft>
                <a:buNone/>
                <a:tabLst/>
                <a:defRPr sz="1800" b="0" i="0" u="none" strike="noStrike" kern="0" cap="none" spc="0" baseline="0">
                  <a:solidFill>
                    <a:srgbClr val="000000"/>
                  </a:solidFill>
                  <a:uFillTx/>
                </a:defRPr>
              </a:pPr>
              <a:r>
                <a:rPr lang="en-US" sz="1685" b="1" i="0" u="none" strike="noStrike" kern="1200" cap="none" spc="-118" baseline="0">
                  <a:solidFill>
                    <a:srgbClr val="FFFFFF"/>
                  </a:solidFill>
                  <a:uFillTx/>
                  <a:latin typeface="Open Sans Bold"/>
                  <a:ea typeface="Open Sans Bold"/>
                  <a:cs typeface="Open Sans Bold"/>
                </a:rPr>
                <a:t>3</a:t>
              </a:r>
            </a:p>
          </p:txBody>
        </p:sp>
        <p:grpSp>
          <p:nvGrpSpPr>
            <p:cNvPr id="35" name="Group 37">
              <a:extLst>
                <a:ext uri="{FF2B5EF4-FFF2-40B4-BE49-F238E27FC236}">
                  <a16:creationId xmlns:a16="http://schemas.microsoft.com/office/drawing/2014/main" id="{218952B2-7B29-0A8A-402C-D624B51357D1}"/>
                </a:ext>
              </a:extLst>
            </p:cNvPr>
            <p:cNvGrpSpPr/>
            <p:nvPr/>
          </p:nvGrpSpPr>
          <p:grpSpPr>
            <a:xfrm>
              <a:off x="6150281" y="6828702"/>
              <a:ext cx="970891" cy="405829"/>
              <a:chOff x="6150281" y="6828702"/>
              <a:chExt cx="970891" cy="405829"/>
            </a:xfrm>
          </p:grpSpPr>
          <p:sp>
            <p:nvSpPr>
              <p:cNvPr id="36" name="Freeform 38">
                <a:extLst>
                  <a:ext uri="{FF2B5EF4-FFF2-40B4-BE49-F238E27FC236}">
                    <a16:creationId xmlns:a16="http://schemas.microsoft.com/office/drawing/2014/main" id="{9B7B4E17-D16A-30EF-A82D-B6412A33CCA0}"/>
                  </a:ext>
                </a:extLst>
              </p:cNvPr>
              <p:cNvSpPr/>
              <p:nvPr/>
            </p:nvSpPr>
            <p:spPr>
              <a:xfrm>
                <a:off x="6150281" y="6881856"/>
                <a:ext cx="970891" cy="352674"/>
              </a:xfrm>
              <a:custGeom>
                <a:avLst/>
                <a:gdLst>
                  <a:gd name="f0" fmla="val w"/>
                  <a:gd name="f1" fmla="val h"/>
                  <a:gd name="f2" fmla="val 0"/>
                  <a:gd name="f3" fmla="val 347945"/>
                  <a:gd name="f4" fmla="val 126389"/>
                  <a:gd name="f5" fmla="val 63195"/>
                  <a:gd name="f6" fmla="val 284750"/>
                  <a:gd name="f7" fmla="val 319651"/>
                  <a:gd name="f8" fmla="val 28293"/>
                  <a:gd name="f9" fmla="val 79955"/>
                  <a:gd name="f10" fmla="val 341287"/>
                  <a:gd name="f11" fmla="val 96029"/>
                  <a:gd name="f12" fmla="val 329435"/>
                  <a:gd name="f13" fmla="val 107880"/>
                  <a:gd name="f14" fmla="val 317584"/>
                  <a:gd name="f15" fmla="val 119731"/>
                  <a:gd name="f16" fmla="val 301510"/>
                  <a:gd name="f17" fmla="val 46434"/>
                  <a:gd name="f18" fmla="val 30361"/>
                  <a:gd name="f19" fmla="val 18509"/>
                  <a:gd name="f20" fmla="val 6658"/>
                  <a:gd name="f21" fmla="*/ f0 1 347945"/>
                  <a:gd name="f22" fmla="*/ f1 1 126389"/>
                  <a:gd name="f23" fmla="val f2"/>
                  <a:gd name="f24" fmla="val f3"/>
                  <a:gd name="f25" fmla="val f4"/>
                  <a:gd name="f26" fmla="+- f25 0 f23"/>
                  <a:gd name="f27" fmla="+- f24 0 f23"/>
                  <a:gd name="f28" fmla="*/ f27 1 347945"/>
                  <a:gd name="f29" fmla="*/ f26 1 126389"/>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347945" h="126389">
                    <a:moveTo>
                      <a:pt x="f5" y="f2"/>
                    </a:moveTo>
                    <a:lnTo>
                      <a:pt x="f6" y="f2"/>
                    </a:lnTo>
                    <a:cubicBezTo>
                      <a:pt x="f7" y="f2"/>
                      <a:pt x="f3" y="f8"/>
                      <a:pt x="f3" y="f5"/>
                    </a:cubicBezTo>
                    <a:lnTo>
                      <a:pt x="f3" y="f5"/>
                    </a:lnTo>
                    <a:cubicBezTo>
                      <a:pt x="f3" y="f9"/>
                      <a:pt x="f10" y="f11"/>
                      <a:pt x="f12" y="f13"/>
                    </a:cubicBezTo>
                    <a:cubicBezTo>
                      <a:pt x="f14" y="f15"/>
                      <a:pt x="f16" y="f4"/>
                      <a:pt x="f6" y="f4"/>
                    </a:cubicBezTo>
                    <a:lnTo>
                      <a:pt x="f5" y="f4"/>
                    </a:lnTo>
                    <a:cubicBezTo>
                      <a:pt x="f17" y="f4"/>
                      <a:pt x="f18" y="f15"/>
                      <a:pt x="f19" y="f13"/>
                    </a:cubicBezTo>
                    <a:cubicBezTo>
                      <a:pt x="f20" y="f11"/>
                      <a:pt x="f2" y="f9"/>
                      <a:pt x="f2" y="f5"/>
                    </a:cubicBezTo>
                    <a:lnTo>
                      <a:pt x="f2" y="f5"/>
                    </a:lnTo>
                    <a:cubicBezTo>
                      <a:pt x="f2" y="f17"/>
                      <a:pt x="f20" y="f18"/>
                      <a:pt x="f19" y="f19"/>
                    </a:cubicBezTo>
                    <a:cubicBezTo>
                      <a:pt x="f18" y="f20"/>
                      <a:pt x="f17" y="f2"/>
                      <a:pt x="f5" y="f2"/>
                    </a:cubicBezTo>
                    <a:close/>
                  </a:path>
                </a:pathLst>
              </a:custGeom>
              <a:solidFill>
                <a:srgbClr val="E7F8F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7" name="TextBox 39">
                <a:extLst>
                  <a:ext uri="{FF2B5EF4-FFF2-40B4-BE49-F238E27FC236}">
                    <a16:creationId xmlns:a16="http://schemas.microsoft.com/office/drawing/2014/main" id="{9805A021-EF68-6EF7-8B63-36AC246A496A}"/>
                  </a:ext>
                </a:extLst>
              </p:cNvPr>
              <p:cNvSpPr txBox="1"/>
              <p:nvPr/>
            </p:nvSpPr>
            <p:spPr>
              <a:xfrm>
                <a:off x="6150281" y="6828702"/>
                <a:ext cx="970891" cy="405829"/>
              </a:xfrm>
              <a:prstGeom prst="rect">
                <a:avLst/>
              </a:prstGeom>
              <a:noFill/>
              <a:ln cap="flat">
                <a:noFill/>
              </a:ln>
            </p:spPr>
            <p:txBody>
              <a:bodyPr vert="horz" wrap="square" lIns="50045" tIns="50045" rIns="50045" bIns="50045"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4-5 minutes</a:t>
                </a:r>
              </a:p>
            </p:txBody>
          </p:sp>
        </p:grpSp>
      </p:grpSp>
      <p:sp>
        <p:nvSpPr>
          <p:cNvPr id="38" name="TextBox 40">
            <a:extLst>
              <a:ext uri="{FF2B5EF4-FFF2-40B4-BE49-F238E27FC236}">
                <a16:creationId xmlns:a16="http://schemas.microsoft.com/office/drawing/2014/main" id="{38BDB384-AB9E-4D61-86E2-F853C03C7C7C}"/>
              </a:ext>
            </a:extLst>
          </p:cNvPr>
          <p:cNvSpPr txBox="1"/>
          <p:nvPr/>
        </p:nvSpPr>
        <p:spPr>
          <a:xfrm>
            <a:off x="768754" y="905694"/>
            <a:ext cx="6019001" cy="530223"/>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4000"/>
              </a:lnSpc>
              <a:spcBef>
                <a:spcPts val="0"/>
              </a:spcBef>
              <a:spcAft>
                <a:spcPts val="0"/>
              </a:spcAft>
              <a:buNone/>
              <a:tabLst/>
              <a:defRPr sz="1800" b="0" i="0" u="none" strike="noStrike" kern="0" cap="none" spc="0" baseline="0">
                <a:solidFill>
                  <a:srgbClr val="000000"/>
                </a:solidFill>
                <a:uFillTx/>
              </a:defRPr>
            </a:pPr>
            <a:r>
              <a:rPr lang="en-US" sz="3999" b="1" i="0" u="none" strike="noStrike" kern="1200" cap="none" spc="-279" baseline="0">
                <a:solidFill>
                  <a:srgbClr val="7ED5D3"/>
                </a:solidFill>
                <a:uFillTx/>
                <a:latin typeface="Open Sans Bold"/>
                <a:ea typeface="Open Sans Bold"/>
                <a:cs typeface="Open Sans Bold"/>
              </a:rPr>
              <a:t>Inclusion Dialogue Round</a:t>
            </a:r>
          </a:p>
        </p:txBody>
      </p:sp>
      <p:sp>
        <p:nvSpPr>
          <p:cNvPr id="39" name="TextBox 41">
            <a:extLst>
              <a:ext uri="{FF2B5EF4-FFF2-40B4-BE49-F238E27FC236}">
                <a16:creationId xmlns:a16="http://schemas.microsoft.com/office/drawing/2014/main" id="{E61F81CE-5AE5-5471-8D21-91259EB44875}"/>
              </a:ext>
            </a:extLst>
          </p:cNvPr>
          <p:cNvSpPr txBox="1"/>
          <p:nvPr/>
        </p:nvSpPr>
        <p:spPr>
          <a:xfrm>
            <a:off x="2333448" y="1533713"/>
            <a:ext cx="2889604" cy="25860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2000"/>
              </a:lnSpc>
              <a:spcBef>
                <a:spcPts val="0"/>
              </a:spcBef>
              <a:spcAft>
                <a:spcPts val="0"/>
              </a:spcAft>
              <a:buNone/>
              <a:tabLst/>
              <a:defRPr sz="1800" b="0" i="0" u="none" strike="noStrike" kern="0" cap="none" spc="0" baseline="0">
                <a:solidFill>
                  <a:srgbClr val="000000"/>
                </a:solidFill>
                <a:uFillTx/>
              </a:defRPr>
            </a:pPr>
            <a:r>
              <a:rPr lang="en-US" sz="2000" b="0" i="1" u="none" strike="noStrike" kern="1200" cap="none" spc="-140" baseline="0">
                <a:solidFill>
                  <a:srgbClr val="369694"/>
                </a:solidFill>
                <a:uFillTx/>
                <a:latin typeface="Open Sans Italics"/>
                <a:ea typeface="Open Sans Italics"/>
                <a:cs typeface="Open Sans Italics"/>
              </a:rPr>
              <a:t>15-Minute Team Check-In</a:t>
            </a:r>
          </a:p>
        </p:txBody>
      </p:sp>
      <p:sp>
        <p:nvSpPr>
          <p:cNvPr id="40" name="TextBox 42">
            <a:extLst>
              <a:ext uri="{FF2B5EF4-FFF2-40B4-BE49-F238E27FC236}">
                <a16:creationId xmlns:a16="http://schemas.microsoft.com/office/drawing/2014/main" id="{E8F1FDC6-5284-AB11-F12C-1CC8B9C01E45}"/>
              </a:ext>
            </a:extLst>
          </p:cNvPr>
          <p:cNvSpPr txBox="1"/>
          <p:nvPr/>
        </p:nvSpPr>
        <p:spPr>
          <a:xfrm>
            <a:off x="302437" y="2182526"/>
            <a:ext cx="6955118" cy="61722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Purpose</a:t>
            </a:r>
          </a:p>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A short team reflection to strengthen collaboration, openness, and shared responsibility.</a:t>
            </a:r>
          </a:p>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For everyone - not linked to one individual.</a:t>
            </a:r>
          </a:p>
        </p:txBody>
      </p:sp>
      <p:grpSp>
        <p:nvGrpSpPr>
          <p:cNvPr id="41" name="Group 43">
            <a:extLst>
              <a:ext uri="{FF2B5EF4-FFF2-40B4-BE49-F238E27FC236}">
                <a16:creationId xmlns:a16="http://schemas.microsoft.com/office/drawing/2014/main" id="{5E03D400-E997-BCEE-F6B9-51A192973778}"/>
              </a:ext>
            </a:extLst>
          </p:cNvPr>
          <p:cNvGrpSpPr/>
          <p:nvPr/>
        </p:nvGrpSpPr>
        <p:grpSpPr>
          <a:xfrm>
            <a:off x="-395889" y="8538246"/>
            <a:ext cx="6322151" cy="1669886"/>
            <a:chOff x="-395889" y="8538246"/>
            <a:chExt cx="6322151" cy="1669886"/>
          </a:xfrm>
        </p:grpSpPr>
        <p:grpSp>
          <p:nvGrpSpPr>
            <p:cNvPr id="42" name="Group 44">
              <a:extLst>
                <a:ext uri="{FF2B5EF4-FFF2-40B4-BE49-F238E27FC236}">
                  <a16:creationId xmlns:a16="http://schemas.microsoft.com/office/drawing/2014/main" id="{F477DD65-DA1C-C7E3-BDEC-D1F053191972}"/>
                </a:ext>
              </a:extLst>
            </p:cNvPr>
            <p:cNvGrpSpPr/>
            <p:nvPr/>
          </p:nvGrpSpPr>
          <p:grpSpPr>
            <a:xfrm>
              <a:off x="-395889" y="8649071"/>
              <a:ext cx="6231142" cy="1559061"/>
              <a:chOff x="-395889" y="8649071"/>
              <a:chExt cx="6231142" cy="1559061"/>
            </a:xfrm>
          </p:grpSpPr>
          <p:sp>
            <p:nvSpPr>
              <p:cNvPr id="43" name="Freeform 45">
                <a:extLst>
                  <a:ext uri="{FF2B5EF4-FFF2-40B4-BE49-F238E27FC236}">
                    <a16:creationId xmlns:a16="http://schemas.microsoft.com/office/drawing/2014/main" id="{BFEBEEA8-9748-8C8D-A1F1-15A57C35B8AE}"/>
                  </a:ext>
                </a:extLst>
              </p:cNvPr>
              <p:cNvSpPr/>
              <p:nvPr/>
            </p:nvSpPr>
            <p:spPr>
              <a:xfrm>
                <a:off x="0" y="8705234"/>
                <a:ext cx="5835243" cy="1502898"/>
              </a:xfrm>
              <a:custGeom>
                <a:avLst/>
                <a:gdLst>
                  <a:gd name="f0" fmla="val w"/>
                  <a:gd name="f1" fmla="val h"/>
                  <a:gd name="f2" fmla="val 0"/>
                  <a:gd name="f3" fmla="val 2113756"/>
                  <a:gd name="f4" fmla="val 509821"/>
                  <a:gd name="f5" fmla="val 45971"/>
                  <a:gd name="f6" fmla="val 2067785"/>
                  <a:gd name="f7" fmla="val 2093174"/>
                  <a:gd name="f8" fmla="val 20582"/>
                  <a:gd name="f9" fmla="val 463850"/>
                  <a:gd name="f10" fmla="val 489239"/>
                  <a:gd name="f11" fmla="*/ f0 1 2113756"/>
                  <a:gd name="f12" fmla="*/ f1 1 509821"/>
                  <a:gd name="f13" fmla="val f2"/>
                  <a:gd name="f14" fmla="val f3"/>
                  <a:gd name="f15" fmla="val f4"/>
                  <a:gd name="f16" fmla="+- f15 0 f13"/>
                  <a:gd name="f17" fmla="+- f14 0 f13"/>
                  <a:gd name="f18" fmla="*/ f17 1 2113756"/>
                  <a:gd name="f19" fmla="*/ f16 1 509821"/>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113756" h="509821">
                    <a:moveTo>
                      <a:pt x="f5" y="f2"/>
                    </a:moveTo>
                    <a:lnTo>
                      <a:pt x="f6" y="f2"/>
                    </a:lnTo>
                    <a:cubicBezTo>
                      <a:pt x="f7" y="f2"/>
                      <a:pt x="f3" y="f8"/>
                      <a:pt x="f3" y="f5"/>
                    </a:cubicBezTo>
                    <a:lnTo>
                      <a:pt x="f3" y="f9"/>
                    </a:lnTo>
                    <a:cubicBezTo>
                      <a:pt x="f3" y="f10"/>
                      <a:pt x="f7" y="f4"/>
                      <a:pt x="f6" y="f4"/>
                    </a:cubicBezTo>
                    <a:lnTo>
                      <a:pt x="f5" y="f4"/>
                    </a:lnTo>
                    <a:cubicBezTo>
                      <a:pt x="f8" y="f4"/>
                      <a:pt x="f2" y="f10"/>
                      <a:pt x="f2" y="f9"/>
                    </a:cubicBezTo>
                    <a:lnTo>
                      <a:pt x="f2" y="f5"/>
                    </a:lnTo>
                    <a:cubicBezTo>
                      <a:pt x="f2" y="f8"/>
                      <a:pt x="f8" y="f2"/>
                      <a:pt x="f5" y="f2"/>
                    </a:cubicBezTo>
                    <a:close/>
                  </a:path>
                </a:pathLst>
              </a:custGeom>
              <a:solidFill>
                <a:srgbClr val="E7F8F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4" name="TextBox 46">
                <a:extLst>
                  <a:ext uri="{FF2B5EF4-FFF2-40B4-BE49-F238E27FC236}">
                    <a16:creationId xmlns:a16="http://schemas.microsoft.com/office/drawing/2014/main" id="{C64D3208-3A68-9AEC-36FC-0B97777E1E80}"/>
                  </a:ext>
                </a:extLst>
              </p:cNvPr>
              <p:cNvSpPr txBox="1"/>
              <p:nvPr/>
            </p:nvSpPr>
            <p:spPr>
              <a:xfrm>
                <a:off x="-395889" y="8649071"/>
                <a:ext cx="6231142" cy="1559061"/>
              </a:xfrm>
              <a:prstGeom prst="rect">
                <a:avLst/>
              </a:prstGeom>
              <a:noFill/>
              <a:ln cap="flat">
                <a:noFill/>
              </a:ln>
            </p:spPr>
            <p:txBody>
              <a:bodyPr vert="horz" wrap="square" lIns="53666" tIns="53666" rIns="53666" bIns="53666"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45" name="Freeform 47">
              <a:extLst>
                <a:ext uri="{FF2B5EF4-FFF2-40B4-BE49-F238E27FC236}">
                  <a16:creationId xmlns:a16="http://schemas.microsoft.com/office/drawing/2014/main" id="{711322EC-5BBF-D851-AA55-69DFC6AFC4E0}"/>
                </a:ext>
              </a:extLst>
            </p:cNvPr>
            <p:cNvSpPr/>
            <p:nvPr/>
          </p:nvSpPr>
          <p:spPr>
            <a:xfrm>
              <a:off x="34335" y="8538246"/>
              <a:ext cx="1268748" cy="1669886"/>
            </a:xfrm>
            <a:custGeom>
              <a:avLst/>
              <a:gdLst>
                <a:gd name="f0" fmla="val w"/>
                <a:gd name="f1" fmla="val h"/>
                <a:gd name="f2" fmla="val 0"/>
                <a:gd name="f3" fmla="val 1691660"/>
                <a:gd name="f4" fmla="val 2226512"/>
                <a:gd name="f5" fmla="*/ f0 1 1691660"/>
                <a:gd name="f6" fmla="*/ f1 1 2226512"/>
                <a:gd name="f7" fmla="val f2"/>
                <a:gd name="f8" fmla="val f3"/>
                <a:gd name="f9" fmla="val f4"/>
                <a:gd name="f10" fmla="+- f9 0 f7"/>
                <a:gd name="f11" fmla="+- f8 0 f7"/>
                <a:gd name="f12" fmla="*/ f11 1 1691660"/>
                <a:gd name="f13" fmla="*/ f10 1 2226512"/>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691660" h="2226512">
                  <a:moveTo>
                    <a:pt x="f2" y="f2"/>
                  </a:moveTo>
                  <a:lnTo>
                    <a:pt x="f3" y="f2"/>
                  </a:lnTo>
                  <a:lnTo>
                    <a:pt x="f3" y="f4"/>
                  </a:lnTo>
                  <a:lnTo>
                    <a:pt x="f2" y="f4"/>
                  </a:lnTo>
                  <a:lnTo>
                    <a:pt x="f2" y="f2"/>
                  </a:lnTo>
                  <a:close/>
                </a:path>
              </a:pathLst>
            </a:custGeom>
            <a:blipFill>
              <a:blip r:embed="rId2">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6" name="TextBox 48">
              <a:extLst>
                <a:ext uri="{FF2B5EF4-FFF2-40B4-BE49-F238E27FC236}">
                  <a16:creationId xmlns:a16="http://schemas.microsoft.com/office/drawing/2014/main" id="{7CE4837C-9C43-3D22-4D87-4EBEBF73D920}"/>
                </a:ext>
              </a:extLst>
            </p:cNvPr>
            <p:cNvSpPr txBox="1"/>
            <p:nvPr/>
          </p:nvSpPr>
          <p:spPr>
            <a:xfrm>
              <a:off x="1451683" y="8773110"/>
              <a:ext cx="4474579" cy="1241105"/>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464646"/>
                  </a:solidFill>
                  <a:uFillTx/>
                  <a:latin typeface="Open Sans Bold"/>
                  <a:ea typeface="Open Sans Bold"/>
                  <a:cs typeface="Open Sans Bold"/>
                </a:rPr>
                <a:t>Reminders</a:t>
              </a:r>
            </a:p>
            <a:p>
              <a:pPr marL="259076" marR="0" lvl="1" indent="-129543" algn="l"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Voluntary participation</a:t>
              </a:r>
            </a:p>
            <a:p>
              <a:pPr marL="259076" marR="0" lvl="1" indent="-129543" algn="l"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Constructive and respectful tone</a:t>
              </a:r>
            </a:p>
            <a:p>
              <a:pPr marL="259076" marR="0" lvl="1" indent="-129543" algn="l"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No evaluation or judgement</a:t>
              </a:r>
            </a:p>
            <a:p>
              <a:pPr marL="259076" marR="0" lvl="1" indent="-129543" algn="l" defTabSz="914400" rtl="0" fontAlgn="auto" hangingPunct="1">
                <a:lnSpc>
                  <a:spcPts val="168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Managers participate as equals</a:t>
              </a:r>
            </a:p>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0" baseline="0">
                  <a:solidFill>
                    <a:srgbClr val="464646"/>
                  </a:solidFill>
                  <a:uFillTx/>
                  <a:latin typeface="Open Sans Italics"/>
                  <a:ea typeface="Open Sans Italics"/>
                  <a:cs typeface="Open Sans Italics"/>
                </a:rPr>
                <a:t>Optional: Revisit the agreed action in the next meeting.</a:t>
              </a:r>
            </a:p>
          </p:txBody>
        </p:sp>
      </p:grpSp>
      <p:grpSp>
        <p:nvGrpSpPr>
          <p:cNvPr id="47" name="Group 3">
            <a:extLst>
              <a:ext uri="{FF2B5EF4-FFF2-40B4-BE49-F238E27FC236}">
                <a16:creationId xmlns:a16="http://schemas.microsoft.com/office/drawing/2014/main" id="{C4B8B0B6-D2EA-23FB-A111-3D292BD0A9CC}"/>
              </a:ext>
            </a:extLst>
          </p:cNvPr>
          <p:cNvGrpSpPr/>
          <p:nvPr/>
        </p:nvGrpSpPr>
        <p:grpSpPr>
          <a:xfrm>
            <a:off x="0" y="10312466"/>
            <a:ext cx="6897154" cy="258839"/>
            <a:chOff x="0" y="10312466"/>
            <a:chExt cx="6897154" cy="258839"/>
          </a:xfrm>
        </p:grpSpPr>
        <p:sp>
          <p:nvSpPr>
            <p:cNvPr id="48" name="Freeform 4">
              <a:extLst>
                <a:ext uri="{FF2B5EF4-FFF2-40B4-BE49-F238E27FC236}">
                  <a16:creationId xmlns:a16="http://schemas.microsoft.com/office/drawing/2014/main" id="{55672B41-72D8-514C-E570-EF14315CF2AE}"/>
                </a:ext>
              </a:extLst>
            </p:cNvPr>
            <p:cNvSpPr/>
            <p:nvPr/>
          </p:nvSpPr>
          <p:spPr>
            <a:xfrm>
              <a:off x="0" y="10312466"/>
              <a:ext cx="6897154" cy="125730"/>
            </a:xfrm>
            <a:custGeom>
              <a:avLst/>
              <a:gdLst>
                <a:gd name="f0" fmla="val w"/>
                <a:gd name="f1" fmla="val h"/>
                <a:gd name="f2" fmla="val 0"/>
                <a:gd name="f3" fmla="val 2709333"/>
                <a:gd name="f4" fmla="val 26991"/>
                <a:gd name="f5" fmla="val 13495"/>
                <a:gd name="f6" fmla="val 2695838"/>
                <a:gd name="f7" fmla="val 2699417"/>
                <a:gd name="f8" fmla="val 2702850"/>
                <a:gd name="f9" fmla="val 1422"/>
                <a:gd name="f10" fmla="val 2705381"/>
                <a:gd name="f11" fmla="val 3953"/>
                <a:gd name="f12" fmla="val 2707911"/>
                <a:gd name="f13" fmla="val 6484"/>
                <a:gd name="f14" fmla="val 9916"/>
                <a:gd name="f15" fmla="val 20949"/>
                <a:gd name="f16" fmla="val 2703291"/>
                <a:gd name="f17" fmla="val 6042"/>
                <a:gd name="f18" fmla="*/ f0 1 2709333"/>
                <a:gd name="f19" fmla="*/ f1 1 26991"/>
                <a:gd name="f20" fmla="val f2"/>
                <a:gd name="f21" fmla="val f3"/>
                <a:gd name="f22" fmla="val f4"/>
                <a:gd name="f23" fmla="+- f22 0 f20"/>
                <a:gd name="f24" fmla="+- f21 0 f20"/>
                <a:gd name="f25" fmla="*/ f24 1 2709333"/>
                <a:gd name="f26" fmla="*/ f23 1 26991"/>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2709333" h="26991">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7" y="f4"/>
                    <a:pt x="f2" y="f15"/>
                    <a:pt x="f2" y="f5"/>
                  </a:cubicBezTo>
                  <a:lnTo>
                    <a:pt x="f2" y="f5"/>
                  </a:lnTo>
                  <a:cubicBezTo>
                    <a:pt x="f2" y="f17"/>
                    <a:pt x="f17" y="f2"/>
                    <a:pt x="f5" y="f2"/>
                  </a:cubicBezTo>
                  <a:close/>
                </a:path>
              </a:pathLst>
            </a:custGeom>
            <a:gradFill>
              <a:gsLst>
                <a:gs pos="0">
                  <a:srgbClr val="F4A64E">
                    <a:alpha val="40000"/>
                  </a:srgbClr>
                </a:gs>
                <a:gs pos="100000">
                  <a:srgbClr val="FCEDDD">
                    <a:alpha val="40000"/>
                  </a:srgbClr>
                </a:gs>
              </a:gsLst>
              <a:lin ang="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9" name="TextBox 5">
              <a:extLst>
                <a:ext uri="{FF2B5EF4-FFF2-40B4-BE49-F238E27FC236}">
                  <a16:creationId xmlns:a16="http://schemas.microsoft.com/office/drawing/2014/main" id="{CE0E739D-3F1E-546E-A8F6-49AAE21978BF}"/>
                </a:ext>
              </a:extLst>
            </p:cNvPr>
            <p:cNvSpPr txBox="1"/>
            <p:nvPr/>
          </p:nvSpPr>
          <p:spPr>
            <a:xfrm>
              <a:off x="0" y="10445575"/>
              <a:ext cx="6897154" cy="125730"/>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50" name="Freeform 6">
            <a:extLst>
              <a:ext uri="{FF2B5EF4-FFF2-40B4-BE49-F238E27FC236}">
                <a16:creationId xmlns:a16="http://schemas.microsoft.com/office/drawing/2014/main" id="{08ED8861-041A-B837-D385-38DBA3438EE4}"/>
              </a:ext>
            </a:extLst>
          </p:cNvPr>
          <p:cNvSpPr/>
          <p:nvPr/>
        </p:nvSpPr>
        <p:spPr>
          <a:xfrm>
            <a:off x="1699723" y="19092"/>
            <a:ext cx="3024003" cy="55081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1" name="Freeform 7">
            <a:extLst>
              <a:ext uri="{FF2B5EF4-FFF2-40B4-BE49-F238E27FC236}">
                <a16:creationId xmlns:a16="http://schemas.microsoft.com/office/drawing/2014/main" id="{F4509A73-8D6C-60C6-D601-55445FC05BBA}"/>
              </a:ext>
            </a:extLst>
          </p:cNvPr>
          <p:cNvSpPr/>
          <p:nvPr/>
        </p:nvSpPr>
        <p:spPr>
          <a:xfrm>
            <a:off x="2902269" y="-9125"/>
            <a:ext cx="3024003" cy="615025"/>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66">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7AC9AEFA-98FE-8888-262D-A92E23C4410C}"/>
              </a:ext>
            </a:extLst>
          </p:cNvPr>
          <p:cNvSpPr txBox="1"/>
          <p:nvPr/>
        </p:nvSpPr>
        <p:spPr>
          <a:xfrm>
            <a:off x="868698" y="577333"/>
            <a:ext cx="5822606" cy="40639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3250"/>
              </a:lnSpc>
              <a:spcBef>
                <a:spcPts val="0"/>
              </a:spcBef>
              <a:spcAft>
                <a:spcPts val="0"/>
              </a:spcAft>
              <a:buNone/>
              <a:tabLst/>
              <a:defRPr sz="1800" b="0" i="0" u="none" strike="noStrike" kern="0" cap="none" spc="0" baseline="0">
                <a:solidFill>
                  <a:srgbClr val="000000"/>
                </a:solidFill>
                <a:uFillTx/>
              </a:defRPr>
            </a:pPr>
            <a:r>
              <a:rPr lang="en-US" sz="2500" b="1" i="0" u="none" strike="noStrike" kern="1200" cap="none" spc="-175" baseline="0">
                <a:solidFill>
                  <a:srgbClr val="464646"/>
                </a:solidFill>
                <a:uFillTx/>
                <a:latin typeface="Open Sans Bold"/>
                <a:ea typeface="Open Sans Bold"/>
                <a:cs typeface="Open Sans Bold"/>
              </a:rPr>
              <a:t>Example Inclusive Team-Building Activities</a:t>
            </a:r>
          </a:p>
        </p:txBody>
      </p:sp>
      <p:sp>
        <p:nvSpPr>
          <p:cNvPr id="3" name="TextBox 10">
            <a:extLst>
              <a:ext uri="{FF2B5EF4-FFF2-40B4-BE49-F238E27FC236}">
                <a16:creationId xmlns:a16="http://schemas.microsoft.com/office/drawing/2014/main" id="{38F858AA-11E3-B618-333F-28D8D7CE1A98}"/>
              </a:ext>
            </a:extLst>
          </p:cNvPr>
          <p:cNvSpPr txBox="1"/>
          <p:nvPr/>
        </p:nvSpPr>
        <p:spPr>
          <a:xfrm>
            <a:off x="1814919" y="1086782"/>
            <a:ext cx="3705816" cy="198123"/>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0" baseline="0">
                <a:solidFill>
                  <a:srgbClr val="464646"/>
                </a:solidFill>
                <a:uFillTx/>
                <a:latin typeface="Open Sans Italics"/>
                <a:ea typeface="Open Sans Italics"/>
                <a:cs typeface="Open Sans Italics"/>
              </a:rPr>
              <a:t>Organisations can choose one or more of the following:</a:t>
            </a:r>
          </a:p>
        </p:txBody>
      </p:sp>
      <p:sp>
        <p:nvSpPr>
          <p:cNvPr id="4" name="Freeform 11">
            <a:extLst>
              <a:ext uri="{FF2B5EF4-FFF2-40B4-BE49-F238E27FC236}">
                <a16:creationId xmlns:a16="http://schemas.microsoft.com/office/drawing/2014/main" id="{0D132ABC-76AE-23F1-9CE3-27357E772F5C}"/>
              </a:ext>
            </a:extLst>
          </p:cNvPr>
          <p:cNvSpPr/>
          <p:nvPr/>
        </p:nvSpPr>
        <p:spPr>
          <a:xfrm>
            <a:off x="3648346" y="3026215"/>
            <a:ext cx="409788" cy="378031"/>
          </a:xfrm>
          <a:custGeom>
            <a:avLst/>
            <a:gdLst>
              <a:gd name="f0" fmla="val w"/>
              <a:gd name="f1" fmla="val h"/>
              <a:gd name="f2" fmla="val 0"/>
              <a:gd name="f3" fmla="val 409787"/>
              <a:gd name="f4" fmla="val 378028"/>
              <a:gd name="f5" fmla="val 378029"/>
              <a:gd name="f6" fmla="*/ f0 1 409787"/>
              <a:gd name="f7" fmla="*/ f1 1 378028"/>
              <a:gd name="f8" fmla="val f2"/>
              <a:gd name="f9" fmla="val f3"/>
              <a:gd name="f10" fmla="val f4"/>
              <a:gd name="f11" fmla="+- f10 0 f8"/>
              <a:gd name="f12" fmla="+- f9 0 f8"/>
              <a:gd name="f13" fmla="*/ f12 1 409787"/>
              <a:gd name="f14" fmla="*/ f11 1 37802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09787" h="378028">
                <a:moveTo>
                  <a:pt x="f2" y="f2"/>
                </a:moveTo>
                <a:lnTo>
                  <a:pt x="f3" y="f2"/>
                </a:lnTo>
                <a:lnTo>
                  <a:pt x="f3" y="f5"/>
                </a:lnTo>
                <a:lnTo>
                  <a:pt x="f2" y="f5"/>
                </a:lnTo>
                <a:lnTo>
                  <a:pt x="f2" y="f2"/>
                </a:lnTo>
                <a:close/>
              </a:path>
            </a:pathLst>
          </a:custGeom>
          <a:blipFill>
            <a:blip>
              <a:alphaModFix/>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12">
            <a:extLst>
              <a:ext uri="{FF2B5EF4-FFF2-40B4-BE49-F238E27FC236}">
                <a16:creationId xmlns:a16="http://schemas.microsoft.com/office/drawing/2014/main" id="{EC8B6405-094F-6602-8B78-37D2F1C317E7}"/>
              </a:ext>
            </a:extLst>
          </p:cNvPr>
          <p:cNvSpPr txBox="1"/>
          <p:nvPr/>
        </p:nvSpPr>
        <p:spPr>
          <a:xfrm>
            <a:off x="834691" y="3480444"/>
            <a:ext cx="6037106" cy="272418"/>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2355"/>
              </a:lnSpc>
              <a:spcBef>
                <a:spcPts val="0"/>
              </a:spcBef>
              <a:spcAft>
                <a:spcPts val="0"/>
              </a:spcAft>
              <a:buNone/>
              <a:tabLst/>
              <a:defRPr sz="1800" b="0" i="0" u="none" strike="noStrike" kern="0" cap="none" spc="0" baseline="0">
                <a:solidFill>
                  <a:srgbClr val="000000"/>
                </a:solidFill>
                <a:uFillTx/>
              </a:defRPr>
            </a:pPr>
            <a:r>
              <a:rPr lang="en-US" sz="1500" b="0" i="1" u="none" strike="noStrike" kern="1200" cap="none" spc="-57" baseline="0">
                <a:solidFill>
                  <a:srgbClr val="464646"/>
                </a:solidFill>
                <a:uFillTx/>
                <a:latin typeface="Open Sans Italics"/>
                <a:ea typeface="Open Sans Italics"/>
                <a:cs typeface="Open Sans Italics"/>
              </a:rPr>
              <a:t>You can print and use these prompts or create your own!</a:t>
            </a:r>
          </a:p>
        </p:txBody>
      </p:sp>
      <p:grpSp>
        <p:nvGrpSpPr>
          <p:cNvPr id="6" name="Group 13">
            <a:extLst>
              <a:ext uri="{FF2B5EF4-FFF2-40B4-BE49-F238E27FC236}">
                <a16:creationId xmlns:a16="http://schemas.microsoft.com/office/drawing/2014/main" id="{C9E6ECC0-6DAD-FC18-F190-08E0516BE6DE}"/>
              </a:ext>
            </a:extLst>
          </p:cNvPr>
          <p:cNvGrpSpPr/>
          <p:nvPr/>
        </p:nvGrpSpPr>
        <p:grpSpPr>
          <a:xfrm>
            <a:off x="726125" y="1634078"/>
            <a:ext cx="6047997" cy="446593"/>
            <a:chOff x="726125" y="1634078"/>
            <a:chExt cx="6047997" cy="446593"/>
          </a:xfrm>
        </p:grpSpPr>
        <p:sp>
          <p:nvSpPr>
            <p:cNvPr id="7" name="Freeform 14">
              <a:extLst>
                <a:ext uri="{FF2B5EF4-FFF2-40B4-BE49-F238E27FC236}">
                  <a16:creationId xmlns:a16="http://schemas.microsoft.com/office/drawing/2014/main" id="{D0182BDF-B62D-237D-EB7C-EC1958EA3887}"/>
                </a:ext>
              </a:extLst>
            </p:cNvPr>
            <p:cNvSpPr/>
            <p:nvPr/>
          </p:nvSpPr>
          <p:spPr>
            <a:xfrm>
              <a:off x="726125" y="1713814"/>
              <a:ext cx="6047997" cy="366857"/>
            </a:xfrm>
            <a:custGeom>
              <a:avLst/>
              <a:gdLst>
                <a:gd name="f0" fmla="val w"/>
                <a:gd name="f1" fmla="val h"/>
                <a:gd name="f2" fmla="val 0"/>
                <a:gd name="f3" fmla="val 2167467"/>
                <a:gd name="f4" fmla="val 131474"/>
                <a:gd name="f5" fmla="*/ f0 1 2167467"/>
                <a:gd name="f6" fmla="*/ f1 1 131474"/>
                <a:gd name="f7" fmla="val f2"/>
                <a:gd name="f8" fmla="val f3"/>
                <a:gd name="f9" fmla="val f4"/>
                <a:gd name="f10" fmla="+- f9 0 f7"/>
                <a:gd name="f11" fmla="+- f8 0 f7"/>
                <a:gd name="f12" fmla="*/ f11 1 2167467"/>
                <a:gd name="f13" fmla="*/ f10 1 131474"/>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2167467" h="131474">
                  <a:moveTo>
                    <a:pt x="f2" y="f2"/>
                  </a:moveTo>
                  <a:lnTo>
                    <a:pt x="f3" y="f2"/>
                  </a:lnTo>
                  <a:lnTo>
                    <a:pt x="f3" y="f4"/>
                  </a:lnTo>
                  <a:lnTo>
                    <a:pt x="f2" y="f4"/>
                  </a:lnTo>
                  <a:close/>
                </a:path>
              </a:pathLst>
            </a:custGeom>
            <a:solidFill>
              <a:srgbClr val="FFDAB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8" name="TextBox 15">
              <a:extLst>
                <a:ext uri="{FF2B5EF4-FFF2-40B4-BE49-F238E27FC236}">
                  <a16:creationId xmlns:a16="http://schemas.microsoft.com/office/drawing/2014/main" id="{AA8B709D-933D-8DBE-501A-BF8B6D665FD9}"/>
                </a:ext>
              </a:extLst>
            </p:cNvPr>
            <p:cNvSpPr txBox="1"/>
            <p:nvPr/>
          </p:nvSpPr>
          <p:spPr>
            <a:xfrm>
              <a:off x="726125" y="1634078"/>
              <a:ext cx="6047997" cy="44659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Paired conversations</a:t>
              </a:r>
            </a:p>
          </p:txBody>
        </p:sp>
      </p:grpSp>
      <p:grpSp>
        <p:nvGrpSpPr>
          <p:cNvPr id="9" name="Group 16">
            <a:extLst>
              <a:ext uri="{FF2B5EF4-FFF2-40B4-BE49-F238E27FC236}">
                <a16:creationId xmlns:a16="http://schemas.microsoft.com/office/drawing/2014/main" id="{239DFEAB-92D5-FFC4-0247-65749EB35E66}"/>
              </a:ext>
            </a:extLst>
          </p:cNvPr>
          <p:cNvGrpSpPr/>
          <p:nvPr/>
        </p:nvGrpSpPr>
        <p:grpSpPr>
          <a:xfrm>
            <a:off x="726125" y="2131685"/>
            <a:ext cx="6047997" cy="694505"/>
            <a:chOff x="726125" y="2131685"/>
            <a:chExt cx="6047997" cy="694505"/>
          </a:xfrm>
        </p:grpSpPr>
        <p:sp>
          <p:nvSpPr>
            <p:cNvPr id="10" name="Freeform 17">
              <a:extLst>
                <a:ext uri="{FF2B5EF4-FFF2-40B4-BE49-F238E27FC236}">
                  <a16:creationId xmlns:a16="http://schemas.microsoft.com/office/drawing/2014/main" id="{06B83942-6EDA-BA2A-59AE-BC5635C2FEB5}"/>
                </a:ext>
              </a:extLst>
            </p:cNvPr>
            <p:cNvSpPr/>
            <p:nvPr/>
          </p:nvSpPr>
          <p:spPr>
            <a:xfrm>
              <a:off x="726125" y="2184839"/>
              <a:ext cx="6047997" cy="641351"/>
            </a:xfrm>
            <a:custGeom>
              <a:avLst/>
              <a:gdLst>
                <a:gd name="f0" fmla="val w"/>
                <a:gd name="f1" fmla="val h"/>
                <a:gd name="f2" fmla="val 0"/>
                <a:gd name="f3" fmla="val 2167467"/>
                <a:gd name="f4" fmla="val 229845"/>
                <a:gd name="f5" fmla="*/ f0 1 2167467"/>
                <a:gd name="f6" fmla="*/ f1 1 229845"/>
                <a:gd name="f7" fmla="val f2"/>
                <a:gd name="f8" fmla="val f3"/>
                <a:gd name="f9" fmla="val f4"/>
                <a:gd name="f10" fmla="+- f9 0 f7"/>
                <a:gd name="f11" fmla="+- f8 0 f7"/>
                <a:gd name="f12" fmla="*/ f11 1 2167467"/>
                <a:gd name="f13" fmla="*/ f10 1 229845"/>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2167467" h="229845">
                  <a:moveTo>
                    <a:pt x="f2" y="f2"/>
                  </a:moveTo>
                  <a:lnTo>
                    <a:pt x="f3" y="f2"/>
                  </a:lnTo>
                  <a:lnTo>
                    <a:pt x="f3" y="f4"/>
                  </a:lnTo>
                  <a:lnTo>
                    <a:pt x="f2" y="f4"/>
                  </a:lnTo>
                  <a:close/>
                </a:path>
              </a:pathLst>
            </a:custGeom>
            <a:solidFill>
              <a:srgbClr val="E7F8F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1" name="TextBox 18">
              <a:extLst>
                <a:ext uri="{FF2B5EF4-FFF2-40B4-BE49-F238E27FC236}">
                  <a16:creationId xmlns:a16="http://schemas.microsoft.com/office/drawing/2014/main" id="{D920929F-4B16-049E-DB37-4F2C5A9574C1}"/>
                </a:ext>
              </a:extLst>
            </p:cNvPr>
            <p:cNvSpPr txBox="1"/>
            <p:nvPr/>
          </p:nvSpPr>
          <p:spPr>
            <a:xfrm>
              <a:off x="726125" y="2131685"/>
              <a:ext cx="6047997" cy="694505"/>
            </a:xfrm>
            <a:prstGeom prst="rect">
              <a:avLst/>
            </a:prstGeom>
            <a:noFill/>
            <a:ln cap="flat">
              <a:noFill/>
            </a:ln>
          </p:spPr>
          <p:txBody>
            <a:bodyPr vert="horz" wrap="square" lIns="50804" tIns="50804" rIns="50804" bIns="50804" anchor="ctr" anchorCtr="0" compatLnSpc="1">
              <a:noAutofit/>
            </a:bodyPr>
            <a:lstStyle/>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Two colleagues talk for 5–10 minutes using a simple prompt.</a:t>
              </a:r>
            </a:p>
          </p:txBody>
        </p:sp>
      </p:grpSp>
      <p:grpSp>
        <p:nvGrpSpPr>
          <p:cNvPr id="12" name="Group 19">
            <a:extLst>
              <a:ext uri="{FF2B5EF4-FFF2-40B4-BE49-F238E27FC236}">
                <a16:creationId xmlns:a16="http://schemas.microsoft.com/office/drawing/2014/main" id="{A8F3E9B2-7014-0746-EA96-8EB8593ECF9D}"/>
              </a:ext>
            </a:extLst>
          </p:cNvPr>
          <p:cNvGrpSpPr/>
          <p:nvPr/>
        </p:nvGrpSpPr>
        <p:grpSpPr>
          <a:xfrm>
            <a:off x="7533485" y="7342677"/>
            <a:ext cx="122886" cy="122886"/>
            <a:chOff x="7533485" y="7342677"/>
            <a:chExt cx="122886" cy="122886"/>
          </a:xfrm>
        </p:grpSpPr>
        <p:sp>
          <p:nvSpPr>
            <p:cNvPr id="13" name="Freeform 20">
              <a:extLst>
                <a:ext uri="{FF2B5EF4-FFF2-40B4-BE49-F238E27FC236}">
                  <a16:creationId xmlns:a16="http://schemas.microsoft.com/office/drawing/2014/main" id="{D28825B5-D3F4-2276-006D-D772AFB5FFF1}"/>
                </a:ext>
              </a:extLst>
            </p:cNvPr>
            <p:cNvSpPr/>
            <p:nvPr/>
          </p:nvSpPr>
          <p:spPr>
            <a:xfrm>
              <a:off x="7533485" y="7342677"/>
              <a:ext cx="122886" cy="122886"/>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4" name="TextBox 21">
              <a:extLst>
                <a:ext uri="{FF2B5EF4-FFF2-40B4-BE49-F238E27FC236}">
                  <a16:creationId xmlns:a16="http://schemas.microsoft.com/office/drawing/2014/main" id="{D0C35FA4-25C0-6B11-418D-6875231436C4}"/>
                </a:ext>
              </a:extLst>
            </p:cNvPr>
            <p:cNvSpPr txBox="1"/>
            <p:nvPr/>
          </p:nvSpPr>
          <p:spPr>
            <a:xfrm>
              <a:off x="7545007" y="7351309"/>
              <a:ext cx="99843" cy="102723"/>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15" name="Group 22">
            <a:extLst>
              <a:ext uri="{FF2B5EF4-FFF2-40B4-BE49-F238E27FC236}">
                <a16:creationId xmlns:a16="http://schemas.microsoft.com/office/drawing/2014/main" id="{18D356CD-37D4-79A4-8421-20632B16BCDE}"/>
              </a:ext>
            </a:extLst>
          </p:cNvPr>
          <p:cNvGrpSpPr/>
          <p:nvPr/>
        </p:nvGrpSpPr>
        <p:grpSpPr>
          <a:xfrm>
            <a:off x="7533485" y="4246912"/>
            <a:ext cx="122886" cy="122886"/>
            <a:chOff x="7533485" y="4246912"/>
            <a:chExt cx="122886" cy="122886"/>
          </a:xfrm>
        </p:grpSpPr>
        <p:sp>
          <p:nvSpPr>
            <p:cNvPr id="16" name="Freeform 23">
              <a:extLst>
                <a:ext uri="{FF2B5EF4-FFF2-40B4-BE49-F238E27FC236}">
                  <a16:creationId xmlns:a16="http://schemas.microsoft.com/office/drawing/2014/main" id="{E1292712-AFF8-3A9D-8E65-1BDF544C6B01}"/>
                </a:ext>
              </a:extLst>
            </p:cNvPr>
            <p:cNvSpPr/>
            <p:nvPr/>
          </p:nvSpPr>
          <p:spPr>
            <a:xfrm>
              <a:off x="7533485" y="4246912"/>
              <a:ext cx="122886" cy="122886"/>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7" name="TextBox 24">
              <a:extLst>
                <a:ext uri="{FF2B5EF4-FFF2-40B4-BE49-F238E27FC236}">
                  <a16:creationId xmlns:a16="http://schemas.microsoft.com/office/drawing/2014/main" id="{1B22B4C4-6525-01B0-7676-45D8210A45D0}"/>
                </a:ext>
              </a:extLst>
            </p:cNvPr>
            <p:cNvSpPr txBox="1"/>
            <p:nvPr/>
          </p:nvSpPr>
          <p:spPr>
            <a:xfrm>
              <a:off x="7545007" y="4255553"/>
              <a:ext cx="99843" cy="102723"/>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18" name="Group 25">
            <a:extLst>
              <a:ext uri="{FF2B5EF4-FFF2-40B4-BE49-F238E27FC236}">
                <a16:creationId xmlns:a16="http://schemas.microsoft.com/office/drawing/2014/main" id="{57994BA9-64CD-76D8-A97C-7ABD2D96E6D0}"/>
              </a:ext>
            </a:extLst>
          </p:cNvPr>
          <p:cNvGrpSpPr/>
          <p:nvPr/>
        </p:nvGrpSpPr>
        <p:grpSpPr>
          <a:xfrm>
            <a:off x="7533485" y="5794799"/>
            <a:ext cx="122886" cy="122886"/>
            <a:chOff x="7533485" y="5794799"/>
            <a:chExt cx="122886" cy="122886"/>
          </a:xfrm>
        </p:grpSpPr>
        <p:sp>
          <p:nvSpPr>
            <p:cNvPr id="19" name="Freeform 26">
              <a:extLst>
                <a:ext uri="{FF2B5EF4-FFF2-40B4-BE49-F238E27FC236}">
                  <a16:creationId xmlns:a16="http://schemas.microsoft.com/office/drawing/2014/main" id="{FCC35481-BDB5-9EAB-4415-D086CA25D399}"/>
                </a:ext>
              </a:extLst>
            </p:cNvPr>
            <p:cNvSpPr/>
            <p:nvPr/>
          </p:nvSpPr>
          <p:spPr>
            <a:xfrm>
              <a:off x="7533485" y="5794799"/>
              <a:ext cx="122886" cy="122886"/>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0" name="TextBox 27">
              <a:extLst>
                <a:ext uri="{FF2B5EF4-FFF2-40B4-BE49-F238E27FC236}">
                  <a16:creationId xmlns:a16="http://schemas.microsoft.com/office/drawing/2014/main" id="{446B3AA3-C0F3-4B45-84BA-C5937C03F6A2}"/>
                </a:ext>
              </a:extLst>
            </p:cNvPr>
            <p:cNvSpPr txBox="1"/>
            <p:nvPr/>
          </p:nvSpPr>
          <p:spPr>
            <a:xfrm>
              <a:off x="7545007" y="5803431"/>
              <a:ext cx="99843" cy="102723"/>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21" name="Group 28">
            <a:extLst>
              <a:ext uri="{FF2B5EF4-FFF2-40B4-BE49-F238E27FC236}">
                <a16:creationId xmlns:a16="http://schemas.microsoft.com/office/drawing/2014/main" id="{8D7EFC21-EBA5-6852-5137-1E24B7FA4FE3}"/>
              </a:ext>
            </a:extLst>
          </p:cNvPr>
          <p:cNvGrpSpPr/>
          <p:nvPr/>
        </p:nvGrpSpPr>
        <p:grpSpPr>
          <a:xfrm>
            <a:off x="299804" y="7101632"/>
            <a:ext cx="2168591" cy="1375532"/>
            <a:chOff x="299804" y="7101632"/>
            <a:chExt cx="2168591" cy="1375532"/>
          </a:xfrm>
        </p:grpSpPr>
        <p:grpSp>
          <p:nvGrpSpPr>
            <p:cNvPr id="22" name="Group 29">
              <a:extLst>
                <a:ext uri="{FF2B5EF4-FFF2-40B4-BE49-F238E27FC236}">
                  <a16:creationId xmlns:a16="http://schemas.microsoft.com/office/drawing/2014/main" id="{F27FD80E-3AC0-F024-4014-4BB865390DAA}"/>
                </a:ext>
              </a:extLst>
            </p:cNvPr>
            <p:cNvGrpSpPr/>
            <p:nvPr/>
          </p:nvGrpSpPr>
          <p:grpSpPr>
            <a:xfrm>
              <a:off x="299804" y="7101632"/>
              <a:ext cx="2168591" cy="1375532"/>
              <a:chOff x="299804" y="7101632"/>
              <a:chExt cx="2168591" cy="1375532"/>
            </a:xfrm>
          </p:grpSpPr>
          <p:sp>
            <p:nvSpPr>
              <p:cNvPr id="23" name="Freeform 30">
                <a:extLst>
                  <a:ext uri="{FF2B5EF4-FFF2-40B4-BE49-F238E27FC236}">
                    <a16:creationId xmlns:a16="http://schemas.microsoft.com/office/drawing/2014/main" id="{25BAA520-3041-4C28-001C-47FC33758C11}"/>
                  </a:ext>
                </a:extLst>
              </p:cNvPr>
              <p:cNvSpPr/>
              <p:nvPr/>
            </p:nvSpPr>
            <p:spPr>
              <a:xfrm>
                <a:off x="299804" y="7160721"/>
                <a:ext cx="2168591" cy="1316443"/>
              </a:xfrm>
              <a:custGeom>
                <a:avLst/>
                <a:gdLst>
                  <a:gd name="f0" fmla="val w"/>
                  <a:gd name="f1" fmla="val h"/>
                  <a:gd name="f2" fmla="val 0"/>
                  <a:gd name="f3" fmla="val 1048728"/>
                  <a:gd name="f4" fmla="val 636630"/>
                  <a:gd name="f5" fmla="*/ f0 1 1048728"/>
                  <a:gd name="f6" fmla="*/ f1 1 636630"/>
                  <a:gd name="f7" fmla="val f2"/>
                  <a:gd name="f8" fmla="val f3"/>
                  <a:gd name="f9" fmla="val f4"/>
                  <a:gd name="f10" fmla="+- f9 0 f7"/>
                  <a:gd name="f11" fmla="+- f8 0 f7"/>
                  <a:gd name="f12" fmla="*/ f11 1 1048728"/>
                  <a:gd name="f13" fmla="*/ f10 1 63663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48728" h="636630">
                    <a:moveTo>
                      <a:pt x="f2" y="f2"/>
                    </a:moveTo>
                    <a:lnTo>
                      <a:pt x="f3" y="f2"/>
                    </a:lnTo>
                    <a:lnTo>
                      <a:pt x="f3" y="f4"/>
                    </a:lnTo>
                    <a:lnTo>
                      <a:pt x="f2" y="f4"/>
                    </a:lnTo>
                    <a:close/>
                  </a:path>
                </a:pathLst>
              </a:custGeom>
              <a:solidFill>
                <a:srgbClr val="FDC77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4" name="TextBox 31">
                <a:extLst>
                  <a:ext uri="{FF2B5EF4-FFF2-40B4-BE49-F238E27FC236}">
                    <a16:creationId xmlns:a16="http://schemas.microsoft.com/office/drawing/2014/main" id="{CE2A455A-8492-2987-FFBF-CFDBEB139753}"/>
                  </a:ext>
                </a:extLst>
              </p:cNvPr>
              <p:cNvSpPr txBox="1"/>
              <p:nvPr/>
            </p:nvSpPr>
            <p:spPr>
              <a:xfrm>
                <a:off x="299804" y="7101632"/>
                <a:ext cx="2168591" cy="1375531"/>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FFFEFE"/>
                    </a:solidFill>
                    <a:uFillTx/>
                    <a:latin typeface="Open Sans Bold"/>
                    <a:ea typeface="Open Sans Bold"/>
                    <a:cs typeface="Open Sans Bold"/>
                  </a:rPr>
                  <a:t>Would you rather work from home or in the office?</a:t>
                </a:r>
              </a:p>
            </p:txBody>
          </p:sp>
        </p:grpSp>
        <p:grpSp>
          <p:nvGrpSpPr>
            <p:cNvPr id="25" name="Group 32">
              <a:extLst>
                <a:ext uri="{FF2B5EF4-FFF2-40B4-BE49-F238E27FC236}">
                  <a16:creationId xmlns:a16="http://schemas.microsoft.com/office/drawing/2014/main" id="{576D44D9-0FD0-919F-A50F-B4E44CC46546}"/>
                </a:ext>
              </a:extLst>
            </p:cNvPr>
            <p:cNvGrpSpPr/>
            <p:nvPr/>
          </p:nvGrpSpPr>
          <p:grpSpPr>
            <a:xfrm>
              <a:off x="2304297" y="7225853"/>
              <a:ext cx="122886" cy="122886"/>
              <a:chOff x="2304297" y="7225853"/>
              <a:chExt cx="122886" cy="122886"/>
            </a:xfrm>
          </p:grpSpPr>
          <p:sp>
            <p:nvSpPr>
              <p:cNvPr id="26" name="Freeform 33">
                <a:extLst>
                  <a:ext uri="{FF2B5EF4-FFF2-40B4-BE49-F238E27FC236}">
                    <a16:creationId xmlns:a16="http://schemas.microsoft.com/office/drawing/2014/main" id="{104C00BE-6422-D316-F714-7801814CFAB5}"/>
                  </a:ext>
                </a:extLst>
              </p:cNvPr>
              <p:cNvSpPr/>
              <p:nvPr/>
            </p:nvSpPr>
            <p:spPr>
              <a:xfrm>
                <a:off x="2304297" y="7225853"/>
                <a:ext cx="122886" cy="122886"/>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7" name="TextBox 34">
                <a:extLst>
                  <a:ext uri="{FF2B5EF4-FFF2-40B4-BE49-F238E27FC236}">
                    <a16:creationId xmlns:a16="http://schemas.microsoft.com/office/drawing/2014/main" id="{1953BD0A-2034-A10F-DBF3-55AF049ED0BF}"/>
                  </a:ext>
                </a:extLst>
              </p:cNvPr>
              <p:cNvSpPr txBox="1"/>
              <p:nvPr/>
            </p:nvSpPr>
            <p:spPr>
              <a:xfrm>
                <a:off x="2315818" y="7233059"/>
                <a:ext cx="99843" cy="104168"/>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28" name="Freeform 35">
              <a:extLst>
                <a:ext uri="{FF2B5EF4-FFF2-40B4-BE49-F238E27FC236}">
                  <a16:creationId xmlns:a16="http://schemas.microsoft.com/office/drawing/2014/main" id="{A450BE30-A796-2BC0-ED37-905C72B389A9}"/>
                </a:ext>
              </a:extLst>
            </p:cNvPr>
            <p:cNvSpPr/>
            <p:nvPr/>
          </p:nvSpPr>
          <p:spPr>
            <a:xfrm>
              <a:off x="299804" y="7108591"/>
              <a:ext cx="786795" cy="104250"/>
            </a:xfrm>
            <a:custGeom>
              <a:avLst/>
              <a:gdLst>
                <a:gd name="f0" fmla="val w"/>
                <a:gd name="f1" fmla="val h"/>
                <a:gd name="f2" fmla="val 0"/>
                <a:gd name="f3" fmla="val 1049063"/>
                <a:gd name="f4" fmla="val 139001"/>
                <a:gd name="f5" fmla="*/ f0 1 1049063"/>
                <a:gd name="f6" fmla="*/ f1 1 139001"/>
                <a:gd name="f7" fmla="val f2"/>
                <a:gd name="f8" fmla="val f3"/>
                <a:gd name="f9" fmla="val f4"/>
                <a:gd name="f10" fmla="+- f9 0 f7"/>
                <a:gd name="f11" fmla="+- f8 0 f7"/>
                <a:gd name="f12" fmla="*/ f11 1 1049063"/>
                <a:gd name="f13" fmla="*/ f10 1 13900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49063" h="139001">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29" name="Group 36">
            <a:extLst>
              <a:ext uri="{FF2B5EF4-FFF2-40B4-BE49-F238E27FC236}">
                <a16:creationId xmlns:a16="http://schemas.microsoft.com/office/drawing/2014/main" id="{FBEA9AEB-40E1-F0DB-909D-019CD493C690}"/>
              </a:ext>
            </a:extLst>
          </p:cNvPr>
          <p:cNvGrpSpPr/>
          <p:nvPr/>
        </p:nvGrpSpPr>
        <p:grpSpPr>
          <a:xfrm>
            <a:off x="2665823" y="7101632"/>
            <a:ext cx="2168591" cy="1375532"/>
            <a:chOff x="2665823" y="7101632"/>
            <a:chExt cx="2168591" cy="1375532"/>
          </a:xfrm>
        </p:grpSpPr>
        <p:grpSp>
          <p:nvGrpSpPr>
            <p:cNvPr id="30" name="Group 37">
              <a:extLst>
                <a:ext uri="{FF2B5EF4-FFF2-40B4-BE49-F238E27FC236}">
                  <a16:creationId xmlns:a16="http://schemas.microsoft.com/office/drawing/2014/main" id="{A2517BC5-5A79-2083-3E66-0401FAACD28F}"/>
                </a:ext>
              </a:extLst>
            </p:cNvPr>
            <p:cNvGrpSpPr/>
            <p:nvPr/>
          </p:nvGrpSpPr>
          <p:grpSpPr>
            <a:xfrm>
              <a:off x="2665823" y="7101632"/>
              <a:ext cx="2168591" cy="1375532"/>
              <a:chOff x="2665823" y="7101632"/>
              <a:chExt cx="2168591" cy="1375532"/>
            </a:xfrm>
          </p:grpSpPr>
          <p:sp>
            <p:nvSpPr>
              <p:cNvPr id="31" name="Freeform 38">
                <a:extLst>
                  <a:ext uri="{FF2B5EF4-FFF2-40B4-BE49-F238E27FC236}">
                    <a16:creationId xmlns:a16="http://schemas.microsoft.com/office/drawing/2014/main" id="{00D5D67A-DA65-5F56-437D-789BED617A29}"/>
                  </a:ext>
                </a:extLst>
              </p:cNvPr>
              <p:cNvSpPr/>
              <p:nvPr/>
            </p:nvSpPr>
            <p:spPr>
              <a:xfrm>
                <a:off x="2665823" y="7160721"/>
                <a:ext cx="2168591" cy="1316443"/>
              </a:xfrm>
              <a:custGeom>
                <a:avLst/>
                <a:gdLst>
                  <a:gd name="f0" fmla="val w"/>
                  <a:gd name="f1" fmla="val h"/>
                  <a:gd name="f2" fmla="val 0"/>
                  <a:gd name="f3" fmla="val 1048728"/>
                  <a:gd name="f4" fmla="val 636630"/>
                  <a:gd name="f5" fmla="*/ f0 1 1048728"/>
                  <a:gd name="f6" fmla="*/ f1 1 636630"/>
                  <a:gd name="f7" fmla="val f2"/>
                  <a:gd name="f8" fmla="val f3"/>
                  <a:gd name="f9" fmla="val f4"/>
                  <a:gd name="f10" fmla="+- f9 0 f7"/>
                  <a:gd name="f11" fmla="+- f8 0 f7"/>
                  <a:gd name="f12" fmla="*/ f11 1 1048728"/>
                  <a:gd name="f13" fmla="*/ f10 1 63663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48728" h="636630">
                    <a:moveTo>
                      <a:pt x="f2" y="f2"/>
                    </a:moveTo>
                    <a:lnTo>
                      <a:pt x="f3" y="f2"/>
                    </a:lnTo>
                    <a:lnTo>
                      <a:pt x="f3" y="f4"/>
                    </a:lnTo>
                    <a:lnTo>
                      <a:pt x="f2" y="f4"/>
                    </a:lnTo>
                    <a:close/>
                  </a:path>
                </a:pathLst>
              </a:custGeom>
              <a:solidFill>
                <a:srgbClr val="FDC77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2" name="TextBox 39">
                <a:extLst>
                  <a:ext uri="{FF2B5EF4-FFF2-40B4-BE49-F238E27FC236}">
                    <a16:creationId xmlns:a16="http://schemas.microsoft.com/office/drawing/2014/main" id="{DD401EEB-12DC-9C6A-5553-E4A6F4FA66A7}"/>
                  </a:ext>
                </a:extLst>
              </p:cNvPr>
              <p:cNvSpPr txBox="1"/>
              <p:nvPr/>
            </p:nvSpPr>
            <p:spPr>
              <a:xfrm>
                <a:off x="2665823" y="7101632"/>
                <a:ext cx="2168591" cy="1375531"/>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FFFEFE"/>
                    </a:solidFill>
                    <a:uFillTx/>
                    <a:latin typeface="Open Sans Bold"/>
                    <a:ea typeface="Open Sans Bold"/>
                    <a:cs typeface="Open Sans Bold"/>
                  </a:rPr>
                  <a:t>Would you rather have no emails or no meetings for a day?</a:t>
                </a:r>
              </a:p>
            </p:txBody>
          </p:sp>
        </p:grpSp>
        <p:grpSp>
          <p:nvGrpSpPr>
            <p:cNvPr id="33" name="Group 40">
              <a:extLst>
                <a:ext uri="{FF2B5EF4-FFF2-40B4-BE49-F238E27FC236}">
                  <a16:creationId xmlns:a16="http://schemas.microsoft.com/office/drawing/2014/main" id="{61ADC1C7-1677-B695-053F-E4172A5DB461}"/>
                </a:ext>
              </a:extLst>
            </p:cNvPr>
            <p:cNvGrpSpPr/>
            <p:nvPr/>
          </p:nvGrpSpPr>
          <p:grpSpPr>
            <a:xfrm>
              <a:off x="4678573" y="7225853"/>
              <a:ext cx="122886" cy="122886"/>
              <a:chOff x="4678573" y="7225853"/>
              <a:chExt cx="122886" cy="122886"/>
            </a:xfrm>
          </p:grpSpPr>
          <p:sp>
            <p:nvSpPr>
              <p:cNvPr id="34" name="Freeform 41">
                <a:extLst>
                  <a:ext uri="{FF2B5EF4-FFF2-40B4-BE49-F238E27FC236}">
                    <a16:creationId xmlns:a16="http://schemas.microsoft.com/office/drawing/2014/main" id="{F79C0D3C-38C5-D24F-6319-FB4DA95B1093}"/>
                  </a:ext>
                </a:extLst>
              </p:cNvPr>
              <p:cNvSpPr/>
              <p:nvPr/>
            </p:nvSpPr>
            <p:spPr>
              <a:xfrm>
                <a:off x="4678573" y="7225853"/>
                <a:ext cx="122886" cy="122886"/>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5" name="TextBox 42">
                <a:extLst>
                  <a:ext uri="{FF2B5EF4-FFF2-40B4-BE49-F238E27FC236}">
                    <a16:creationId xmlns:a16="http://schemas.microsoft.com/office/drawing/2014/main" id="{DFDE62B4-C999-72BC-F53B-9BF375CA61C1}"/>
                  </a:ext>
                </a:extLst>
              </p:cNvPr>
              <p:cNvSpPr txBox="1"/>
              <p:nvPr/>
            </p:nvSpPr>
            <p:spPr>
              <a:xfrm>
                <a:off x="4690094" y="7233059"/>
                <a:ext cx="99843" cy="104168"/>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36" name="Freeform 43">
              <a:extLst>
                <a:ext uri="{FF2B5EF4-FFF2-40B4-BE49-F238E27FC236}">
                  <a16:creationId xmlns:a16="http://schemas.microsoft.com/office/drawing/2014/main" id="{98080C5F-75E6-B638-4E34-49BC2653B581}"/>
                </a:ext>
              </a:extLst>
            </p:cNvPr>
            <p:cNvSpPr/>
            <p:nvPr/>
          </p:nvSpPr>
          <p:spPr>
            <a:xfrm>
              <a:off x="2670075" y="7108591"/>
              <a:ext cx="786795" cy="104250"/>
            </a:xfrm>
            <a:custGeom>
              <a:avLst/>
              <a:gdLst>
                <a:gd name="f0" fmla="val w"/>
                <a:gd name="f1" fmla="val h"/>
                <a:gd name="f2" fmla="val 0"/>
                <a:gd name="f3" fmla="val 1049063"/>
                <a:gd name="f4" fmla="val 139001"/>
                <a:gd name="f5" fmla="*/ f0 1 1049063"/>
                <a:gd name="f6" fmla="*/ f1 1 139001"/>
                <a:gd name="f7" fmla="val f2"/>
                <a:gd name="f8" fmla="val f3"/>
                <a:gd name="f9" fmla="val f4"/>
                <a:gd name="f10" fmla="+- f9 0 f7"/>
                <a:gd name="f11" fmla="+- f8 0 f7"/>
                <a:gd name="f12" fmla="*/ f11 1 1049063"/>
                <a:gd name="f13" fmla="*/ f10 1 13900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49063" h="139001">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37" name="Group 44">
            <a:extLst>
              <a:ext uri="{FF2B5EF4-FFF2-40B4-BE49-F238E27FC236}">
                <a16:creationId xmlns:a16="http://schemas.microsoft.com/office/drawing/2014/main" id="{9C34729C-4BED-7980-CBEA-785AF98A61AD}"/>
              </a:ext>
            </a:extLst>
          </p:cNvPr>
          <p:cNvGrpSpPr/>
          <p:nvPr/>
        </p:nvGrpSpPr>
        <p:grpSpPr>
          <a:xfrm>
            <a:off x="2665823" y="3969794"/>
            <a:ext cx="2168591" cy="1375531"/>
            <a:chOff x="2665823" y="3969794"/>
            <a:chExt cx="2168591" cy="1375531"/>
          </a:xfrm>
        </p:grpSpPr>
        <p:grpSp>
          <p:nvGrpSpPr>
            <p:cNvPr id="38" name="Group 45">
              <a:extLst>
                <a:ext uri="{FF2B5EF4-FFF2-40B4-BE49-F238E27FC236}">
                  <a16:creationId xmlns:a16="http://schemas.microsoft.com/office/drawing/2014/main" id="{92DDE823-9D94-8534-2161-3D8850601C6F}"/>
                </a:ext>
              </a:extLst>
            </p:cNvPr>
            <p:cNvGrpSpPr/>
            <p:nvPr/>
          </p:nvGrpSpPr>
          <p:grpSpPr>
            <a:xfrm>
              <a:off x="2665823" y="3969794"/>
              <a:ext cx="2168591" cy="1375531"/>
              <a:chOff x="2665823" y="3969794"/>
              <a:chExt cx="2168591" cy="1375531"/>
            </a:xfrm>
          </p:grpSpPr>
          <p:sp>
            <p:nvSpPr>
              <p:cNvPr id="39" name="Freeform 46">
                <a:extLst>
                  <a:ext uri="{FF2B5EF4-FFF2-40B4-BE49-F238E27FC236}">
                    <a16:creationId xmlns:a16="http://schemas.microsoft.com/office/drawing/2014/main" id="{EF4CC5C8-BD0A-0E31-90A7-899B2175F751}"/>
                  </a:ext>
                </a:extLst>
              </p:cNvPr>
              <p:cNvSpPr/>
              <p:nvPr/>
            </p:nvSpPr>
            <p:spPr>
              <a:xfrm>
                <a:off x="2665823" y="4028882"/>
                <a:ext cx="2168591" cy="1316443"/>
              </a:xfrm>
              <a:custGeom>
                <a:avLst/>
                <a:gdLst>
                  <a:gd name="f0" fmla="val w"/>
                  <a:gd name="f1" fmla="val h"/>
                  <a:gd name="f2" fmla="val 0"/>
                  <a:gd name="f3" fmla="val 1048728"/>
                  <a:gd name="f4" fmla="val 636630"/>
                  <a:gd name="f5" fmla="*/ f0 1 1048728"/>
                  <a:gd name="f6" fmla="*/ f1 1 636630"/>
                  <a:gd name="f7" fmla="val f2"/>
                  <a:gd name="f8" fmla="val f3"/>
                  <a:gd name="f9" fmla="val f4"/>
                  <a:gd name="f10" fmla="+- f9 0 f7"/>
                  <a:gd name="f11" fmla="+- f8 0 f7"/>
                  <a:gd name="f12" fmla="*/ f11 1 1048728"/>
                  <a:gd name="f13" fmla="*/ f10 1 63663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48728" h="636630">
                    <a:moveTo>
                      <a:pt x="f2" y="f2"/>
                    </a:moveTo>
                    <a:lnTo>
                      <a:pt x="f3" y="f2"/>
                    </a:lnTo>
                    <a:lnTo>
                      <a:pt x="f3" y="f4"/>
                    </a:lnTo>
                    <a:lnTo>
                      <a:pt x="f2" y="f4"/>
                    </a:lnTo>
                    <a:close/>
                  </a:path>
                </a:pathLst>
              </a:custGeom>
              <a:solidFill>
                <a:srgbClr val="FDC77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0" name="TextBox 47">
                <a:extLst>
                  <a:ext uri="{FF2B5EF4-FFF2-40B4-BE49-F238E27FC236}">
                    <a16:creationId xmlns:a16="http://schemas.microsoft.com/office/drawing/2014/main" id="{06D330B9-47C1-27E8-9903-348BC61F982C}"/>
                  </a:ext>
                </a:extLst>
              </p:cNvPr>
              <p:cNvSpPr txBox="1"/>
              <p:nvPr/>
            </p:nvSpPr>
            <p:spPr>
              <a:xfrm>
                <a:off x="2665823" y="3969794"/>
                <a:ext cx="2168591" cy="1375531"/>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FFFEFE"/>
                    </a:solidFill>
                    <a:uFillTx/>
                    <a:latin typeface="Open Sans Bold"/>
                    <a:ea typeface="Open Sans Bold"/>
                    <a:cs typeface="Open Sans Bold"/>
                  </a:rPr>
                  <a:t>Music or silence while working?</a:t>
                </a:r>
              </a:p>
            </p:txBody>
          </p:sp>
        </p:grpSp>
        <p:grpSp>
          <p:nvGrpSpPr>
            <p:cNvPr id="41" name="Group 48">
              <a:extLst>
                <a:ext uri="{FF2B5EF4-FFF2-40B4-BE49-F238E27FC236}">
                  <a16:creationId xmlns:a16="http://schemas.microsoft.com/office/drawing/2014/main" id="{97226A2B-3328-236F-A178-C20F95652E54}"/>
                </a:ext>
              </a:extLst>
            </p:cNvPr>
            <p:cNvGrpSpPr/>
            <p:nvPr/>
          </p:nvGrpSpPr>
          <p:grpSpPr>
            <a:xfrm>
              <a:off x="4678573" y="4064178"/>
              <a:ext cx="122886" cy="122886"/>
              <a:chOff x="4678573" y="4064178"/>
              <a:chExt cx="122886" cy="122886"/>
            </a:xfrm>
          </p:grpSpPr>
          <p:sp>
            <p:nvSpPr>
              <p:cNvPr id="42" name="Freeform 49">
                <a:extLst>
                  <a:ext uri="{FF2B5EF4-FFF2-40B4-BE49-F238E27FC236}">
                    <a16:creationId xmlns:a16="http://schemas.microsoft.com/office/drawing/2014/main" id="{657C803E-8B39-BB5C-3BF3-8BE800FBFA66}"/>
                  </a:ext>
                </a:extLst>
              </p:cNvPr>
              <p:cNvSpPr/>
              <p:nvPr/>
            </p:nvSpPr>
            <p:spPr>
              <a:xfrm>
                <a:off x="4678573" y="4064178"/>
                <a:ext cx="122886" cy="122886"/>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3" name="TextBox 50">
                <a:extLst>
                  <a:ext uri="{FF2B5EF4-FFF2-40B4-BE49-F238E27FC236}">
                    <a16:creationId xmlns:a16="http://schemas.microsoft.com/office/drawing/2014/main" id="{96E6931B-54E2-DC82-9992-2E0218CD1524}"/>
                  </a:ext>
                </a:extLst>
              </p:cNvPr>
              <p:cNvSpPr txBox="1"/>
              <p:nvPr/>
            </p:nvSpPr>
            <p:spPr>
              <a:xfrm>
                <a:off x="4690094" y="4071375"/>
                <a:ext cx="99843" cy="104168"/>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44" name="Freeform 51">
              <a:extLst>
                <a:ext uri="{FF2B5EF4-FFF2-40B4-BE49-F238E27FC236}">
                  <a16:creationId xmlns:a16="http://schemas.microsoft.com/office/drawing/2014/main" id="{B16E9D55-FC34-F955-BBE2-AEE9676DE139}"/>
                </a:ext>
              </a:extLst>
            </p:cNvPr>
            <p:cNvSpPr/>
            <p:nvPr/>
          </p:nvSpPr>
          <p:spPr>
            <a:xfrm>
              <a:off x="2670075" y="3976762"/>
              <a:ext cx="786795" cy="104250"/>
            </a:xfrm>
            <a:custGeom>
              <a:avLst/>
              <a:gdLst>
                <a:gd name="f0" fmla="val w"/>
                <a:gd name="f1" fmla="val h"/>
                <a:gd name="f2" fmla="val 0"/>
                <a:gd name="f3" fmla="val 1049063"/>
                <a:gd name="f4" fmla="val 139001"/>
                <a:gd name="f5" fmla="*/ f0 1 1049063"/>
                <a:gd name="f6" fmla="*/ f1 1 139001"/>
                <a:gd name="f7" fmla="val f2"/>
                <a:gd name="f8" fmla="val f3"/>
                <a:gd name="f9" fmla="val f4"/>
                <a:gd name="f10" fmla="+- f9 0 f7"/>
                <a:gd name="f11" fmla="+- f8 0 f7"/>
                <a:gd name="f12" fmla="*/ f11 1 1049063"/>
                <a:gd name="f13" fmla="*/ f10 1 13900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49063" h="139001">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45" name="Group 52">
            <a:extLst>
              <a:ext uri="{FF2B5EF4-FFF2-40B4-BE49-F238E27FC236}">
                <a16:creationId xmlns:a16="http://schemas.microsoft.com/office/drawing/2014/main" id="{67BB4669-FB3B-4497-002D-F07718772DE7}"/>
              </a:ext>
            </a:extLst>
          </p:cNvPr>
          <p:cNvGrpSpPr/>
          <p:nvPr/>
        </p:nvGrpSpPr>
        <p:grpSpPr>
          <a:xfrm>
            <a:off x="2665823" y="5533189"/>
            <a:ext cx="2168591" cy="1374480"/>
            <a:chOff x="2665823" y="5533189"/>
            <a:chExt cx="2168591" cy="1374480"/>
          </a:xfrm>
        </p:grpSpPr>
        <p:grpSp>
          <p:nvGrpSpPr>
            <p:cNvPr id="46" name="Group 53">
              <a:extLst>
                <a:ext uri="{FF2B5EF4-FFF2-40B4-BE49-F238E27FC236}">
                  <a16:creationId xmlns:a16="http://schemas.microsoft.com/office/drawing/2014/main" id="{1416D9FA-7E91-9DF3-CA24-641025E44A51}"/>
                </a:ext>
              </a:extLst>
            </p:cNvPr>
            <p:cNvGrpSpPr/>
            <p:nvPr/>
          </p:nvGrpSpPr>
          <p:grpSpPr>
            <a:xfrm>
              <a:off x="2665823" y="5533189"/>
              <a:ext cx="2168591" cy="1374480"/>
              <a:chOff x="2665823" y="5533189"/>
              <a:chExt cx="2168591" cy="1374480"/>
            </a:xfrm>
          </p:grpSpPr>
          <p:sp>
            <p:nvSpPr>
              <p:cNvPr id="47" name="Freeform 54">
                <a:extLst>
                  <a:ext uri="{FF2B5EF4-FFF2-40B4-BE49-F238E27FC236}">
                    <a16:creationId xmlns:a16="http://schemas.microsoft.com/office/drawing/2014/main" id="{23F45F89-222C-8810-9965-9606D1CFBE7A}"/>
                  </a:ext>
                </a:extLst>
              </p:cNvPr>
              <p:cNvSpPr/>
              <p:nvPr/>
            </p:nvSpPr>
            <p:spPr>
              <a:xfrm>
                <a:off x="2665823" y="5592278"/>
                <a:ext cx="2168591" cy="1315391"/>
              </a:xfrm>
              <a:custGeom>
                <a:avLst/>
                <a:gdLst>
                  <a:gd name="f0" fmla="val w"/>
                  <a:gd name="f1" fmla="val h"/>
                  <a:gd name="f2" fmla="val 0"/>
                  <a:gd name="f3" fmla="val 1048728"/>
                  <a:gd name="f4" fmla="val 636121"/>
                  <a:gd name="f5" fmla="*/ f0 1 1048728"/>
                  <a:gd name="f6" fmla="*/ f1 1 636121"/>
                  <a:gd name="f7" fmla="val f2"/>
                  <a:gd name="f8" fmla="val f3"/>
                  <a:gd name="f9" fmla="val f4"/>
                  <a:gd name="f10" fmla="+- f9 0 f7"/>
                  <a:gd name="f11" fmla="+- f8 0 f7"/>
                  <a:gd name="f12" fmla="*/ f11 1 1048728"/>
                  <a:gd name="f13" fmla="*/ f10 1 63612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48728" h="636121">
                    <a:moveTo>
                      <a:pt x="f2" y="f2"/>
                    </a:moveTo>
                    <a:lnTo>
                      <a:pt x="f3" y="f2"/>
                    </a:lnTo>
                    <a:lnTo>
                      <a:pt x="f3" y="f4"/>
                    </a:lnTo>
                    <a:lnTo>
                      <a:pt x="f2" y="f4"/>
                    </a:lnTo>
                    <a:close/>
                  </a:path>
                </a:pathLst>
              </a:custGeom>
              <a:solidFill>
                <a:srgbClr val="FDC77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8" name="TextBox 55">
                <a:extLst>
                  <a:ext uri="{FF2B5EF4-FFF2-40B4-BE49-F238E27FC236}">
                    <a16:creationId xmlns:a16="http://schemas.microsoft.com/office/drawing/2014/main" id="{ED32494D-11E1-5E82-B1C0-D2F706BA5A64}"/>
                  </a:ext>
                </a:extLst>
              </p:cNvPr>
              <p:cNvSpPr txBox="1"/>
              <p:nvPr/>
            </p:nvSpPr>
            <p:spPr>
              <a:xfrm>
                <a:off x="2665823" y="5533189"/>
                <a:ext cx="2168591" cy="1374480"/>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FFFEFE"/>
                    </a:solidFill>
                    <a:uFillTx/>
                    <a:latin typeface="Open Sans Bold"/>
                    <a:ea typeface="Open Sans Bold"/>
                    <a:cs typeface="Open Sans Bold"/>
                  </a:rPr>
                  <a:t>Would you rather start early or finish late?</a:t>
                </a:r>
              </a:p>
            </p:txBody>
          </p:sp>
        </p:grpSp>
        <p:grpSp>
          <p:nvGrpSpPr>
            <p:cNvPr id="49" name="Group 56">
              <a:extLst>
                <a:ext uri="{FF2B5EF4-FFF2-40B4-BE49-F238E27FC236}">
                  <a16:creationId xmlns:a16="http://schemas.microsoft.com/office/drawing/2014/main" id="{3B9A6925-ECCD-F5CB-9627-E23C1A5F18B6}"/>
                </a:ext>
              </a:extLst>
            </p:cNvPr>
            <p:cNvGrpSpPr/>
            <p:nvPr/>
          </p:nvGrpSpPr>
          <p:grpSpPr>
            <a:xfrm>
              <a:off x="4678573" y="5644143"/>
              <a:ext cx="122886" cy="122886"/>
              <a:chOff x="4678573" y="5644143"/>
              <a:chExt cx="122886" cy="122886"/>
            </a:xfrm>
          </p:grpSpPr>
          <p:sp>
            <p:nvSpPr>
              <p:cNvPr id="50" name="Freeform 57">
                <a:extLst>
                  <a:ext uri="{FF2B5EF4-FFF2-40B4-BE49-F238E27FC236}">
                    <a16:creationId xmlns:a16="http://schemas.microsoft.com/office/drawing/2014/main" id="{06ED183B-4656-6206-59E6-79B98E345353}"/>
                  </a:ext>
                </a:extLst>
              </p:cNvPr>
              <p:cNvSpPr/>
              <p:nvPr/>
            </p:nvSpPr>
            <p:spPr>
              <a:xfrm>
                <a:off x="4678573" y="5644143"/>
                <a:ext cx="122886" cy="122886"/>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1" name="TextBox 58">
                <a:extLst>
                  <a:ext uri="{FF2B5EF4-FFF2-40B4-BE49-F238E27FC236}">
                    <a16:creationId xmlns:a16="http://schemas.microsoft.com/office/drawing/2014/main" id="{952EEBEE-06ED-BA2A-7081-398DBC030CF8}"/>
                  </a:ext>
                </a:extLst>
              </p:cNvPr>
              <p:cNvSpPr txBox="1"/>
              <p:nvPr/>
            </p:nvSpPr>
            <p:spPr>
              <a:xfrm>
                <a:off x="4690094" y="5651339"/>
                <a:ext cx="99843" cy="104168"/>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52" name="Freeform 59">
              <a:extLst>
                <a:ext uri="{FF2B5EF4-FFF2-40B4-BE49-F238E27FC236}">
                  <a16:creationId xmlns:a16="http://schemas.microsoft.com/office/drawing/2014/main" id="{EEBD31D6-78FB-F53E-65FD-4E664CC0AA10}"/>
                </a:ext>
              </a:extLst>
            </p:cNvPr>
            <p:cNvSpPr/>
            <p:nvPr/>
          </p:nvSpPr>
          <p:spPr>
            <a:xfrm>
              <a:off x="2665823" y="5546256"/>
              <a:ext cx="786795" cy="104250"/>
            </a:xfrm>
            <a:custGeom>
              <a:avLst/>
              <a:gdLst>
                <a:gd name="f0" fmla="val w"/>
                <a:gd name="f1" fmla="val h"/>
                <a:gd name="f2" fmla="val 0"/>
                <a:gd name="f3" fmla="val 1049063"/>
                <a:gd name="f4" fmla="val 139001"/>
                <a:gd name="f5" fmla="*/ f0 1 1049063"/>
                <a:gd name="f6" fmla="*/ f1 1 139001"/>
                <a:gd name="f7" fmla="val f2"/>
                <a:gd name="f8" fmla="val f3"/>
                <a:gd name="f9" fmla="val f4"/>
                <a:gd name="f10" fmla="+- f9 0 f7"/>
                <a:gd name="f11" fmla="+- f8 0 f7"/>
                <a:gd name="f12" fmla="*/ f11 1 1049063"/>
                <a:gd name="f13" fmla="*/ f10 1 13900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49063" h="139001">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53" name="Group 60">
            <a:extLst>
              <a:ext uri="{FF2B5EF4-FFF2-40B4-BE49-F238E27FC236}">
                <a16:creationId xmlns:a16="http://schemas.microsoft.com/office/drawing/2014/main" id="{734375C9-09BD-3332-F77A-003DA4550CC7}"/>
              </a:ext>
            </a:extLst>
          </p:cNvPr>
          <p:cNvGrpSpPr/>
          <p:nvPr/>
        </p:nvGrpSpPr>
        <p:grpSpPr>
          <a:xfrm>
            <a:off x="299804" y="5533189"/>
            <a:ext cx="2168591" cy="1374480"/>
            <a:chOff x="299804" y="5533189"/>
            <a:chExt cx="2168591" cy="1374480"/>
          </a:xfrm>
        </p:grpSpPr>
        <p:grpSp>
          <p:nvGrpSpPr>
            <p:cNvPr id="54" name="Group 61">
              <a:extLst>
                <a:ext uri="{FF2B5EF4-FFF2-40B4-BE49-F238E27FC236}">
                  <a16:creationId xmlns:a16="http://schemas.microsoft.com/office/drawing/2014/main" id="{C347B178-233A-8A09-4155-977D687AF47F}"/>
                </a:ext>
              </a:extLst>
            </p:cNvPr>
            <p:cNvGrpSpPr/>
            <p:nvPr/>
          </p:nvGrpSpPr>
          <p:grpSpPr>
            <a:xfrm>
              <a:off x="299804" y="5533189"/>
              <a:ext cx="2168591" cy="1374480"/>
              <a:chOff x="299804" y="5533189"/>
              <a:chExt cx="2168591" cy="1374480"/>
            </a:xfrm>
          </p:grpSpPr>
          <p:sp>
            <p:nvSpPr>
              <p:cNvPr id="55" name="Freeform 62">
                <a:extLst>
                  <a:ext uri="{FF2B5EF4-FFF2-40B4-BE49-F238E27FC236}">
                    <a16:creationId xmlns:a16="http://schemas.microsoft.com/office/drawing/2014/main" id="{D8B886F9-D97B-80CF-E028-65B57D51C137}"/>
                  </a:ext>
                </a:extLst>
              </p:cNvPr>
              <p:cNvSpPr/>
              <p:nvPr/>
            </p:nvSpPr>
            <p:spPr>
              <a:xfrm>
                <a:off x="299804" y="5592278"/>
                <a:ext cx="2168591" cy="1315391"/>
              </a:xfrm>
              <a:custGeom>
                <a:avLst/>
                <a:gdLst>
                  <a:gd name="f0" fmla="val w"/>
                  <a:gd name="f1" fmla="val h"/>
                  <a:gd name="f2" fmla="val 0"/>
                  <a:gd name="f3" fmla="val 1048728"/>
                  <a:gd name="f4" fmla="val 636121"/>
                  <a:gd name="f5" fmla="*/ f0 1 1048728"/>
                  <a:gd name="f6" fmla="*/ f1 1 636121"/>
                  <a:gd name="f7" fmla="val f2"/>
                  <a:gd name="f8" fmla="val f3"/>
                  <a:gd name="f9" fmla="val f4"/>
                  <a:gd name="f10" fmla="+- f9 0 f7"/>
                  <a:gd name="f11" fmla="+- f8 0 f7"/>
                  <a:gd name="f12" fmla="*/ f11 1 1048728"/>
                  <a:gd name="f13" fmla="*/ f10 1 63612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48728" h="636121">
                    <a:moveTo>
                      <a:pt x="f2" y="f2"/>
                    </a:moveTo>
                    <a:lnTo>
                      <a:pt x="f3" y="f2"/>
                    </a:lnTo>
                    <a:lnTo>
                      <a:pt x="f3" y="f4"/>
                    </a:lnTo>
                    <a:lnTo>
                      <a:pt x="f2" y="f4"/>
                    </a:lnTo>
                    <a:close/>
                  </a:path>
                </a:pathLst>
              </a:custGeom>
              <a:solidFill>
                <a:srgbClr val="FDC77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6" name="TextBox 63">
                <a:extLst>
                  <a:ext uri="{FF2B5EF4-FFF2-40B4-BE49-F238E27FC236}">
                    <a16:creationId xmlns:a16="http://schemas.microsoft.com/office/drawing/2014/main" id="{2DCC37D2-094C-57D5-A4DF-87672C73F60D}"/>
                  </a:ext>
                </a:extLst>
              </p:cNvPr>
              <p:cNvSpPr txBox="1"/>
              <p:nvPr/>
            </p:nvSpPr>
            <p:spPr>
              <a:xfrm>
                <a:off x="299804" y="5533189"/>
                <a:ext cx="2168591" cy="1374480"/>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FFFEFE"/>
                    </a:solidFill>
                    <a:uFillTx/>
                    <a:latin typeface="Open Sans Bold"/>
                    <a:ea typeface="Open Sans Bold"/>
                    <a:cs typeface="Open Sans Bold"/>
                  </a:rPr>
                  <a:t>City or nature?</a:t>
                </a:r>
              </a:p>
            </p:txBody>
          </p:sp>
        </p:grpSp>
        <p:grpSp>
          <p:nvGrpSpPr>
            <p:cNvPr id="57" name="Group 64">
              <a:extLst>
                <a:ext uri="{FF2B5EF4-FFF2-40B4-BE49-F238E27FC236}">
                  <a16:creationId xmlns:a16="http://schemas.microsoft.com/office/drawing/2014/main" id="{40A9E9FF-6A8C-DBE9-9FCD-1D36BC50FF1A}"/>
                </a:ext>
              </a:extLst>
            </p:cNvPr>
            <p:cNvGrpSpPr/>
            <p:nvPr/>
          </p:nvGrpSpPr>
          <p:grpSpPr>
            <a:xfrm>
              <a:off x="2304297" y="5644143"/>
              <a:ext cx="122886" cy="122886"/>
              <a:chOff x="2304297" y="5644143"/>
              <a:chExt cx="122886" cy="122886"/>
            </a:xfrm>
          </p:grpSpPr>
          <p:sp>
            <p:nvSpPr>
              <p:cNvPr id="58" name="Freeform 65">
                <a:extLst>
                  <a:ext uri="{FF2B5EF4-FFF2-40B4-BE49-F238E27FC236}">
                    <a16:creationId xmlns:a16="http://schemas.microsoft.com/office/drawing/2014/main" id="{6B78963A-546F-25AE-A384-EE53B373BA7E}"/>
                  </a:ext>
                </a:extLst>
              </p:cNvPr>
              <p:cNvSpPr/>
              <p:nvPr/>
            </p:nvSpPr>
            <p:spPr>
              <a:xfrm>
                <a:off x="2304297" y="5644143"/>
                <a:ext cx="122886" cy="122886"/>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9" name="TextBox 66">
                <a:extLst>
                  <a:ext uri="{FF2B5EF4-FFF2-40B4-BE49-F238E27FC236}">
                    <a16:creationId xmlns:a16="http://schemas.microsoft.com/office/drawing/2014/main" id="{759E2389-4213-9E45-5123-A7604C9176CA}"/>
                  </a:ext>
                </a:extLst>
              </p:cNvPr>
              <p:cNvSpPr txBox="1"/>
              <p:nvPr/>
            </p:nvSpPr>
            <p:spPr>
              <a:xfrm>
                <a:off x="2315818" y="5651339"/>
                <a:ext cx="99843" cy="104168"/>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60" name="Freeform 67">
              <a:extLst>
                <a:ext uri="{FF2B5EF4-FFF2-40B4-BE49-F238E27FC236}">
                  <a16:creationId xmlns:a16="http://schemas.microsoft.com/office/drawing/2014/main" id="{C5A5F5E9-067E-9FA8-2EC0-35F85B92F0FC}"/>
                </a:ext>
              </a:extLst>
            </p:cNvPr>
            <p:cNvSpPr/>
            <p:nvPr/>
          </p:nvSpPr>
          <p:spPr>
            <a:xfrm>
              <a:off x="299804" y="5546256"/>
              <a:ext cx="786795" cy="104250"/>
            </a:xfrm>
            <a:custGeom>
              <a:avLst/>
              <a:gdLst>
                <a:gd name="f0" fmla="val w"/>
                <a:gd name="f1" fmla="val h"/>
                <a:gd name="f2" fmla="val 0"/>
                <a:gd name="f3" fmla="val 1049063"/>
                <a:gd name="f4" fmla="val 139001"/>
                <a:gd name="f5" fmla="*/ f0 1 1049063"/>
                <a:gd name="f6" fmla="*/ f1 1 139001"/>
                <a:gd name="f7" fmla="val f2"/>
                <a:gd name="f8" fmla="val f3"/>
                <a:gd name="f9" fmla="val f4"/>
                <a:gd name="f10" fmla="+- f9 0 f7"/>
                <a:gd name="f11" fmla="+- f8 0 f7"/>
                <a:gd name="f12" fmla="*/ f11 1 1049063"/>
                <a:gd name="f13" fmla="*/ f10 1 13900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49063" h="139001">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61" name="Group 68">
            <a:extLst>
              <a:ext uri="{FF2B5EF4-FFF2-40B4-BE49-F238E27FC236}">
                <a16:creationId xmlns:a16="http://schemas.microsoft.com/office/drawing/2014/main" id="{DDCAA30D-4D0E-1744-5812-6C83F2CE25DC}"/>
              </a:ext>
            </a:extLst>
          </p:cNvPr>
          <p:cNvGrpSpPr/>
          <p:nvPr/>
        </p:nvGrpSpPr>
        <p:grpSpPr>
          <a:xfrm>
            <a:off x="299804" y="3969794"/>
            <a:ext cx="2168591" cy="1375531"/>
            <a:chOff x="299804" y="3969794"/>
            <a:chExt cx="2168591" cy="1375531"/>
          </a:xfrm>
        </p:grpSpPr>
        <p:grpSp>
          <p:nvGrpSpPr>
            <p:cNvPr id="62" name="Group 69">
              <a:extLst>
                <a:ext uri="{FF2B5EF4-FFF2-40B4-BE49-F238E27FC236}">
                  <a16:creationId xmlns:a16="http://schemas.microsoft.com/office/drawing/2014/main" id="{AC5437D8-98C0-5EFA-DB88-2DF2159B7B02}"/>
                </a:ext>
              </a:extLst>
            </p:cNvPr>
            <p:cNvGrpSpPr/>
            <p:nvPr/>
          </p:nvGrpSpPr>
          <p:grpSpPr>
            <a:xfrm>
              <a:off x="299804" y="3969794"/>
              <a:ext cx="2168591" cy="1375531"/>
              <a:chOff x="299804" y="3969794"/>
              <a:chExt cx="2168591" cy="1375531"/>
            </a:xfrm>
          </p:grpSpPr>
          <p:sp>
            <p:nvSpPr>
              <p:cNvPr id="63" name="Freeform 70">
                <a:extLst>
                  <a:ext uri="{FF2B5EF4-FFF2-40B4-BE49-F238E27FC236}">
                    <a16:creationId xmlns:a16="http://schemas.microsoft.com/office/drawing/2014/main" id="{955796C8-AF3F-46D3-A1BA-D1C42FF67DA7}"/>
                  </a:ext>
                </a:extLst>
              </p:cNvPr>
              <p:cNvSpPr/>
              <p:nvPr/>
            </p:nvSpPr>
            <p:spPr>
              <a:xfrm>
                <a:off x="299804" y="4028882"/>
                <a:ext cx="2168591" cy="1316443"/>
              </a:xfrm>
              <a:custGeom>
                <a:avLst/>
                <a:gdLst>
                  <a:gd name="f0" fmla="val w"/>
                  <a:gd name="f1" fmla="val h"/>
                  <a:gd name="f2" fmla="val 0"/>
                  <a:gd name="f3" fmla="val 1048728"/>
                  <a:gd name="f4" fmla="val 636630"/>
                  <a:gd name="f5" fmla="*/ f0 1 1048728"/>
                  <a:gd name="f6" fmla="*/ f1 1 636630"/>
                  <a:gd name="f7" fmla="val f2"/>
                  <a:gd name="f8" fmla="val f3"/>
                  <a:gd name="f9" fmla="val f4"/>
                  <a:gd name="f10" fmla="+- f9 0 f7"/>
                  <a:gd name="f11" fmla="+- f8 0 f7"/>
                  <a:gd name="f12" fmla="*/ f11 1 1048728"/>
                  <a:gd name="f13" fmla="*/ f10 1 63663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48728" h="636630">
                    <a:moveTo>
                      <a:pt x="f2" y="f2"/>
                    </a:moveTo>
                    <a:lnTo>
                      <a:pt x="f3" y="f2"/>
                    </a:lnTo>
                    <a:lnTo>
                      <a:pt x="f3" y="f4"/>
                    </a:lnTo>
                    <a:lnTo>
                      <a:pt x="f2" y="f4"/>
                    </a:lnTo>
                    <a:close/>
                  </a:path>
                </a:pathLst>
              </a:custGeom>
              <a:solidFill>
                <a:srgbClr val="FDC77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4" name="TextBox 71">
                <a:extLst>
                  <a:ext uri="{FF2B5EF4-FFF2-40B4-BE49-F238E27FC236}">
                    <a16:creationId xmlns:a16="http://schemas.microsoft.com/office/drawing/2014/main" id="{ED49AC8C-3EA3-5B20-915B-39EC5F62601A}"/>
                  </a:ext>
                </a:extLst>
              </p:cNvPr>
              <p:cNvSpPr txBox="1"/>
              <p:nvPr/>
            </p:nvSpPr>
            <p:spPr>
              <a:xfrm>
                <a:off x="299804" y="3969794"/>
                <a:ext cx="2168591" cy="1375531"/>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FFFEFE"/>
                    </a:solidFill>
                    <a:uFillTx/>
                    <a:latin typeface="Open Sans Bold"/>
                    <a:ea typeface="Open Sans Bold"/>
                    <a:cs typeface="Open Sans Bold"/>
                  </a:rPr>
                  <a:t>Morning person or night owl?</a:t>
                </a:r>
              </a:p>
            </p:txBody>
          </p:sp>
        </p:grpSp>
        <p:grpSp>
          <p:nvGrpSpPr>
            <p:cNvPr id="65" name="Group 72">
              <a:extLst>
                <a:ext uri="{FF2B5EF4-FFF2-40B4-BE49-F238E27FC236}">
                  <a16:creationId xmlns:a16="http://schemas.microsoft.com/office/drawing/2014/main" id="{ECB16645-2F58-4934-7659-7FBAB298C2B6}"/>
                </a:ext>
              </a:extLst>
            </p:cNvPr>
            <p:cNvGrpSpPr/>
            <p:nvPr/>
          </p:nvGrpSpPr>
          <p:grpSpPr>
            <a:xfrm>
              <a:off x="2304297" y="4064178"/>
              <a:ext cx="122886" cy="122886"/>
              <a:chOff x="2304297" y="4064178"/>
              <a:chExt cx="122886" cy="122886"/>
            </a:xfrm>
          </p:grpSpPr>
          <p:sp>
            <p:nvSpPr>
              <p:cNvPr id="66" name="Freeform 73">
                <a:extLst>
                  <a:ext uri="{FF2B5EF4-FFF2-40B4-BE49-F238E27FC236}">
                    <a16:creationId xmlns:a16="http://schemas.microsoft.com/office/drawing/2014/main" id="{67CA3247-0B27-D8AA-2AA9-CE1594DACD5E}"/>
                  </a:ext>
                </a:extLst>
              </p:cNvPr>
              <p:cNvSpPr/>
              <p:nvPr/>
            </p:nvSpPr>
            <p:spPr>
              <a:xfrm>
                <a:off x="2304297" y="4064178"/>
                <a:ext cx="122886" cy="122886"/>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7" name="TextBox 74">
                <a:extLst>
                  <a:ext uri="{FF2B5EF4-FFF2-40B4-BE49-F238E27FC236}">
                    <a16:creationId xmlns:a16="http://schemas.microsoft.com/office/drawing/2014/main" id="{7AF1A19C-D485-E265-A97A-1502C0637481}"/>
                  </a:ext>
                </a:extLst>
              </p:cNvPr>
              <p:cNvSpPr txBox="1"/>
              <p:nvPr/>
            </p:nvSpPr>
            <p:spPr>
              <a:xfrm>
                <a:off x="2315818" y="4071375"/>
                <a:ext cx="99843" cy="104168"/>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68" name="Freeform 75">
              <a:extLst>
                <a:ext uri="{FF2B5EF4-FFF2-40B4-BE49-F238E27FC236}">
                  <a16:creationId xmlns:a16="http://schemas.microsoft.com/office/drawing/2014/main" id="{4DC64F2F-238D-4110-A889-80FC8B6B2895}"/>
                </a:ext>
              </a:extLst>
            </p:cNvPr>
            <p:cNvSpPr/>
            <p:nvPr/>
          </p:nvSpPr>
          <p:spPr>
            <a:xfrm>
              <a:off x="307869" y="3976762"/>
              <a:ext cx="786795" cy="104250"/>
            </a:xfrm>
            <a:custGeom>
              <a:avLst/>
              <a:gdLst>
                <a:gd name="f0" fmla="val w"/>
                <a:gd name="f1" fmla="val h"/>
                <a:gd name="f2" fmla="val 0"/>
                <a:gd name="f3" fmla="val 1049063"/>
                <a:gd name="f4" fmla="val 139001"/>
                <a:gd name="f5" fmla="*/ f0 1 1049063"/>
                <a:gd name="f6" fmla="*/ f1 1 139001"/>
                <a:gd name="f7" fmla="val f2"/>
                <a:gd name="f8" fmla="val f3"/>
                <a:gd name="f9" fmla="val f4"/>
                <a:gd name="f10" fmla="+- f9 0 f7"/>
                <a:gd name="f11" fmla="+- f8 0 f7"/>
                <a:gd name="f12" fmla="*/ f11 1 1049063"/>
                <a:gd name="f13" fmla="*/ f10 1 13900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49063" h="139001">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69" name="Group 76">
            <a:extLst>
              <a:ext uri="{FF2B5EF4-FFF2-40B4-BE49-F238E27FC236}">
                <a16:creationId xmlns:a16="http://schemas.microsoft.com/office/drawing/2014/main" id="{FCD146CD-18DC-80BC-C0E7-4FE5597BD09B}"/>
              </a:ext>
            </a:extLst>
          </p:cNvPr>
          <p:cNvGrpSpPr/>
          <p:nvPr/>
        </p:nvGrpSpPr>
        <p:grpSpPr>
          <a:xfrm>
            <a:off x="5031851" y="7101632"/>
            <a:ext cx="2168591" cy="1375532"/>
            <a:chOff x="5031851" y="7101632"/>
            <a:chExt cx="2168591" cy="1375532"/>
          </a:xfrm>
        </p:grpSpPr>
        <p:grpSp>
          <p:nvGrpSpPr>
            <p:cNvPr id="70" name="Group 77">
              <a:extLst>
                <a:ext uri="{FF2B5EF4-FFF2-40B4-BE49-F238E27FC236}">
                  <a16:creationId xmlns:a16="http://schemas.microsoft.com/office/drawing/2014/main" id="{5E616621-FB4C-E912-02B8-9AF6263EA2DF}"/>
                </a:ext>
              </a:extLst>
            </p:cNvPr>
            <p:cNvGrpSpPr/>
            <p:nvPr/>
          </p:nvGrpSpPr>
          <p:grpSpPr>
            <a:xfrm>
              <a:off x="5031851" y="7101632"/>
              <a:ext cx="2168591" cy="1375532"/>
              <a:chOff x="5031851" y="7101632"/>
              <a:chExt cx="2168591" cy="1375532"/>
            </a:xfrm>
          </p:grpSpPr>
          <p:sp>
            <p:nvSpPr>
              <p:cNvPr id="71" name="Freeform 78">
                <a:extLst>
                  <a:ext uri="{FF2B5EF4-FFF2-40B4-BE49-F238E27FC236}">
                    <a16:creationId xmlns:a16="http://schemas.microsoft.com/office/drawing/2014/main" id="{7AFF360B-6E84-37DF-0012-456471582C90}"/>
                  </a:ext>
                </a:extLst>
              </p:cNvPr>
              <p:cNvSpPr/>
              <p:nvPr/>
            </p:nvSpPr>
            <p:spPr>
              <a:xfrm>
                <a:off x="5031851" y="7160721"/>
                <a:ext cx="2168591" cy="1316443"/>
              </a:xfrm>
              <a:custGeom>
                <a:avLst/>
                <a:gdLst>
                  <a:gd name="f0" fmla="val w"/>
                  <a:gd name="f1" fmla="val h"/>
                  <a:gd name="f2" fmla="val 0"/>
                  <a:gd name="f3" fmla="val 1048728"/>
                  <a:gd name="f4" fmla="val 636630"/>
                  <a:gd name="f5" fmla="*/ f0 1 1048728"/>
                  <a:gd name="f6" fmla="*/ f1 1 636630"/>
                  <a:gd name="f7" fmla="val f2"/>
                  <a:gd name="f8" fmla="val f3"/>
                  <a:gd name="f9" fmla="val f4"/>
                  <a:gd name="f10" fmla="+- f9 0 f7"/>
                  <a:gd name="f11" fmla="+- f8 0 f7"/>
                  <a:gd name="f12" fmla="*/ f11 1 1048728"/>
                  <a:gd name="f13" fmla="*/ f10 1 63663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48728" h="636630">
                    <a:moveTo>
                      <a:pt x="f2" y="f2"/>
                    </a:moveTo>
                    <a:lnTo>
                      <a:pt x="f3" y="f2"/>
                    </a:lnTo>
                    <a:lnTo>
                      <a:pt x="f3" y="f4"/>
                    </a:lnTo>
                    <a:lnTo>
                      <a:pt x="f2" y="f4"/>
                    </a:lnTo>
                    <a:close/>
                  </a:path>
                </a:pathLst>
              </a:custGeom>
              <a:solidFill>
                <a:srgbClr val="FDC77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2" name="TextBox 79">
                <a:extLst>
                  <a:ext uri="{FF2B5EF4-FFF2-40B4-BE49-F238E27FC236}">
                    <a16:creationId xmlns:a16="http://schemas.microsoft.com/office/drawing/2014/main" id="{65DACCD5-18F3-3127-2772-1C55FF35BC28}"/>
                  </a:ext>
                </a:extLst>
              </p:cNvPr>
              <p:cNvSpPr txBox="1"/>
              <p:nvPr/>
            </p:nvSpPr>
            <p:spPr>
              <a:xfrm>
                <a:off x="5031851" y="7101632"/>
                <a:ext cx="2168591" cy="1375531"/>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FFFEFE"/>
                    </a:solidFill>
                    <a:uFillTx/>
                    <a:latin typeface="Open Sans Bold"/>
                    <a:ea typeface="Open Sans Bold"/>
                    <a:cs typeface="Open Sans Bold"/>
                  </a:rPr>
                  <a:t>What is something you are currently learning?</a:t>
                </a:r>
              </a:p>
            </p:txBody>
          </p:sp>
        </p:grpSp>
        <p:sp>
          <p:nvSpPr>
            <p:cNvPr id="73" name="Freeform 80">
              <a:extLst>
                <a:ext uri="{FF2B5EF4-FFF2-40B4-BE49-F238E27FC236}">
                  <a16:creationId xmlns:a16="http://schemas.microsoft.com/office/drawing/2014/main" id="{D8068101-2279-9FBA-5B95-2E6D74C3D287}"/>
                </a:ext>
              </a:extLst>
            </p:cNvPr>
            <p:cNvSpPr/>
            <p:nvPr/>
          </p:nvSpPr>
          <p:spPr>
            <a:xfrm>
              <a:off x="5036103" y="7108591"/>
              <a:ext cx="786795" cy="104250"/>
            </a:xfrm>
            <a:custGeom>
              <a:avLst/>
              <a:gdLst>
                <a:gd name="f0" fmla="val w"/>
                <a:gd name="f1" fmla="val h"/>
                <a:gd name="f2" fmla="val 0"/>
                <a:gd name="f3" fmla="val 1049063"/>
                <a:gd name="f4" fmla="val 139001"/>
                <a:gd name="f5" fmla="*/ f0 1 1049063"/>
                <a:gd name="f6" fmla="*/ f1 1 139001"/>
                <a:gd name="f7" fmla="val f2"/>
                <a:gd name="f8" fmla="val f3"/>
                <a:gd name="f9" fmla="val f4"/>
                <a:gd name="f10" fmla="+- f9 0 f7"/>
                <a:gd name="f11" fmla="+- f8 0 f7"/>
                <a:gd name="f12" fmla="*/ f11 1 1049063"/>
                <a:gd name="f13" fmla="*/ f10 1 13900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49063" h="139001">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74" name="Group 81">
              <a:extLst>
                <a:ext uri="{FF2B5EF4-FFF2-40B4-BE49-F238E27FC236}">
                  <a16:creationId xmlns:a16="http://schemas.microsoft.com/office/drawing/2014/main" id="{5438CA1F-92ED-5A21-B127-D1CEC7670EA6}"/>
                </a:ext>
              </a:extLst>
            </p:cNvPr>
            <p:cNvGrpSpPr/>
            <p:nvPr/>
          </p:nvGrpSpPr>
          <p:grpSpPr>
            <a:xfrm>
              <a:off x="6992380" y="7225853"/>
              <a:ext cx="122886" cy="122886"/>
              <a:chOff x="6992380" y="7225853"/>
              <a:chExt cx="122886" cy="122886"/>
            </a:xfrm>
          </p:grpSpPr>
          <p:sp>
            <p:nvSpPr>
              <p:cNvPr id="75" name="Freeform 82">
                <a:extLst>
                  <a:ext uri="{FF2B5EF4-FFF2-40B4-BE49-F238E27FC236}">
                    <a16:creationId xmlns:a16="http://schemas.microsoft.com/office/drawing/2014/main" id="{05EFB1C2-63BC-5709-6DF3-8AEFC55BFF79}"/>
                  </a:ext>
                </a:extLst>
              </p:cNvPr>
              <p:cNvSpPr/>
              <p:nvPr/>
            </p:nvSpPr>
            <p:spPr>
              <a:xfrm>
                <a:off x="6992380" y="7225853"/>
                <a:ext cx="122886" cy="122886"/>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6" name="TextBox 83">
                <a:extLst>
                  <a:ext uri="{FF2B5EF4-FFF2-40B4-BE49-F238E27FC236}">
                    <a16:creationId xmlns:a16="http://schemas.microsoft.com/office/drawing/2014/main" id="{D47190E3-7AFA-4DE9-9193-7BC20ACC7BF4}"/>
                  </a:ext>
                </a:extLst>
              </p:cNvPr>
              <p:cNvSpPr txBox="1"/>
              <p:nvPr/>
            </p:nvSpPr>
            <p:spPr>
              <a:xfrm>
                <a:off x="7003901" y="7233059"/>
                <a:ext cx="99843" cy="104168"/>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grpSp>
        <p:nvGrpSpPr>
          <p:cNvPr id="77" name="Group 84">
            <a:extLst>
              <a:ext uri="{FF2B5EF4-FFF2-40B4-BE49-F238E27FC236}">
                <a16:creationId xmlns:a16="http://schemas.microsoft.com/office/drawing/2014/main" id="{00F8B85E-B85C-902D-A5BF-83ACDE382161}"/>
              </a:ext>
            </a:extLst>
          </p:cNvPr>
          <p:cNvGrpSpPr/>
          <p:nvPr/>
        </p:nvGrpSpPr>
        <p:grpSpPr>
          <a:xfrm>
            <a:off x="5031851" y="3969794"/>
            <a:ext cx="2168591" cy="1375531"/>
            <a:chOff x="5031851" y="3969794"/>
            <a:chExt cx="2168591" cy="1375531"/>
          </a:xfrm>
        </p:grpSpPr>
        <p:grpSp>
          <p:nvGrpSpPr>
            <p:cNvPr id="78" name="Group 85">
              <a:extLst>
                <a:ext uri="{FF2B5EF4-FFF2-40B4-BE49-F238E27FC236}">
                  <a16:creationId xmlns:a16="http://schemas.microsoft.com/office/drawing/2014/main" id="{4BEDF9BC-D618-CAB2-9332-7EC65BD481B0}"/>
                </a:ext>
              </a:extLst>
            </p:cNvPr>
            <p:cNvGrpSpPr/>
            <p:nvPr/>
          </p:nvGrpSpPr>
          <p:grpSpPr>
            <a:xfrm>
              <a:off x="5031851" y="3969794"/>
              <a:ext cx="2168591" cy="1375531"/>
              <a:chOff x="5031851" y="3969794"/>
              <a:chExt cx="2168591" cy="1375531"/>
            </a:xfrm>
          </p:grpSpPr>
          <p:sp>
            <p:nvSpPr>
              <p:cNvPr id="79" name="Freeform 86">
                <a:extLst>
                  <a:ext uri="{FF2B5EF4-FFF2-40B4-BE49-F238E27FC236}">
                    <a16:creationId xmlns:a16="http://schemas.microsoft.com/office/drawing/2014/main" id="{0C2E0CEE-55B7-89DC-C1DF-1C933565FC10}"/>
                  </a:ext>
                </a:extLst>
              </p:cNvPr>
              <p:cNvSpPr/>
              <p:nvPr/>
            </p:nvSpPr>
            <p:spPr>
              <a:xfrm>
                <a:off x="5031851" y="4028882"/>
                <a:ext cx="2168591" cy="1316443"/>
              </a:xfrm>
              <a:custGeom>
                <a:avLst/>
                <a:gdLst>
                  <a:gd name="f0" fmla="val w"/>
                  <a:gd name="f1" fmla="val h"/>
                  <a:gd name="f2" fmla="val 0"/>
                  <a:gd name="f3" fmla="val 1048728"/>
                  <a:gd name="f4" fmla="val 636630"/>
                  <a:gd name="f5" fmla="*/ f0 1 1048728"/>
                  <a:gd name="f6" fmla="*/ f1 1 636630"/>
                  <a:gd name="f7" fmla="val f2"/>
                  <a:gd name="f8" fmla="val f3"/>
                  <a:gd name="f9" fmla="val f4"/>
                  <a:gd name="f10" fmla="+- f9 0 f7"/>
                  <a:gd name="f11" fmla="+- f8 0 f7"/>
                  <a:gd name="f12" fmla="*/ f11 1 1048728"/>
                  <a:gd name="f13" fmla="*/ f10 1 63663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48728" h="636630">
                    <a:moveTo>
                      <a:pt x="f2" y="f2"/>
                    </a:moveTo>
                    <a:lnTo>
                      <a:pt x="f3" y="f2"/>
                    </a:lnTo>
                    <a:lnTo>
                      <a:pt x="f3" y="f4"/>
                    </a:lnTo>
                    <a:lnTo>
                      <a:pt x="f2" y="f4"/>
                    </a:lnTo>
                    <a:close/>
                  </a:path>
                </a:pathLst>
              </a:custGeom>
              <a:solidFill>
                <a:srgbClr val="FDC77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80" name="TextBox 87">
                <a:extLst>
                  <a:ext uri="{FF2B5EF4-FFF2-40B4-BE49-F238E27FC236}">
                    <a16:creationId xmlns:a16="http://schemas.microsoft.com/office/drawing/2014/main" id="{C04DBD5D-F45B-24A9-C3FE-1F2C489D0ADE}"/>
                  </a:ext>
                </a:extLst>
              </p:cNvPr>
              <p:cNvSpPr txBox="1"/>
              <p:nvPr/>
            </p:nvSpPr>
            <p:spPr>
              <a:xfrm>
                <a:off x="5031851" y="3969794"/>
                <a:ext cx="2168591" cy="1375531"/>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FFFEFE"/>
                    </a:solidFill>
                    <a:uFillTx/>
                    <a:latin typeface="Open Sans Bold"/>
                    <a:ea typeface="Open Sans Bold"/>
                    <a:cs typeface="Open Sans Bold"/>
                  </a:rPr>
                  <a:t>What hobby do you enjoy outside work?</a:t>
                </a:r>
              </a:p>
            </p:txBody>
          </p:sp>
        </p:grpSp>
        <p:sp>
          <p:nvSpPr>
            <p:cNvPr id="81" name="Freeform 88">
              <a:extLst>
                <a:ext uri="{FF2B5EF4-FFF2-40B4-BE49-F238E27FC236}">
                  <a16:creationId xmlns:a16="http://schemas.microsoft.com/office/drawing/2014/main" id="{13FF61B0-5C78-5C97-EB1E-89DD1BE7B65E}"/>
                </a:ext>
              </a:extLst>
            </p:cNvPr>
            <p:cNvSpPr/>
            <p:nvPr/>
          </p:nvSpPr>
          <p:spPr>
            <a:xfrm>
              <a:off x="5036103" y="3976762"/>
              <a:ext cx="786795" cy="104250"/>
            </a:xfrm>
            <a:custGeom>
              <a:avLst/>
              <a:gdLst>
                <a:gd name="f0" fmla="val w"/>
                <a:gd name="f1" fmla="val h"/>
                <a:gd name="f2" fmla="val 0"/>
                <a:gd name="f3" fmla="val 1049063"/>
                <a:gd name="f4" fmla="val 139001"/>
                <a:gd name="f5" fmla="*/ f0 1 1049063"/>
                <a:gd name="f6" fmla="*/ f1 1 139001"/>
                <a:gd name="f7" fmla="val f2"/>
                <a:gd name="f8" fmla="val f3"/>
                <a:gd name="f9" fmla="val f4"/>
                <a:gd name="f10" fmla="+- f9 0 f7"/>
                <a:gd name="f11" fmla="+- f8 0 f7"/>
                <a:gd name="f12" fmla="*/ f11 1 1049063"/>
                <a:gd name="f13" fmla="*/ f10 1 13900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49063" h="139001">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82" name="Group 89">
              <a:extLst>
                <a:ext uri="{FF2B5EF4-FFF2-40B4-BE49-F238E27FC236}">
                  <a16:creationId xmlns:a16="http://schemas.microsoft.com/office/drawing/2014/main" id="{D5A0CE4A-073C-5385-A0F0-974ACB45857F}"/>
                </a:ext>
              </a:extLst>
            </p:cNvPr>
            <p:cNvGrpSpPr/>
            <p:nvPr/>
          </p:nvGrpSpPr>
          <p:grpSpPr>
            <a:xfrm>
              <a:off x="6956645" y="4125626"/>
              <a:ext cx="122886" cy="122886"/>
              <a:chOff x="6956645" y="4125626"/>
              <a:chExt cx="122886" cy="122886"/>
            </a:xfrm>
          </p:grpSpPr>
          <p:sp>
            <p:nvSpPr>
              <p:cNvPr id="83" name="Freeform 90">
                <a:extLst>
                  <a:ext uri="{FF2B5EF4-FFF2-40B4-BE49-F238E27FC236}">
                    <a16:creationId xmlns:a16="http://schemas.microsoft.com/office/drawing/2014/main" id="{AA6B09E9-2226-4D64-DD64-05DC56AB11CD}"/>
                  </a:ext>
                </a:extLst>
              </p:cNvPr>
              <p:cNvSpPr/>
              <p:nvPr/>
            </p:nvSpPr>
            <p:spPr>
              <a:xfrm>
                <a:off x="6956645" y="4125626"/>
                <a:ext cx="122886" cy="122886"/>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84" name="TextBox 91">
                <a:extLst>
                  <a:ext uri="{FF2B5EF4-FFF2-40B4-BE49-F238E27FC236}">
                    <a16:creationId xmlns:a16="http://schemas.microsoft.com/office/drawing/2014/main" id="{78691B1D-CE21-F58F-A49D-BF69340ECE18}"/>
                  </a:ext>
                </a:extLst>
              </p:cNvPr>
              <p:cNvSpPr txBox="1"/>
              <p:nvPr/>
            </p:nvSpPr>
            <p:spPr>
              <a:xfrm>
                <a:off x="6968166" y="4132822"/>
                <a:ext cx="99843" cy="104168"/>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grpSp>
        <p:nvGrpSpPr>
          <p:cNvPr id="85" name="Group 92">
            <a:extLst>
              <a:ext uri="{FF2B5EF4-FFF2-40B4-BE49-F238E27FC236}">
                <a16:creationId xmlns:a16="http://schemas.microsoft.com/office/drawing/2014/main" id="{7521873E-6F52-3D5A-E2EC-3A3615D46F7E}"/>
              </a:ext>
            </a:extLst>
          </p:cNvPr>
          <p:cNvGrpSpPr/>
          <p:nvPr/>
        </p:nvGrpSpPr>
        <p:grpSpPr>
          <a:xfrm>
            <a:off x="5031851" y="5533189"/>
            <a:ext cx="2168591" cy="1374480"/>
            <a:chOff x="5031851" y="5533189"/>
            <a:chExt cx="2168591" cy="1374480"/>
          </a:xfrm>
        </p:grpSpPr>
        <p:grpSp>
          <p:nvGrpSpPr>
            <p:cNvPr id="86" name="Group 93">
              <a:extLst>
                <a:ext uri="{FF2B5EF4-FFF2-40B4-BE49-F238E27FC236}">
                  <a16:creationId xmlns:a16="http://schemas.microsoft.com/office/drawing/2014/main" id="{71F94D2C-4514-1EF8-7262-C21624319A78}"/>
                </a:ext>
              </a:extLst>
            </p:cNvPr>
            <p:cNvGrpSpPr/>
            <p:nvPr/>
          </p:nvGrpSpPr>
          <p:grpSpPr>
            <a:xfrm>
              <a:off x="5031851" y="5533189"/>
              <a:ext cx="2168591" cy="1374480"/>
              <a:chOff x="5031851" y="5533189"/>
              <a:chExt cx="2168591" cy="1374480"/>
            </a:xfrm>
          </p:grpSpPr>
          <p:sp>
            <p:nvSpPr>
              <p:cNvPr id="87" name="Freeform 94">
                <a:extLst>
                  <a:ext uri="{FF2B5EF4-FFF2-40B4-BE49-F238E27FC236}">
                    <a16:creationId xmlns:a16="http://schemas.microsoft.com/office/drawing/2014/main" id="{201D4A51-52D7-C62D-0643-A0A898AA28CD}"/>
                  </a:ext>
                </a:extLst>
              </p:cNvPr>
              <p:cNvSpPr/>
              <p:nvPr/>
            </p:nvSpPr>
            <p:spPr>
              <a:xfrm>
                <a:off x="5031851" y="5592278"/>
                <a:ext cx="2168591" cy="1315391"/>
              </a:xfrm>
              <a:custGeom>
                <a:avLst/>
                <a:gdLst>
                  <a:gd name="f0" fmla="val w"/>
                  <a:gd name="f1" fmla="val h"/>
                  <a:gd name="f2" fmla="val 0"/>
                  <a:gd name="f3" fmla="val 1048728"/>
                  <a:gd name="f4" fmla="val 636121"/>
                  <a:gd name="f5" fmla="*/ f0 1 1048728"/>
                  <a:gd name="f6" fmla="*/ f1 1 636121"/>
                  <a:gd name="f7" fmla="val f2"/>
                  <a:gd name="f8" fmla="val f3"/>
                  <a:gd name="f9" fmla="val f4"/>
                  <a:gd name="f10" fmla="+- f9 0 f7"/>
                  <a:gd name="f11" fmla="+- f8 0 f7"/>
                  <a:gd name="f12" fmla="*/ f11 1 1048728"/>
                  <a:gd name="f13" fmla="*/ f10 1 63612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48728" h="636121">
                    <a:moveTo>
                      <a:pt x="f2" y="f2"/>
                    </a:moveTo>
                    <a:lnTo>
                      <a:pt x="f3" y="f2"/>
                    </a:lnTo>
                    <a:lnTo>
                      <a:pt x="f3" y="f4"/>
                    </a:lnTo>
                    <a:lnTo>
                      <a:pt x="f2" y="f4"/>
                    </a:lnTo>
                    <a:close/>
                  </a:path>
                </a:pathLst>
              </a:custGeom>
              <a:solidFill>
                <a:srgbClr val="FDC77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88" name="TextBox 95">
                <a:extLst>
                  <a:ext uri="{FF2B5EF4-FFF2-40B4-BE49-F238E27FC236}">
                    <a16:creationId xmlns:a16="http://schemas.microsoft.com/office/drawing/2014/main" id="{445B83B2-8BE5-6634-F39A-F61EAC1BDB21}"/>
                  </a:ext>
                </a:extLst>
              </p:cNvPr>
              <p:cNvSpPr txBox="1"/>
              <p:nvPr/>
            </p:nvSpPr>
            <p:spPr>
              <a:xfrm>
                <a:off x="5031851" y="5533189"/>
                <a:ext cx="2168591" cy="1374480"/>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FFFEFE"/>
                    </a:solidFill>
                    <a:uFillTx/>
                    <a:latin typeface="Open Sans Bold"/>
                    <a:ea typeface="Open Sans Bold"/>
                    <a:cs typeface="Open Sans Bold"/>
                  </a:rPr>
                  <a:t>What’s something small that makes you smile during the day?</a:t>
                </a:r>
              </a:p>
            </p:txBody>
          </p:sp>
        </p:grpSp>
        <p:sp>
          <p:nvSpPr>
            <p:cNvPr id="89" name="Freeform 96">
              <a:extLst>
                <a:ext uri="{FF2B5EF4-FFF2-40B4-BE49-F238E27FC236}">
                  <a16:creationId xmlns:a16="http://schemas.microsoft.com/office/drawing/2014/main" id="{EB570928-1318-6462-293C-605A8C9D806C}"/>
                </a:ext>
              </a:extLst>
            </p:cNvPr>
            <p:cNvSpPr/>
            <p:nvPr/>
          </p:nvSpPr>
          <p:spPr>
            <a:xfrm>
              <a:off x="5031851" y="5546256"/>
              <a:ext cx="786795" cy="104250"/>
            </a:xfrm>
            <a:custGeom>
              <a:avLst/>
              <a:gdLst>
                <a:gd name="f0" fmla="val w"/>
                <a:gd name="f1" fmla="val h"/>
                <a:gd name="f2" fmla="val 0"/>
                <a:gd name="f3" fmla="val 1049063"/>
                <a:gd name="f4" fmla="val 139001"/>
                <a:gd name="f5" fmla="*/ f0 1 1049063"/>
                <a:gd name="f6" fmla="*/ f1 1 139001"/>
                <a:gd name="f7" fmla="val f2"/>
                <a:gd name="f8" fmla="val f3"/>
                <a:gd name="f9" fmla="val f4"/>
                <a:gd name="f10" fmla="+- f9 0 f7"/>
                <a:gd name="f11" fmla="+- f8 0 f7"/>
                <a:gd name="f12" fmla="*/ f11 1 1049063"/>
                <a:gd name="f13" fmla="*/ f10 1 13900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49063" h="139001">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90" name="Group 97">
              <a:extLst>
                <a:ext uri="{FF2B5EF4-FFF2-40B4-BE49-F238E27FC236}">
                  <a16:creationId xmlns:a16="http://schemas.microsoft.com/office/drawing/2014/main" id="{AEEB702D-EB05-EA5A-7485-D2D9CC909B13}"/>
                </a:ext>
              </a:extLst>
            </p:cNvPr>
            <p:cNvGrpSpPr/>
            <p:nvPr/>
          </p:nvGrpSpPr>
          <p:grpSpPr>
            <a:xfrm>
              <a:off x="7018084" y="5644143"/>
              <a:ext cx="122886" cy="122886"/>
              <a:chOff x="7018084" y="5644143"/>
              <a:chExt cx="122886" cy="122886"/>
            </a:xfrm>
          </p:grpSpPr>
          <p:sp>
            <p:nvSpPr>
              <p:cNvPr id="91" name="Freeform 98">
                <a:extLst>
                  <a:ext uri="{FF2B5EF4-FFF2-40B4-BE49-F238E27FC236}">
                    <a16:creationId xmlns:a16="http://schemas.microsoft.com/office/drawing/2014/main" id="{EAAD7CE8-7013-EB2C-8415-867DCB123488}"/>
                  </a:ext>
                </a:extLst>
              </p:cNvPr>
              <p:cNvSpPr/>
              <p:nvPr/>
            </p:nvSpPr>
            <p:spPr>
              <a:xfrm>
                <a:off x="7018084" y="5644143"/>
                <a:ext cx="122886" cy="122886"/>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2" name="TextBox 99">
                <a:extLst>
                  <a:ext uri="{FF2B5EF4-FFF2-40B4-BE49-F238E27FC236}">
                    <a16:creationId xmlns:a16="http://schemas.microsoft.com/office/drawing/2014/main" id="{1223CCA0-11A4-9754-88ED-9810436997CB}"/>
                  </a:ext>
                </a:extLst>
              </p:cNvPr>
              <p:cNvSpPr txBox="1"/>
              <p:nvPr/>
            </p:nvSpPr>
            <p:spPr>
              <a:xfrm>
                <a:off x="7029605" y="5651339"/>
                <a:ext cx="99843" cy="104168"/>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grpSp>
        <p:nvGrpSpPr>
          <p:cNvPr id="93" name="Group 100">
            <a:extLst>
              <a:ext uri="{FF2B5EF4-FFF2-40B4-BE49-F238E27FC236}">
                <a16:creationId xmlns:a16="http://schemas.microsoft.com/office/drawing/2014/main" id="{AEB4FB85-7D27-EC54-FE3D-914FCC9E201F}"/>
              </a:ext>
            </a:extLst>
          </p:cNvPr>
          <p:cNvGrpSpPr/>
          <p:nvPr/>
        </p:nvGrpSpPr>
        <p:grpSpPr>
          <a:xfrm>
            <a:off x="299804" y="8671127"/>
            <a:ext cx="2168591" cy="1375531"/>
            <a:chOff x="299804" y="8671127"/>
            <a:chExt cx="2168591" cy="1375531"/>
          </a:xfrm>
        </p:grpSpPr>
        <p:grpSp>
          <p:nvGrpSpPr>
            <p:cNvPr id="94" name="Group 101">
              <a:extLst>
                <a:ext uri="{FF2B5EF4-FFF2-40B4-BE49-F238E27FC236}">
                  <a16:creationId xmlns:a16="http://schemas.microsoft.com/office/drawing/2014/main" id="{00769840-BF46-1285-9096-CDB18D91FB41}"/>
                </a:ext>
              </a:extLst>
            </p:cNvPr>
            <p:cNvGrpSpPr/>
            <p:nvPr/>
          </p:nvGrpSpPr>
          <p:grpSpPr>
            <a:xfrm>
              <a:off x="299804" y="8671127"/>
              <a:ext cx="2168591" cy="1375531"/>
              <a:chOff x="299804" y="8671127"/>
              <a:chExt cx="2168591" cy="1375531"/>
            </a:xfrm>
          </p:grpSpPr>
          <p:sp>
            <p:nvSpPr>
              <p:cNvPr id="95" name="Freeform 102">
                <a:extLst>
                  <a:ext uri="{FF2B5EF4-FFF2-40B4-BE49-F238E27FC236}">
                    <a16:creationId xmlns:a16="http://schemas.microsoft.com/office/drawing/2014/main" id="{8D9FF969-BACC-69B6-17C8-3B73D116CC7E}"/>
                  </a:ext>
                </a:extLst>
              </p:cNvPr>
              <p:cNvSpPr/>
              <p:nvPr/>
            </p:nvSpPr>
            <p:spPr>
              <a:xfrm>
                <a:off x="299804" y="8730215"/>
                <a:ext cx="2168591" cy="1316443"/>
              </a:xfrm>
              <a:custGeom>
                <a:avLst/>
                <a:gdLst>
                  <a:gd name="f0" fmla="val w"/>
                  <a:gd name="f1" fmla="val h"/>
                  <a:gd name="f2" fmla="val 0"/>
                  <a:gd name="f3" fmla="val 1048728"/>
                  <a:gd name="f4" fmla="val 636630"/>
                  <a:gd name="f5" fmla="*/ f0 1 1048728"/>
                  <a:gd name="f6" fmla="*/ f1 1 636630"/>
                  <a:gd name="f7" fmla="val f2"/>
                  <a:gd name="f8" fmla="val f3"/>
                  <a:gd name="f9" fmla="val f4"/>
                  <a:gd name="f10" fmla="+- f9 0 f7"/>
                  <a:gd name="f11" fmla="+- f8 0 f7"/>
                  <a:gd name="f12" fmla="*/ f11 1 1048728"/>
                  <a:gd name="f13" fmla="*/ f10 1 63663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48728" h="636630">
                    <a:moveTo>
                      <a:pt x="f2" y="f2"/>
                    </a:moveTo>
                    <a:lnTo>
                      <a:pt x="f3" y="f2"/>
                    </a:lnTo>
                    <a:lnTo>
                      <a:pt x="f3" y="f4"/>
                    </a:lnTo>
                    <a:lnTo>
                      <a:pt x="f2" y="f4"/>
                    </a:lnTo>
                    <a:close/>
                  </a:path>
                </a:pathLst>
              </a:custGeom>
              <a:solidFill>
                <a:srgbClr val="FDC77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6" name="TextBox 103">
                <a:extLst>
                  <a:ext uri="{FF2B5EF4-FFF2-40B4-BE49-F238E27FC236}">
                    <a16:creationId xmlns:a16="http://schemas.microsoft.com/office/drawing/2014/main" id="{F98AA132-FACF-B79C-111E-1009C9F7264F}"/>
                  </a:ext>
                </a:extLst>
              </p:cNvPr>
              <p:cNvSpPr txBox="1"/>
              <p:nvPr/>
            </p:nvSpPr>
            <p:spPr>
              <a:xfrm>
                <a:off x="299804" y="8671127"/>
                <a:ext cx="2168591" cy="1375531"/>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FFFEFE"/>
                    </a:solidFill>
                    <a:uFillTx/>
                    <a:latin typeface="Open Sans Bold"/>
                    <a:ea typeface="Open Sans Bold"/>
                    <a:cs typeface="Open Sans Bold"/>
                  </a:rPr>
                  <a:t>What kind of working environment helps you perform best?</a:t>
                </a:r>
              </a:p>
            </p:txBody>
          </p:sp>
        </p:grpSp>
        <p:grpSp>
          <p:nvGrpSpPr>
            <p:cNvPr id="97" name="Group 104">
              <a:extLst>
                <a:ext uri="{FF2B5EF4-FFF2-40B4-BE49-F238E27FC236}">
                  <a16:creationId xmlns:a16="http://schemas.microsoft.com/office/drawing/2014/main" id="{6C5FF68D-BAED-5710-93D1-EDD143745134}"/>
                </a:ext>
              </a:extLst>
            </p:cNvPr>
            <p:cNvGrpSpPr/>
            <p:nvPr/>
          </p:nvGrpSpPr>
          <p:grpSpPr>
            <a:xfrm>
              <a:off x="2304297" y="8795357"/>
              <a:ext cx="122886" cy="122886"/>
              <a:chOff x="2304297" y="8795357"/>
              <a:chExt cx="122886" cy="122886"/>
            </a:xfrm>
          </p:grpSpPr>
          <p:sp>
            <p:nvSpPr>
              <p:cNvPr id="98" name="Freeform 105">
                <a:extLst>
                  <a:ext uri="{FF2B5EF4-FFF2-40B4-BE49-F238E27FC236}">
                    <a16:creationId xmlns:a16="http://schemas.microsoft.com/office/drawing/2014/main" id="{6AC91240-3C85-7B63-36A9-5E61FB147CFA}"/>
                  </a:ext>
                </a:extLst>
              </p:cNvPr>
              <p:cNvSpPr/>
              <p:nvPr/>
            </p:nvSpPr>
            <p:spPr>
              <a:xfrm>
                <a:off x="2304297" y="8795357"/>
                <a:ext cx="122886" cy="122886"/>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9" name="TextBox 106">
                <a:extLst>
                  <a:ext uri="{FF2B5EF4-FFF2-40B4-BE49-F238E27FC236}">
                    <a16:creationId xmlns:a16="http://schemas.microsoft.com/office/drawing/2014/main" id="{B32D1AA5-34B4-DB12-921A-F7441EFB5E2C}"/>
                  </a:ext>
                </a:extLst>
              </p:cNvPr>
              <p:cNvSpPr txBox="1"/>
              <p:nvPr/>
            </p:nvSpPr>
            <p:spPr>
              <a:xfrm>
                <a:off x="2315818" y="8802553"/>
                <a:ext cx="99843" cy="104168"/>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00" name="Freeform 107">
              <a:extLst>
                <a:ext uri="{FF2B5EF4-FFF2-40B4-BE49-F238E27FC236}">
                  <a16:creationId xmlns:a16="http://schemas.microsoft.com/office/drawing/2014/main" id="{6A335DE1-F7EF-910C-CB19-1985C15983DF}"/>
                </a:ext>
              </a:extLst>
            </p:cNvPr>
            <p:cNvSpPr/>
            <p:nvPr/>
          </p:nvSpPr>
          <p:spPr>
            <a:xfrm>
              <a:off x="299804" y="8678085"/>
              <a:ext cx="786795" cy="104250"/>
            </a:xfrm>
            <a:custGeom>
              <a:avLst/>
              <a:gdLst>
                <a:gd name="f0" fmla="val w"/>
                <a:gd name="f1" fmla="val h"/>
                <a:gd name="f2" fmla="val 0"/>
                <a:gd name="f3" fmla="val 1049063"/>
                <a:gd name="f4" fmla="val 139001"/>
                <a:gd name="f5" fmla="*/ f0 1 1049063"/>
                <a:gd name="f6" fmla="*/ f1 1 139001"/>
                <a:gd name="f7" fmla="val f2"/>
                <a:gd name="f8" fmla="val f3"/>
                <a:gd name="f9" fmla="val f4"/>
                <a:gd name="f10" fmla="+- f9 0 f7"/>
                <a:gd name="f11" fmla="+- f8 0 f7"/>
                <a:gd name="f12" fmla="*/ f11 1 1049063"/>
                <a:gd name="f13" fmla="*/ f10 1 13900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49063" h="139001">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101" name="Group 108">
            <a:extLst>
              <a:ext uri="{FF2B5EF4-FFF2-40B4-BE49-F238E27FC236}">
                <a16:creationId xmlns:a16="http://schemas.microsoft.com/office/drawing/2014/main" id="{005B41F7-1587-3730-63F4-48F021B42E4A}"/>
              </a:ext>
            </a:extLst>
          </p:cNvPr>
          <p:cNvGrpSpPr/>
          <p:nvPr/>
        </p:nvGrpSpPr>
        <p:grpSpPr>
          <a:xfrm>
            <a:off x="2665823" y="8671127"/>
            <a:ext cx="2168591" cy="1375531"/>
            <a:chOff x="2665823" y="8671127"/>
            <a:chExt cx="2168591" cy="1375531"/>
          </a:xfrm>
        </p:grpSpPr>
        <p:grpSp>
          <p:nvGrpSpPr>
            <p:cNvPr id="102" name="Group 109">
              <a:extLst>
                <a:ext uri="{FF2B5EF4-FFF2-40B4-BE49-F238E27FC236}">
                  <a16:creationId xmlns:a16="http://schemas.microsoft.com/office/drawing/2014/main" id="{6AFC0B5E-2517-C33C-53E5-E0A0B31B5DD5}"/>
                </a:ext>
              </a:extLst>
            </p:cNvPr>
            <p:cNvGrpSpPr/>
            <p:nvPr/>
          </p:nvGrpSpPr>
          <p:grpSpPr>
            <a:xfrm>
              <a:off x="2665823" y="8671127"/>
              <a:ext cx="2168591" cy="1375531"/>
              <a:chOff x="2665823" y="8671127"/>
              <a:chExt cx="2168591" cy="1375531"/>
            </a:xfrm>
          </p:grpSpPr>
          <p:sp>
            <p:nvSpPr>
              <p:cNvPr id="103" name="Freeform 110">
                <a:extLst>
                  <a:ext uri="{FF2B5EF4-FFF2-40B4-BE49-F238E27FC236}">
                    <a16:creationId xmlns:a16="http://schemas.microsoft.com/office/drawing/2014/main" id="{2E6A5B52-F328-43AD-AB91-53E95AE8DA00}"/>
                  </a:ext>
                </a:extLst>
              </p:cNvPr>
              <p:cNvSpPr/>
              <p:nvPr/>
            </p:nvSpPr>
            <p:spPr>
              <a:xfrm>
                <a:off x="2665823" y="8730215"/>
                <a:ext cx="2168591" cy="1316443"/>
              </a:xfrm>
              <a:custGeom>
                <a:avLst/>
                <a:gdLst>
                  <a:gd name="f0" fmla="val w"/>
                  <a:gd name="f1" fmla="val h"/>
                  <a:gd name="f2" fmla="val 0"/>
                  <a:gd name="f3" fmla="val 1048728"/>
                  <a:gd name="f4" fmla="val 636630"/>
                  <a:gd name="f5" fmla="*/ f0 1 1048728"/>
                  <a:gd name="f6" fmla="*/ f1 1 636630"/>
                  <a:gd name="f7" fmla="val f2"/>
                  <a:gd name="f8" fmla="val f3"/>
                  <a:gd name="f9" fmla="val f4"/>
                  <a:gd name="f10" fmla="+- f9 0 f7"/>
                  <a:gd name="f11" fmla="+- f8 0 f7"/>
                  <a:gd name="f12" fmla="*/ f11 1 1048728"/>
                  <a:gd name="f13" fmla="*/ f10 1 63663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48728" h="636630">
                    <a:moveTo>
                      <a:pt x="f2" y="f2"/>
                    </a:moveTo>
                    <a:lnTo>
                      <a:pt x="f3" y="f2"/>
                    </a:lnTo>
                    <a:lnTo>
                      <a:pt x="f3" y="f4"/>
                    </a:lnTo>
                    <a:lnTo>
                      <a:pt x="f2" y="f4"/>
                    </a:lnTo>
                    <a:close/>
                  </a:path>
                </a:pathLst>
              </a:custGeom>
              <a:solidFill>
                <a:srgbClr val="FDC77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04" name="TextBox 111">
                <a:extLst>
                  <a:ext uri="{FF2B5EF4-FFF2-40B4-BE49-F238E27FC236}">
                    <a16:creationId xmlns:a16="http://schemas.microsoft.com/office/drawing/2014/main" id="{E69779D7-47F0-FAA0-0895-6651CA5C174E}"/>
                  </a:ext>
                </a:extLst>
              </p:cNvPr>
              <p:cNvSpPr txBox="1"/>
              <p:nvPr/>
            </p:nvSpPr>
            <p:spPr>
              <a:xfrm>
                <a:off x="2665823" y="8671127"/>
                <a:ext cx="2168591" cy="1375531"/>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FFFEFE"/>
                    </a:solidFill>
                    <a:uFillTx/>
                    <a:latin typeface="Open Sans Bold"/>
                    <a:ea typeface="Open Sans Bold"/>
                    <a:cs typeface="Open Sans Bold"/>
                  </a:rPr>
                  <a:t>What do you like to do during your breaks?</a:t>
                </a:r>
              </a:p>
            </p:txBody>
          </p:sp>
        </p:grpSp>
        <p:grpSp>
          <p:nvGrpSpPr>
            <p:cNvPr id="105" name="Group 112">
              <a:extLst>
                <a:ext uri="{FF2B5EF4-FFF2-40B4-BE49-F238E27FC236}">
                  <a16:creationId xmlns:a16="http://schemas.microsoft.com/office/drawing/2014/main" id="{6CFFA15E-99AD-CF5F-C8BF-BFE8D4A0E3E7}"/>
                </a:ext>
              </a:extLst>
            </p:cNvPr>
            <p:cNvGrpSpPr/>
            <p:nvPr/>
          </p:nvGrpSpPr>
          <p:grpSpPr>
            <a:xfrm>
              <a:off x="4678573" y="8795357"/>
              <a:ext cx="122886" cy="122886"/>
              <a:chOff x="4678573" y="8795357"/>
              <a:chExt cx="122886" cy="122886"/>
            </a:xfrm>
          </p:grpSpPr>
          <p:sp>
            <p:nvSpPr>
              <p:cNvPr id="106" name="Freeform 113">
                <a:extLst>
                  <a:ext uri="{FF2B5EF4-FFF2-40B4-BE49-F238E27FC236}">
                    <a16:creationId xmlns:a16="http://schemas.microsoft.com/office/drawing/2014/main" id="{CC8BB1F9-4828-BA82-2725-5984DBD5B093}"/>
                  </a:ext>
                </a:extLst>
              </p:cNvPr>
              <p:cNvSpPr/>
              <p:nvPr/>
            </p:nvSpPr>
            <p:spPr>
              <a:xfrm>
                <a:off x="4678573" y="8795357"/>
                <a:ext cx="122886" cy="122886"/>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07" name="TextBox 114">
                <a:extLst>
                  <a:ext uri="{FF2B5EF4-FFF2-40B4-BE49-F238E27FC236}">
                    <a16:creationId xmlns:a16="http://schemas.microsoft.com/office/drawing/2014/main" id="{DD02C734-99C9-F2C3-2423-3FAC342CA9A0}"/>
                  </a:ext>
                </a:extLst>
              </p:cNvPr>
              <p:cNvSpPr txBox="1"/>
              <p:nvPr/>
            </p:nvSpPr>
            <p:spPr>
              <a:xfrm>
                <a:off x="4690094" y="8802553"/>
                <a:ext cx="99843" cy="104168"/>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08" name="Freeform 115">
              <a:extLst>
                <a:ext uri="{FF2B5EF4-FFF2-40B4-BE49-F238E27FC236}">
                  <a16:creationId xmlns:a16="http://schemas.microsoft.com/office/drawing/2014/main" id="{BDE46048-10F1-D2D2-70B0-27A3956F5A2C}"/>
                </a:ext>
              </a:extLst>
            </p:cNvPr>
            <p:cNvSpPr/>
            <p:nvPr/>
          </p:nvSpPr>
          <p:spPr>
            <a:xfrm>
              <a:off x="2670075" y="8678085"/>
              <a:ext cx="786795" cy="104250"/>
            </a:xfrm>
            <a:custGeom>
              <a:avLst/>
              <a:gdLst>
                <a:gd name="f0" fmla="val w"/>
                <a:gd name="f1" fmla="val h"/>
                <a:gd name="f2" fmla="val 0"/>
                <a:gd name="f3" fmla="val 1049063"/>
                <a:gd name="f4" fmla="val 139001"/>
                <a:gd name="f5" fmla="*/ f0 1 1049063"/>
                <a:gd name="f6" fmla="*/ f1 1 139001"/>
                <a:gd name="f7" fmla="val f2"/>
                <a:gd name="f8" fmla="val f3"/>
                <a:gd name="f9" fmla="val f4"/>
                <a:gd name="f10" fmla="+- f9 0 f7"/>
                <a:gd name="f11" fmla="+- f8 0 f7"/>
                <a:gd name="f12" fmla="*/ f11 1 1049063"/>
                <a:gd name="f13" fmla="*/ f10 1 13900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49063" h="139001">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109" name="Group 116">
            <a:extLst>
              <a:ext uri="{FF2B5EF4-FFF2-40B4-BE49-F238E27FC236}">
                <a16:creationId xmlns:a16="http://schemas.microsoft.com/office/drawing/2014/main" id="{49085EA6-17B0-783F-C09F-7ED1DFBE4FDA}"/>
              </a:ext>
            </a:extLst>
          </p:cNvPr>
          <p:cNvGrpSpPr/>
          <p:nvPr/>
        </p:nvGrpSpPr>
        <p:grpSpPr>
          <a:xfrm>
            <a:off x="5031851" y="8671127"/>
            <a:ext cx="2168591" cy="1375531"/>
            <a:chOff x="5031851" y="8671127"/>
            <a:chExt cx="2168591" cy="1375531"/>
          </a:xfrm>
        </p:grpSpPr>
        <p:grpSp>
          <p:nvGrpSpPr>
            <p:cNvPr id="110" name="Group 117">
              <a:extLst>
                <a:ext uri="{FF2B5EF4-FFF2-40B4-BE49-F238E27FC236}">
                  <a16:creationId xmlns:a16="http://schemas.microsoft.com/office/drawing/2014/main" id="{415F9FE2-CA0D-73DA-5839-4DA70149AD31}"/>
                </a:ext>
              </a:extLst>
            </p:cNvPr>
            <p:cNvGrpSpPr/>
            <p:nvPr/>
          </p:nvGrpSpPr>
          <p:grpSpPr>
            <a:xfrm>
              <a:off x="5031851" y="8671127"/>
              <a:ext cx="2168591" cy="1375531"/>
              <a:chOff x="5031851" y="8671127"/>
              <a:chExt cx="2168591" cy="1375531"/>
            </a:xfrm>
          </p:grpSpPr>
          <p:sp>
            <p:nvSpPr>
              <p:cNvPr id="111" name="Freeform 118">
                <a:extLst>
                  <a:ext uri="{FF2B5EF4-FFF2-40B4-BE49-F238E27FC236}">
                    <a16:creationId xmlns:a16="http://schemas.microsoft.com/office/drawing/2014/main" id="{8EC342EC-2BF9-3D43-2E62-581D7417DA61}"/>
                  </a:ext>
                </a:extLst>
              </p:cNvPr>
              <p:cNvSpPr/>
              <p:nvPr/>
            </p:nvSpPr>
            <p:spPr>
              <a:xfrm>
                <a:off x="5031851" y="8730215"/>
                <a:ext cx="2168591" cy="1316443"/>
              </a:xfrm>
              <a:custGeom>
                <a:avLst/>
                <a:gdLst>
                  <a:gd name="f0" fmla="val w"/>
                  <a:gd name="f1" fmla="val h"/>
                  <a:gd name="f2" fmla="val 0"/>
                  <a:gd name="f3" fmla="val 1048728"/>
                  <a:gd name="f4" fmla="val 636630"/>
                  <a:gd name="f5" fmla="*/ f0 1 1048728"/>
                  <a:gd name="f6" fmla="*/ f1 1 636630"/>
                  <a:gd name="f7" fmla="val f2"/>
                  <a:gd name="f8" fmla="val f3"/>
                  <a:gd name="f9" fmla="val f4"/>
                  <a:gd name="f10" fmla="+- f9 0 f7"/>
                  <a:gd name="f11" fmla="+- f8 0 f7"/>
                  <a:gd name="f12" fmla="*/ f11 1 1048728"/>
                  <a:gd name="f13" fmla="*/ f10 1 63663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48728" h="636630">
                    <a:moveTo>
                      <a:pt x="f2" y="f2"/>
                    </a:moveTo>
                    <a:lnTo>
                      <a:pt x="f3" y="f2"/>
                    </a:lnTo>
                    <a:lnTo>
                      <a:pt x="f3" y="f4"/>
                    </a:lnTo>
                    <a:lnTo>
                      <a:pt x="f2" y="f4"/>
                    </a:lnTo>
                    <a:close/>
                  </a:path>
                </a:pathLst>
              </a:custGeom>
              <a:solidFill>
                <a:srgbClr val="FDC77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12" name="TextBox 119">
                <a:extLst>
                  <a:ext uri="{FF2B5EF4-FFF2-40B4-BE49-F238E27FC236}">
                    <a16:creationId xmlns:a16="http://schemas.microsoft.com/office/drawing/2014/main" id="{07C55769-978A-BF5E-4899-5D0139405353}"/>
                  </a:ext>
                </a:extLst>
              </p:cNvPr>
              <p:cNvSpPr txBox="1"/>
              <p:nvPr/>
            </p:nvSpPr>
            <p:spPr>
              <a:xfrm>
                <a:off x="5031851" y="8671127"/>
                <a:ext cx="2168591" cy="1375531"/>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FFFEFE"/>
                    </a:solidFill>
                    <a:uFillTx/>
                    <a:latin typeface="Open Sans Bold"/>
                    <a:ea typeface="Open Sans Bold"/>
                    <a:cs typeface="Open Sans Bold"/>
                  </a:rPr>
                  <a:t>Traditional cooking or experimental?</a:t>
                </a:r>
              </a:p>
            </p:txBody>
          </p:sp>
        </p:grpSp>
        <p:sp>
          <p:nvSpPr>
            <p:cNvPr id="113" name="Freeform 120">
              <a:extLst>
                <a:ext uri="{FF2B5EF4-FFF2-40B4-BE49-F238E27FC236}">
                  <a16:creationId xmlns:a16="http://schemas.microsoft.com/office/drawing/2014/main" id="{2AA45F3B-0A5F-08F0-7D05-61CF9F79C190}"/>
                </a:ext>
              </a:extLst>
            </p:cNvPr>
            <p:cNvSpPr/>
            <p:nvPr/>
          </p:nvSpPr>
          <p:spPr>
            <a:xfrm>
              <a:off x="5036103" y="8678085"/>
              <a:ext cx="786795" cy="104250"/>
            </a:xfrm>
            <a:custGeom>
              <a:avLst/>
              <a:gdLst>
                <a:gd name="f0" fmla="val w"/>
                <a:gd name="f1" fmla="val h"/>
                <a:gd name="f2" fmla="val 0"/>
                <a:gd name="f3" fmla="val 1049063"/>
                <a:gd name="f4" fmla="val 139001"/>
                <a:gd name="f5" fmla="*/ f0 1 1049063"/>
                <a:gd name="f6" fmla="*/ f1 1 139001"/>
                <a:gd name="f7" fmla="val f2"/>
                <a:gd name="f8" fmla="val f3"/>
                <a:gd name="f9" fmla="val f4"/>
                <a:gd name="f10" fmla="+- f9 0 f7"/>
                <a:gd name="f11" fmla="+- f8 0 f7"/>
                <a:gd name="f12" fmla="*/ f11 1 1049063"/>
                <a:gd name="f13" fmla="*/ f10 1 13900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049063" h="139001">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114" name="Group 121">
              <a:extLst>
                <a:ext uri="{FF2B5EF4-FFF2-40B4-BE49-F238E27FC236}">
                  <a16:creationId xmlns:a16="http://schemas.microsoft.com/office/drawing/2014/main" id="{7305EEDD-B478-259D-2C0A-84F40E7DC093}"/>
                </a:ext>
              </a:extLst>
            </p:cNvPr>
            <p:cNvGrpSpPr/>
            <p:nvPr/>
          </p:nvGrpSpPr>
          <p:grpSpPr>
            <a:xfrm>
              <a:off x="6966045" y="8778304"/>
              <a:ext cx="122886" cy="122886"/>
              <a:chOff x="6966045" y="8778304"/>
              <a:chExt cx="122886" cy="122886"/>
            </a:xfrm>
          </p:grpSpPr>
          <p:sp>
            <p:nvSpPr>
              <p:cNvPr id="115" name="Freeform 122">
                <a:extLst>
                  <a:ext uri="{FF2B5EF4-FFF2-40B4-BE49-F238E27FC236}">
                    <a16:creationId xmlns:a16="http://schemas.microsoft.com/office/drawing/2014/main" id="{7D15DB58-15CD-7A11-1C86-53E43AEF022C}"/>
                  </a:ext>
                </a:extLst>
              </p:cNvPr>
              <p:cNvSpPr/>
              <p:nvPr/>
            </p:nvSpPr>
            <p:spPr>
              <a:xfrm>
                <a:off x="6966045" y="8778304"/>
                <a:ext cx="122886" cy="122886"/>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16" name="TextBox 123">
                <a:extLst>
                  <a:ext uri="{FF2B5EF4-FFF2-40B4-BE49-F238E27FC236}">
                    <a16:creationId xmlns:a16="http://schemas.microsoft.com/office/drawing/2014/main" id="{E849BC9B-8948-2397-7D05-4485A5E5605E}"/>
                  </a:ext>
                </a:extLst>
              </p:cNvPr>
              <p:cNvSpPr txBox="1"/>
              <p:nvPr/>
            </p:nvSpPr>
            <p:spPr>
              <a:xfrm>
                <a:off x="6977566" y="8785509"/>
                <a:ext cx="99843" cy="104168"/>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grpSp>
        <p:nvGrpSpPr>
          <p:cNvPr id="117" name="Group 3">
            <a:extLst>
              <a:ext uri="{FF2B5EF4-FFF2-40B4-BE49-F238E27FC236}">
                <a16:creationId xmlns:a16="http://schemas.microsoft.com/office/drawing/2014/main" id="{2D521C15-6F9B-D681-821C-E0BED329AF11}"/>
              </a:ext>
            </a:extLst>
          </p:cNvPr>
          <p:cNvGrpSpPr/>
          <p:nvPr/>
        </p:nvGrpSpPr>
        <p:grpSpPr>
          <a:xfrm>
            <a:off x="0" y="10312466"/>
            <a:ext cx="6897154" cy="258839"/>
            <a:chOff x="0" y="10312466"/>
            <a:chExt cx="6897154" cy="258839"/>
          </a:xfrm>
        </p:grpSpPr>
        <p:sp>
          <p:nvSpPr>
            <p:cNvPr id="118" name="Freeform 4">
              <a:extLst>
                <a:ext uri="{FF2B5EF4-FFF2-40B4-BE49-F238E27FC236}">
                  <a16:creationId xmlns:a16="http://schemas.microsoft.com/office/drawing/2014/main" id="{01C07BD3-DD3D-CA01-469A-117B748D976D}"/>
                </a:ext>
              </a:extLst>
            </p:cNvPr>
            <p:cNvSpPr/>
            <p:nvPr/>
          </p:nvSpPr>
          <p:spPr>
            <a:xfrm>
              <a:off x="0" y="10312466"/>
              <a:ext cx="6897154" cy="125730"/>
            </a:xfrm>
            <a:custGeom>
              <a:avLst/>
              <a:gdLst>
                <a:gd name="f0" fmla="val w"/>
                <a:gd name="f1" fmla="val h"/>
                <a:gd name="f2" fmla="val 0"/>
                <a:gd name="f3" fmla="val 2709333"/>
                <a:gd name="f4" fmla="val 26991"/>
                <a:gd name="f5" fmla="val 13495"/>
                <a:gd name="f6" fmla="val 2695838"/>
                <a:gd name="f7" fmla="val 2699417"/>
                <a:gd name="f8" fmla="val 2702850"/>
                <a:gd name="f9" fmla="val 1422"/>
                <a:gd name="f10" fmla="val 2705381"/>
                <a:gd name="f11" fmla="val 3953"/>
                <a:gd name="f12" fmla="val 2707911"/>
                <a:gd name="f13" fmla="val 6484"/>
                <a:gd name="f14" fmla="val 9916"/>
                <a:gd name="f15" fmla="val 20949"/>
                <a:gd name="f16" fmla="val 2703291"/>
                <a:gd name="f17" fmla="val 6042"/>
                <a:gd name="f18" fmla="*/ f0 1 2709333"/>
                <a:gd name="f19" fmla="*/ f1 1 26991"/>
                <a:gd name="f20" fmla="val f2"/>
                <a:gd name="f21" fmla="val f3"/>
                <a:gd name="f22" fmla="val f4"/>
                <a:gd name="f23" fmla="+- f22 0 f20"/>
                <a:gd name="f24" fmla="+- f21 0 f20"/>
                <a:gd name="f25" fmla="*/ f24 1 2709333"/>
                <a:gd name="f26" fmla="*/ f23 1 26991"/>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2709333" h="26991">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7" y="f4"/>
                    <a:pt x="f2" y="f15"/>
                    <a:pt x="f2" y="f5"/>
                  </a:cubicBezTo>
                  <a:lnTo>
                    <a:pt x="f2" y="f5"/>
                  </a:lnTo>
                  <a:cubicBezTo>
                    <a:pt x="f2" y="f17"/>
                    <a:pt x="f17" y="f2"/>
                    <a:pt x="f5" y="f2"/>
                  </a:cubicBezTo>
                  <a:close/>
                </a:path>
              </a:pathLst>
            </a:custGeom>
            <a:gradFill>
              <a:gsLst>
                <a:gs pos="0">
                  <a:srgbClr val="F4A64E">
                    <a:alpha val="40000"/>
                  </a:srgbClr>
                </a:gs>
                <a:gs pos="100000">
                  <a:srgbClr val="FCEDDD">
                    <a:alpha val="40000"/>
                  </a:srgbClr>
                </a:gs>
              </a:gsLst>
              <a:lin ang="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19" name="TextBox 5">
              <a:extLst>
                <a:ext uri="{FF2B5EF4-FFF2-40B4-BE49-F238E27FC236}">
                  <a16:creationId xmlns:a16="http://schemas.microsoft.com/office/drawing/2014/main" id="{6D6D3535-768D-1F69-C8CA-C4203F2F57DB}"/>
                </a:ext>
              </a:extLst>
            </p:cNvPr>
            <p:cNvSpPr txBox="1"/>
            <p:nvPr/>
          </p:nvSpPr>
          <p:spPr>
            <a:xfrm>
              <a:off x="0" y="10445575"/>
              <a:ext cx="6897154" cy="125730"/>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20" name="Freeform 6">
            <a:extLst>
              <a:ext uri="{FF2B5EF4-FFF2-40B4-BE49-F238E27FC236}">
                <a16:creationId xmlns:a16="http://schemas.microsoft.com/office/drawing/2014/main" id="{7901E622-2476-BF0C-F41C-991B16D61155}"/>
              </a:ext>
            </a:extLst>
          </p:cNvPr>
          <p:cNvSpPr/>
          <p:nvPr/>
        </p:nvSpPr>
        <p:spPr>
          <a:xfrm>
            <a:off x="1699723" y="19092"/>
            <a:ext cx="3024003" cy="55081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21" name="Freeform 7">
            <a:extLst>
              <a:ext uri="{FF2B5EF4-FFF2-40B4-BE49-F238E27FC236}">
                <a16:creationId xmlns:a16="http://schemas.microsoft.com/office/drawing/2014/main" id="{AD91282C-EED2-9843-0472-B8DA78666207}"/>
              </a:ext>
            </a:extLst>
          </p:cNvPr>
          <p:cNvSpPr/>
          <p:nvPr/>
        </p:nvSpPr>
        <p:spPr>
          <a:xfrm>
            <a:off x="2902269" y="-9125"/>
            <a:ext cx="3024003" cy="615025"/>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5"/>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72">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6FF0AE0A-1CAE-84A9-25B9-176A0F0C7856}"/>
              </a:ext>
            </a:extLst>
          </p:cNvPr>
          <p:cNvSpPr txBox="1"/>
          <p:nvPr/>
        </p:nvSpPr>
        <p:spPr>
          <a:xfrm>
            <a:off x="400287" y="689009"/>
            <a:ext cx="6759427" cy="650869"/>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6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140" baseline="0">
                <a:solidFill>
                  <a:srgbClr val="464646"/>
                </a:solidFill>
                <a:uFillTx/>
                <a:latin typeface="Open Sans Bold"/>
                <a:ea typeface="Open Sans Bold"/>
                <a:cs typeface="Open Sans Bold"/>
              </a:rPr>
              <a:t>Share this template via email, noticeboard, Teams/Slack, or during a team meeting. Fill it in and pass it on!</a:t>
            </a:r>
          </a:p>
        </p:txBody>
      </p:sp>
      <p:sp>
        <p:nvSpPr>
          <p:cNvPr id="3" name="TextBox 8">
            <a:extLst>
              <a:ext uri="{FF2B5EF4-FFF2-40B4-BE49-F238E27FC236}">
                <a16:creationId xmlns:a16="http://schemas.microsoft.com/office/drawing/2014/main" id="{93C3CC3D-B800-AE97-E06C-E9CF29DDE1F6}"/>
              </a:ext>
            </a:extLst>
          </p:cNvPr>
          <p:cNvSpPr txBox="1"/>
          <p:nvPr/>
        </p:nvSpPr>
        <p:spPr>
          <a:xfrm>
            <a:off x="-211089" y="258519"/>
            <a:ext cx="1314596" cy="676089"/>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5160"/>
              </a:lnSpc>
              <a:spcBef>
                <a:spcPts val="0"/>
              </a:spcBef>
              <a:spcAft>
                <a:spcPts val="0"/>
              </a:spcAft>
              <a:buNone/>
              <a:tabLst/>
              <a:defRPr sz="1800" b="0" i="0" u="none" strike="noStrike" kern="0" cap="none" spc="0" baseline="0">
                <a:solidFill>
                  <a:srgbClr val="000000"/>
                </a:solidFill>
                <a:uFillTx/>
              </a:defRPr>
            </a:pPr>
            <a:r>
              <a:rPr lang="en-US" sz="5158" b="1" i="0" u="none" strike="noStrike" kern="1200" cap="none" spc="-361" baseline="0">
                <a:solidFill>
                  <a:srgbClr val="FFFFFF"/>
                </a:solidFill>
                <a:uFillTx/>
                <a:latin typeface="Open Sans Bold"/>
                <a:ea typeface="Open Sans Bold"/>
                <a:cs typeface="Open Sans Bold"/>
              </a:rPr>
              <a:t>19</a:t>
            </a:r>
          </a:p>
        </p:txBody>
      </p:sp>
      <p:sp>
        <p:nvSpPr>
          <p:cNvPr id="4" name="TextBox 9">
            <a:extLst>
              <a:ext uri="{FF2B5EF4-FFF2-40B4-BE49-F238E27FC236}">
                <a16:creationId xmlns:a16="http://schemas.microsoft.com/office/drawing/2014/main" id="{E0AB3F53-6E68-0ED0-B961-1DC32CBFF049}"/>
              </a:ext>
            </a:extLst>
          </p:cNvPr>
          <p:cNvSpPr txBox="1"/>
          <p:nvPr/>
        </p:nvSpPr>
        <p:spPr>
          <a:xfrm>
            <a:off x="256736" y="2281574"/>
            <a:ext cx="464981" cy="22496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70"/>
              </a:lnSpc>
              <a:spcBef>
                <a:spcPts val="0"/>
              </a:spcBef>
              <a:spcAft>
                <a:spcPts val="0"/>
              </a:spcAft>
              <a:buNone/>
              <a:tabLst/>
              <a:defRPr sz="1800" b="0" i="0" u="none" strike="noStrike" kern="0" cap="none" spc="0" baseline="0">
                <a:solidFill>
                  <a:srgbClr val="000000"/>
                </a:solidFill>
                <a:uFillTx/>
              </a:defRPr>
            </a:pPr>
            <a:r>
              <a:rPr lang="en-US" sz="1672" b="1" i="0" u="none" strike="noStrike" kern="1200" cap="none" spc="-117" baseline="0">
                <a:solidFill>
                  <a:srgbClr val="FFFFFF"/>
                </a:solidFill>
                <a:uFillTx/>
                <a:latin typeface="Open Sans Bold"/>
                <a:ea typeface="Open Sans Bold"/>
                <a:cs typeface="Open Sans Bold"/>
              </a:rPr>
              <a:t>1</a:t>
            </a:r>
          </a:p>
        </p:txBody>
      </p:sp>
      <p:grpSp>
        <p:nvGrpSpPr>
          <p:cNvPr id="5" name="Group 10">
            <a:extLst>
              <a:ext uri="{FF2B5EF4-FFF2-40B4-BE49-F238E27FC236}">
                <a16:creationId xmlns:a16="http://schemas.microsoft.com/office/drawing/2014/main" id="{2ECBC4E1-BC8F-20A9-9F0D-30007034CB1F}"/>
              </a:ext>
            </a:extLst>
          </p:cNvPr>
          <p:cNvGrpSpPr/>
          <p:nvPr/>
        </p:nvGrpSpPr>
        <p:grpSpPr>
          <a:xfrm>
            <a:off x="306013" y="2171489"/>
            <a:ext cx="6997263" cy="4566550"/>
            <a:chOff x="306013" y="2171489"/>
            <a:chExt cx="6997263" cy="4566550"/>
          </a:xfrm>
        </p:grpSpPr>
        <p:sp>
          <p:nvSpPr>
            <p:cNvPr id="6" name="Freeform 11">
              <a:extLst>
                <a:ext uri="{FF2B5EF4-FFF2-40B4-BE49-F238E27FC236}">
                  <a16:creationId xmlns:a16="http://schemas.microsoft.com/office/drawing/2014/main" id="{0EBB33FA-86E9-E27C-D855-8415D6AF14DD}"/>
                </a:ext>
              </a:extLst>
            </p:cNvPr>
            <p:cNvSpPr/>
            <p:nvPr/>
          </p:nvSpPr>
          <p:spPr>
            <a:xfrm>
              <a:off x="306013" y="2252999"/>
              <a:ext cx="6997263" cy="4485040"/>
            </a:xfrm>
            <a:custGeom>
              <a:avLst/>
              <a:gdLst>
                <a:gd name="f0" fmla="val w"/>
                <a:gd name="f1" fmla="val h"/>
                <a:gd name="f2" fmla="val 0"/>
                <a:gd name="f3" fmla="val 2453028"/>
                <a:gd name="f4" fmla="val 1572319"/>
                <a:gd name="f5" fmla="val 40938"/>
                <a:gd name="f6" fmla="val 2412090"/>
                <a:gd name="f7" fmla="val 2434699"/>
                <a:gd name="f8" fmla="val 18328"/>
                <a:gd name="f9" fmla="val 1531381"/>
                <a:gd name="f10" fmla="val 1553990"/>
                <a:gd name="f11" fmla="*/ f0 1 2453028"/>
                <a:gd name="f12" fmla="*/ f1 1 1572319"/>
                <a:gd name="f13" fmla="val f2"/>
                <a:gd name="f14" fmla="val f3"/>
                <a:gd name="f15" fmla="val f4"/>
                <a:gd name="f16" fmla="+- f15 0 f13"/>
                <a:gd name="f17" fmla="+- f14 0 f13"/>
                <a:gd name="f18" fmla="*/ f17 1 2453028"/>
                <a:gd name="f19" fmla="*/ f16 1 157231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453028" h="1572319">
                  <a:moveTo>
                    <a:pt x="f5" y="f2"/>
                  </a:moveTo>
                  <a:lnTo>
                    <a:pt x="f6" y="f2"/>
                  </a:lnTo>
                  <a:cubicBezTo>
                    <a:pt x="f7" y="f2"/>
                    <a:pt x="f3" y="f8"/>
                    <a:pt x="f3" y="f5"/>
                  </a:cubicBezTo>
                  <a:lnTo>
                    <a:pt x="f3" y="f9"/>
                  </a:lnTo>
                  <a:cubicBezTo>
                    <a:pt x="f3" y="f10"/>
                    <a:pt x="f7" y="f4"/>
                    <a:pt x="f6" y="f4"/>
                  </a:cubicBezTo>
                  <a:lnTo>
                    <a:pt x="f5" y="f4"/>
                  </a:lnTo>
                  <a:cubicBezTo>
                    <a:pt x="f8" y="f4"/>
                    <a:pt x="f2" y="f10"/>
                    <a:pt x="f2" y="f9"/>
                  </a:cubicBezTo>
                  <a:lnTo>
                    <a:pt x="f2" y="f5"/>
                  </a:lnTo>
                  <a:cubicBezTo>
                    <a:pt x="f2" y="f8"/>
                    <a:pt x="f8" y="f2"/>
                    <a:pt x="f5" y="f2"/>
                  </a:cubicBezTo>
                  <a:close/>
                </a:path>
              </a:pathLst>
            </a:custGeom>
            <a:solidFill>
              <a:srgbClr val="FFFEFE"/>
            </a:solidFill>
            <a:ln w="38103" cap="rnd">
              <a:solidFill>
                <a:srgbClr val="4CA6A3"/>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TextBox 12">
              <a:extLst>
                <a:ext uri="{FF2B5EF4-FFF2-40B4-BE49-F238E27FC236}">
                  <a16:creationId xmlns:a16="http://schemas.microsoft.com/office/drawing/2014/main" id="{426690CD-2942-ED33-2A8D-3963C9F984F9}"/>
                </a:ext>
              </a:extLst>
            </p:cNvPr>
            <p:cNvSpPr txBox="1"/>
            <p:nvPr/>
          </p:nvSpPr>
          <p:spPr>
            <a:xfrm>
              <a:off x="306013" y="2171489"/>
              <a:ext cx="6997263" cy="4566550"/>
            </a:xfrm>
            <a:prstGeom prst="rect">
              <a:avLst/>
            </a:prstGeom>
            <a:noFill/>
            <a:ln cap="flat">
              <a:noFill/>
            </a:ln>
          </p:spPr>
          <p:txBody>
            <a:bodyPr vert="horz" wrap="square" lIns="50383" tIns="50383" rIns="50383" bIns="50383"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8" name="Group 13">
            <a:extLst>
              <a:ext uri="{FF2B5EF4-FFF2-40B4-BE49-F238E27FC236}">
                <a16:creationId xmlns:a16="http://schemas.microsoft.com/office/drawing/2014/main" id="{A834A342-1B72-C9E2-A4F4-E311C636A566}"/>
              </a:ext>
            </a:extLst>
          </p:cNvPr>
          <p:cNvGrpSpPr/>
          <p:nvPr/>
        </p:nvGrpSpPr>
        <p:grpSpPr>
          <a:xfrm>
            <a:off x="306013" y="1558219"/>
            <a:ext cx="6997263" cy="948315"/>
            <a:chOff x="306013" y="1558219"/>
            <a:chExt cx="6997263" cy="948315"/>
          </a:xfrm>
        </p:grpSpPr>
        <p:sp>
          <p:nvSpPr>
            <p:cNvPr id="9" name="Freeform 14">
              <a:extLst>
                <a:ext uri="{FF2B5EF4-FFF2-40B4-BE49-F238E27FC236}">
                  <a16:creationId xmlns:a16="http://schemas.microsoft.com/office/drawing/2014/main" id="{5FEE4093-F7E5-C698-AB3D-D263CCDE84A4}"/>
                </a:ext>
              </a:extLst>
            </p:cNvPr>
            <p:cNvSpPr/>
            <p:nvPr/>
          </p:nvSpPr>
          <p:spPr>
            <a:xfrm>
              <a:off x="306013" y="1639729"/>
              <a:ext cx="6997263" cy="866805"/>
            </a:xfrm>
            <a:custGeom>
              <a:avLst/>
              <a:gdLst>
                <a:gd name="f0" fmla="val w"/>
                <a:gd name="f1" fmla="val h"/>
                <a:gd name="f2" fmla="val 0"/>
                <a:gd name="f3" fmla="val 2453028"/>
                <a:gd name="f4" fmla="val 303877"/>
                <a:gd name="f5" fmla="val 40938"/>
                <a:gd name="f6" fmla="val 2412090"/>
                <a:gd name="f7" fmla="val 2434699"/>
                <a:gd name="f8" fmla="val 18328"/>
                <a:gd name="f9" fmla="val 262939"/>
                <a:gd name="f10" fmla="val 285549"/>
                <a:gd name="f11" fmla="*/ f0 1 2453028"/>
                <a:gd name="f12" fmla="*/ f1 1 303877"/>
                <a:gd name="f13" fmla="val f2"/>
                <a:gd name="f14" fmla="val f3"/>
                <a:gd name="f15" fmla="val f4"/>
                <a:gd name="f16" fmla="+- f15 0 f13"/>
                <a:gd name="f17" fmla="+- f14 0 f13"/>
                <a:gd name="f18" fmla="*/ f17 1 2453028"/>
                <a:gd name="f19" fmla="*/ f16 1 30387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453028" h="303877">
                  <a:moveTo>
                    <a:pt x="f5" y="f2"/>
                  </a:moveTo>
                  <a:lnTo>
                    <a:pt x="f6" y="f2"/>
                  </a:lnTo>
                  <a:cubicBezTo>
                    <a:pt x="f7" y="f2"/>
                    <a:pt x="f3" y="f8"/>
                    <a:pt x="f3" y="f5"/>
                  </a:cubicBezTo>
                  <a:lnTo>
                    <a:pt x="f3" y="f9"/>
                  </a:lnTo>
                  <a:cubicBezTo>
                    <a:pt x="f3" y="f10"/>
                    <a:pt x="f7" y="f4"/>
                    <a:pt x="f6" y="f4"/>
                  </a:cubicBezTo>
                  <a:lnTo>
                    <a:pt x="f5" y="f4"/>
                  </a:lnTo>
                  <a:cubicBezTo>
                    <a:pt x="f8" y="f4"/>
                    <a:pt x="f2" y="f10"/>
                    <a:pt x="f2" y="f9"/>
                  </a:cubicBezTo>
                  <a:lnTo>
                    <a:pt x="f2" y="f5"/>
                  </a:lnTo>
                  <a:cubicBezTo>
                    <a:pt x="f2" y="f8"/>
                    <a:pt x="f8" y="f2"/>
                    <a:pt x="f5" y="f2"/>
                  </a:cubicBezTo>
                  <a:close/>
                </a:path>
              </a:pathLst>
            </a:custGeom>
            <a:solidFill>
              <a:srgbClr val="B6DEDE"/>
            </a:solidFill>
            <a:ln w="38103" cap="rnd">
              <a:solidFill>
                <a:srgbClr val="4CA6A3"/>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0" name="TextBox 15">
              <a:extLst>
                <a:ext uri="{FF2B5EF4-FFF2-40B4-BE49-F238E27FC236}">
                  <a16:creationId xmlns:a16="http://schemas.microsoft.com/office/drawing/2014/main" id="{01342299-F6CE-75FD-B2D7-7FF88786C9BC}"/>
                </a:ext>
              </a:extLst>
            </p:cNvPr>
            <p:cNvSpPr txBox="1"/>
            <p:nvPr/>
          </p:nvSpPr>
          <p:spPr>
            <a:xfrm>
              <a:off x="306013" y="1558219"/>
              <a:ext cx="6997263" cy="948315"/>
            </a:xfrm>
            <a:prstGeom prst="rect">
              <a:avLst/>
            </a:prstGeom>
            <a:noFill/>
            <a:ln cap="flat">
              <a:noFill/>
            </a:ln>
          </p:spPr>
          <p:txBody>
            <a:bodyPr vert="horz" wrap="square" lIns="50383" tIns="50383" rIns="50383" bIns="50383"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1" name="TextBox 16">
            <a:extLst>
              <a:ext uri="{FF2B5EF4-FFF2-40B4-BE49-F238E27FC236}">
                <a16:creationId xmlns:a16="http://schemas.microsoft.com/office/drawing/2014/main" id="{1FA88D2A-A5EC-E5D8-AAB4-AA6EC974F382}"/>
              </a:ext>
            </a:extLst>
          </p:cNvPr>
          <p:cNvSpPr txBox="1"/>
          <p:nvPr/>
        </p:nvSpPr>
        <p:spPr>
          <a:xfrm>
            <a:off x="770546" y="1905710"/>
            <a:ext cx="6147977" cy="297180"/>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52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464646"/>
                </a:solidFill>
                <a:uFillTx/>
                <a:latin typeface="Open Sans Bold"/>
                <a:ea typeface="Open Sans Bold"/>
                <a:cs typeface="Open Sans Bold"/>
              </a:rPr>
              <a:t>Interest Announcement</a:t>
            </a:r>
          </a:p>
        </p:txBody>
      </p:sp>
      <p:grpSp>
        <p:nvGrpSpPr>
          <p:cNvPr id="12" name="Group 17">
            <a:extLst>
              <a:ext uri="{FF2B5EF4-FFF2-40B4-BE49-F238E27FC236}">
                <a16:creationId xmlns:a16="http://schemas.microsoft.com/office/drawing/2014/main" id="{4D7A43FD-34E0-6CF2-08C4-3B6B668A49A4}"/>
              </a:ext>
            </a:extLst>
          </p:cNvPr>
          <p:cNvGrpSpPr/>
          <p:nvPr/>
        </p:nvGrpSpPr>
        <p:grpSpPr>
          <a:xfrm>
            <a:off x="421693" y="2582119"/>
            <a:ext cx="6760241" cy="853016"/>
            <a:chOff x="421693" y="2582119"/>
            <a:chExt cx="6760241" cy="853016"/>
          </a:xfrm>
        </p:grpSpPr>
        <p:sp>
          <p:nvSpPr>
            <p:cNvPr id="13" name="Freeform 18">
              <a:extLst>
                <a:ext uri="{FF2B5EF4-FFF2-40B4-BE49-F238E27FC236}">
                  <a16:creationId xmlns:a16="http://schemas.microsoft.com/office/drawing/2014/main" id="{62E56977-60D4-3C31-B01D-3DA30A3B220E}"/>
                </a:ext>
              </a:extLst>
            </p:cNvPr>
            <p:cNvSpPr/>
            <p:nvPr/>
          </p:nvSpPr>
          <p:spPr>
            <a:xfrm>
              <a:off x="421693" y="2663628"/>
              <a:ext cx="6760241" cy="771506"/>
            </a:xfrm>
            <a:custGeom>
              <a:avLst/>
              <a:gdLst>
                <a:gd name="f0" fmla="val w"/>
                <a:gd name="f1" fmla="val h"/>
                <a:gd name="f2" fmla="val 0"/>
                <a:gd name="f3" fmla="val 2369936"/>
                <a:gd name="f4" fmla="val 270467"/>
                <a:gd name="f5" fmla="val 42373"/>
                <a:gd name="f6" fmla="val 2327564"/>
                <a:gd name="f7" fmla="val 2338801"/>
                <a:gd name="f8" fmla="val 2349579"/>
                <a:gd name="f9" fmla="val 4464"/>
                <a:gd name="f10" fmla="val 2357526"/>
                <a:gd name="f11" fmla="val 12411"/>
                <a:gd name="f12" fmla="val 2365472"/>
                <a:gd name="f13" fmla="val 20357"/>
                <a:gd name="f14" fmla="val 31135"/>
                <a:gd name="f15" fmla="val 228094"/>
                <a:gd name="f16" fmla="val 251496"/>
                <a:gd name="f17" fmla="val 2350965"/>
                <a:gd name="f18" fmla="val 18971"/>
                <a:gd name="f19" fmla="*/ f0 1 2369936"/>
                <a:gd name="f20" fmla="*/ f1 1 270467"/>
                <a:gd name="f21" fmla="val f2"/>
                <a:gd name="f22" fmla="val f3"/>
                <a:gd name="f23" fmla="val f4"/>
                <a:gd name="f24" fmla="+- f23 0 f21"/>
                <a:gd name="f25" fmla="+- f22 0 f21"/>
                <a:gd name="f26" fmla="*/ f25 1 2369936"/>
                <a:gd name="f27" fmla="*/ f24 1 27046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369936" h="270467">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8" y="f4"/>
                    <a:pt x="f2" y="f16"/>
                    <a:pt x="f2" y="f15"/>
                  </a:cubicBezTo>
                  <a:lnTo>
                    <a:pt x="f2" y="f5"/>
                  </a:lnTo>
                  <a:cubicBezTo>
                    <a:pt x="f2" y="f18"/>
                    <a:pt x="f18" y="f2"/>
                    <a:pt x="f5" y="f2"/>
                  </a:cubicBezTo>
                  <a:close/>
                </a:path>
              </a:pathLst>
            </a:custGeom>
            <a:solidFill>
              <a:srgbClr val="FDEDDC"/>
            </a:solidFill>
            <a:ln w="38103" cap="rnd">
              <a:solidFill>
                <a:srgbClr val="FDC77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4" name="TextBox 19">
              <a:extLst>
                <a:ext uri="{FF2B5EF4-FFF2-40B4-BE49-F238E27FC236}">
                  <a16:creationId xmlns:a16="http://schemas.microsoft.com/office/drawing/2014/main" id="{5ADD3AEE-5607-A3B0-C018-576550AC9898}"/>
                </a:ext>
              </a:extLst>
            </p:cNvPr>
            <p:cNvSpPr txBox="1"/>
            <p:nvPr/>
          </p:nvSpPr>
          <p:spPr>
            <a:xfrm>
              <a:off x="421693" y="2582119"/>
              <a:ext cx="6760241" cy="853016"/>
            </a:xfrm>
            <a:prstGeom prst="rect">
              <a:avLst/>
            </a:prstGeom>
            <a:noFill/>
            <a:ln cap="flat">
              <a:noFill/>
            </a:ln>
          </p:spPr>
          <p:txBody>
            <a:bodyPr vert="horz" wrap="square" lIns="50383" tIns="50383" rIns="50383" bIns="50383" anchor="ctr" anchorCtr="0" compatLnSpc="1">
              <a:noAutofit/>
            </a:bodyPr>
            <a:lstStyle/>
            <a:p>
              <a:pPr marL="0" marR="0" lvl="0" indent="0" algn="l"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Public Sans"/>
                  <a:ea typeface="Public Sans"/>
                  <a:cs typeface="Public Sans"/>
                </a:rPr>
                <a:t>I would like to:</a:t>
              </a:r>
            </a:p>
          </p:txBody>
        </p:sp>
      </p:grpSp>
      <p:grpSp>
        <p:nvGrpSpPr>
          <p:cNvPr id="15" name="Group 20">
            <a:extLst>
              <a:ext uri="{FF2B5EF4-FFF2-40B4-BE49-F238E27FC236}">
                <a16:creationId xmlns:a16="http://schemas.microsoft.com/office/drawing/2014/main" id="{CBE3C4F5-3865-7AB3-EA11-DDE8FE9C8145}"/>
              </a:ext>
            </a:extLst>
          </p:cNvPr>
          <p:cNvGrpSpPr/>
          <p:nvPr/>
        </p:nvGrpSpPr>
        <p:grpSpPr>
          <a:xfrm>
            <a:off x="421693" y="3558149"/>
            <a:ext cx="6760241" cy="853016"/>
            <a:chOff x="421693" y="3558149"/>
            <a:chExt cx="6760241" cy="853016"/>
          </a:xfrm>
        </p:grpSpPr>
        <p:sp>
          <p:nvSpPr>
            <p:cNvPr id="16" name="Freeform 21">
              <a:extLst>
                <a:ext uri="{FF2B5EF4-FFF2-40B4-BE49-F238E27FC236}">
                  <a16:creationId xmlns:a16="http://schemas.microsoft.com/office/drawing/2014/main" id="{BA026EB9-F4D0-2ACB-C816-A85CB6055563}"/>
                </a:ext>
              </a:extLst>
            </p:cNvPr>
            <p:cNvSpPr/>
            <p:nvPr/>
          </p:nvSpPr>
          <p:spPr>
            <a:xfrm>
              <a:off x="421693" y="3639659"/>
              <a:ext cx="6760241" cy="771506"/>
            </a:xfrm>
            <a:custGeom>
              <a:avLst/>
              <a:gdLst>
                <a:gd name="f0" fmla="val w"/>
                <a:gd name="f1" fmla="val h"/>
                <a:gd name="f2" fmla="val 0"/>
                <a:gd name="f3" fmla="val 2369936"/>
                <a:gd name="f4" fmla="val 270467"/>
                <a:gd name="f5" fmla="val 42373"/>
                <a:gd name="f6" fmla="val 2327564"/>
                <a:gd name="f7" fmla="val 2338801"/>
                <a:gd name="f8" fmla="val 2349579"/>
                <a:gd name="f9" fmla="val 4464"/>
                <a:gd name="f10" fmla="val 2357526"/>
                <a:gd name="f11" fmla="val 12411"/>
                <a:gd name="f12" fmla="val 2365472"/>
                <a:gd name="f13" fmla="val 20357"/>
                <a:gd name="f14" fmla="val 31135"/>
                <a:gd name="f15" fmla="val 228094"/>
                <a:gd name="f16" fmla="val 251496"/>
                <a:gd name="f17" fmla="val 2350965"/>
                <a:gd name="f18" fmla="val 18971"/>
                <a:gd name="f19" fmla="*/ f0 1 2369936"/>
                <a:gd name="f20" fmla="*/ f1 1 270467"/>
                <a:gd name="f21" fmla="val f2"/>
                <a:gd name="f22" fmla="val f3"/>
                <a:gd name="f23" fmla="val f4"/>
                <a:gd name="f24" fmla="+- f23 0 f21"/>
                <a:gd name="f25" fmla="+- f22 0 f21"/>
                <a:gd name="f26" fmla="*/ f25 1 2369936"/>
                <a:gd name="f27" fmla="*/ f24 1 27046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369936" h="270467">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8" y="f4"/>
                    <a:pt x="f2" y="f16"/>
                    <a:pt x="f2" y="f15"/>
                  </a:cubicBezTo>
                  <a:lnTo>
                    <a:pt x="f2" y="f5"/>
                  </a:lnTo>
                  <a:cubicBezTo>
                    <a:pt x="f2" y="f18"/>
                    <a:pt x="f18" y="f2"/>
                    <a:pt x="f5" y="f2"/>
                  </a:cubicBezTo>
                  <a:close/>
                </a:path>
              </a:pathLst>
            </a:custGeom>
            <a:solidFill>
              <a:srgbClr val="FDEDDC"/>
            </a:solidFill>
            <a:ln w="38103" cap="rnd">
              <a:solidFill>
                <a:srgbClr val="FDC77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7" name="TextBox 22">
              <a:extLst>
                <a:ext uri="{FF2B5EF4-FFF2-40B4-BE49-F238E27FC236}">
                  <a16:creationId xmlns:a16="http://schemas.microsoft.com/office/drawing/2014/main" id="{0654BEB3-25C0-F16A-30F1-8993FC009F61}"/>
                </a:ext>
              </a:extLst>
            </p:cNvPr>
            <p:cNvSpPr txBox="1"/>
            <p:nvPr/>
          </p:nvSpPr>
          <p:spPr>
            <a:xfrm>
              <a:off x="421693" y="3558149"/>
              <a:ext cx="6760241" cy="853016"/>
            </a:xfrm>
            <a:prstGeom prst="rect">
              <a:avLst/>
            </a:prstGeom>
            <a:noFill/>
            <a:ln cap="flat">
              <a:noFill/>
            </a:ln>
          </p:spPr>
          <p:txBody>
            <a:bodyPr vert="horz" wrap="square" lIns="50383" tIns="50383" rIns="50383" bIns="50383" anchor="ctr" anchorCtr="0" compatLnSpc="1">
              <a:noAutofit/>
            </a:bodyPr>
            <a:lstStyle/>
            <a:p>
              <a:pPr marL="0" marR="0" lvl="0" indent="0" algn="l"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Public Sans"/>
                  <a:ea typeface="Public Sans"/>
                  <a:cs typeface="Public Sans"/>
                </a:rPr>
                <a:t>I am looking for colleagues who:</a:t>
              </a:r>
            </a:p>
          </p:txBody>
        </p:sp>
      </p:grpSp>
      <p:grpSp>
        <p:nvGrpSpPr>
          <p:cNvPr id="18" name="Group 23">
            <a:extLst>
              <a:ext uri="{FF2B5EF4-FFF2-40B4-BE49-F238E27FC236}">
                <a16:creationId xmlns:a16="http://schemas.microsoft.com/office/drawing/2014/main" id="{55BC2D6C-C23F-9F79-D12B-DE88B0E604C6}"/>
              </a:ext>
            </a:extLst>
          </p:cNvPr>
          <p:cNvGrpSpPr/>
          <p:nvPr/>
        </p:nvGrpSpPr>
        <p:grpSpPr>
          <a:xfrm>
            <a:off x="421693" y="4534180"/>
            <a:ext cx="6760241" cy="863614"/>
            <a:chOff x="421693" y="4534180"/>
            <a:chExt cx="6760241" cy="863614"/>
          </a:xfrm>
        </p:grpSpPr>
        <p:sp>
          <p:nvSpPr>
            <p:cNvPr id="19" name="Freeform 24">
              <a:extLst>
                <a:ext uri="{FF2B5EF4-FFF2-40B4-BE49-F238E27FC236}">
                  <a16:creationId xmlns:a16="http://schemas.microsoft.com/office/drawing/2014/main" id="{811F5B20-917B-8B63-6C3A-216D35BCA459}"/>
                </a:ext>
              </a:extLst>
            </p:cNvPr>
            <p:cNvSpPr/>
            <p:nvPr/>
          </p:nvSpPr>
          <p:spPr>
            <a:xfrm>
              <a:off x="421693" y="4615690"/>
              <a:ext cx="6760241" cy="782104"/>
            </a:xfrm>
            <a:custGeom>
              <a:avLst/>
              <a:gdLst>
                <a:gd name="f0" fmla="val w"/>
                <a:gd name="f1" fmla="val h"/>
                <a:gd name="f2" fmla="val 0"/>
                <a:gd name="f3" fmla="val 2369936"/>
                <a:gd name="f4" fmla="val 274182"/>
                <a:gd name="f5" fmla="val 42373"/>
                <a:gd name="f6" fmla="val 2327564"/>
                <a:gd name="f7" fmla="val 2338801"/>
                <a:gd name="f8" fmla="val 2349579"/>
                <a:gd name="f9" fmla="val 4464"/>
                <a:gd name="f10" fmla="val 2357526"/>
                <a:gd name="f11" fmla="val 12411"/>
                <a:gd name="f12" fmla="val 2365472"/>
                <a:gd name="f13" fmla="val 20357"/>
                <a:gd name="f14" fmla="val 31135"/>
                <a:gd name="f15" fmla="val 231810"/>
                <a:gd name="f16" fmla="val 255212"/>
                <a:gd name="f17" fmla="val 2350965"/>
                <a:gd name="f18" fmla="val 18971"/>
                <a:gd name="f19" fmla="*/ f0 1 2369936"/>
                <a:gd name="f20" fmla="*/ f1 1 274182"/>
                <a:gd name="f21" fmla="val f2"/>
                <a:gd name="f22" fmla="val f3"/>
                <a:gd name="f23" fmla="val f4"/>
                <a:gd name="f24" fmla="+- f23 0 f21"/>
                <a:gd name="f25" fmla="+- f22 0 f21"/>
                <a:gd name="f26" fmla="*/ f25 1 2369936"/>
                <a:gd name="f27" fmla="*/ f24 1 27418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369936" h="274182">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8" y="f4"/>
                    <a:pt x="f2" y="f16"/>
                    <a:pt x="f2" y="f15"/>
                  </a:cubicBezTo>
                  <a:lnTo>
                    <a:pt x="f2" y="f5"/>
                  </a:lnTo>
                  <a:cubicBezTo>
                    <a:pt x="f2" y="f18"/>
                    <a:pt x="f18" y="f2"/>
                    <a:pt x="f5" y="f2"/>
                  </a:cubicBezTo>
                  <a:close/>
                </a:path>
              </a:pathLst>
            </a:custGeom>
            <a:solidFill>
              <a:srgbClr val="FDEDDC"/>
            </a:solidFill>
            <a:ln w="38103" cap="rnd">
              <a:solidFill>
                <a:srgbClr val="FDC77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0" name="TextBox 25">
              <a:extLst>
                <a:ext uri="{FF2B5EF4-FFF2-40B4-BE49-F238E27FC236}">
                  <a16:creationId xmlns:a16="http://schemas.microsoft.com/office/drawing/2014/main" id="{C0E31629-3C6A-FD69-BFEE-E8A9D8DD3E51}"/>
                </a:ext>
              </a:extLst>
            </p:cNvPr>
            <p:cNvSpPr txBox="1"/>
            <p:nvPr/>
          </p:nvSpPr>
          <p:spPr>
            <a:xfrm>
              <a:off x="421693" y="4534180"/>
              <a:ext cx="6760241" cy="863614"/>
            </a:xfrm>
            <a:prstGeom prst="rect">
              <a:avLst/>
            </a:prstGeom>
            <a:noFill/>
            <a:ln cap="flat">
              <a:noFill/>
            </a:ln>
          </p:spPr>
          <p:txBody>
            <a:bodyPr vert="horz" wrap="square" lIns="50383" tIns="50383" rIns="50383" bIns="50383" anchor="ctr" anchorCtr="0" compatLnSpc="1">
              <a:noAutofit/>
            </a:bodyPr>
            <a:lstStyle/>
            <a:p>
              <a:pPr marL="0" marR="0" lvl="0" indent="0" algn="l"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Public Sans"/>
                  <a:ea typeface="Public Sans"/>
                  <a:cs typeface="Public Sans"/>
                </a:rPr>
                <a:t>Suggested time and place (optional):</a:t>
              </a:r>
            </a:p>
          </p:txBody>
        </p:sp>
      </p:grpSp>
      <p:grpSp>
        <p:nvGrpSpPr>
          <p:cNvPr id="21" name="Group 26">
            <a:extLst>
              <a:ext uri="{FF2B5EF4-FFF2-40B4-BE49-F238E27FC236}">
                <a16:creationId xmlns:a16="http://schemas.microsoft.com/office/drawing/2014/main" id="{3B796CAD-3E1E-2C78-759C-0680C9D4C7DE}"/>
              </a:ext>
            </a:extLst>
          </p:cNvPr>
          <p:cNvGrpSpPr/>
          <p:nvPr/>
        </p:nvGrpSpPr>
        <p:grpSpPr>
          <a:xfrm>
            <a:off x="421693" y="5520808"/>
            <a:ext cx="6760241" cy="863861"/>
            <a:chOff x="421693" y="5520808"/>
            <a:chExt cx="6760241" cy="863861"/>
          </a:xfrm>
        </p:grpSpPr>
        <p:sp>
          <p:nvSpPr>
            <p:cNvPr id="22" name="Freeform 27">
              <a:extLst>
                <a:ext uri="{FF2B5EF4-FFF2-40B4-BE49-F238E27FC236}">
                  <a16:creationId xmlns:a16="http://schemas.microsoft.com/office/drawing/2014/main" id="{508E6265-0984-8850-977D-9F15B9D7262A}"/>
                </a:ext>
              </a:extLst>
            </p:cNvPr>
            <p:cNvSpPr/>
            <p:nvPr/>
          </p:nvSpPr>
          <p:spPr>
            <a:xfrm>
              <a:off x="421693" y="5602318"/>
              <a:ext cx="6760241" cy="782351"/>
            </a:xfrm>
            <a:custGeom>
              <a:avLst/>
              <a:gdLst>
                <a:gd name="f0" fmla="val w"/>
                <a:gd name="f1" fmla="val h"/>
                <a:gd name="f2" fmla="val 0"/>
                <a:gd name="f3" fmla="val 2369936"/>
                <a:gd name="f4" fmla="val 274269"/>
                <a:gd name="f5" fmla="val 42373"/>
                <a:gd name="f6" fmla="val 2327564"/>
                <a:gd name="f7" fmla="val 2338801"/>
                <a:gd name="f8" fmla="val 2349579"/>
                <a:gd name="f9" fmla="val 4464"/>
                <a:gd name="f10" fmla="val 2357526"/>
                <a:gd name="f11" fmla="val 12411"/>
                <a:gd name="f12" fmla="val 2365472"/>
                <a:gd name="f13" fmla="val 20357"/>
                <a:gd name="f14" fmla="val 31135"/>
                <a:gd name="f15" fmla="val 231896"/>
                <a:gd name="f16" fmla="val 255298"/>
                <a:gd name="f17" fmla="val 2350965"/>
                <a:gd name="f18" fmla="val 18971"/>
                <a:gd name="f19" fmla="*/ f0 1 2369936"/>
                <a:gd name="f20" fmla="*/ f1 1 274269"/>
                <a:gd name="f21" fmla="val f2"/>
                <a:gd name="f22" fmla="val f3"/>
                <a:gd name="f23" fmla="val f4"/>
                <a:gd name="f24" fmla="+- f23 0 f21"/>
                <a:gd name="f25" fmla="+- f22 0 f21"/>
                <a:gd name="f26" fmla="*/ f25 1 2369936"/>
                <a:gd name="f27" fmla="*/ f24 1 27426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369936" h="274269">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8" y="f4"/>
                    <a:pt x="f2" y="f16"/>
                    <a:pt x="f2" y="f15"/>
                  </a:cubicBezTo>
                  <a:lnTo>
                    <a:pt x="f2" y="f5"/>
                  </a:lnTo>
                  <a:cubicBezTo>
                    <a:pt x="f2" y="f18"/>
                    <a:pt x="f18" y="f2"/>
                    <a:pt x="f5" y="f2"/>
                  </a:cubicBezTo>
                  <a:close/>
                </a:path>
              </a:pathLst>
            </a:custGeom>
            <a:solidFill>
              <a:srgbClr val="FDEDDC"/>
            </a:solidFill>
            <a:ln w="38103" cap="rnd">
              <a:solidFill>
                <a:srgbClr val="FDC77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3" name="TextBox 28">
              <a:extLst>
                <a:ext uri="{FF2B5EF4-FFF2-40B4-BE49-F238E27FC236}">
                  <a16:creationId xmlns:a16="http://schemas.microsoft.com/office/drawing/2014/main" id="{57FA5E57-E11D-9DD8-8A8A-B9A3061874E6}"/>
                </a:ext>
              </a:extLst>
            </p:cNvPr>
            <p:cNvSpPr txBox="1"/>
            <p:nvPr/>
          </p:nvSpPr>
          <p:spPr>
            <a:xfrm>
              <a:off x="421693" y="5520808"/>
              <a:ext cx="6760241" cy="863861"/>
            </a:xfrm>
            <a:prstGeom prst="rect">
              <a:avLst/>
            </a:prstGeom>
            <a:noFill/>
            <a:ln cap="flat">
              <a:noFill/>
            </a:ln>
          </p:spPr>
          <p:txBody>
            <a:bodyPr vert="horz" wrap="square" lIns="50383" tIns="50383" rIns="50383" bIns="50383" anchor="ctr" anchorCtr="0" compatLnSpc="1">
              <a:noAutofit/>
            </a:bodyPr>
            <a:lstStyle/>
            <a:p>
              <a:pPr marL="0" marR="0" lvl="0" indent="0" algn="l"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Public Sans"/>
                  <a:ea typeface="Public Sans"/>
                  <a:cs typeface="Public Sans"/>
                </a:rPr>
                <a:t>If you are interested, please contact:</a:t>
              </a:r>
            </a:p>
          </p:txBody>
        </p:sp>
      </p:grpSp>
      <p:grpSp>
        <p:nvGrpSpPr>
          <p:cNvPr id="24" name="Group 3">
            <a:extLst>
              <a:ext uri="{FF2B5EF4-FFF2-40B4-BE49-F238E27FC236}">
                <a16:creationId xmlns:a16="http://schemas.microsoft.com/office/drawing/2014/main" id="{45C4172E-8C88-AB2B-62BB-1B42F7338EA0}"/>
              </a:ext>
            </a:extLst>
          </p:cNvPr>
          <p:cNvGrpSpPr/>
          <p:nvPr/>
        </p:nvGrpSpPr>
        <p:grpSpPr>
          <a:xfrm>
            <a:off x="0" y="10213235"/>
            <a:ext cx="7556501" cy="463124"/>
            <a:chOff x="0" y="10213235"/>
            <a:chExt cx="7556501" cy="463124"/>
          </a:xfrm>
        </p:grpSpPr>
        <p:sp>
          <p:nvSpPr>
            <p:cNvPr id="25" name="Freeform 4">
              <a:extLst>
                <a:ext uri="{FF2B5EF4-FFF2-40B4-BE49-F238E27FC236}">
                  <a16:creationId xmlns:a16="http://schemas.microsoft.com/office/drawing/2014/main" id="{3A070432-D98E-50D8-8789-88F130411B10}"/>
                </a:ext>
              </a:extLst>
            </p:cNvPr>
            <p:cNvSpPr/>
            <p:nvPr/>
          </p:nvSpPr>
          <p:spPr>
            <a:xfrm>
              <a:off x="0" y="10213235"/>
              <a:ext cx="7556501" cy="224960"/>
            </a:xfrm>
            <a:custGeom>
              <a:avLst/>
              <a:gdLst>
                <a:gd name="f0" fmla="val w"/>
                <a:gd name="f1" fmla="val h"/>
                <a:gd name="f2" fmla="val 0"/>
                <a:gd name="f3" fmla="val 2709333"/>
                <a:gd name="f4" fmla="val 26991"/>
                <a:gd name="f5" fmla="val 13495"/>
                <a:gd name="f6" fmla="val 2695838"/>
                <a:gd name="f7" fmla="val 2699417"/>
                <a:gd name="f8" fmla="val 2702850"/>
                <a:gd name="f9" fmla="val 1422"/>
                <a:gd name="f10" fmla="val 2705381"/>
                <a:gd name="f11" fmla="val 3953"/>
                <a:gd name="f12" fmla="val 2707911"/>
                <a:gd name="f13" fmla="val 6484"/>
                <a:gd name="f14" fmla="val 9916"/>
                <a:gd name="f15" fmla="val 20949"/>
                <a:gd name="f16" fmla="val 2703291"/>
                <a:gd name="f17" fmla="val 6042"/>
                <a:gd name="f18" fmla="*/ f0 1 2709333"/>
                <a:gd name="f19" fmla="*/ f1 1 26991"/>
                <a:gd name="f20" fmla="val f2"/>
                <a:gd name="f21" fmla="val f3"/>
                <a:gd name="f22" fmla="val f4"/>
                <a:gd name="f23" fmla="+- f22 0 f20"/>
                <a:gd name="f24" fmla="+- f21 0 f20"/>
                <a:gd name="f25" fmla="*/ f24 1 2709333"/>
                <a:gd name="f26" fmla="*/ f23 1 26991"/>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2709333" h="26991">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7" y="f4"/>
                    <a:pt x="f2" y="f15"/>
                    <a:pt x="f2" y="f5"/>
                  </a:cubicBezTo>
                  <a:lnTo>
                    <a:pt x="f2" y="f5"/>
                  </a:lnTo>
                  <a:cubicBezTo>
                    <a:pt x="f2" y="f17"/>
                    <a:pt x="f17" y="f2"/>
                    <a:pt x="f5" y="f2"/>
                  </a:cubicBezTo>
                  <a:close/>
                </a:path>
              </a:pathLst>
            </a:custGeom>
            <a:gradFill>
              <a:gsLst>
                <a:gs pos="0">
                  <a:srgbClr val="F4A64E">
                    <a:alpha val="40000"/>
                  </a:srgbClr>
                </a:gs>
                <a:gs pos="100000">
                  <a:srgbClr val="FCEDDD">
                    <a:alpha val="40000"/>
                  </a:srgbClr>
                </a:gs>
              </a:gsLst>
              <a:lin ang="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6" name="TextBox 5">
              <a:extLst>
                <a:ext uri="{FF2B5EF4-FFF2-40B4-BE49-F238E27FC236}">
                  <a16:creationId xmlns:a16="http://schemas.microsoft.com/office/drawing/2014/main" id="{4A909D9D-737A-292D-A18E-CA3AA13899D3}"/>
                </a:ext>
              </a:extLst>
            </p:cNvPr>
            <p:cNvSpPr txBox="1"/>
            <p:nvPr/>
          </p:nvSpPr>
          <p:spPr>
            <a:xfrm>
              <a:off x="0" y="10451399"/>
              <a:ext cx="7556501" cy="224960"/>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27" name="Freeform 6">
            <a:extLst>
              <a:ext uri="{FF2B5EF4-FFF2-40B4-BE49-F238E27FC236}">
                <a16:creationId xmlns:a16="http://schemas.microsoft.com/office/drawing/2014/main" id="{2A589066-158E-F9A4-5479-3437214F8E58}"/>
              </a:ext>
            </a:extLst>
          </p:cNvPr>
          <p:cNvSpPr/>
          <p:nvPr/>
        </p:nvSpPr>
        <p:spPr>
          <a:xfrm>
            <a:off x="1699723" y="19092"/>
            <a:ext cx="3024003" cy="55081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8" name="Freeform 7">
            <a:extLst>
              <a:ext uri="{FF2B5EF4-FFF2-40B4-BE49-F238E27FC236}">
                <a16:creationId xmlns:a16="http://schemas.microsoft.com/office/drawing/2014/main" id="{2FC1D133-36E2-B294-8EC1-20A5746D9404}"/>
              </a:ext>
            </a:extLst>
          </p:cNvPr>
          <p:cNvSpPr/>
          <p:nvPr/>
        </p:nvSpPr>
        <p:spPr>
          <a:xfrm>
            <a:off x="2902269" y="-9125"/>
            <a:ext cx="3024003" cy="615025"/>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546B0E43-5ED3-3661-E591-22E291E2A46E}"/>
              </a:ext>
            </a:extLst>
          </p:cNvPr>
          <p:cNvSpPr/>
          <p:nvPr/>
        </p:nvSpPr>
        <p:spPr>
          <a:xfrm>
            <a:off x="1699723" y="-11969"/>
            <a:ext cx="3024003" cy="581869"/>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BF43EFF0-4338-3713-7243-96CC0340807F}"/>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4" name="Group 4">
            <a:extLst>
              <a:ext uri="{FF2B5EF4-FFF2-40B4-BE49-F238E27FC236}">
                <a16:creationId xmlns:a16="http://schemas.microsoft.com/office/drawing/2014/main" id="{B77C661C-378E-5577-61F7-B1BF93259B9B}"/>
              </a:ext>
            </a:extLst>
          </p:cNvPr>
          <p:cNvGrpSpPr/>
          <p:nvPr/>
        </p:nvGrpSpPr>
        <p:grpSpPr>
          <a:xfrm>
            <a:off x="0" y="10389796"/>
            <a:ext cx="6897154" cy="94120"/>
            <a:chOff x="0" y="10389796"/>
            <a:chExt cx="6897154" cy="94120"/>
          </a:xfrm>
        </p:grpSpPr>
        <p:sp>
          <p:nvSpPr>
            <p:cNvPr id="5" name="Freeform 5">
              <a:extLst>
                <a:ext uri="{FF2B5EF4-FFF2-40B4-BE49-F238E27FC236}">
                  <a16:creationId xmlns:a16="http://schemas.microsoft.com/office/drawing/2014/main" id="{C0C07AE3-8308-2182-E4D3-5A605F36C899}"/>
                </a:ext>
              </a:extLst>
            </p:cNvPr>
            <p:cNvSpPr/>
            <p:nvPr/>
          </p:nvSpPr>
          <p:spPr>
            <a:xfrm flipV="1">
              <a:off x="0" y="10438196"/>
              <a:ext cx="6897154" cy="45720"/>
            </a:xfrm>
            <a:custGeom>
              <a:avLst/>
              <a:gdLst>
                <a:gd name="f0" fmla="val w"/>
                <a:gd name="f1" fmla="val h"/>
                <a:gd name="f2" fmla="val 0"/>
                <a:gd name="f3" fmla="val 2709333"/>
                <a:gd name="f4" fmla="val 26991"/>
                <a:gd name="f5" fmla="val 13495"/>
                <a:gd name="f6" fmla="val 2695838"/>
                <a:gd name="f7" fmla="val 2699417"/>
                <a:gd name="f8" fmla="val 2702850"/>
                <a:gd name="f9" fmla="val 1422"/>
                <a:gd name="f10" fmla="val 2705381"/>
                <a:gd name="f11" fmla="val 3953"/>
                <a:gd name="f12" fmla="val 2707911"/>
                <a:gd name="f13" fmla="val 6484"/>
                <a:gd name="f14" fmla="val 9916"/>
                <a:gd name="f15" fmla="val 20949"/>
                <a:gd name="f16" fmla="val 2703291"/>
                <a:gd name="f17" fmla="val 6042"/>
                <a:gd name="f18" fmla="*/ f0 1 2709333"/>
                <a:gd name="f19" fmla="*/ f1 1 26991"/>
                <a:gd name="f20" fmla="val f2"/>
                <a:gd name="f21" fmla="val f3"/>
                <a:gd name="f22" fmla="val f4"/>
                <a:gd name="f23" fmla="+- f22 0 f20"/>
                <a:gd name="f24" fmla="+- f21 0 f20"/>
                <a:gd name="f25" fmla="*/ f24 1 2709333"/>
                <a:gd name="f26" fmla="*/ f23 1 26991"/>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2709333" h="26991">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7" y="f4"/>
                    <a:pt x="f2" y="f15"/>
                    <a:pt x="f2" y="f5"/>
                  </a:cubicBezTo>
                  <a:lnTo>
                    <a:pt x="f2" y="f5"/>
                  </a:lnTo>
                  <a:cubicBezTo>
                    <a:pt x="f2" y="f17"/>
                    <a:pt x="f17" y="f2"/>
                    <a:pt x="f5" y="f2"/>
                  </a:cubicBezTo>
                  <a:close/>
                </a:path>
              </a:pathLst>
            </a:custGeom>
            <a:gradFill>
              <a:gsLst>
                <a:gs pos="0">
                  <a:srgbClr val="FA3DE1">
                    <a:alpha val="40000"/>
                  </a:srgbClr>
                </a:gs>
                <a:gs pos="100000">
                  <a:srgbClr val="FE8F28">
                    <a:alpha val="40000"/>
                  </a:srgbClr>
                </a:gs>
              </a:gsLst>
              <a:lin ang="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 name="TextBox 6">
              <a:extLst>
                <a:ext uri="{FF2B5EF4-FFF2-40B4-BE49-F238E27FC236}">
                  <a16:creationId xmlns:a16="http://schemas.microsoft.com/office/drawing/2014/main" id="{AD057630-D56C-54B5-627B-DC434E826681}"/>
                </a:ext>
              </a:extLst>
            </p:cNvPr>
            <p:cNvSpPr txBox="1"/>
            <p:nvPr/>
          </p:nvSpPr>
          <p:spPr>
            <a:xfrm>
              <a:off x="0" y="10389796"/>
              <a:ext cx="6897154" cy="45720"/>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7" name="Group 7">
            <a:extLst>
              <a:ext uri="{FF2B5EF4-FFF2-40B4-BE49-F238E27FC236}">
                <a16:creationId xmlns:a16="http://schemas.microsoft.com/office/drawing/2014/main" id="{D3ECB59F-B79B-5F7D-7326-A85BC76BA25D}"/>
              </a:ext>
            </a:extLst>
          </p:cNvPr>
          <p:cNvGrpSpPr/>
          <p:nvPr/>
        </p:nvGrpSpPr>
        <p:grpSpPr>
          <a:xfrm>
            <a:off x="143323" y="1940265"/>
            <a:ext cx="7194763" cy="2816599"/>
            <a:chOff x="143323" y="1940265"/>
            <a:chExt cx="7194763" cy="2816599"/>
          </a:xfrm>
        </p:grpSpPr>
        <p:grpSp>
          <p:nvGrpSpPr>
            <p:cNvPr id="8" name="Group 8">
              <a:extLst>
                <a:ext uri="{FF2B5EF4-FFF2-40B4-BE49-F238E27FC236}">
                  <a16:creationId xmlns:a16="http://schemas.microsoft.com/office/drawing/2014/main" id="{E261D697-1F75-0B8A-6997-7F93E4FF9CAB}"/>
                </a:ext>
              </a:extLst>
            </p:cNvPr>
            <p:cNvGrpSpPr/>
            <p:nvPr/>
          </p:nvGrpSpPr>
          <p:grpSpPr>
            <a:xfrm>
              <a:off x="311051" y="1981038"/>
              <a:ext cx="7027035" cy="2775826"/>
              <a:chOff x="311051" y="1981038"/>
              <a:chExt cx="7027035" cy="2775826"/>
            </a:xfrm>
          </p:grpSpPr>
          <p:sp>
            <p:nvSpPr>
              <p:cNvPr id="9" name="Freeform 9">
                <a:extLst>
                  <a:ext uri="{FF2B5EF4-FFF2-40B4-BE49-F238E27FC236}">
                    <a16:creationId xmlns:a16="http://schemas.microsoft.com/office/drawing/2014/main" id="{AA7A1284-07AB-7C77-8579-288C6C7785F5}"/>
                  </a:ext>
                </a:extLst>
              </p:cNvPr>
              <p:cNvSpPr/>
              <p:nvPr/>
            </p:nvSpPr>
            <p:spPr>
              <a:xfrm>
                <a:off x="311051" y="2060774"/>
                <a:ext cx="7027035" cy="2696090"/>
              </a:xfrm>
              <a:custGeom>
                <a:avLst/>
                <a:gdLst>
                  <a:gd name="f0" fmla="val w"/>
                  <a:gd name="f1" fmla="val h"/>
                  <a:gd name="f2" fmla="val 0"/>
                  <a:gd name="f3" fmla="val 2518331"/>
                  <a:gd name="f4" fmla="val 966217"/>
                  <a:gd name="f5" fmla="*/ f0 1 2518331"/>
                  <a:gd name="f6" fmla="*/ f1 1 966217"/>
                  <a:gd name="f7" fmla="val f2"/>
                  <a:gd name="f8" fmla="val f3"/>
                  <a:gd name="f9" fmla="val f4"/>
                  <a:gd name="f10" fmla="+- f9 0 f7"/>
                  <a:gd name="f11" fmla="+- f8 0 f7"/>
                  <a:gd name="f12" fmla="*/ f11 1 2518331"/>
                  <a:gd name="f13" fmla="*/ f10 1 966217"/>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2518331" h="966217">
                    <a:moveTo>
                      <a:pt x="f2" y="f2"/>
                    </a:moveTo>
                    <a:lnTo>
                      <a:pt x="f3" y="f2"/>
                    </a:lnTo>
                    <a:lnTo>
                      <a:pt x="f3" y="f4"/>
                    </a:lnTo>
                    <a:lnTo>
                      <a:pt x="f2" y="f4"/>
                    </a:lnTo>
                    <a:close/>
                  </a:path>
                </a:pathLst>
              </a:custGeom>
              <a:solidFill>
                <a:srgbClr val="FFF3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0" name="TextBox 10">
                <a:extLst>
                  <a:ext uri="{FF2B5EF4-FFF2-40B4-BE49-F238E27FC236}">
                    <a16:creationId xmlns:a16="http://schemas.microsoft.com/office/drawing/2014/main" id="{BA7C4F60-B215-7371-7972-1E87A6FEB31D}"/>
                  </a:ext>
                </a:extLst>
              </p:cNvPr>
              <p:cNvSpPr txBox="1"/>
              <p:nvPr/>
            </p:nvSpPr>
            <p:spPr>
              <a:xfrm>
                <a:off x="311051" y="1981038"/>
                <a:ext cx="7027035" cy="2775825"/>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1" name="TextBox 11">
              <a:extLst>
                <a:ext uri="{FF2B5EF4-FFF2-40B4-BE49-F238E27FC236}">
                  <a16:creationId xmlns:a16="http://schemas.microsoft.com/office/drawing/2014/main" id="{A3FF1578-6444-7968-D307-093FD5BCFD71}"/>
                </a:ext>
              </a:extLst>
            </p:cNvPr>
            <p:cNvSpPr txBox="1"/>
            <p:nvPr/>
          </p:nvSpPr>
          <p:spPr>
            <a:xfrm>
              <a:off x="643216" y="2294485"/>
              <a:ext cx="6179844" cy="2462369"/>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How You Like to Work</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How do you usually prefer to learn new tasks?</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Do you usually prefer to ask questions:</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1" i="0" u="none" strike="noStrike" kern="1200" cap="none" spc="0" baseline="0">
                <a:solidFill>
                  <a:srgbClr val="464646"/>
                </a:solidFill>
                <a:uFillTx/>
                <a:latin typeface="Open Sans Bold"/>
                <a:ea typeface="Open Sans Bold"/>
                <a:cs typeface="Open Sans Bold"/>
              </a:endParaRP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1" i="0" u="none" strike="noStrike" kern="1200" cap="none" spc="0" baseline="0">
                <a:solidFill>
                  <a:srgbClr val="464646"/>
                </a:solidFill>
                <a:uFillTx/>
                <a:latin typeface="Open Sans Bold"/>
                <a:ea typeface="Open Sans Bold"/>
                <a:cs typeface="Open Sans Bold"/>
              </a:endParaRP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1" i="0" u="none" strike="noStrike" kern="1200" cap="none" spc="0" baseline="0">
                <a:solidFill>
                  <a:srgbClr val="464646"/>
                </a:solidFill>
                <a:uFillTx/>
                <a:latin typeface="Open Sans Bold"/>
                <a:ea typeface="Open Sans Bold"/>
                <a:cs typeface="Open Sans Bold"/>
              </a:endParaRPr>
            </a:p>
          </p:txBody>
        </p:sp>
        <p:grpSp>
          <p:nvGrpSpPr>
            <p:cNvPr id="12" name="Group 12">
              <a:extLst>
                <a:ext uri="{FF2B5EF4-FFF2-40B4-BE49-F238E27FC236}">
                  <a16:creationId xmlns:a16="http://schemas.microsoft.com/office/drawing/2014/main" id="{C7E2F2C9-B092-3CDF-E9EE-65CEBB748F5B}"/>
                </a:ext>
              </a:extLst>
            </p:cNvPr>
            <p:cNvGrpSpPr/>
            <p:nvPr/>
          </p:nvGrpSpPr>
          <p:grpSpPr>
            <a:xfrm>
              <a:off x="143323" y="1940265"/>
              <a:ext cx="499893" cy="499893"/>
              <a:chOff x="143323" y="1940265"/>
              <a:chExt cx="499893" cy="499893"/>
            </a:xfrm>
          </p:grpSpPr>
          <p:sp>
            <p:nvSpPr>
              <p:cNvPr id="13" name="Freeform 13">
                <a:extLst>
                  <a:ext uri="{FF2B5EF4-FFF2-40B4-BE49-F238E27FC236}">
                    <a16:creationId xmlns:a16="http://schemas.microsoft.com/office/drawing/2014/main" id="{5B540DB9-BE1B-0932-6482-8A109E519A35}"/>
                  </a:ext>
                </a:extLst>
              </p:cNvPr>
              <p:cNvSpPr/>
              <p:nvPr/>
            </p:nvSpPr>
            <p:spPr>
              <a:xfrm>
                <a:off x="143323" y="1940265"/>
                <a:ext cx="499893" cy="499893"/>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EFAB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4" name="TextBox 14">
                <a:extLst>
                  <a:ext uri="{FF2B5EF4-FFF2-40B4-BE49-F238E27FC236}">
                    <a16:creationId xmlns:a16="http://schemas.microsoft.com/office/drawing/2014/main" id="{2FCF79BB-999C-D1B0-FA87-CA9CB01C63D4}"/>
                  </a:ext>
                </a:extLst>
              </p:cNvPr>
              <p:cNvSpPr txBox="1"/>
              <p:nvPr/>
            </p:nvSpPr>
            <p:spPr>
              <a:xfrm>
                <a:off x="190186" y="1969562"/>
                <a:ext cx="406167" cy="42374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5" name="TextBox 15">
              <a:extLst>
                <a:ext uri="{FF2B5EF4-FFF2-40B4-BE49-F238E27FC236}">
                  <a16:creationId xmlns:a16="http://schemas.microsoft.com/office/drawing/2014/main" id="{639BE0CA-86E2-4B2F-B546-180E21B56AE1}"/>
                </a:ext>
              </a:extLst>
            </p:cNvPr>
            <p:cNvSpPr txBox="1"/>
            <p:nvPr/>
          </p:nvSpPr>
          <p:spPr>
            <a:xfrm>
              <a:off x="181645" y="2085947"/>
              <a:ext cx="423248" cy="22997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464646"/>
                  </a:solidFill>
                  <a:uFillTx/>
                  <a:latin typeface="Open Sans Bold"/>
                  <a:ea typeface="Open Sans Bold"/>
                  <a:cs typeface="Open Sans Bold"/>
                </a:rPr>
                <a:t>5</a:t>
              </a:r>
            </a:p>
          </p:txBody>
        </p:sp>
      </p:grpSp>
      <p:grpSp>
        <p:nvGrpSpPr>
          <p:cNvPr id="16" name="Group 16">
            <a:extLst>
              <a:ext uri="{FF2B5EF4-FFF2-40B4-BE49-F238E27FC236}">
                <a16:creationId xmlns:a16="http://schemas.microsoft.com/office/drawing/2014/main" id="{C5951340-3F0E-1CE3-5E02-70B1BA3EFA13}"/>
              </a:ext>
            </a:extLst>
          </p:cNvPr>
          <p:cNvGrpSpPr/>
          <p:nvPr/>
        </p:nvGrpSpPr>
        <p:grpSpPr>
          <a:xfrm>
            <a:off x="143323" y="5040511"/>
            <a:ext cx="7194763" cy="1938033"/>
            <a:chOff x="143323" y="5040511"/>
            <a:chExt cx="7194763" cy="1938033"/>
          </a:xfrm>
        </p:grpSpPr>
        <p:grpSp>
          <p:nvGrpSpPr>
            <p:cNvPr id="17" name="Group 17">
              <a:extLst>
                <a:ext uri="{FF2B5EF4-FFF2-40B4-BE49-F238E27FC236}">
                  <a16:creationId xmlns:a16="http://schemas.microsoft.com/office/drawing/2014/main" id="{43AF28FD-4AC3-1668-8BD7-B628FC5CFD7B}"/>
                </a:ext>
              </a:extLst>
            </p:cNvPr>
            <p:cNvGrpSpPr/>
            <p:nvPr/>
          </p:nvGrpSpPr>
          <p:grpSpPr>
            <a:xfrm>
              <a:off x="311051" y="5081275"/>
              <a:ext cx="7027035" cy="1831049"/>
              <a:chOff x="311051" y="5081275"/>
              <a:chExt cx="7027035" cy="1831049"/>
            </a:xfrm>
          </p:grpSpPr>
          <p:sp>
            <p:nvSpPr>
              <p:cNvPr id="18" name="Freeform 18">
                <a:extLst>
                  <a:ext uri="{FF2B5EF4-FFF2-40B4-BE49-F238E27FC236}">
                    <a16:creationId xmlns:a16="http://schemas.microsoft.com/office/drawing/2014/main" id="{1A8E4508-0681-0F03-67B1-334FD2610F13}"/>
                  </a:ext>
                </a:extLst>
              </p:cNvPr>
              <p:cNvSpPr/>
              <p:nvPr/>
            </p:nvSpPr>
            <p:spPr>
              <a:xfrm>
                <a:off x="311051" y="5161010"/>
                <a:ext cx="7027035" cy="1751313"/>
              </a:xfrm>
              <a:custGeom>
                <a:avLst/>
                <a:gdLst>
                  <a:gd name="f0" fmla="val w"/>
                  <a:gd name="f1" fmla="val h"/>
                  <a:gd name="f2" fmla="val 0"/>
                  <a:gd name="f3" fmla="val 2518331"/>
                  <a:gd name="f4" fmla="val 627632"/>
                  <a:gd name="f5" fmla="val 40764"/>
                  <a:gd name="f6" fmla="val 2477567"/>
                  <a:gd name="f7" fmla="val 2488378"/>
                  <a:gd name="f8" fmla="val 2498747"/>
                  <a:gd name="f9" fmla="val 4295"/>
                  <a:gd name="f10" fmla="val 2506391"/>
                  <a:gd name="f11" fmla="val 11940"/>
                  <a:gd name="f12" fmla="val 2514036"/>
                  <a:gd name="f13" fmla="val 19584"/>
                  <a:gd name="f14" fmla="val 29953"/>
                  <a:gd name="f15" fmla="val 586868"/>
                  <a:gd name="f16" fmla="val 609382"/>
                  <a:gd name="f17" fmla="val 2500080"/>
                  <a:gd name="f18" fmla="val 18251"/>
                  <a:gd name="f19" fmla="*/ f0 1 2518331"/>
                  <a:gd name="f20" fmla="*/ f1 1 627632"/>
                  <a:gd name="f21" fmla="val f2"/>
                  <a:gd name="f22" fmla="val f3"/>
                  <a:gd name="f23" fmla="val f4"/>
                  <a:gd name="f24" fmla="+- f23 0 f21"/>
                  <a:gd name="f25" fmla="+- f22 0 f21"/>
                  <a:gd name="f26" fmla="*/ f25 1 2518331"/>
                  <a:gd name="f27" fmla="*/ f24 1 62763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518331" h="627632">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8" y="f4"/>
                      <a:pt x="f2" y="f16"/>
                      <a:pt x="f2" y="f15"/>
                    </a:cubicBezTo>
                    <a:lnTo>
                      <a:pt x="f2" y="f5"/>
                    </a:lnTo>
                    <a:cubicBezTo>
                      <a:pt x="f2" y="f18"/>
                      <a:pt x="f18" y="f2"/>
                      <a:pt x="f5" y="f2"/>
                    </a:cubicBezTo>
                    <a:close/>
                  </a:path>
                </a:pathLst>
              </a:custGeom>
              <a:solidFill>
                <a:srgbClr val="FFFFFE"/>
              </a:solidFill>
              <a:ln w="38103" cap="rnd">
                <a:solidFill>
                  <a:srgbClr val="F0AC81"/>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9" name="TextBox 19">
                <a:extLst>
                  <a:ext uri="{FF2B5EF4-FFF2-40B4-BE49-F238E27FC236}">
                    <a16:creationId xmlns:a16="http://schemas.microsoft.com/office/drawing/2014/main" id="{379869DA-6151-ED7E-147D-9B77C6485C4D}"/>
                  </a:ext>
                </a:extLst>
              </p:cNvPr>
              <p:cNvSpPr txBox="1"/>
              <p:nvPr/>
            </p:nvSpPr>
            <p:spPr>
              <a:xfrm>
                <a:off x="311051" y="5081275"/>
                <a:ext cx="7027035" cy="1831049"/>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20" name="TextBox 20">
              <a:extLst>
                <a:ext uri="{FF2B5EF4-FFF2-40B4-BE49-F238E27FC236}">
                  <a16:creationId xmlns:a16="http://schemas.microsoft.com/office/drawing/2014/main" id="{A65E244E-E497-F8BF-1E77-4F0498A3F615}"/>
                </a:ext>
              </a:extLst>
            </p:cNvPr>
            <p:cNvSpPr txBox="1"/>
            <p:nvPr/>
          </p:nvSpPr>
          <p:spPr>
            <a:xfrm>
              <a:off x="734647" y="5240453"/>
              <a:ext cx="6179844" cy="1738091"/>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335"/>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Fun Icebreaker</a:t>
              </a:r>
            </a:p>
            <a:p>
              <a:pPr marL="0" marR="0" lvl="0" indent="0" algn="just" defTabSz="914400" rtl="0" fontAlgn="auto" hangingPunct="1">
                <a:lnSpc>
                  <a:spcPts val="2335"/>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Complete one or more sentences:</a:t>
              </a:r>
            </a:p>
            <a:p>
              <a:pPr marL="302254" marR="0" lvl="1" indent="-151132" algn="just" defTabSz="914400" rtl="0" fontAlgn="auto" hangingPunct="1">
                <a:lnSpc>
                  <a:spcPts val="2335"/>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A place I like or miss is: __________________________</a:t>
              </a:r>
            </a:p>
            <a:p>
              <a:pPr marL="302254" marR="0" lvl="1" indent="-151132" algn="just" defTabSz="914400" rtl="0" fontAlgn="auto" hangingPunct="1">
                <a:lnSpc>
                  <a:spcPts val="2335"/>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A food I really like is: ___________________________</a:t>
              </a:r>
            </a:p>
            <a:p>
              <a:pPr marL="302254" marR="0" lvl="1" indent="-151132" algn="just" defTabSz="914400" rtl="0" fontAlgn="auto" hangingPunct="1">
                <a:lnSpc>
                  <a:spcPts val="2335"/>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One thing people may not know about me: __________</a:t>
              </a:r>
              <a:r>
                <a:rPr lang="en-US" sz="1399" b="1" i="0" u="none" strike="noStrike" kern="1200" cap="none" spc="0" baseline="0">
                  <a:solidFill>
                    <a:srgbClr val="464646"/>
                  </a:solidFill>
                  <a:uFillTx/>
                  <a:latin typeface="Open Sans Bold"/>
                  <a:ea typeface="Open Sans Bold"/>
                  <a:cs typeface="Open Sans Bold"/>
                </a:rPr>
                <a:t>_</a:t>
              </a:r>
            </a:p>
            <a:p>
              <a:pPr marL="0" marR="0" lvl="0" indent="0" algn="just" defTabSz="914400" rtl="0" fontAlgn="auto" hangingPunct="1">
                <a:lnSpc>
                  <a:spcPts val="2335"/>
                </a:lnSpc>
                <a:spcBef>
                  <a:spcPts val="0"/>
                </a:spcBef>
                <a:spcAft>
                  <a:spcPts val="0"/>
                </a:spcAft>
                <a:buNone/>
                <a:tabLst/>
                <a:defRPr sz="1800" b="0" i="0" u="none" strike="noStrike" kern="0" cap="none" spc="0" baseline="0">
                  <a:solidFill>
                    <a:srgbClr val="000000"/>
                  </a:solidFill>
                  <a:uFillTx/>
                </a:defRPr>
              </a:pPr>
              <a:endParaRPr lang="en-US" sz="1399" b="1" i="0" u="none" strike="noStrike" kern="1200" cap="none" spc="0" baseline="0">
                <a:solidFill>
                  <a:srgbClr val="464646"/>
                </a:solidFill>
                <a:uFillTx/>
                <a:latin typeface="Open Sans Bold"/>
                <a:ea typeface="Open Sans Bold"/>
                <a:cs typeface="Open Sans Bold"/>
              </a:endParaRPr>
            </a:p>
          </p:txBody>
        </p:sp>
        <p:grpSp>
          <p:nvGrpSpPr>
            <p:cNvPr id="21" name="Group 21">
              <a:extLst>
                <a:ext uri="{FF2B5EF4-FFF2-40B4-BE49-F238E27FC236}">
                  <a16:creationId xmlns:a16="http://schemas.microsoft.com/office/drawing/2014/main" id="{84F42E17-3349-F1AF-7926-E4EB2582D54B}"/>
                </a:ext>
              </a:extLst>
            </p:cNvPr>
            <p:cNvGrpSpPr/>
            <p:nvPr/>
          </p:nvGrpSpPr>
          <p:grpSpPr>
            <a:xfrm>
              <a:off x="143323" y="5040511"/>
              <a:ext cx="499893" cy="499893"/>
              <a:chOff x="143323" y="5040511"/>
              <a:chExt cx="499893" cy="499893"/>
            </a:xfrm>
          </p:grpSpPr>
          <p:sp>
            <p:nvSpPr>
              <p:cNvPr id="22" name="Freeform 22">
                <a:extLst>
                  <a:ext uri="{FF2B5EF4-FFF2-40B4-BE49-F238E27FC236}">
                    <a16:creationId xmlns:a16="http://schemas.microsoft.com/office/drawing/2014/main" id="{9D000794-CDA3-1D21-6774-FF9606331B7B}"/>
                  </a:ext>
                </a:extLst>
              </p:cNvPr>
              <p:cNvSpPr/>
              <p:nvPr/>
            </p:nvSpPr>
            <p:spPr>
              <a:xfrm>
                <a:off x="143323" y="5040511"/>
                <a:ext cx="499893" cy="499893"/>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EFAB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3" name="TextBox 23">
                <a:extLst>
                  <a:ext uri="{FF2B5EF4-FFF2-40B4-BE49-F238E27FC236}">
                    <a16:creationId xmlns:a16="http://schemas.microsoft.com/office/drawing/2014/main" id="{381A07F0-2576-CCEE-BD30-1A6E4DA23FCA}"/>
                  </a:ext>
                </a:extLst>
              </p:cNvPr>
              <p:cNvSpPr txBox="1"/>
              <p:nvPr/>
            </p:nvSpPr>
            <p:spPr>
              <a:xfrm>
                <a:off x="190186" y="5069799"/>
                <a:ext cx="406167" cy="42374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24" name="TextBox 24">
              <a:extLst>
                <a:ext uri="{FF2B5EF4-FFF2-40B4-BE49-F238E27FC236}">
                  <a16:creationId xmlns:a16="http://schemas.microsoft.com/office/drawing/2014/main" id="{3B6ECC4F-1F26-2149-B7C6-B67A7F91A8DE}"/>
                </a:ext>
              </a:extLst>
            </p:cNvPr>
            <p:cNvSpPr txBox="1"/>
            <p:nvPr/>
          </p:nvSpPr>
          <p:spPr>
            <a:xfrm>
              <a:off x="181645" y="5186184"/>
              <a:ext cx="423248" cy="22997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464646"/>
                  </a:solidFill>
                  <a:uFillTx/>
                  <a:latin typeface="Open Sans Bold"/>
                  <a:ea typeface="Open Sans Bold"/>
                  <a:cs typeface="Open Sans Bold"/>
                </a:rPr>
                <a:t>6</a:t>
              </a:r>
            </a:p>
          </p:txBody>
        </p:sp>
      </p:grpSp>
      <p:sp>
        <p:nvSpPr>
          <p:cNvPr id="25" name="TextBox 25">
            <a:extLst>
              <a:ext uri="{FF2B5EF4-FFF2-40B4-BE49-F238E27FC236}">
                <a16:creationId xmlns:a16="http://schemas.microsoft.com/office/drawing/2014/main" id="{439B6A53-F7C2-FADF-5F84-FFC590BD031C}"/>
              </a:ext>
            </a:extLst>
          </p:cNvPr>
          <p:cNvSpPr txBox="1"/>
          <p:nvPr/>
        </p:nvSpPr>
        <p:spPr>
          <a:xfrm>
            <a:off x="4130125" y="2815638"/>
            <a:ext cx="2689780" cy="621407"/>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56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79" baseline="0">
                <a:solidFill>
                  <a:srgbClr val="464646"/>
                </a:solidFill>
                <a:uFillTx/>
                <a:latin typeface="Open Sans Bold"/>
                <a:ea typeface="Open Sans Bold"/>
                <a:cs typeface="Open Sans Bold"/>
              </a:rPr>
              <a:t>Written instructions</a:t>
            </a:r>
          </a:p>
          <a:p>
            <a:pPr marL="0" marR="0" lvl="0" indent="0" algn="just" defTabSz="914400" rtl="0" fontAlgn="auto" hangingPunct="1">
              <a:lnSpc>
                <a:spcPts val="256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79" baseline="0">
                <a:solidFill>
                  <a:srgbClr val="464646"/>
                </a:solidFill>
                <a:uFillTx/>
                <a:latin typeface="Open Sans Bold"/>
                <a:ea typeface="Open Sans Bold"/>
                <a:cs typeface="Open Sans Bold"/>
              </a:rPr>
              <a:t>Visual examples</a:t>
            </a:r>
          </a:p>
        </p:txBody>
      </p:sp>
      <p:sp>
        <p:nvSpPr>
          <p:cNvPr id="26" name="TextBox 26">
            <a:extLst>
              <a:ext uri="{FF2B5EF4-FFF2-40B4-BE49-F238E27FC236}">
                <a16:creationId xmlns:a16="http://schemas.microsoft.com/office/drawing/2014/main" id="{FBCCC761-5772-D049-C2FA-E3E079B85A84}"/>
              </a:ext>
            </a:extLst>
          </p:cNvPr>
          <p:cNvSpPr txBox="1"/>
          <p:nvPr/>
        </p:nvSpPr>
        <p:spPr>
          <a:xfrm>
            <a:off x="810158" y="2815638"/>
            <a:ext cx="2681624" cy="621407"/>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56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79" baseline="0">
                <a:solidFill>
                  <a:srgbClr val="464646"/>
                </a:solidFill>
                <a:uFillTx/>
                <a:latin typeface="Open Sans Bold"/>
                <a:ea typeface="Open Sans Bold"/>
                <a:cs typeface="Open Sans Bold"/>
              </a:rPr>
              <a:t> Watching someone</a:t>
            </a:r>
          </a:p>
          <a:p>
            <a:pPr marL="0" marR="0" lvl="0" indent="0" algn="just" defTabSz="914400" rtl="0" fontAlgn="auto" hangingPunct="1">
              <a:lnSpc>
                <a:spcPts val="256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79" baseline="0">
                <a:solidFill>
                  <a:srgbClr val="464646"/>
                </a:solidFill>
                <a:uFillTx/>
                <a:latin typeface="Open Sans Bold"/>
                <a:ea typeface="Open Sans Bold"/>
                <a:cs typeface="Open Sans Bold"/>
              </a:rPr>
              <a:t> Trying it myself</a:t>
            </a:r>
          </a:p>
        </p:txBody>
      </p:sp>
      <p:sp>
        <p:nvSpPr>
          <p:cNvPr id="27" name="Freeform 27">
            <a:extLst>
              <a:ext uri="{FF2B5EF4-FFF2-40B4-BE49-F238E27FC236}">
                <a16:creationId xmlns:a16="http://schemas.microsoft.com/office/drawing/2014/main" id="{1D91C22E-58DA-8404-C46E-DEEB5CE6E32F}"/>
              </a:ext>
            </a:extLst>
          </p:cNvPr>
          <p:cNvSpPr/>
          <p:nvPr/>
        </p:nvSpPr>
        <p:spPr>
          <a:xfrm>
            <a:off x="524856" y="3229459"/>
            <a:ext cx="238219" cy="238219"/>
          </a:xfrm>
          <a:custGeom>
            <a:avLst/>
            <a:gdLst>
              <a:gd name="f0" fmla="val w"/>
              <a:gd name="f1" fmla="val h"/>
              <a:gd name="f2" fmla="val 0"/>
              <a:gd name="f3" fmla="val 238217"/>
              <a:gd name="f4" fmla="*/ f0 1 238217"/>
              <a:gd name="f5" fmla="*/ f1 1 238217"/>
              <a:gd name="f6" fmla="val f2"/>
              <a:gd name="f7" fmla="val f3"/>
              <a:gd name="f8" fmla="+- f7 0 f6"/>
              <a:gd name="f9" fmla="*/ f8 1 238217"/>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38217" h="238217">
                <a:moveTo>
                  <a:pt x="f2" y="f2"/>
                </a:moveTo>
                <a:lnTo>
                  <a:pt x="f3" y="f2"/>
                </a:lnTo>
                <a:lnTo>
                  <a:pt x="f3" y="f3"/>
                </a:lnTo>
                <a:lnTo>
                  <a:pt x="f2" y="f3"/>
                </a:lnTo>
                <a:lnTo>
                  <a:pt x="f2" y="f2"/>
                </a:lnTo>
                <a:close/>
              </a:path>
            </a:pathLst>
          </a:custGeom>
          <a:blipFill>
            <a:blip>
              <a:alphaModFix/>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8" name="Freeform 28">
            <a:extLst>
              <a:ext uri="{FF2B5EF4-FFF2-40B4-BE49-F238E27FC236}">
                <a16:creationId xmlns:a16="http://schemas.microsoft.com/office/drawing/2014/main" id="{450EFBC2-A69D-779E-4CF7-A1CAA9CB0FF2}"/>
              </a:ext>
            </a:extLst>
          </p:cNvPr>
          <p:cNvSpPr/>
          <p:nvPr/>
        </p:nvSpPr>
        <p:spPr>
          <a:xfrm>
            <a:off x="3801398" y="2901363"/>
            <a:ext cx="238219" cy="238219"/>
          </a:xfrm>
          <a:custGeom>
            <a:avLst/>
            <a:gdLst>
              <a:gd name="f0" fmla="val w"/>
              <a:gd name="f1" fmla="val h"/>
              <a:gd name="f2" fmla="val 0"/>
              <a:gd name="f3" fmla="val 238217"/>
              <a:gd name="f4" fmla="*/ f0 1 238217"/>
              <a:gd name="f5" fmla="*/ f1 1 238217"/>
              <a:gd name="f6" fmla="val f2"/>
              <a:gd name="f7" fmla="val f3"/>
              <a:gd name="f8" fmla="+- f7 0 f6"/>
              <a:gd name="f9" fmla="*/ f8 1 238217"/>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38217" h="238217">
                <a:moveTo>
                  <a:pt x="f2" y="f2"/>
                </a:moveTo>
                <a:lnTo>
                  <a:pt x="f3" y="f2"/>
                </a:lnTo>
                <a:lnTo>
                  <a:pt x="f3" y="f3"/>
                </a:lnTo>
                <a:lnTo>
                  <a:pt x="f2" y="f3"/>
                </a:lnTo>
                <a:lnTo>
                  <a:pt x="f2" y="f2"/>
                </a:lnTo>
                <a:close/>
              </a:path>
            </a:pathLst>
          </a:custGeom>
          <a:blipFill>
            <a:blip>
              <a:alphaModFix/>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9" name="Freeform 29">
            <a:extLst>
              <a:ext uri="{FF2B5EF4-FFF2-40B4-BE49-F238E27FC236}">
                <a16:creationId xmlns:a16="http://schemas.microsoft.com/office/drawing/2014/main" id="{5EE93512-D9CF-79C4-7B1A-B6624FCD8FED}"/>
              </a:ext>
            </a:extLst>
          </p:cNvPr>
          <p:cNvSpPr/>
          <p:nvPr/>
        </p:nvSpPr>
        <p:spPr>
          <a:xfrm>
            <a:off x="3801398" y="3264654"/>
            <a:ext cx="238219" cy="238219"/>
          </a:xfrm>
          <a:custGeom>
            <a:avLst/>
            <a:gdLst>
              <a:gd name="f0" fmla="val w"/>
              <a:gd name="f1" fmla="val h"/>
              <a:gd name="f2" fmla="val 0"/>
              <a:gd name="f3" fmla="val 238217"/>
              <a:gd name="f4" fmla="*/ f0 1 238217"/>
              <a:gd name="f5" fmla="*/ f1 1 238217"/>
              <a:gd name="f6" fmla="val f2"/>
              <a:gd name="f7" fmla="val f3"/>
              <a:gd name="f8" fmla="+- f7 0 f6"/>
              <a:gd name="f9" fmla="*/ f8 1 238217"/>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38217" h="238217">
                <a:moveTo>
                  <a:pt x="f2" y="f2"/>
                </a:moveTo>
                <a:lnTo>
                  <a:pt x="f3" y="f2"/>
                </a:lnTo>
                <a:lnTo>
                  <a:pt x="f3" y="f3"/>
                </a:lnTo>
                <a:lnTo>
                  <a:pt x="f2" y="f3"/>
                </a:lnTo>
                <a:lnTo>
                  <a:pt x="f2" y="f2"/>
                </a:lnTo>
                <a:close/>
              </a:path>
            </a:pathLst>
          </a:custGeom>
          <a:blipFill>
            <a:blip>
              <a:alphaModFix/>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30" name="Group 30">
            <a:extLst>
              <a:ext uri="{FF2B5EF4-FFF2-40B4-BE49-F238E27FC236}">
                <a16:creationId xmlns:a16="http://schemas.microsoft.com/office/drawing/2014/main" id="{9B1E9245-0666-05D2-6639-567FC1F5DAAB}"/>
              </a:ext>
            </a:extLst>
          </p:cNvPr>
          <p:cNvGrpSpPr/>
          <p:nvPr/>
        </p:nvGrpSpPr>
        <p:grpSpPr>
          <a:xfrm>
            <a:off x="905960" y="4163775"/>
            <a:ext cx="5418066" cy="309652"/>
            <a:chOff x="905960" y="4163775"/>
            <a:chExt cx="5418066" cy="309652"/>
          </a:xfrm>
        </p:grpSpPr>
        <p:sp>
          <p:nvSpPr>
            <p:cNvPr id="31" name="Freeform 31">
              <a:extLst>
                <a:ext uri="{FF2B5EF4-FFF2-40B4-BE49-F238E27FC236}">
                  <a16:creationId xmlns:a16="http://schemas.microsoft.com/office/drawing/2014/main" id="{F3B875E0-F87A-F803-81EC-DC1FE01770D8}"/>
                </a:ext>
              </a:extLst>
            </p:cNvPr>
            <p:cNvSpPr/>
            <p:nvPr/>
          </p:nvSpPr>
          <p:spPr>
            <a:xfrm>
              <a:off x="905960" y="4235208"/>
              <a:ext cx="238219" cy="238219"/>
            </a:xfrm>
            <a:custGeom>
              <a:avLst/>
              <a:gdLst>
                <a:gd name="f0" fmla="val w"/>
                <a:gd name="f1" fmla="val h"/>
                <a:gd name="f2" fmla="val 0"/>
                <a:gd name="f3" fmla="val 317623"/>
                <a:gd name="f4" fmla="*/ f0 1 317623"/>
                <a:gd name="f5" fmla="*/ f1 1 317623"/>
                <a:gd name="f6" fmla="val f2"/>
                <a:gd name="f7" fmla="val f3"/>
                <a:gd name="f8" fmla="+- f7 0 f6"/>
                <a:gd name="f9" fmla="*/ f8 1 317623"/>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317623" h="317623">
                  <a:moveTo>
                    <a:pt x="f2" y="f2"/>
                  </a:moveTo>
                  <a:lnTo>
                    <a:pt x="f3" y="f2"/>
                  </a:lnTo>
                  <a:lnTo>
                    <a:pt x="f3" y="f3"/>
                  </a:lnTo>
                  <a:lnTo>
                    <a:pt x="f2" y="f3"/>
                  </a:lnTo>
                  <a:lnTo>
                    <a:pt x="f2" y="f2"/>
                  </a:lnTo>
                  <a:close/>
                </a:path>
              </a:pathLst>
            </a:custGeom>
            <a:blipFill>
              <a:blip>
                <a:alphaModFix/>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2" name="TextBox 32">
              <a:extLst>
                <a:ext uri="{FF2B5EF4-FFF2-40B4-BE49-F238E27FC236}">
                  <a16:creationId xmlns:a16="http://schemas.microsoft.com/office/drawing/2014/main" id="{76C26333-B574-210D-CD0B-8AF1ECCBE5A3}"/>
                </a:ext>
              </a:extLst>
            </p:cNvPr>
            <p:cNvSpPr txBox="1"/>
            <p:nvPr/>
          </p:nvSpPr>
          <p:spPr>
            <a:xfrm>
              <a:off x="3303681" y="4163775"/>
              <a:ext cx="1855738" cy="294747"/>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735"/>
                </a:lnSpc>
                <a:spcBef>
                  <a:spcPts val="0"/>
                </a:spcBef>
                <a:spcAft>
                  <a:spcPts val="0"/>
                </a:spcAft>
                <a:buNone/>
                <a:tabLst/>
                <a:defRPr sz="1800" b="0" i="0" u="none" strike="noStrike" kern="0" cap="none" spc="0" baseline="0">
                  <a:solidFill>
                    <a:srgbClr val="000000"/>
                  </a:solidFill>
                  <a:uFillTx/>
                </a:defRPr>
              </a:pPr>
              <a:r>
                <a:rPr lang="en-US" sz="1494" b="0" i="0" u="none" strike="noStrike" kern="1200" cap="none" spc="85" baseline="0">
                  <a:solidFill>
                    <a:srgbClr val="464646"/>
                  </a:solidFill>
                  <a:uFillTx/>
                  <a:latin typeface="Open Sans"/>
                  <a:ea typeface="Open Sans"/>
                  <a:cs typeface="Open Sans"/>
                </a:rPr>
                <a:t>After trying first</a:t>
              </a:r>
            </a:p>
          </p:txBody>
        </p:sp>
        <p:sp>
          <p:nvSpPr>
            <p:cNvPr id="33" name="TextBox 33">
              <a:extLst>
                <a:ext uri="{FF2B5EF4-FFF2-40B4-BE49-F238E27FC236}">
                  <a16:creationId xmlns:a16="http://schemas.microsoft.com/office/drawing/2014/main" id="{E93BF4CA-3D4F-AF81-A53F-DDAE727A7F2E}"/>
                </a:ext>
              </a:extLst>
            </p:cNvPr>
            <p:cNvSpPr txBox="1"/>
            <p:nvPr/>
          </p:nvSpPr>
          <p:spPr>
            <a:xfrm>
              <a:off x="5795384" y="4163775"/>
              <a:ext cx="528642" cy="294747"/>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735"/>
                </a:lnSpc>
                <a:spcBef>
                  <a:spcPts val="0"/>
                </a:spcBef>
                <a:spcAft>
                  <a:spcPts val="0"/>
                </a:spcAft>
                <a:buNone/>
                <a:tabLst/>
                <a:defRPr sz="1800" b="0" i="0" u="none" strike="noStrike" kern="0" cap="none" spc="0" baseline="0">
                  <a:solidFill>
                    <a:srgbClr val="000000"/>
                  </a:solidFill>
                  <a:uFillTx/>
                </a:defRPr>
              </a:pPr>
              <a:r>
                <a:rPr lang="en-US" sz="1494" b="0" i="0" u="none" strike="noStrike" kern="1200" cap="none" spc="85" baseline="0">
                  <a:solidFill>
                    <a:srgbClr val="464646"/>
                  </a:solidFill>
                  <a:uFillTx/>
                  <a:latin typeface="Open Sans"/>
                  <a:ea typeface="Open Sans"/>
                  <a:cs typeface="Open Sans"/>
                </a:rPr>
                <a:t>Both</a:t>
              </a:r>
            </a:p>
          </p:txBody>
        </p:sp>
        <p:sp>
          <p:nvSpPr>
            <p:cNvPr id="34" name="TextBox 34">
              <a:extLst>
                <a:ext uri="{FF2B5EF4-FFF2-40B4-BE49-F238E27FC236}">
                  <a16:creationId xmlns:a16="http://schemas.microsoft.com/office/drawing/2014/main" id="{390020B8-7D4E-E487-6BD9-961959471F3A}"/>
                </a:ext>
              </a:extLst>
            </p:cNvPr>
            <p:cNvSpPr txBox="1"/>
            <p:nvPr/>
          </p:nvSpPr>
          <p:spPr>
            <a:xfrm>
              <a:off x="1259503" y="4163775"/>
              <a:ext cx="1408212" cy="294747"/>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735"/>
                </a:lnSpc>
                <a:spcBef>
                  <a:spcPts val="0"/>
                </a:spcBef>
                <a:spcAft>
                  <a:spcPts val="0"/>
                </a:spcAft>
                <a:buNone/>
                <a:tabLst/>
                <a:defRPr sz="1800" b="0" i="0" u="none" strike="noStrike" kern="0" cap="none" spc="0" baseline="0">
                  <a:solidFill>
                    <a:srgbClr val="000000"/>
                  </a:solidFill>
                  <a:uFillTx/>
                </a:defRPr>
              </a:pPr>
              <a:r>
                <a:rPr lang="en-US" sz="1494" b="0" i="0" u="none" strike="noStrike" kern="1200" cap="none" spc="85" baseline="0">
                  <a:solidFill>
                    <a:srgbClr val="464646"/>
                  </a:solidFill>
                  <a:uFillTx/>
                  <a:latin typeface="Open Sans"/>
                  <a:ea typeface="Open Sans"/>
                  <a:cs typeface="Open Sans"/>
                </a:rPr>
                <a:t>Immediately</a:t>
              </a:r>
            </a:p>
          </p:txBody>
        </p:sp>
        <p:sp>
          <p:nvSpPr>
            <p:cNvPr id="35" name="Freeform 35">
              <a:extLst>
                <a:ext uri="{FF2B5EF4-FFF2-40B4-BE49-F238E27FC236}">
                  <a16:creationId xmlns:a16="http://schemas.microsoft.com/office/drawing/2014/main" id="{3F20BE4E-E25F-2E71-9C5A-FA2C951E8C96}"/>
                </a:ext>
              </a:extLst>
            </p:cNvPr>
            <p:cNvSpPr/>
            <p:nvPr/>
          </p:nvSpPr>
          <p:spPr>
            <a:xfrm>
              <a:off x="2985269" y="4235208"/>
              <a:ext cx="238219" cy="238219"/>
            </a:xfrm>
            <a:custGeom>
              <a:avLst/>
              <a:gdLst>
                <a:gd name="f0" fmla="val w"/>
                <a:gd name="f1" fmla="val h"/>
                <a:gd name="f2" fmla="val 0"/>
                <a:gd name="f3" fmla="val 317623"/>
                <a:gd name="f4" fmla="*/ f0 1 317623"/>
                <a:gd name="f5" fmla="*/ f1 1 317623"/>
                <a:gd name="f6" fmla="val f2"/>
                <a:gd name="f7" fmla="val f3"/>
                <a:gd name="f8" fmla="+- f7 0 f6"/>
                <a:gd name="f9" fmla="*/ f8 1 317623"/>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317623" h="317623">
                  <a:moveTo>
                    <a:pt x="f2" y="f2"/>
                  </a:moveTo>
                  <a:lnTo>
                    <a:pt x="f3" y="f2"/>
                  </a:lnTo>
                  <a:lnTo>
                    <a:pt x="f3" y="f3"/>
                  </a:lnTo>
                  <a:lnTo>
                    <a:pt x="f2" y="f3"/>
                  </a:lnTo>
                  <a:lnTo>
                    <a:pt x="f2" y="f2"/>
                  </a:lnTo>
                  <a:close/>
                </a:path>
              </a:pathLst>
            </a:custGeom>
            <a:blipFill>
              <a:blip>
                <a:alphaModFix/>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6" name="Freeform 36">
              <a:extLst>
                <a:ext uri="{FF2B5EF4-FFF2-40B4-BE49-F238E27FC236}">
                  <a16:creationId xmlns:a16="http://schemas.microsoft.com/office/drawing/2014/main" id="{3F150A97-E5EE-6F8C-C1C2-07F8DD04DA27}"/>
                </a:ext>
              </a:extLst>
            </p:cNvPr>
            <p:cNvSpPr/>
            <p:nvPr/>
          </p:nvSpPr>
          <p:spPr>
            <a:xfrm>
              <a:off x="5486784" y="4235208"/>
              <a:ext cx="238219" cy="238219"/>
            </a:xfrm>
            <a:custGeom>
              <a:avLst/>
              <a:gdLst>
                <a:gd name="f0" fmla="val w"/>
                <a:gd name="f1" fmla="val h"/>
                <a:gd name="f2" fmla="val 0"/>
                <a:gd name="f3" fmla="val 317623"/>
                <a:gd name="f4" fmla="val 317622"/>
                <a:gd name="f5" fmla="*/ f0 1 317623"/>
                <a:gd name="f6" fmla="*/ f1 1 317623"/>
                <a:gd name="f7" fmla="val f2"/>
                <a:gd name="f8" fmla="val f3"/>
                <a:gd name="f9" fmla="+- f8 0 f7"/>
                <a:gd name="f10" fmla="*/ f9 1 317623"/>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317623" h="317623">
                  <a:moveTo>
                    <a:pt x="f2" y="f2"/>
                  </a:moveTo>
                  <a:lnTo>
                    <a:pt x="f4" y="f2"/>
                  </a:lnTo>
                  <a:lnTo>
                    <a:pt x="f4" y="f3"/>
                  </a:lnTo>
                  <a:lnTo>
                    <a:pt x="f2" y="f3"/>
                  </a:lnTo>
                  <a:lnTo>
                    <a:pt x="f2" y="f2"/>
                  </a:lnTo>
                  <a:close/>
                </a:path>
              </a:pathLst>
            </a:custGeom>
            <a:blipFill>
              <a:blip>
                <a:alphaModFix/>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37" name="Freeform 37">
            <a:extLst>
              <a:ext uri="{FF2B5EF4-FFF2-40B4-BE49-F238E27FC236}">
                <a16:creationId xmlns:a16="http://schemas.microsoft.com/office/drawing/2014/main" id="{DF971208-F16E-7A5C-226D-74CBB3DB3F62}"/>
              </a:ext>
            </a:extLst>
          </p:cNvPr>
          <p:cNvSpPr/>
          <p:nvPr/>
        </p:nvSpPr>
        <p:spPr>
          <a:xfrm>
            <a:off x="524856" y="2901363"/>
            <a:ext cx="238219" cy="238219"/>
          </a:xfrm>
          <a:custGeom>
            <a:avLst/>
            <a:gdLst>
              <a:gd name="f0" fmla="val w"/>
              <a:gd name="f1" fmla="val h"/>
              <a:gd name="f2" fmla="val 0"/>
              <a:gd name="f3" fmla="val 238217"/>
              <a:gd name="f4" fmla="*/ f0 1 238217"/>
              <a:gd name="f5" fmla="*/ f1 1 238217"/>
              <a:gd name="f6" fmla="val f2"/>
              <a:gd name="f7" fmla="val f3"/>
              <a:gd name="f8" fmla="+- f7 0 f6"/>
              <a:gd name="f9" fmla="*/ f8 1 238217"/>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38217" h="238217">
                <a:moveTo>
                  <a:pt x="f2" y="f2"/>
                </a:moveTo>
                <a:lnTo>
                  <a:pt x="f3" y="f2"/>
                </a:lnTo>
                <a:lnTo>
                  <a:pt x="f3" y="f3"/>
                </a:lnTo>
                <a:lnTo>
                  <a:pt x="f2" y="f3"/>
                </a:lnTo>
                <a:lnTo>
                  <a:pt x="f2" y="f2"/>
                </a:lnTo>
                <a:close/>
              </a:path>
            </a:pathLst>
          </a:custGeom>
          <a:blipFill>
            <a:blip>
              <a:alphaModFix/>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38" name="Group 38">
            <a:extLst>
              <a:ext uri="{FF2B5EF4-FFF2-40B4-BE49-F238E27FC236}">
                <a16:creationId xmlns:a16="http://schemas.microsoft.com/office/drawing/2014/main" id="{C41AEC36-BE82-2E5B-92F6-F0EE2769C103}"/>
              </a:ext>
            </a:extLst>
          </p:cNvPr>
          <p:cNvGrpSpPr/>
          <p:nvPr/>
        </p:nvGrpSpPr>
        <p:grpSpPr>
          <a:xfrm>
            <a:off x="5785774" y="5325776"/>
            <a:ext cx="1310307" cy="446593"/>
            <a:chOff x="5785774" y="5325776"/>
            <a:chExt cx="1310307" cy="446593"/>
          </a:xfrm>
        </p:grpSpPr>
        <p:sp>
          <p:nvSpPr>
            <p:cNvPr id="39" name="Freeform 39">
              <a:extLst>
                <a:ext uri="{FF2B5EF4-FFF2-40B4-BE49-F238E27FC236}">
                  <a16:creationId xmlns:a16="http://schemas.microsoft.com/office/drawing/2014/main" id="{79346702-59F7-ED45-3D6D-73729C3AAE54}"/>
                </a:ext>
              </a:extLst>
            </p:cNvPr>
            <p:cNvSpPr/>
            <p:nvPr/>
          </p:nvSpPr>
          <p:spPr>
            <a:xfrm>
              <a:off x="5785774" y="5405512"/>
              <a:ext cx="1310307" cy="366857"/>
            </a:xfrm>
            <a:custGeom>
              <a:avLst/>
              <a:gdLst>
                <a:gd name="f0" fmla="val w"/>
                <a:gd name="f1" fmla="val h"/>
                <a:gd name="f2" fmla="val 0"/>
                <a:gd name="f3" fmla="val 469584"/>
                <a:gd name="f4" fmla="val 131474"/>
                <a:gd name="f5" fmla="val 65737"/>
                <a:gd name="f6" fmla="val 403847"/>
                <a:gd name="f7" fmla="val 440153"/>
                <a:gd name="f8" fmla="val 29431"/>
                <a:gd name="f9" fmla="val 83172"/>
                <a:gd name="f10" fmla="val 462658"/>
                <a:gd name="f11" fmla="val 99892"/>
                <a:gd name="f12" fmla="val 450330"/>
                <a:gd name="f13" fmla="val 112220"/>
                <a:gd name="f14" fmla="val 438002"/>
                <a:gd name="f15" fmla="val 124548"/>
                <a:gd name="f16" fmla="val 421282"/>
                <a:gd name="f17" fmla="val 48302"/>
                <a:gd name="f18" fmla="val 31582"/>
                <a:gd name="f19" fmla="val 19254"/>
                <a:gd name="f20" fmla="val 6926"/>
                <a:gd name="f21" fmla="*/ f0 1 469584"/>
                <a:gd name="f22" fmla="*/ f1 1 131474"/>
                <a:gd name="f23" fmla="val f2"/>
                <a:gd name="f24" fmla="val f3"/>
                <a:gd name="f25" fmla="val f4"/>
                <a:gd name="f26" fmla="+- f25 0 f23"/>
                <a:gd name="f27" fmla="+- f24 0 f23"/>
                <a:gd name="f28" fmla="*/ f27 1 469584"/>
                <a:gd name="f29" fmla="*/ f26 1 1314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69584" h="131474">
                  <a:moveTo>
                    <a:pt x="f5" y="f2"/>
                  </a:moveTo>
                  <a:lnTo>
                    <a:pt x="f6" y="f2"/>
                  </a:lnTo>
                  <a:cubicBezTo>
                    <a:pt x="f7" y="f2"/>
                    <a:pt x="f3" y="f8"/>
                    <a:pt x="f3" y="f5"/>
                  </a:cubicBezTo>
                  <a:lnTo>
                    <a:pt x="f3" y="f5"/>
                  </a:lnTo>
                  <a:cubicBezTo>
                    <a:pt x="f3" y="f9"/>
                    <a:pt x="f10" y="f11"/>
                    <a:pt x="f12" y="f13"/>
                  </a:cubicBezTo>
                  <a:cubicBezTo>
                    <a:pt x="f14" y="f15"/>
                    <a:pt x="f16" y="f4"/>
                    <a:pt x="f6" y="f4"/>
                  </a:cubicBezTo>
                  <a:lnTo>
                    <a:pt x="f5" y="f4"/>
                  </a:lnTo>
                  <a:cubicBezTo>
                    <a:pt x="f17" y="f4"/>
                    <a:pt x="f18" y="f15"/>
                    <a:pt x="f19" y="f13"/>
                  </a:cubicBezTo>
                  <a:cubicBezTo>
                    <a:pt x="f20" y="f11"/>
                    <a:pt x="f2" y="f9"/>
                    <a:pt x="f2" y="f5"/>
                  </a:cubicBezTo>
                  <a:lnTo>
                    <a:pt x="f2" y="f5"/>
                  </a:lnTo>
                  <a:cubicBezTo>
                    <a:pt x="f2" y="f17"/>
                    <a:pt x="f20" y="f18"/>
                    <a:pt x="f19" y="f19"/>
                  </a:cubicBezTo>
                  <a:cubicBezTo>
                    <a:pt x="f18" y="f20"/>
                    <a:pt x="f17" y="f2"/>
                    <a:pt x="f5" y="f2"/>
                  </a:cubicBezTo>
                  <a:close/>
                </a:path>
              </a:pathLst>
            </a:custGeom>
            <a:solidFill>
              <a:srgbClr val="EFAB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0" name="TextBox 40">
              <a:extLst>
                <a:ext uri="{FF2B5EF4-FFF2-40B4-BE49-F238E27FC236}">
                  <a16:creationId xmlns:a16="http://schemas.microsoft.com/office/drawing/2014/main" id="{AF9C65E4-4628-9ADA-DA08-2B861210CFB1}"/>
                </a:ext>
              </a:extLst>
            </p:cNvPr>
            <p:cNvSpPr txBox="1"/>
            <p:nvPr/>
          </p:nvSpPr>
          <p:spPr>
            <a:xfrm>
              <a:off x="5785774" y="5325776"/>
              <a:ext cx="1310307" cy="44659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FFFFFF"/>
                  </a:solidFill>
                  <a:uFillTx/>
                  <a:latin typeface="Open Sans"/>
                  <a:ea typeface="Open Sans"/>
                  <a:cs typeface="Open Sans"/>
                </a:rPr>
                <a:t>Optional</a:t>
              </a:r>
            </a:p>
          </p:txBody>
        </p:sp>
      </p:grpSp>
      <p:grpSp>
        <p:nvGrpSpPr>
          <p:cNvPr id="41" name="Group 41">
            <a:extLst>
              <a:ext uri="{FF2B5EF4-FFF2-40B4-BE49-F238E27FC236}">
                <a16:creationId xmlns:a16="http://schemas.microsoft.com/office/drawing/2014/main" id="{D1739C85-2307-532E-2A5B-7DF1D1E21F87}"/>
              </a:ext>
            </a:extLst>
          </p:cNvPr>
          <p:cNvGrpSpPr/>
          <p:nvPr/>
        </p:nvGrpSpPr>
        <p:grpSpPr>
          <a:xfrm>
            <a:off x="143323" y="7111041"/>
            <a:ext cx="7194763" cy="1578346"/>
            <a:chOff x="143323" y="7111041"/>
            <a:chExt cx="7194763" cy="1578346"/>
          </a:xfrm>
        </p:grpSpPr>
        <p:grpSp>
          <p:nvGrpSpPr>
            <p:cNvPr id="42" name="Group 42">
              <a:extLst>
                <a:ext uri="{FF2B5EF4-FFF2-40B4-BE49-F238E27FC236}">
                  <a16:creationId xmlns:a16="http://schemas.microsoft.com/office/drawing/2014/main" id="{B2008F05-10A2-EE4B-8ED3-F6B0A4A0C21E}"/>
                </a:ext>
              </a:extLst>
            </p:cNvPr>
            <p:cNvGrpSpPr/>
            <p:nvPr/>
          </p:nvGrpSpPr>
          <p:grpSpPr>
            <a:xfrm>
              <a:off x="311051" y="7151805"/>
              <a:ext cx="7027035" cy="1537573"/>
              <a:chOff x="311051" y="7151805"/>
              <a:chExt cx="7027035" cy="1537573"/>
            </a:xfrm>
          </p:grpSpPr>
          <p:sp>
            <p:nvSpPr>
              <p:cNvPr id="43" name="Freeform 43">
                <a:extLst>
                  <a:ext uri="{FF2B5EF4-FFF2-40B4-BE49-F238E27FC236}">
                    <a16:creationId xmlns:a16="http://schemas.microsoft.com/office/drawing/2014/main" id="{E7BC28AF-3899-10BF-9AC1-B2555CC72B62}"/>
                  </a:ext>
                </a:extLst>
              </p:cNvPr>
              <p:cNvSpPr/>
              <p:nvPr/>
            </p:nvSpPr>
            <p:spPr>
              <a:xfrm>
                <a:off x="311051" y="7231541"/>
                <a:ext cx="7027035" cy="1457837"/>
              </a:xfrm>
              <a:custGeom>
                <a:avLst/>
                <a:gdLst>
                  <a:gd name="f0" fmla="val w"/>
                  <a:gd name="f1" fmla="val h"/>
                  <a:gd name="f2" fmla="val 0"/>
                  <a:gd name="f3" fmla="val 2518331"/>
                  <a:gd name="f4" fmla="val 522456"/>
                  <a:gd name="f5" fmla="*/ f0 1 2518331"/>
                  <a:gd name="f6" fmla="*/ f1 1 522456"/>
                  <a:gd name="f7" fmla="val f2"/>
                  <a:gd name="f8" fmla="val f3"/>
                  <a:gd name="f9" fmla="val f4"/>
                  <a:gd name="f10" fmla="+- f9 0 f7"/>
                  <a:gd name="f11" fmla="+- f8 0 f7"/>
                  <a:gd name="f12" fmla="*/ f11 1 2518331"/>
                  <a:gd name="f13" fmla="*/ f10 1 522456"/>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2518331" h="522456">
                    <a:moveTo>
                      <a:pt x="f2" y="f2"/>
                    </a:moveTo>
                    <a:lnTo>
                      <a:pt x="f3" y="f2"/>
                    </a:lnTo>
                    <a:lnTo>
                      <a:pt x="f3" y="f4"/>
                    </a:lnTo>
                    <a:lnTo>
                      <a:pt x="f2" y="f4"/>
                    </a:lnTo>
                    <a:close/>
                  </a:path>
                </a:pathLst>
              </a:custGeom>
              <a:solidFill>
                <a:srgbClr val="FFF3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4" name="TextBox 44">
                <a:extLst>
                  <a:ext uri="{FF2B5EF4-FFF2-40B4-BE49-F238E27FC236}">
                    <a16:creationId xmlns:a16="http://schemas.microsoft.com/office/drawing/2014/main" id="{4E8C6BD6-924B-73F8-05F2-8C5BA7506A44}"/>
                  </a:ext>
                </a:extLst>
              </p:cNvPr>
              <p:cNvSpPr txBox="1"/>
              <p:nvPr/>
            </p:nvSpPr>
            <p:spPr>
              <a:xfrm>
                <a:off x="311051" y="7151805"/>
                <a:ext cx="7027035" cy="153757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45" name="TextBox 45">
              <a:extLst>
                <a:ext uri="{FF2B5EF4-FFF2-40B4-BE49-F238E27FC236}">
                  <a16:creationId xmlns:a16="http://schemas.microsoft.com/office/drawing/2014/main" id="{29EDB040-0812-6FD2-F9F4-16D581FAC522}"/>
                </a:ext>
              </a:extLst>
            </p:cNvPr>
            <p:cNvSpPr txBox="1"/>
            <p:nvPr/>
          </p:nvSpPr>
          <p:spPr>
            <a:xfrm>
              <a:off x="643216" y="7465262"/>
              <a:ext cx="6179844" cy="1224125"/>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Languages</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Languages you speak or understand:</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__________________________________________________________________________________________________________________________________________________________</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p:txBody>
        </p:sp>
        <p:grpSp>
          <p:nvGrpSpPr>
            <p:cNvPr id="46" name="Group 46">
              <a:extLst>
                <a:ext uri="{FF2B5EF4-FFF2-40B4-BE49-F238E27FC236}">
                  <a16:creationId xmlns:a16="http://schemas.microsoft.com/office/drawing/2014/main" id="{032B7B0D-0B98-940D-203F-FCDA47EE3C1A}"/>
                </a:ext>
              </a:extLst>
            </p:cNvPr>
            <p:cNvGrpSpPr/>
            <p:nvPr/>
          </p:nvGrpSpPr>
          <p:grpSpPr>
            <a:xfrm>
              <a:off x="143323" y="7111041"/>
              <a:ext cx="499893" cy="499893"/>
              <a:chOff x="143323" y="7111041"/>
              <a:chExt cx="499893" cy="499893"/>
            </a:xfrm>
          </p:grpSpPr>
          <p:sp>
            <p:nvSpPr>
              <p:cNvPr id="47" name="Freeform 47">
                <a:extLst>
                  <a:ext uri="{FF2B5EF4-FFF2-40B4-BE49-F238E27FC236}">
                    <a16:creationId xmlns:a16="http://schemas.microsoft.com/office/drawing/2014/main" id="{B6751929-3B38-F809-313F-6534E89F9C93}"/>
                  </a:ext>
                </a:extLst>
              </p:cNvPr>
              <p:cNvSpPr/>
              <p:nvPr/>
            </p:nvSpPr>
            <p:spPr>
              <a:xfrm>
                <a:off x="143323" y="7111041"/>
                <a:ext cx="499893" cy="499893"/>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EFAB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8" name="TextBox 48">
                <a:extLst>
                  <a:ext uri="{FF2B5EF4-FFF2-40B4-BE49-F238E27FC236}">
                    <a16:creationId xmlns:a16="http://schemas.microsoft.com/office/drawing/2014/main" id="{13F4F5CE-7695-8662-53EA-3A3753F3D82A}"/>
                  </a:ext>
                </a:extLst>
              </p:cNvPr>
              <p:cNvSpPr txBox="1"/>
              <p:nvPr/>
            </p:nvSpPr>
            <p:spPr>
              <a:xfrm>
                <a:off x="190186" y="7140330"/>
                <a:ext cx="406167" cy="42374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49" name="TextBox 49">
              <a:extLst>
                <a:ext uri="{FF2B5EF4-FFF2-40B4-BE49-F238E27FC236}">
                  <a16:creationId xmlns:a16="http://schemas.microsoft.com/office/drawing/2014/main" id="{40D54FAE-1FEB-0880-6129-50C44B4A552E}"/>
                </a:ext>
              </a:extLst>
            </p:cNvPr>
            <p:cNvSpPr txBox="1"/>
            <p:nvPr/>
          </p:nvSpPr>
          <p:spPr>
            <a:xfrm>
              <a:off x="181645" y="7256714"/>
              <a:ext cx="423248" cy="22997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464646"/>
                  </a:solidFill>
                  <a:uFillTx/>
                  <a:latin typeface="Open Sans Bold"/>
                  <a:ea typeface="Open Sans Bold"/>
                  <a:cs typeface="Open Sans Bold"/>
                </a:rPr>
                <a:t>7</a:t>
              </a:r>
            </a:p>
          </p:txBody>
        </p:sp>
      </p:grpSp>
      <p:grpSp>
        <p:nvGrpSpPr>
          <p:cNvPr id="50" name="Group 50">
            <a:extLst>
              <a:ext uri="{FF2B5EF4-FFF2-40B4-BE49-F238E27FC236}">
                <a16:creationId xmlns:a16="http://schemas.microsoft.com/office/drawing/2014/main" id="{F4636454-CB40-75CE-534D-ED6FC401734F}"/>
              </a:ext>
            </a:extLst>
          </p:cNvPr>
          <p:cNvGrpSpPr/>
          <p:nvPr/>
        </p:nvGrpSpPr>
        <p:grpSpPr>
          <a:xfrm>
            <a:off x="5785774" y="7283324"/>
            <a:ext cx="1310307" cy="446592"/>
            <a:chOff x="5785774" y="7283324"/>
            <a:chExt cx="1310307" cy="446592"/>
          </a:xfrm>
        </p:grpSpPr>
        <p:sp>
          <p:nvSpPr>
            <p:cNvPr id="51" name="Freeform 51">
              <a:extLst>
                <a:ext uri="{FF2B5EF4-FFF2-40B4-BE49-F238E27FC236}">
                  <a16:creationId xmlns:a16="http://schemas.microsoft.com/office/drawing/2014/main" id="{B23534F2-81BE-85BC-9527-358B5EC4AEB3}"/>
                </a:ext>
              </a:extLst>
            </p:cNvPr>
            <p:cNvSpPr/>
            <p:nvPr/>
          </p:nvSpPr>
          <p:spPr>
            <a:xfrm>
              <a:off x="5785774" y="7363050"/>
              <a:ext cx="1310307" cy="366857"/>
            </a:xfrm>
            <a:custGeom>
              <a:avLst/>
              <a:gdLst>
                <a:gd name="f0" fmla="val w"/>
                <a:gd name="f1" fmla="val h"/>
                <a:gd name="f2" fmla="val 0"/>
                <a:gd name="f3" fmla="val 469584"/>
                <a:gd name="f4" fmla="val 131474"/>
                <a:gd name="f5" fmla="val 65737"/>
                <a:gd name="f6" fmla="val 403847"/>
                <a:gd name="f7" fmla="val 440153"/>
                <a:gd name="f8" fmla="val 29431"/>
                <a:gd name="f9" fmla="val 83172"/>
                <a:gd name="f10" fmla="val 462658"/>
                <a:gd name="f11" fmla="val 99892"/>
                <a:gd name="f12" fmla="val 450330"/>
                <a:gd name="f13" fmla="val 112220"/>
                <a:gd name="f14" fmla="val 438002"/>
                <a:gd name="f15" fmla="val 124548"/>
                <a:gd name="f16" fmla="val 421282"/>
                <a:gd name="f17" fmla="val 48302"/>
                <a:gd name="f18" fmla="val 31582"/>
                <a:gd name="f19" fmla="val 19254"/>
                <a:gd name="f20" fmla="val 6926"/>
                <a:gd name="f21" fmla="*/ f0 1 469584"/>
                <a:gd name="f22" fmla="*/ f1 1 131474"/>
                <a:gd name="f23" fmla="val f2"/>
                <a:gd name="f24" fmla="val f3"/>
                <a:gd name="f25" fmla="val f4"/>
                <a:gd name="f26" fmla="+- f25 0 f23"/>
                <a:gd name="f27" fmla="+- f24 0 f23"/>
                <a:gd name="f28" fmla="*/ f27 1 469584"/>
                <a:gd name="f29" fmla="*/ f26 1 1314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69584" h="131474">
                  <a:moveTo>
                    <a:pt x="f5" y="f2"/>
                  </a:moveTo>
                  <a:lnTo>
                    <a:pt x="f6" y="f2"/>
                  </a:lnTo>
                  <a:cubicBezTo>
                    <a:pt x="f7" y="f2"/>
                    <a:pt x="f3" y="f8"/>
                    <a:pt x="f3" y="f5"/>
                  </a:cubicBezTo>
                  <a:lnTo>
                    <a:pt x="f3" y="f5"/>
                  </a:lnTo>
                  <a:cubicBezTo>
                    <a:pt x="f3" y="f9"/>
                    <a:pt x="f10" y="f11"/>
                    <a:pt x="f12" y="f13"/>
                  </a:cubicBezTo>
                  <a:cubicBezTo>
                    <a:pt x="f14" y="f15"/>
                    <a:pt x="f16" y="f4"/>
                    <a:pt x="f6" y="f4"/>
                  </a:cubicBezTo>
                  <a:lnTo>
                    <a:pt x="f5" y="f4"/>
                  </a:lnTo>
                  <a:cubicBezTo>
                    <a:pt x="f17" y="f4"/>
                    <a:pt x="f18" y="f15"/>
                    <a:pt x="f19" y="f13"/>
                  </a:cubicBezTo>
                  <a:cubicBezTo>
                    <a:pt x="f20" y="f11"/>
                    <a:pt x="f2" y="f9"/>
                    <a:pt x="f2" y="f5"/>
                  </a:cubicBezTo>
                  <a:lnTo>
                    <a:pt x="f2" y="f5"/>
                  </a:lnTo>
                  <a:cubicBezTo>
                    <a:pt x="f2" y="f17"/>
                    <a:pt x="f20" y="f18"/>
                    <a:pt x="f19" y="f19"/>
                  </a:cubicBezTo>
                  <a:cubicBezTo>
                    <a:pt x="f18" y="f20"/>
                    <a:pt x="f17" y="f2"/>
                    <a:pt x="f5" y="f2"/>
                  </a:cubicBezTo>
                  <a:close/>
                </a:path>
              </a:pathLst>
            </a:custGeom>
            <a:solidFill>
              <a:srgbClr val="EFAB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2" name="TextBox 52">
              <a:extLst>
                <a:ext uri="{FF2B5EF4-FFF2-40B4-BE49-F238E27FC236}">
                  <a16:creationId xmlns:a16="http://schemas.microsoft.com/office/drawing/2014/main" id="{919DD438-9E46-40B7-94F0-6BF664A61C12}"/>
                </a:ext>
              </a:extLst>
            </p:cNvPr>
            <p:cNvSpPr txBox="1"/>
            <p:nvPr/>
          </p:nvSpPr>
          <p:spPr>
            <a:xfrm>
              <a:off x="5785774" y="7283324"/>
              <a:ext cx="1310307" cy="44659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FFFFFF"/>
                  </a:solidFill>
                  <a:uFillTx/>
                  <a:latin typeface="Open Sans"/>
                  <a:ea typeface="Open Sans"/>
                  <a:cs typeface="Open Sans"/>
                </a:rPr>
                <a:t>Optional</a:t>
              </a:r>
            </a:p>
          </p:txBody>
        </p:sp>
      </p:grpSp>
      <p:grpSp>
        <p:nvGrpSpPr>
          <p:cNvPr id="53" name="Group 53">
            <a:extLst>
              <a:ext uri="{FF2B5EF4-FFF2-40B4-BE49-F238E27FC236}">
                <a16:creationId xmlns:a16="http://schemas.microsoft.com/office/drawing/2014/main" id="{393FA741-DA67-D049-707D-D60F541057F3}"/>
              </a:ext>
            </a:extLst>
          </p:cNvPr>
          <p:cNvGrpSpPr/>
          <p:nvPr/>
        </p:nvGrpSpPr>
        <p:grpSpPr>
          <a:xfrm>
            <a:off x="503505" y="8857884"/>
            <a:ext cx="6552983" cy="948424"/>
            <a:chOff x="503505" y="8857884"/>
            <a:chExt cx="6552983" cy="948424"/>
          </a:xfrm>
        </p:grpSpPr>
        <p:grpSp>
          <p:nvGrpSpPr>
            <p:cNvPr id="54" name="Group 54">
              <a:extLst>
                <a:ext uri="{FF2B5EF4-FFF2-40B4-BE49-F238E27FC236}">
                  <a16:creationId xmlns:a16="http://schemas.microsoft.com/office/drawing/2014/main" id="{E505C726-1D42-1AE6-A693-6EC92A354FE9}"/>
                </a:ext>
              </a:extLst>
            </p:cNvPr>
            <p:cNvGrpSpPr/>
            <p:nvPr/>
          </p:nvGrpSpPr>
          <p:grpSpPr>
            <a:xfrm>
              <a:off x="503505" y="8857884"/>
              <a:ext cx="320277" cy="948424"/>
              <a:chOff x="503505" y="8857884"/>
              <a:chExt cx="320277" cy="948424"/>
            </a:xfrm>
          </p:grpSpPr>
          <p:sp>
            <p:nvSpPr>
              <p:cNvPr id="55" name="Freeform 55">
                <a:extLst>
                  <a:ext uri="{FF2B5EF4-FFF2-40B4-BE49-F238E27FC236}">
                    <a16:creationId xmlns:a16="http://schemas.microsoft.com/office/drawing/2014/main" id="{E4A3AE7E-0AAC-19F0-6B1B-02B0CCA07EB6}"/>
                  </a:ext>
                </a:extLst>
              </p:cNvPr>
              <p:cNvSpPr/>
              <p:nvPr/>
            </p:nvSpPr>
            <p:spPr>
              <a:xfrm>
                <a:off x="503505" y="8857884"/>
                <a:ext cx="320277" cy="948424"/>
              </a:xfrm>
              <a:custGeom>
                <a:avLst/>
                <a:gdLst>
                  <a:gd name="f0" fmla="val w"/>
                  <a:gd name="f1" fmla="val h"/>
                  <a:gd name="f2" fmla="val 0"/>
                  <a:gd name="f3" fmla="val 274478"/>
                  <a:gd name="f4" fmla="val 812800"/>
                  <a:gd name="f5" fmla="*/ f0 1 274478"/>
                  <a:gd name="f6" fmla="*/ f1 1 812800"/>
                  <a:gd name="f7" fmla="val f2"/>
                  <a:gd name="f8" fmla="val f3"/>
                  <a:gd name="f9" fmla="val f4"/>
                  <a:gd name="f10" fmla="+- f9 0 f7"/>
                  <a:gd name="f11" fmla="+- f8 0 f7"/>
                  <a:gd name="f12" fmla="*/ f11 1 274478"/>
                  <a:gd name="f13" fmla="*/ f10 1 81280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274478" h="812800">
                    <a:moveTo>
                      <a:pt x="f2" y="f2"/>
                    </a:moveTo>
                    <a:lnTo>
                      <a:pt x="f3" y="f2"/>
                    </a:lnTo>
                    <a:lnTo>
                      <a:pt x="f3" y="f4"/>
                    </a:lnTo>
                    <a:lnTo>
                      <a:pt x="f2" y="f4"/>
                    </a:lnTo>
                    <a:close/>
                  </a:path>
                </a:pathLst>
              </a:custGeom>
              <a:gradFill>
                <a:gsLst>
                  <a:gs pos="0">
                    <a:srgbClr val="FA3DE1">
                      <a:alpha val="31000"/>
                    </a:srgbClr>
                  </a:gs>
                  <a:gs pos="100000">
                    <a:srgbClr val="FE8F28">
                      <a:alpha val="31000"/>
                    </a:srgbClr>
                  </a:gs>
                </a:gsLst>
                <a:lin ang="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6" name="TextBox 56">
                <a:extLst>
                  <a:ext uri="{FF2B5EF4-FFF2-40B4-BE49-F238E27FC236}">
                    <a16:creationId xmlns:a16="http://schemas.microsoft.com/office/drawing/2014/main" id="{7D3E893B-0339-EB04-49C3-D37618A6EF2B}"/>
                  </a:ext>
                </a:extLst>
              </p:cNvPr>
              <p:cNvSpPr txBox="1"/>
              <p:nvPr/>
            </p:nvSpPr>
            <p:spPr>
              <a:xfrm>
                <a:off x="503505" y="8880113"/>
                <a:ext cx="320277" cy="926195"/>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57" name="Group 57">
              <a:extLst>
                <a:ext uri="{FF2B5EF4-FFF2-40B4-BE49-F238E27FC236}">
                  <a16:creationId xmlns:a16="http://schemas.microsoft.com/office/drawing/2014/main" id="{FA150F41-D2CA-476B-BD9E-ADF40B15C63E}"/>
                </a:ext>
              </a:extLst>
            </p:cNvPr>
            <p:cNvGrpSpPr/>
            <p:nvPr/>
          </p:nvGrpSpPr>
          <p:grpSpPr>
            <a:xfrm>
              <a:off x="710260" y="8857884"/>
              <a:ext cx="6346228" cy="948424"/>
              <a:chOff x="710260" y="8857884"/>
              <a:chExt cx="6346228" cy="948424"/>
            </a:xfrm>
          </p:grpSpPr>
          <p:sp>
            <p:nvSpPr>
              <p:cNvPr id="58" name="Freeform 58">
                <a:extLst>
                  <a:ext uri="{FF2B5EF4-FFF2-40B4-BE49-F238E27FC236}">
                    <a16:creationId xmlns:a16="http://schemas.microsoft.com/office/drawing/2014/main" id="{82F377F2-4813-8011-9862-8DCE683B4E66}"/>
                  </a:ext>
                </a:extLst>
              </p:cNvPr>
              <p:cNvSpPr/>
              <p:nvPr/>
            </p:nvSpPr>
            <p:spPr>
              <a:xfrm>
                <a:off x="710260" y="8857884"/>
                <a:ext cx="6346228" cy="948424"/>
              </a:xfrm>
              <a:custGeom>
                <a:avLst/>
                <a:gdLst>
                  <a:gd name="f0" fmla="val w"/>
                  <a:gd name="f1" fmla="val h"/>
                  <a:gd name="f2" fmla="val 0"/>
                  <a:gd name="f3" fmla="val 5438696"/>
                  <a:gd name="f4" fmla="val 812800"/>
                  <a:gd name="f5" fmla="*/ f0 1 5438696"/>
                  <a:gd name="f6" fmla="*/ f1 1 812800"/>
                  <a:gd name="f7" fmla="val f2"/>
                  <a:gd name="f8" fmla="val f3"/>
                  <a:gd name="f9" fmla="val f4"/>
                  <a:gd name="f10" fmla="+- f9 0 f7"/>
                  <a:gd name="f11" fmla="+- f8 0 f7"/>
                  <a:gd name="f12" fmla="*/ f11 1 5438696"/>
                  <a:gd name="f13" fmla="*/ f10 1 81280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5438696" h="812800">
                    <a:moveTo>
                      <a:pt x="f2" y="f2"/>
                    </a:moveTo>
                    <a:lnTo>
                      <a:pt x="f3" y="f2"/>
                    </a:lnTo>
                    <a:lnTo>
                      <a:pt x="f3" y="f4"/>
                    </a:lnTo>
                    <a:lnTo>
                      <a:pt x="f2" y="f4"/>
                    </a:lnTo>
                    <a:close/>
                  </a:path>
                </a:pathLst>
              </a:custGeom>
              <a:solidFill>
                <a:srgbClr val="FFFFFF"/>
              </a:solidFill>
              <a:ln w="38103" cap="sq">
                <a:solidFill>
                  <a:srgbClr val="EFAB8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9" name="TextBox 59">
                <a:extLst>
                  <a:ext uri="{FF2B5EF4-FFF2-40B4-BE49-F238E27FC236}">
                    <a16:creationId xmlns:a16="http://schemas.microsoft.com/office/drawing/2014/main" id="{8CE76616-4E42-7DCC-39A5-ED7ED59AAE00}"/>
                  </a:ext>
                </a:extLst>
              </p:cNvPr>
              <p:cNvSpPr txBox="1"/>
              <p:nvPr/>
            </p:nvSpPr>
            <p:spPr>
              <a:xfrm>
                <a:off x="710260" y="8880113"/>
                <a:ext cx="6346228" cy="926195"/>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60" name="TextBox 60">
              <a:extLst>
                <a:ext uri="{FF2B5EF4-FFF2-40B4-BE49-F238E27FC236}">
                  <a16:creationId xmlns:a16="http://schemas.microsoft.com/office/drawing/2014/main" id="{E50FD206-45B7-F6B5-35F4-063EC9723BF7}"/>
                </a:ext>
              </a:extLst>
            </p:cNvPr>
            <p:cNvSpPr txBox="1"/>
            <p:nvPr/>
          </p:nvSpPr>
          <p:spPr>
            <a:xfrm>
              <a:off x="946111" y="8969395"/>
              <a:ext cx="5327660" cy="623127"/>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845"/>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Thank you for completing Section A! </a:t>
              </a:r>
            </a:p>
            <a:p>
              <a:pPr marL="0" marR="0" lvl="0" indent="0" algn="just" defTabSz="914400" rtl="0" fontAlgn="auto" hangingPunct="1">
                <a:lnSpc>
                  <a:spcPts val="1585"/>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The information above may be shared with your team - with your permission - to help them welcome you.</a:t>
              </a:r>
            </a:p>
          </p:txBody>
        </p:sp>
      </p:grpSp>
      <p:sp>
        <p:nvSpPr>
          <p:cNvPr id="61" name="TextBox 61">
            <a:extLst>
              <a:ext uri="{FF2B5EF4-FFF2-40B4-BE49-F238E27FC236}">
                <a16:creationId xmlns:a16="http://schemas.microsoft.com/office/drawing/2014/main" id="{CA4C04EA-5AD8-6182-5C2A-4D19FC84A816}"/>
              </a:ext>
            </a:extLst>
          </p:cNvPr>
          <p:cNvSpPr txBox="1"/>
          <p:nvPr/>
        </p:nvSpPr>
        <p:spPr>
          <a:xfrm>
            <a:off x="396730" y="10023259"/>
            <a:ext cx="6766532" cy="24066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22C4F"/>
                </a:solidFill>
                <a:uFillTx/>
                <a:latin typeface="Open Sans Bold"/>
                <a:ea typeface="Open Sans Bold"/>
                <a:cs typeface="Open Sans Bold"/>
              </a:rPr>
              <a:t>Section A – Shareable with the team · Page 2 of 2</a:t>
            </a:r>
          </a:p>
        </p:txBody>
      </p:sp>
      <p:grpSp>
        <p:nvGrpSpPr>
          <p:cNvPr id="62" name="Group 63">
            <a:extLst>
              <a:ext uri="{FF2B5EF4-FFF2-40B4-BE49-F238E27FC236}">
                <a16:creationId xmlns:a16="http://schemas.microsoft.com/office/drawing/2014/main" id="{393EED38-F72A-A44B-EA57-CD1F940E0ACC}"/>
              </a:ext>
            </a:extLst>
          </p:cNvPr>
          <p:cNvGrpSpPr/>
          <p:nvPr/>
        </p:nvGrpSpPr>
        <p:grpSpPr>
          <a:xfrm>
            <a:off x="0" y="603366"/>
            <a:ext cx="7556501" cy="842071"/>
            <a:chOff x="0" y="603366"/>
            <a:chExt cx="7556501" cy="842071"/>
          </a:xfrm>
        </p:grpSpPr>
        <p:sp>
          <p:nvSpPr>
            <p:cNvPr id="63" name="Freeform 64">
              <a:extLst>
                <a:ext uri="{FF2B5EF4-FFF2-40B4-BE49-F238E27FC236}">
                  <a16:creationId xmlns:a16="http://schemas.microsoft.com/office/drawing/2014/main" id="{1E67B1E5-63D2-8BFB-C635-62177F600E09}"/>
                </a:ext>
              </a:extLst>
            </p:cNvPr>
            <p:cNvSpPr/>
            <p:nvPr/>
          </p:nvSpPr>
          <p:spPr>
            <a:xfrm>
              <a:off x="0" y="656530"/>
              <a:ext cx="7556501" cy="788907"/>
            </a:xfrm>
            <a:custGeom>
              <a:avLst/>
              <a:gdLst>
                <a:gd name="f0" fmla="val w"/>
                <a:gd name="f1" fmla="val h"/>
                <a:gd name="f2" fmla="val 0"/>
                <a:gd name="f3" fmla="val 3550388"/>
                <a:gd name="f4" fmla="val 282728"/>
                <a:gd name="f5" fmla="val 28914"/>
                <a:gd name="f6" fmla="val 3521473"/>
                <a:gd name="f7" fmla="val 3537442"/>
                <a:gd name="f8" fmla="val 12945"/>
                <a:gd name="f9" fmla="val 253813"/>
                <a:gd name="f10" fmla="val 269782"/>
                <a:gd name="f11" fmla="val 21246"/>
                <a:gd name="f12" fmla="val 13891"/>
                <a:gd name="f13" fmla="val 279681"/>
                <a:gd name="f14" fmla="val 8469"/>
                <a:gd name="f15" fmla="val 274259"/>
                <a:gd name="f16" fmla="val 3046"/>
                <a:gd name="f17" fmla="val 268836"/>
                <a:gd name="f18" fmla="val 261482"/>
                <a:gd name="f19" fmla="*/ f0 1 3550388"/>
                <a:gd name="f20" fmla="*/ f1 1 282728"/>
                <a:gd name="f21" fmla="val f2"/>
                <a:gd name="f22" fmla="val f3"/>
                <a:gd name="f23" fmla="val f4"/>
                <a:gd name="f24" fmla="+- f23 0 f21"/>
                <a:gd name="f25" fmla="+- f22 0 f21"/>
                <a:gd name="f26" fmla="*/ f25 1 3550388"/>
                <a:gd name="f27" fmla="*/ f24 1 2827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3550388" h="282728">
                  <a:moveTo>
                    <a:pt x="f5" y="f2"/>
                  </a:moveTo>
                  <a:lnTo>
                    <a:pt x="f6" y="f2"/>
                  </a:lnTo>
                  <a:cubicBezTo>
                    <a:pt x="f7" y="f2"/>
                    <a:pt x="f3" y="f8"/>
                    <a:pt x="f3" y="f5"/>
                  </a:cubicBezTo>
                  <a:lnTo>
                    <a:pt x="f3" y="f9"/>
                  </a:lnTo>
                  <a:cubicBezTo>
                    <a:pt x="f3" y="f10"/>
                    <a:pt x="f7" y="f4"/>
                    <a:pt x="f6" y="f4"/>
                  </a:cubicBezTo>
                  <a:lnTo>
                    <a:pt x="f5" y="f4"/>
                  </a:lnTo>
                  <a:cubicBezTo>
                    <a:pt x="f11" y="f4"/>
                    <a:pt x="f12" y="f13"/>
                    <a:pt x="f14" y="f15"/>
                  </a:cubicBezTo>
                  <a:cubicBezTo>
                    <a:pt x="f16" y="f17"/>
                    <a:pt x="f2" y="f18"/>
                    <a:pt x="f2" y="f9"/>
                  </a:cubicBezTo>
                  <a:lnTo>
                    <a:pt x="f2" y="f5"/>
                  </a:lnTo>
                  <a:cubicBezTo>
                    <a:pt x="f2" y="f8"/>
                    <a:pt x="f8" y="f2"/>
                    <a:pt x="f5" y="f2"/>
                  </a:cubicBezTo>
                  <a:close/>
                </a:path>
              </a:pathLst>
            </a:custGeom>
            <a:solidFill>
              <a:srgbClr val="FAC175"/>
            </a:solidFill>
            <a:ln w="38103" cap="rnd">
              <a:solidFill>
                <a:srgbClr val="EFAB8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4" name="TextBox 65">
              <a:extLst>
                <a:ext uri="{FF2B5EF4-FFF2-40B4-BE49-F238E27FC236}">
                  <a16:creationId xmlns:a16="http://schemas.microsoft.com/office/drawing/2014/main" id="{760F1A99-AAE4-52E2-CA23-48C5CCD7B25B}"/>
                </a:ext>
              </a:extLst>
            </p:cNvPr>
            <p:cNvSpPr txBox="1"/>
            <p:nvPr/>
          </p:nvSpPr>
          <p:spPr>
            <a:xfrm>
              <a:off x="0" y="603366"/>
              <a:ext cx="7556501" cy="84206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65" name="TextBox 66">
            <a:extLst>
              <a:ext uri="{FF2B5EF4-FFF2-40B4-BE49-F238E27FC236}">
                <a16:creationId xmlns:a16="http://schemas.microsoft.com/office/drawing/2014/main" id="{CE3CD94D-0CC3-B202-2E46-DD8F04927DB0}"/>
              </a:ext>
            </a:extLst>
          </p:cNvPr>
          <p:cNvSpPr txBox="1"/>
          <p:nvPr/>
        </p:nvSpPr>
        <p:spPr>
          <a:xfrm>
            <a:off x="143323" y="883584"/>
            <a:ext cx="5019964" cy="330198"/>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2800"/>
              </a:lnSpc>
              <a:spcBef>
                <a:spcPts val="0"/>
              </a:spcBef>
              <a:spcAft>
                <a:spcPts val="0"/>
              </a:spcAft>
              <a:buNone/>
              <a:tabLst/>
              <a:defRPr sz="1800" b="0" i="0" u="none" strike="noStrike" kern="0" cap="none" spc="0" baseline="0">
                <a:solidFill>
                  <a:srgbClr val="000000"/>
                </a:solidFill>
                <a:uFillTx/>
              </a:defRPr>
            </a:pPr>
            <a:r>
              <a:rPr lang="en-US" sz="1999" b="1" i="0" u="none" strike="noStrike" kern="1200" cap="none" spc="0" baseline="0">
                <a:solidFill>
                  <a:srgbClr val="FFFFFE"/>
                </a:solidFill>
                <a:uFillTx/>
                <a:latin typeface="Open Sans Bold"/>
                <a:ea typeface="Open Sans Bold"/>
                <a:cs typeface="Open Sans Bold"/>
              </a:rPr>
              <a:t>SECTION A - GETTING TO KNOW YOU</a:t>
            </a:r>
          </a:p>
        </p:txBody>
      </p:sp>
      <p:grpSp>
        <p:nvGrpSpPr>
          <p:cNvPr id="66" name="Group 67">
            <a:extLst>
              <a:ext uri="{FF2B5EF4-FFF2-40B4-BE49-F238E27FC236}">
                <a16:creationId xmlns:a16="http://schemas.microsoft.com/office/drawing/2014/main" id="{33ACC30E-1FF8-F403-3D5A-9CCB934B62CD}"/>
              </a:ext>
            </a:extLst>
          </p:cNvPr>
          <p:cNvGrpSpPr/>
          <p:nvPr/>
        </p:nvGrpSpPr>
        <p:grpSpPr>
          <a:xfrm>
            <a:off x="6148846" y="803574"/>
            <a:ext cx="1310307" cy="375772"/>
            <a:chOff x="6148846" y="803574"/>
            <a:chExt cx="1310307" cy="375772"/>
          </a:xfrm>
        </p:grpSpPr>
        <p:sp>
          <p:nvSpPr>
            <p:cNvPr id="67" name="Freeform 68">
              <a:extLst>
                <a:ext uri="{FF2B5EF4-FFF2-40B4-BE49-F238E27FC236}">
                  <a16:creationId xmlns:a16="http://schemas.microsoft.com/office/drawing/2014/main" id="{64CEC389-DC89-333C-A70B-42DFD56E6DED}"/>
                </a:ext>
              </a:extLst>
            </p:cNvPr>
            <p:cNvSpPr/>
            <p:nvPr/>
          </p:nvSpPr>
          <p:spPr>
            <a:xfrm>
              <a:off x="6148846" y="856728"/>
              <a:ext cx="1310307" cy="322618"/>
            </a:xfrm>
            <a:custGeom>
              <a:avLst/>
              <a:gdLst>
                <a:gd name="f0" fmla="val w"/>
                <a:gd name="f1" fmla="val h"/>
                <a:gd name="f2" fmla="val 0"/>
                <a:gd name="f3" fmla="val 469584"/>
                <a:gd name="f4" fmla="val 115618"/>
                <a:gd name="f5" fmla="val 57809"/>
                <a:gd name="f6" fmla="val 411775"/>
                <a:gd name="f7" fmla="val 443702"/>
                <a:gd name="f8" fmla="val 25882"/>
                <a:gd name="f9" fmla="val 73141"/>
                <a:gd name="f10" fmla="val 463494"/>
                <a:gd name="f11" fmla="val 87845"/>
                <a:gd name="f12" fmla="val 452652"/>
                <a:gd name="f13" fmla="val 98686"/>
                <a:gd name="f14" fmla="val 441811"/>
                <a:gd name="f15" fmla="val 109527"/>
                <a:gd name="f16" fmla="val 427107"/>
                <a:gd name="f17" fmla="val 42477"/>
                <a:gd name="f18" fmla="val 27773"/>
                <a:gd name="f19" fmla="val 16932"/>
                <a:gd name="f20" fmla="val 6091"/>
                <a:gd name="f21" fmla="*/ f0 1 469584"/>
                <a:gd name="f22" fmla="*/ f1 1 115618"/>
                <a:gd name="f23" fmla="val f2"/>
                <a:gd name="f24" fmla="val f3"/>
                <a:gd name="f25" fmla="val f4"/>
                <a:gd name="f26" fmla="+- f25 0 f23"/>
                <a:gd name="f27" fmla="+- f24 0 f23"/>
                <a:gd name="f28" fmla="*/ f27 1 469584"/>
                <a:gd name="f29" fmla="*/ f26 1 11561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69584" h="115618">
                  <a:moveTo>
                    <a:pt x="f5" y="f2"/>
                  </a:moveTo>
                  <a:lnTo>
                    <a:pt x="f6" y="f2"/>
                  </a:lnTo>
                  <a:cubicBezTo>
                    <a:pt x="f7" y="f2"/>
                    <a:pt x="f3" y="f8"/>
                    <a:pt x="f3" y="f5"/>
                  </a:cubicBezTo>
                  <a:lnTo>
                    <a:pt x="f3" y="f5"/>
                  </a:lnTo>
                  <a:cubicBezTo>
                    <a:pt x="f3" y="f9"/>
                    <a:pt x="f10" y="f11"/>
                    <a:pt x="f12" y="f13"/>
                  </a:cubicBezTo>
                  <a:cubicBezTo>
                    <a:pt x="f14" y="f15"/>
                    <a:pt x="f16" y="f4"/>
                    <a:pt x="f6" y="f4"/>
                  </a:cubicBezTo>
                  <a:lnTo>
                    <a:pt x="f5" y="f4"/>
                  </a:lnTo>
                  <a:cubicBezTo>
                    <a:pt x="f17" y="f4"/>
                    <a:pt x="f18" y="f15"/>
                    <a:pt x="f19" y="f13"/>
                  </a:cubicBezTo>
                  <a:cubicBezTo>
                    <a:pt x="f20" y="f11"/>
                    <a:pt x="f2" y="f9"/>
                    <a:pt x="f2" y="f5"/>
                  </a:cubicBezTo>
                  <a:lnTo>
                    <a:pt x="f2" y="f5"/>
                  </a:lnTo>
                  <a:cubicBezTo>
                    <a:pt x="f2" y="f17"/>
                    <a:pt x="f20" y="f18"/>
                    <a:pt x="f19" y="f19"/>
                  </a:cubicBezTo>
                  <a:cubicBezTo>
                    <a:pt x="f18" y="f20"/>
                    <a:pt x="f17" y="f2"/>
                    <a:pt x="f5"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8" name="TextBox 69">
              <a:extLst>
                <a:ext uri="{FF2B5EF4-FFF2-40B4-BE49-F238E27FC236}">
                  <a16:creationId xmlns:a16="http://schemas.microsoft.com/office/drawing/2014/main" id="{5217ACB0-60AC-2A73-CF14-03475CC0C248}"/>
                </a:ext>
              </a:extLst>
            </p:cNvPr>
            <p:cNvSpPr txBox="1"/>
            <p:nvPr/>
          </p:nvSpPr>
          <p:spPr>
            <a:xfrm>
              <a:off x="6148846" y="803574"/>
              <a:ext cx="1310307" cy="37577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EFAB80"/>
                  </a:solidFill>
                  <a:uFillTx/>
                  <a:latin typeface="Open Sans"/>
                  <a:ea typeface="Open Sans"/>
                  <a:cs typeface="Open Sans"/>
                </a:rPr>
                <a:t>Sharable</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73">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F79FF0A-6487-7A9A-89BC-8A31D406C1C9}"/>
              </a:ext>
            </a:extLst>
          </p:cNvPr>
          <p:cNvGrpSpPr/>
          <p:nvPr/>
        </p:nvGrpSpPr>
        <p:grpSpPr>
          <a:xfrm>
            <a:off x="-662839" y="10450010"/>
            <a:ext cx="9370231" cy="131883"/>
            <a:chOff x="-662839" y="10450010"/>
            <a:chExt cx="9370231" cy="131883"/>
          </a:xfrm>
        </p:grpSpPr>
        <p:sp>
          <p:nvSpPr>
            <p:cNvPr id="3" name="Freeform 3">
              <a:extLst>
                <a:ext uri="{FF2B5EF4-FFF2-40B4-BE49-F238E27FC236}">
                  <a16:creationId xmlns:a16="http://schemas.microsoft.com/office/drawing/2014/main" id="{9D00EB5F-1A65-B94D-25BB-17C62F81F260}"/>
                </a:ext>
              </a:extLst>
            </p:cNvPr>
            <p:cNvSpPr/>
            <p:nvPr/>
          </p:nvSpPr>
          <p:spPr>
            <a:xfrm>
              <a:off x="-662839" y="10450010"/>
              <a:ext cx="9370231" cy="131883"/>
            </a:xfrm>
            <a:custGeom>
              <a:avLst/>
              <a:gdLst>
                <a:gd name="f0" fmla="val w"/>
                <a:gd name="f1" fmla="val h"/>
                <a:gd name="f2" fmla="val 0"/>
                <a:gd name="f3" fmla="val 3358078"/>
                <a:gd name="f4" fmla="val 47264"/>
                <a:gd name="f5" fmla="val 23632"/>
                <a:gd name="f6" fmla="val 3334446"/>
                <a:gd name="f7" fmla="val 3340714"/>
                <a:gd name="f8" fmla="val 3346725"/>
                <a:gd name="f9" fmla="val 2490"/>
                <a:gd name="f10" fmla="val 3351157"/>
                <a:gd name="f11" fmla="val 6922"/>
                <a:gd name="f12" fmla="val 3355589"/>
                <a:gd name="f13" fmla="val 11354"/>
                <a:gd name="f14" fmla="val 17364"/>
                <a:gd name="f15" fmla="val 36684"/>
                <a:gd name="f16" fmla="val 3347498"/>
                <a:gd name="f17" fmla="val 44774"/>
                <a:gd name="f18" fmla="val 40342"/>
                <a:gd name="f19" fmla="val 35910"/>
                <a:gd name="f20" fmla="val 29900"/>
                <a:gd name="f21" fmla="*/ f0 1 3358078"/>
                <a:gd name="f22" fmla="*/ f1 1 47264"/>
                <a:gd name="f23" fmla="val f2"/>
                <a:gd name="f24" fmla="val f3"/>
                <a:gd name="f25" fmla="val f4"/>
                <a:gd name="f26" fmla="+- f25 0 f23"/>
                <a:gd name="f27" fmla="+- f24 0 f23"/>
                <a:gd name="f28" fmla="*/ f27 1 3358078"/>
                <a:gd name="f29" fmla="*/ f26 1 4726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3358078" h="47264">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4" y="f4"/>
                    <a:pt x="f13" y="f17"/>
                    <a:pt x="f11" y="f18"/>
                  </a:cubicBezTo>
                  <a:cubicBezTo>
                    <a:pt x="f9" y="f19"/>
                    <a:pt x="f2" y="f20"/>
                    <a:pt x="f2" y="f5"/>
                  </a:cubicBezTo>
                  <a:lnTo>
                    <a:pt x="f2" y="f5"/>
                  </a:lnTo>
                  <a:cubicBezTo>
                    <a:pt x="f2" y="f14"/>
                    <a:pt x="f9" y="f13"/>
                    <a:pt x="f11" y="f11"/>
                  </a:cubicBezTo>
                  <a:cubicBezTo>
                    <a:pt x="f13" y="f9"/>
                    <a:pt x="f14" y="f2"/>
                    <a:pt x="f5" y="f2"/>
                  </a:cubicBezTo>
                  <a:close/>
                </a:path>
              </a:pathLst>
            </a:custGeom>
            <a:gradFill>
              <a:gsLst>
                <a:gs pos="0">
                  <a:srgbClr val="F4A64E">
                    <a:alpha val="40000"/>
                  </a:srgbClr>
                </a:gs>
                <a:gs pos="100000">
                  <a:srgbClr val="FCEDDD">
                    <a:alpha val="40000"/>
                  </a:srgbClr>
                </a:gs>
              </a:gsLst>
              <a:lin ang="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0E9490FA-AEBB-9A0D-869F-93B9A857F199}"/>
                </a:ext>
              </a:extLst>
            </p:cNvPr>
            <p:cNvSpPr txBox="1"/>
            <p:nvPr/>
          </p:nvSpPr>
          <p:spPr>
            <a:xfrm>
              <a:off x="-662839" y="10529745"/>
              <a:ext cx="9370231" cy="52148"/>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5" name="Freeform 5">
            <a:extLst>
              <a:ext uri="{FF2B5EF4-FFF2-40B4-BE49-F238E27FC236}">
                <a16:creationId xmlns:a16="http://schemas.microsoft.com/office/drawing/2014/main" id="{2BF3AE00-7FA5-805B-C29C-6271E215EA38}"/>
              </a:ext>
            </a:extLst>
          </p:cNvPr>
          <p:cNvSpPr/>
          <p:nvPr/>
        </p:nvSpPr>
        <p:spPr>
          <a:xfrm>
            <a:off x="1699723" y="-1034222"/>
            <a:ext cx="3024003" cy="1604131"/>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 name="Freeform 6">
            <a:extLst>
              <a:ext uri="{FF2B5EF4-FFF2-40B4-BE49-F238E27FC236}">
                <a16:creationId xmlns:a16="http://schemas.microsoft.com/office/drawing/2014/main" id="{374F71BD-62AB-F94A-4D6E-764FD6E4C7F0}"/>
              </a:ext>
            </a:extLst>
          </p:cNvPr>
          <p:cNvSpPr/>
          <p:nvPr/>
        </p:nvSpPr>
        <p:spPr>
          <a:xfrm>
            <a:off x="2902269" y="-998223"/>
            <a:ext cx="3024003" cy="1604131"/>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TextBox 7">
            <a:extLst>
              <a:ext uri="{FF2B5EF4-FFF2-40B4-BE49-F238E27FC236}">
                <a16:creationId xmlns:a16="http://schemas.microsoft.com/office/drawing/2014/main" id="{3E09FBF7-97B0-6AA2-251F-BAB16F7D28FB}"/>
              </a:ext>
            </a:extLst>
          </p:cNvPr>
          <p:cNvSpPr txBox="1"/>
          <p:nvPr/>
        </p:nvSpPr>
        <p:spPr>
          <a:xfrm>
            <a:off x="400287" y="578202"/>
            <a:ext cx="6759427" cy="32702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26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140" baseline="0">
                <a:solidFill>
                  <a:srgbClr val="464646"/>
                </a:solidFill>
                <a:uFillTx/>
                <a:latin typeface="Open Sans Bold"/>
                <a:ea typeface="Open Sans Bold"/>
                <a:cs typeface="Open Sans Bold"/>
              </a:rPr>
              <a:t>Printable Templates</a:t>
            </a:r>
          </a:p>
        </p:txBody>
      </p:sp>
      <p:grpSp>
        <p:nvGrpSpPr>
          <p:cNvPr id="8" name="Group 8">
            <a:extLst>
              <a:ext uri="{FF2B5EF4-FFF2-40B4-BE49-F238E27FC236}">
                <a16:creationId xmlns:a16="http://schemas.microsoft.com/office/drawing/2014/main" id="{CF36B83A-3E1D-FAAE-EDC7-9058A93D1678}"/>
              </a:ext>
            </a:extLst>
          </p:cNvPr>
          <p:cNvGrpSpPr/>
          <p:nvPr/>
        </p:nvGrpSpPr>
        <p:grpSpPr>
          <a:xfrm>
            <a:off x="643188" y="992434"/>
            <a:ext cx="6273616" cy="4611649"/>
            <a:chOff x="643188" y="992434"/>
            <a:chExt cx="6273616" cy="4611649"/>
          </a:xfrm>
        </p:grpSpPr>
        <p:sp>
          <p:nvSpPr>
            <p:cNvPr id="9" name="TextBox 9">
              <a:extLst>
                <a:ext uri="{FF2B5EF4-FFF2-40B4-BE49-F238E27FC236}">
                  <a16:creationId xmlns:a16="http://schemas.microsoft.com/office/drawing/2014/main" id="{90E5AE75-B045-5DBE-EE40-E56DD5D0C6BB}"/>
                </a:ext>
              </a:extLst>
            </p:cNvPr>
            <p:cNvSpPr txBox="1"/>
            <p:nvPr/>
          </p:nvSpPr>
          <p:spPr>
            <a:xfrm>
              <a:off x="643188" y="1632432"/>
              <a:ext cx="413985" cy="20429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490"/>
                </a:lnSpc>
                <a:spcBef>
                  <a:spcPts val="0"/>
                </a:spcBef>
                <a:spcAft>
                  <a:spcPts val="0"/>
                </a:spcAft>
                <a:buNone/>
                <a:tabLst/>
                <a:defRPr sz="1800" b="0" i="0" u="none" strike="noStrike" kern="0" cap="none" spc="0" baseline="0">
                  <a:solidFill>
                    <a:srgbClr val="000000"/>
                  </a:solidFill>
                  <a:uFillTx/>
                </a:defRPr>
              </a:pPr>
              <a:r>
                <a:rPr lang="en-US" sz="1489" b="1" i="0" u="none" strike="noStrike" kern="1200" cap="none" spc="-104" baseline="0">
                  <a:solidFill>
                    <a:srgbClr val="FFFFFF"/>
                  </a:solidFill>
                  <a:uFillTx/>
                  <a:latin typeface="Open Sans Bold"/>
                  <a:ea typeface="Open Sans Bold"/>
                  <a:cs typeface="Open Sans Bold"/>
                </a:rPr>
                <a:t>1</a:t>
              </a:r>
            </a:p>
          </p:txBody>
        </p:sp>
        <p:grpSp>
          <p:nvGrpSpPr>
            <p:cNvPr id="10" name="Group 10">
              <a:extLst>
                <a:ext uri="{FF2B5EF4-FFF2-40B4-BE49-F238E27FC236}">
                  <a16:creationId xmlns:a16="http://schemas.microsoft.com/office/drawing/2014/main" id="{3D29CA6D-C574-7449-ECEA-7B1D943C0A6A}"/>
                </a:ext>
              </a:extLst>
            </p:cNvPr>
            <p:cNvGrpSpPr/>
            <p:nvPr/>
          </p:nvGrpSpPr>
          <p:grpSpPr>
            <a:xfrm>
              <a:off x="687061" y="1538432"/>
              <a:ext cx="6229743" cy="4065651"/>
              <a:chOff x="687061" y="1538432"/>
              <a:chExt cx="6229743" cy="4065651"/>
            </a:xfrm>
          </p:grpSpPr>
          <p:sp>
            <p:nvSpPr>
              <p:cNvPr id="11" name="Freeform 11">
                <a:extLst>
                  <a:ext uri="{FF2B5EF4-FFF2-40B4-BE49-F238E27FC236}">
                    <a16:creationId xmlns:a16="http://schemas.microsoft.com/office/drawing/2014/main" id="{14E6804B-BBD5-1B54-1BFD-247DEE1378E6}"/>
                  </a:ext>
                </a:extLst>
              </p:cNvPr>
              <p:cNvSpPr/>
              <p:nvPr/>
            </p:nvSpPr>
            <p:spPr>
              <a:xfrm>
                <a:off x="687061" y="1610999"/>
                <a:ext cx="6229743" cy="3993084"/>
              </a:xfrm>
              <a:custGeom>
                <a:avLst/>
                <a:gdLst>
                  <a:gd name="f0" fmla="val w"/>
                  <a:gd name="f1" fmla="val h"/>
                  <a:gd name="f2" fmla="val 0"/>
                  <a:gd name="f3" fmla="val 2453028"/>
                  <a:gd name="f4" fmla="val 1572319"/>
                  <a:gd name="f5" fmla="val 42197"/>
                  <a:gd name="f6" fmla="val 2410831"/>
                  <a:gd name="f7" fmla="val 2434135"/>
                  <a:gd name="f8" fmla="val 18892"/>
                  <a:gd name="f9" fmla="val 1530122"/>
                  <a:gd name="f10" fmla="val 1553427"/>
                  <a:gd name="f11" fmla="*/ f0 1 2453028"/>
                  <a:gd name="f12" fmla="*/ f1 1 1572319"/>
                  <a:gd name="f13" fmla="val f2"/>
                  <a:gd name="f14" fmla="val f3"/>
                  <a:gd name="f15" fmla="val f4"/>
                  <a:gd name="f16" fmla="+- f15 0 f13"/>
                  <a:gd name="f17" fmla="+- f14 0 f13"/>
                  <a:gd name="f18" fmla="*/ f17 1 2453028"/>
                  <a:gd name="f19" fmla="*/ f16 1 157231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453028" h="1572319">
                    <a:moveTo>
                      <a:pt x="f5" y="f2"/>
                    </a:moveTo>
                    <a:lnTo>
                      <a:pt x="f6" y="f2"/>
                    </a:lnTo>
                    <a:cubicBezTo>
                      <a:pt x="f7" y="f2"/>
                      <a:pt x="f3" y="f8"/>
                      <a:pt x="f3" y="f5"/>
                    </a:cubicBezTo>
                    <a:lnTo>
                      <a:pt x="f3" y="f9"/>
                    </a:lnTo>
                    <a:cubicBezTo>
                      <a:pt x="f3" y="f10"/>
                      <a:pt x="f7" y="f4"/>
                      <a:pt x="f6" y="f4"/>
                    </a:cubicBezTo>
                    <a:lnTo>
                      <a:pt x="f5" y="f4"/>
                    </a:lnTo>
                    <a:cubicBezTo>
                      <a:pt x="f8" y="f4"/>
                      <a:pt x="f2" y="f10"/>
                      <a:pt x="f2" y="f9"/>
                    </a:cubicBezTo>
                    <a:lnTo>
                      <a:pt x="f2" y="f5"/>
                    </a:lnTo>
                    <a:cubicBezTo>
                      <a:pt x="f2" y="f8"/>
                      <a:pt x="f8" y="f2"/>
                      <a:pt x="f5" y="f2"/>
                    </a:cubicBezTo>
                    <a:close/>
                  </a:path>
                </a:pathLst>
              </a:custGeom>
              <a:solidFill>
                <a:srgbClr val="FFFEFE"/>
              </a:solidFill>
              <a:ln w="38103" cap="rnd">
                <a:solidFill>
                  <a:srgbClr val="4CA6A3"/>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2" name="TextBox 12">
                <a:extLst>
                  <a:ext uri="{FF2B5EF4-FFF2-40B4-BE49-F238E27FC236}">
                    <a16:creationId xmlns:a16="http://schemas.microsoft.com/office/drawing/2014/main" id="{7CE4ECF2-9F5E-6CAC-213B-E836BCCBDB71}"/>
                  </a:ext>
                </a:extLst>
              </p:cNvPr>
              <p:cNvSpPr txBox="1"/>
              <p:nvPr/>
            </p:nvSpPr>
            <p:spPr>
              <a:xfrm>
                <a:off x="687061" y="1538432"/>
                <a:ext cx="6229743" cy="4065651"/>
              </a:xfrm>
              <a:prstGeom prst="rect">
                <a:avLst/>
              </a:prstGeom>
              <a:noFill/>
              <a:ln cap="flat">
                <a:noFill/>
              </a:ln>
            </p:spPr>
            <p:txBody>
              <a:bodyPr vert="horz" wrap="square" lIns="50383" tIns="50383" rIns="50383" bIns="50383"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13" name="Group 13">
              <a:extLst>
                <a:ext uri="{FF2B5EF4-FFF2-40B4-BE49-F238E27FC236}">
                  <a16:creationId xmlns:a16="http://schemas.microsoft.com/office/drawing/2014/main" id="{C6954E7E-E2A4-29BE-F097-40342D41968B}"/>
                </a:ext>
              </a:extLst>
            </p:cNvPr>
            <p:cNvGrpSpPr/>
            <p:nvPr/>
          </p:nvGrpSpPr>
          <p:grpSpPr>
            <a:xfrm>
              <a:off x="687061" y="992434"/>
              <a:ext cx="6229743" cy="844302"/>
              <a:chOff x="687061" y="992434"/>
              <a:chExt cx="6229743" cy="844302"/>
            </a:xfrm>
          </p:grpSpPr>
          <p:sp>
            <p:nvSpPr>
              <p:cNvPr id="14" name="Freeform 14">
                <a:extLst>
                  <a:ext uri="{FF2B5EF4-FFF2-40B4-BE49-F238E27FC236}">
                    <a16:creationId xmlns:a16="http://schemas.microsoft.com/office/drawing/2014/main" id="{DD1F6157-5121-5B9D-0264-C08CBD63DFF7}"/>
                  </a:ext>
                </a:extLst>
              </p:cNvPr>
              <p:cNvSpPr/>
              <p:nvPr/>
            </p:nvSpPr>
            <p:spPr>
              <a:xfrm>
                <a:off x="687061" y="1065001"/>
                <a:ext cx="6229743" cy="771726"/>
              </a:xfrm>
              <a:custGeom>
                <a:avLst/>
                <a:gdLst>
                  <a:gd name="f0" fmla="val w"/>
                  <a:gd name="f1" fmla="val h"/>
                  <a:gd name="f2" fmla="val 0"/>
                  <a:gd name="f3" fmla="val 2453028"/>
                  <a:gd name="f4" fmla="val 303877"/>
                  <a:gd name="f5" fmla="val 42197"/>
                  <a:gd name="f6" fmla="val 2410831"/>
                  <a:gd name="f7" fmla="val 2434135"/>
                  <a:gd name="f8" fmla="val 18892"/>
                  <a:gd name="f9" fmla="val 261680"/>
                  <a:gd name="f10" fmla="val 284985"/>
                  <a:gd name="f11" fmla="*/ f0 1 2453028"/>
                  <a:gd name="f12" fmla="*/ f1 1 303877"/>
                  <a:gd name="f13" fmla="val f2"/>
                  <a:gd name="f14" fmla="val f3"/>
                  <a:gd name="f15" fmla="val f4"/>
                  <a:gd name="f16" fmla="+- f15 0 f13"/>
                  <a:gd name="f17" fmla="+- f14 0 f13"/>
                  <a:gd name="f18" fmla="*/ f17 1 2453028"/>
                  <a:gd name="f19" fmla="*/ f16 1 30387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453028" h="303877">
                    <a:moveTo>
                      <a:pt x="f5" y="f2"/>
                    </a:moveTo>
                    <a:lnTo>
                      <a:pt x="f6" y="f2"/>
                    </a:lnTo>
                    <a:cubicBezTo>
                      <a:pt x="f7" y="f2"/>
                      <a:pt x="f3" y="f8"/>
                      <a:pt x="f3" y="f5"/>
                    </a:cubicBezTo>
                    <a:lnTo>
                      <a:pt x="f3" y="f9"/>
                    </a:lnTo>
                    <a:cubicBezTo>
                      <a:pt x="f3" y="f10"/>
                      <a:pt x="f7" y="f4"/>
                      <a:pt x="f6" y="f4"/>
                    </a:cubicBezTo>
                    <a:lnTo>
                      <a:pt x="f5" y="f4"/>
                    </a:lnTo>
                    <a:cubicBezTo>
                      <a:pt x="f8" y="f4"/>
                      <a:pt x="f2" y="f10"/>
                      <a:pt x="f2" y="f9"/>
                    </a:cubicBezTo>
                    <a:lnTo>
                      <a:pt x="f2" y="f5"/>
                    </a:lnTo>
                    <a:cubicBezTo>
                      <a:pt x="f2" y="f8"/>
                      <a:pt x="f8" y="f2"/>
                      <a:pt x="f5" y="f2"/>
                    </a:cubicBezTo>
                    <a:close/>
                  </a:path>
                </a:pathLst>
              </a:custGeom>
              <a:solidFill>
                <a:srgbClr val="B6DEDE"/>
              </a:solidFill>
              <a:ln w="38103" cap="rnd">
                <a:solidFill>
                  <a:srgbClr val="4CA6A3"/>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5" name="TextBox 15">
                <a:extLst>
                  <a:ext uri="{FF2B5EF4-FFF2-40B4-BE49-F238E27FC236}">
                    <a16:creationId xmlns:a16="http://schemas.microsoft.com/office/drawing/2014/main" id="{647A2A6F-2A20-61CE-5215-88AE4B41A4F2}"/>
                  </a:ext>
                </a:extLst>
              </p:cNvPr>
              <p:cNvSpPr txBox="1"/>
              <p:nvPr/>
            </p:nvSpPr>
            <p:spPr>
              <a:xfrm>
                <a:off x="687061" y="992434"/>
                <a:ext cx="6229743" cy="844302"/>
              </a:xfrm>
              <a:prstGeom prst="rect">
                <a:avLst/>
              </a:prstGeom>
              <a:noFill/>
              <a:ln cap="flat">
                <a:noFill/>
              </a:ln>
            </p:spPr>
            <p:txBody>
              <a:bodyPr vert="horz" wrap="square" lIns="50383" tIns="50383" rIns="50383" bIns="50383"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6" name="TextBox 16">
              <a:extLst>
                <a:ext uri="{FF2B5EF4-FFF2-40B4-BE49-F238E27FC236}">
                  <a16:creationId xmlns:a16="http://schemas.microsoft.com/office/drawing/2014/main" id="{46BB12AF-EAD2-F56D-E220-8E4EABB4E253}"/>
                </a:ext>
              </a:extLst>
            </p:cNvPr>
            <p:cNvSpPr txBox="1"/>
            <p:nvPr/>
          </p:nvSpPr>
          <p:spPr>
            <a:xfrm>
              <a:off x="1100644" y="1305808"/>
              <a:ext cx="5473616" cy="268678"/>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270"/>
                </a:lnSpc>
                <a:spcBef>
                  <a:spcPts val="0"/>
                </a:spcBef>
                <a:spcAft>
                  <a:spcPts val="0"/>
                </a:spcAft>
                <a:buNone/>
                <a:tabLst/>
                <a:defRPr sz="1800" b="0" i="0" u="none" strike="noStrike" kern="0" cap="none" spc="0" baseline="0">
                  <a:solidFill>
                    <a:srgbClr val="000000"/>
                  </a:solidFill>
                  <a:uFillTx/>
                </a:defRPr>
              </a:pPr>
              <a:r>
                <a:rPr lang="en-US" sz="1622" b="1" i="0" u="none" strike="noStrike" kern="1200" cap="none" spc="0" baseline="0">
                  <a:solidFill>
                    <a:srgbClr val="464646"/>
                  </a:solidFill>
                  <a:uFillTx/>
                  <a:latin typeface="Open Sans Bold"/>
                  <a:ea typeface="Open Sans Bold"/>
                  <a:cs typeface="Open Sans Bold"/>
                </a:rPr>
                <a:t>Interest Announcement - __________________________</a:t>
              </a:r>
            </a:p>
          </p:txBody>
        </p:sp>
        <p:grpSp>
          <p:nvGrpSpPr>
            <p:cNvPr id="17" name="Group 17">
              <a:extLst>
                <a:ext uri="{FF2B5EF4-FFF2-40B4-BE49-F238E27FC236}">
                  <a16:creationId xmlns:a16="http://schemas.microsoft.com/office/drawing/2014/main" id="{9F4FFC8D-C3B2-F7F1-B6C6-470DB4C9FDFD}"/>
                </a:ext>
              </a:extLst>
            </p:cNvPr>
            <p:cNvGrpSpPr/>
            <p:nvPr/>
          </p:nvGrpSpPr>
          <p:grpSpPr>
            <a:xfrm>
              <a:off x="790050" y="1904018"/>
              <a:ext cx="6018727" cy="759445"/>
              <a:chOff x="790050" y="1904018"/>
              <a:chExt cx="6018727" cy="759445"/>
            </a:xfrm>
          </p:grpSpPr>
          <p:sp>
            <p:nvSpPr>
              <p:cNvPr id="18" name="Freeform 18">
                <a:extLst>
                  <a:ext uri="{FF2B5EF4-FFF2-40B4-BE49-F238E27FC236}">
                    <a16:creationId xmlns:a16="http://schemas.microsoft.com/office/drawing/2014/main" id="{F62BB54D-77AB-E816-26C4-D207A349F6B3}"/>
                  </a:ext>
                </a:extLst>
              </p:cNvPr>
              <p:cNvSpPr/>
              <p:nvPr/>
            </p:nvSpPr>
            <p:spPr>
              <a:xfrm>
                <a:off x="790050" y="1976585"/>
                <a:ext cx="6018727" cy="686878"/>
              </a:xfrm>
              <a:custGeom>
                <a:avLst/>
                <a:gdLst>
                  <a:gd name="f0" fmla="val w"/>
                  <a:gd name="f1" fmla="val h"/>
                  <a:gd name="f2" fmla="val 0"/>
                  <a:gd name="f3" fmla="val 2369936"/>
                  <a:gd name="f4" fmla="val 270467"/>
                  <a:gd name="f5" fmla="val 43676"/>
                  <a:gd name="f6" fmla="val 2326260"/>
                  <a:gd name="f7" fmla="val 2337844"/>
                  <a:gd name="f8" fmla="val 2348953"/>
                  <a:gd name="f9" fmla="val 4602"/>
                  <a:gd name="f10" fmla="val 2357144"/>
                  <a:gd name="f11" fmla="val 12793"/>
                  <a:gd name="f12" fmla="val 2365335"/>
                  <a:gd name="f13" fmla="val 20983"/>
                  <a:gd name="f14" fmla="val 32093"/>
                  <a:gd name="f15" fmla="val 226790"/>
                  <a:gd name="f16" fmla="val 250912"/>
                  <a:gd name="f17" fmla="val 2350382"/>
                  <a:gd name="f18" fmla="val 19555"/>
                  <a:gd name="f19" fmla="*/ f0 1 2369936"/>
                  <a:gd name="f20" fmla="*/ f1 1 270467"/>
                  <a:gd name="f21" fmla="val f2"/>
                  <a:gd name="f22" fmla="val f3"/>
                  <a:gd name="f23" fmla="val f4"/>
                  <a:gd name="f24" fmla="+- f23 0 f21"/>
                  <a:gd name="f25" fmla="+- f22 0 f21"/>
                  <a:gd name="f26" fmla="*/ f25 1 2369936"/>
                  <a:gd name="f27" fmla="*/ f24 1 27046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369936" h="270467">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8" y="f4"/>
                      <a:pt x="f2" y="f16"/>
                      <a:pt x="f2" y="f15"/>
                    </a:cubicBezTo>
                    <a:lnTo>
                      <a:pt x="f2" y="f5"/>
                    </a:lnTo>
                    <a:cubicBezTo>
                      <a:pt x="f2" y="f18"/>
                      <a:pt x="f18" y="f2"/>
                      <a:pt x="f5" y="f2"/>
                    </a:cubicBezTo>
                    <a:close/>
                  </a:path>
                </a:pathLst>
              </a:custGeom>
              <a:solidFill>
                <a:srgbClr val="FDEDDC"/>
              </a:solidFill>
              <a:ln w="38103" cap="rnd">
                <a:solidFill>
                  <a:srgbClr val="FDC77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9" name="TextBox 19">
                <a:extLst>
                  <a:ext uri="{FF2B5EF4-FFF2-40B4-BE49-F238E27FC236}">
                    <a16:creationId xmlns:a16="http://schemas.microsoft.com/office/drawing/2014/main" id="{B375148E-3352-AF76-6DD3-73155B8CC250}"/>
                  </a:ext>
                </a:extLst>
              </p:cNvPr>
              <p:cNvSpPr txBox="1"/>
              <p:nvPr/>
            </p:nvSpPr>
            <p:spPr>
              <a:xfrm>
                <a:off x="790050" y="1904018"/>
                <a:ext cx="6018727" cy="759445"/>
              </a:xfrm>
              <a:prstGeom prst="rect">
                <a:avLst/>
              </a:prstGeom>
              <a:noFill/>
              <a:ln cap="flat">
                <a:noFill/>
              </a:ln>
            </p:spPr>
            <p:txBody>
              <a:bodyPr vert="horz" wrap="square" lIns="50383" tIns="50383" rIns="50383" bIns="50383" anchor="ctr" anchorCtr="0" compatLnSpc="1">
                <a:noAutofit/>
              </a:bodyPr>
              <a:lstStyle/>
              <a:p>
                <a:pPr marL="0" marR="0" lvl="0" indent="0" algn="l"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Public Sans"/>
                    <a:ea typeface="Public Sans"/>
                    <a:cs typeface="Public Sans"/>
                  </a:rPr>
                  <a:t>I would like to: </a:t>
                </a:r>
                <a:r>
                  <a:rPr lang="en-US" sz="1399" b="0" i="1" u="none" strike="noStrike" kern="1200" cap="none" spc="0" baseline="0">
                    <a:solidFill>
                      <a:srgbClr val="464646"/>
                    </a:solidFill>
                    <a:uFillTx/>
                    <a:latin typeface="Public Sans Italics"/>
                    <a:ea typeface="Public Sans Italics"/>
                    <a:cs typeface="Public Sans Italics"/>
                  </a:rPr>
                  <a:t>______________________________________________</a:t>
                </a:r>
              </a:p>
            </p:txBody>
          </p:sp>
        </p:grpSp>
        <p:grpSp>
          <p:nvGrpSpPr>
            <p:cNvPr id="20" name="Group 20">
              <a:extLst>
                <a:ext uri="{FF2B5EF4-FFF2-40B4-BE49-F238E27FC236}">
                  <a16:creationId xmlns:a16="http://schemas.microsoft.com/office/drawing/2014/main" id="{7D241E83-A21D-DE80-7951-FC293067C89A}"/>
                </a:ext>
              </a:extLst>
            </p:cNvPr>
            <p:cNvGrpSpPr/>
            <p:nvPr/>
          </p:nvGrpSpPr>
          <p:grpSpPr>
            <a:xfrm>
              <a:off x="790050" y="2772991"/>
              <a:ext cx="6018727" cy="759445"/>
              <a:chOff x="790050" y="2772991"/>
              <a:chExt cx="6018727" cy="759445"/>
            </a:xfrm>
          </p:grpSpPr>
          <p:sp>
            <p:nvSpPr>
              <p:cNvPr id="21" name="Freeform 21">
                <a:extLst>
                  <a:ext uri="{FF2B5EF4-FFF2-40B4-BE49-F238E27FC236}">
                    <a16:creationId xmlns:a16="http://schemas.microsoft.com/office/drawing/2014/main" id="{6623D532-5FB1-B944-7EF6-4C180BCB0C90}"/>
                  </a:ext>
                </a:extLst>
              </p:cNvPr>
              <p:cNvSpPr/>
              <p:nvPr/>
            </p:nvSpPr>
            <p:spPr>
              <a:xfrm>
                <a:off x="790050" y="2845557"/>
                <a:ext cx="6018727" cy="686878"/>
              </a:xfrm>
              <a:custGeom>
                <a:avLst/>
                <a:gdLst>
                  <a:gd name="f0" fmla="val w"/>
                  <a:gd name="f1" fmla="val h"/>
                  <a:gd name="f2" fmla="val 0"/>
                  <a:gd name="f3" fmla="val 2369936"/>
                  <a:gd name="f4" fmla="val 270467"/>
                  <a:gd name="f5" fmla="val 43676"/>
                  <a:gd name="f6" fmla="val 2326260"/>
                  <a:gd name="f7" fmla="val 2337844"/>
                  <a:gd name="f8" fmla="val 2348953"/>
                  <a:gd name="f9" fmla="val 4602"/>
                  <a:gd name="f10" fmla="val 2357144"/>
                  <a:gd name="f11" fmla="val 12793"/>
                  <a:gd name="f12" fmla="val 2365335"/>
                  <a:gd name="f13" fmla="val 20983"/>
                  <a:gd name="f14" fmla="val 32093"/>
                  <a:gd name="f15" fmla="val 226790"/>
                  <a:gd name="f16" fmla="val 250912"/>
                  <a:gd name="f17" fmla="val 2350382"/>
                  <a:gd name="f18" fmla="val 19555"/>
                  <a:gd name="f19" fmla="*/ f0 1 2369936"/>
                  <a:gd name="f20" fmla="*/ f1 1 270467"/>
                  <a:gd name="f21" fmla="val f2"/>
                  <a:gd name="f22" fmla="val f3"/>
                  <a:gd name="f23" fmla="val f4"/>
                  <a:gd name="f24" fmla="+- f23 0 f21"/>
                  <a:gd name="f25" fmla="+- f22 0 f21"/>
                  <a:gd name="f26" fmla="*/ f25 1 2369936"/>
                  <a:gd name="f27" fmla="*/ f24 1 27046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369936" h="270467">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8" y="f4"/>
                      <a:pt x="f2" y="f16"/>
                      <a:pt x="f2" y="f15"/>
                    </a:cubicBezTo>
                    <a:lnTo>
                      <a:pt x="f2" y="f5"/>
                    </a:lnTo>
                    <a:cubicBezTo>
                      <a:pt x="f2" y="f18"/>
                      <a:pt x="f18" y="f2"/>
                      <a:pt x="f5" y="f2"/>
                    </a:cubicBezTo>
                    <a:close/>
                  </a:path>
                </a:pathLst>
              </a:custGeom>
              <a:solidFill>
                <a:srgbClr val="FDEDDC"/>
              </a:solidFill>
              <a:ln w="38103" cap="rnd">
                <a:solidFill>
                  <a:srgbClr val="FDC77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2" name="TextBox 22">
                <a:extLst>
                  <a:ext uri="{FF2B5EF4-FFF2-40B4-BE49-F238E27FC236}">
                    <a16:creationId xmlns:a16="http://schemas.microsoft.com/office/drawing/2014/main" id="{30E18C68-E0D1-5A8F-3BA1-5DBB0C63EB07}"/>
                  </a:ext>
                </a:extLst>
              </p:cNvPr>
              <p:cNvSpPr txBox="1"/>
              <p:nvPr/>
            </p:nvSpPr>
            <p:spPr>
              <a:xfrm>
                <a:off x="790050" y="2772991"/>
                <a:ext cx="6018727" cy="759445"/>
              </a:xfrm>
              <a:prstGeom prst="rect">
                <a:avLst/>
              </a:prstGeom>
              <a:noFill/>
              <a:ln cap="flat">
                <a:noFill/>
              </a:ln>
            </p:spPr>
            <p:txBody>
              <a:bodyPr vert="horz" wrap="square" lIns="50383" tIns="50383" rIns="50383" bIns="50383" anchor="ctr" anchorCtr="0" compatLnSpc="1">
                <a:noAutofit/>
              </a:bodyPr>
              <a:lstStyle/>
              <a:p>
                <a:pPr marL="0" marR="0" lvl="0" indent="0" algn="l"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Public Sans"/>
                    <a:ea typeface="Public Sans"/>
                    <a:cs typeface="Public Sans"/>
                  </a:rPr>
                  <a:t> I am looking for colleagues who: </a:t>
                </a:r>
                <a:r>
                  <a:rPr lang="en-US" sz="1399" b="0" i="1" u="none" strike="noStrike" kern="1200" cap="none" spc="0" baseline="0">
                    <a:solidFill>
                      <a:srgbClr val="464646"/>
                    </a:solidFill>
                    <a:uFillTx/>
                    <a:latin typeface="Public Sans Italics"/>
                    <a:ea typeface="Public Sans Italics"/>
                    <a:cs typeface="Public Sans Italics"/>
                  </a:rPr>
                  <a:t>______________________________</a:t>
                </a:r>
              </a:p>
              <a:p>
                <a:pPr marL="0" marR="0" lvl="0" indent="0" algn="l"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1" u="none" strike="noStrike" kern="1200" cap="none" spc="0" baseline="0">
                    <a:solidFill>
                      <a:srgbClr val="464646"/>
                    </a:solidFill>
                    <a:uFillTx/>
                    <a:latin typeface="Public Sans Italics"/>
                    <a:ea typeface="Public Sans Italics"/>
                    <a:cs typeface="Public Sans Italics"/>
                  </a:rPr>
                  <a:t>  __________________________________________________________</a:t>
                </a:r>
              </a:p>
            </p:txBody>
          </p:sp>
        </p:grpSp>
        <p:grpSp>
          <p:nvGrpSpPr>
            <p:cNvPr id="23" name="Group 23">
              <a:extLst>
                <a:ext uri="{FF2B5EF4-FFF2-40B4-BE49-F238E27FC236}">
                  <a16:creationId xmlns:a16="http://schemas.microsoft.com/office/drawing/2014/main" id="{BC70230B-6859-9EFF-88D5-CC507F149CB3}"/>
                </a:ext>
              </a:extLst>
            </p:cNvPr>
            <p:cNvGrpSpPr/>
            <p:nvPr/>
          </p:nvGrpSpPr>
          <p:grpSpPr>
            <a:xfrm>
              <a:off x="790050" y="3641963"/>
              <a:ext cx="6018727" cy="768891"/>
              <a:chOff x="790050" y="3641963"/>
              <a:chExt cx="6018727" cy="768891"/>
            </a:xfrm>
          </p:grpSpPr>
          <p:sp>
            <p:nvSpPr>
              <p:cNvPr id="24" name="Freeform 24">
                <a:extLst>
                  <a:ext uri="{FF2B5EF4-FFF2-40B4-BE49-F238E27FC236}">
                    <a16:creationId xmlns:a16="http://schemas.microsoft.com/office/drawing/2014/main" id="{0B456201-DFF3-0E63-4788-43D39C2315D6}"/>
                  </a:ext>
                </a:extLst>
              </p:cNvPr>
              <p:cNvSpPr/>
              <p:nvPr/>
            </p:nvSpPr>
            <p:spPr>
              <a:xfrm>
                <a:off x="790050" y="3714530"/>
                <a:ext cx="6018727" cy="696315"/>
              </a:xfrm>
              <a:custGeom>
                <a:avLst/>
                <a:gdLst>
                  <a:gd name="f0" fmla="val w"/>
                  <a:gd name="f1" fmla="val h"/>
                  <a:gd name="f2" fmla="val 0"/>
                  <a:gd name="f3" fmla="val 2369936"/>
                  <a:gd name="f4" fmla="val 274182"/>
                  <a:gd name="f5" fmla="val 43676"/>
                  <a:gd name="f6" fmla="val 2326260"/>
                  <a:gd name="f7" fmla="val 2337844"/>
                  <a:gd name="f8" fmla="val 2348953"/>
                  <a:gd name="f9" fmla="val 4602"/>
                  <a:gd name="f10" fmla="val 2357144"/>
                  <a:gd name="f11" fmla="val 12793"/>
                  <a:gd name="f12" fmla="val 2365335"/>
                  <a:gd name="f13" fmla="val 20983"/>
                  <a:gd name="f14" fmla="val 32093"/>
                  <a:gd name="f15" fmla="val 230506"/>
                  <a:gd name="f16" fmla="val 254628"/>
                  <a:gd name="f17" fmla="val 2350382"/>
                  <a:gd name="f18" fmla="val 19555"/>
                  <a:gd name="f19" fmla="*/ f0 1 2369936"/>
                  <a:gd name="f20" fmla="*/ f1 1 274182"/>
                  <a:gd name="f21" fmla="val f2"/>
                  <a:gd name="f22" fmla="val f3"/>
                  <a:gd name="f23" fmla="val f4"/>
                  <a:gd name="f24" fmla="+- f23 0 f21"/>
                  <a:gd name="f25" fmla="+- f22 0 f21"/>
                  <a:gd name="f26" fmla="*/ f25 1 2369936"/>
                  <a:gd name="f27" fmla="*/ f24 1 27418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369936" h="274182">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8" y="f4"/>
                      <a:pt x="f2" y="f16"/>
                      <a:pt x="f2" y="f15"/>
                    </a:cubicBezTo>
                    <a:lnTo>
                      <a:pt x="f2" y="f5"/>
                    </a:lnTo>
                    <a:cubicBezTo>
                      <a:pt x="f2" y="f18"/>
                      <a:pt x="f18" y="f2"/>
                      <a:pt x="f5" y="f2"/>
                    </a:cubicBezTo>
                    <a:close/>
                  </a:path>
                </a:pathLst>
              </a:custGeom>
              <a:solidFill>
                <a:srgbClr val="FDEDDC"/>
              </a:solidFill>
              <a:ln w="38103" cap="rnd">
                <a:solidFill>
                  <a:srgbClr val="FDC77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5" name="TextBox 25">
                <a:extLst>
                  <a:ext uri="{FF2B5EF4-FFF2-40B4-BE49-F238E27FC236}">
                    <a16:creationId xmlns:a16="http://schemas.microsoft.com/office/drawing/2014/main" id="{E82A284A-E04E-864E-8E99-2F991D261D24}"/>
                  </a:ext>
                </a:extLst>
              </p:cNvPr>
              <p:cNvSpPr txBox="1"/>
              <p:nvPr/>
            </p:nvSpPr>
            <p:spPr>
              <a:xfrm>
                <a:off x="790050" y="3641963"/>
                <a:ext cx="6018727" cy="768891"/>
              </a:xfrm>
              <a:prstGeom prst="rect">
                <a:avLst/>
              </a:prstGeom>
              <a:noFill/>
              <a:ln cap="flat">
                <a:noFill/>
              </a:ln>
            </p:spPr>
            <p:txBody>
              <a:bodyPr vert="horz" wrap="square" lIns="50383" tIns="50383" rIns="50383" bIns="50383" anchor="ctr" anchorCtr="0" compatLnSpc="1">
                <a:noAutofit/>
              </a:bodyPr>
              <a:lstStyle/>
              <a:p>
                <a:pPr marL="0" marR="0" lvl="0" indent="0" algn="l"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Public Sans"/>
                    <a:ea typeface="Public Sans"/>
                    <a:cs typeface="Public Sans"/>
                  </a:rPr>
                  <a:t> Suggested time and place (optional): </a:t>
                </a:r>
                <a:r>
                  <a:rPr lang="en-US" sz="1399" b="0" i="1" u="none" strike="noStrike" kern="1200" cap="none" spc="0" baseline="0">
                    <a:solidFill>
                      <a:srgbClr val="464646"/>
                    </a:solidFill>
                    <a:uFillTx/>
                    <a:latin typeface="Public Sans Italics"/>
                    <a:ea typeface="Public Sans Italics"/>
                    <a:cs typeface="Public Sans Italics"/>
                  </a:rPr>
                  <a:t>___________________________</a:t>
                </a:r>
              </a:p>
            </p:txBody>
          </p:sp>
        </p:grpSp>
        <p:grpSp>
          <p:nvGrpSpPr>
            <p:cNvPr id="26" name="Group 26">
              <a:extLst>
                <a:ext uri="{FF2B5EF4-FFF2-40B4-BE49-F238E27FC236}">
                  <a16:creationId xmlns:a16="http://schemas.microsoft.com/office/drawing/2014/main" id="{8D42A416-7F3B-BE94-F405-97B7B40D4899}"/>
                </a:ext>
              </a:extLst>
            </p:cNvPr>
            <p:cNvGrpSpPr/>
            <p:nvPr/>
          </p:nvGrpSpPr>
          <p:grpSpPr>
            <a:xfrm>
              <a:off x="790050" y="4520372"/>
              <a:ext cx="6018727" cy="769110"/>
              <a:chOff x="790050" y="4520372"/>
              <a:chExt cx="6018727" cy="769110"/>
            </a:xfrm>
          </p:grpSpPr>
          <p:sp>
            <p:nvSpPr>
              <p:cNvPr id="27" name="Freeform 27">
                <a:extLst>
                  <a:ext uri="{FF2B5EF4-FFF2-40B4-BE49-F238E27FC236}">
                    <a16:creationId xmlns:a16="http://schemas.microsoft.com/office/drawing/2014/main" id="{4FCB1AEB-909A-BDF0-B34F-29C893CE3C41}"/>
                  </a:ext>
                </a:extLst>
              </p:cNvPr>
              <p:cNvSpPr/>
              <p:nvPr/>
            </p:nvSpPr>
            <p:spPr>
              <a:xfrm>
                <a:off x="790050" y="4592939"/>
                <a:ext cx="6018727" cy="696535"/>
              </a:xfrm>
              <a:custGeom>
                <a:avLst/>
                <a:gdLst>
                  <a:gd name="f0" fmla="val w"/>
                  <a:gd name="f1" fmla="val h"/>
                  <a:gd name="f2" fmla="val 0"/>
                  <a:gd name="f3" fmla="val 2369936"/>
                  <a:gd name="f4" fmla="val 274269"/>
                  <a:gd name="f5" fmla="val 43676"/>
                  <a:gd name="f6" fmla="val 2326260"/>
                  <a:gd name="f7" fmla="val 2337844"/>
                  <a:gd name="f8" fmla="val 2348953"/>
                  <a:gd name="f9" fmla="val 4602"/>
                  <a:gd name="f10" fmla="val 2357144"/>
                  <a:gd name="f11" fmla="val 12793"/>
                  <a:gd name="f12" fmla="val 2365335"/>
                  <a:gd name="f13" fmla="val 20983"/>
                  <a:gd name="f14" fmla="val 32093"/>
                  <a:gd name="f15" fmla="val 230593"/>
                  <a:gd name="f16" fmla="val 254715"/>
                  <a:gd name="f17" fmla="val 2350382"/>
                  <a:gd name="f18" fmla="val 19555"/>
                  <a:gd name="f19" fmla="*/ f0 1 2369936"/>
                  <a:gd name="f20" fmla="*/ f1 1 274269"/>
                  <a:gd name="f21" fmla="val f2"/>
                  <a:gd name="f22" fmla="val f3"/>
                  <a:gd name="f23" fmla="val f4"/>
                  <a:gd name="f24" fmla="+- f23 0 f21"/>
                  <a:gd name="f25" fmla="+- f22 0 f21"/>
                  <a:gd name="f26" fmla="*/ f25 1 2369936"/>
                  <a:gd name="f27" fmla="*/ f24 1 27426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369936" h="274269">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8" y="f4"/>
                      <a:pt x="f2" y="f16"/>
                      <a:pt x="f2" y="f15"/>
                    </a:cubicBezTo>
                    <a:lnTo>
                      <a:pt x="f2" y="f5"/>
                    </a:lnTo>
                    <a:cubicBezTo>
                      <a:pt x="f2" y="f18"/>
                      <a:pt x="f18" y="f2"/>
                      <a:pt x="f5" y="f2"/>
                    </a:cubicBezTo>
                    <a:close/>
                  </a:path>
                </a:pathLst>
              </a:custGeom>
              <a:solidFill>
                <a:srgbClr val="FDEDDC"/>
              </a:solidFill>
              <a:ln w="38103" cap="rnd">
                <a:solidFill>
                  <a:srgbClr val="FDC77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8" name="TextBox 28">
                <a:extLst>
                  <a:ext uri="{FF2B5EF4-FFF2-40B4-BE49-F238E27FC236}">
                    <a16:creationId xmlns:a16="http://schemas.microsoft.com/office/drawing/2014/main" id="{2D53E96A-A69A-E3FB-392A-67BC2DAA41A1}"/>
                  </a:ext>
                </a:extLst>
              </p:cNvPr>
              <p:cNvSpPr txBox="1"/>
              <p:nvPr/>
            </p:nvSpPr>
            <p:spPr>
              <a:xfrm>
                <a:off x="790050" y="4520372"/>
                <a:ext cx="6018727" cy="769110"/>
              </a:xfrm>
              <a:prstGeom prst="rect">
                <a:avLst/>
              </a:prstGeom>
              <a:noFill/>
              <a:ln cap="flat">
                <a:noFill/>
              </a:ln>
            </p:spPr>
            <p:txBody>
              <a:bodyPr vert="horz" wrap="square" lIns="50383" tIns="50383" rIns="50383" bIns="50383" anchor="ctr" anchorCtr="0" compatLnSpc="1">
                <a:noAutofit/>
              </a:bodyPr>
              <a:lstStyle/>
              <a:p>
                <a:pPr marL="0" marR="0" lvl="0" indent="0" algn="l"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Public Sans"/>
                    <a:ea typeface="Public Sans"/>
                    <a:cs typeface="Public Sans"/>
                  </a:rPr>
                  <a:t>If you are interested, please contact: </a:t>
                </a:r>
                <a:r>
                  <a:rPr lang="en-US" sz="1399" b="0" i="1" u="none" strike="noStrike" kern="1200" cap="none" spc="0" baseline="0">
                    <a:solidFill>
                      <a:srgbClr val="464646"/>
                    </a:solidFill>
                    <a:uFillTx/>
                    <a:latin typeface="Public Sans Italics"/>
                    <a:ea typeface="Public Sans Italics"/>
                    <a:cs typeface="Public Sans Italics"/>
                  </a:rPr>
                  <a:t>_____________________________</a:t>
                </a:r>
              </a:p>
            </p:txBody>
          </p:sp>
        </p:grpSp>
      </p:grpSp>
      <p:grpSp>
        <p:nvGrpSpPr>
          <p:cNvPr id="29" name="Group 29">
            <a:extLst>
              <a:ext uri="{FF2B5EF4-FFF2-40B4-BE49-F238E27FC236}">
                <a16:creationId xmlns:a16="http://schemas.microsoft.com/office/drawing/2014/main" id="{94C89913-40E9-A1CA-30F6-921B01F033E8}"/>
              </a:ext>
            </a:extLst>
          </p:cNvPr>
          <p:cNvGrpSpPr/>
          <p:nvPr/>
        </p:nvGrpSpPr>
        <p:grpSpPr>
          <a:xfrm>
            <a:off x="643188" y="5616052"/>
            <a:ext cx="6273616" cy="4611658"/>
            <a:chOff x="643188" y="5616052"/>
            <a:chExt cx="6273616" cy="4611658"/>
          </a:xfrm>
        </p:grpSpPr>
        <p:sp>
          <p:nvSpPr>
            <p:cNvPr id="30" name="TextBox 30">
              <a:extLst>
                <a:ext uri="{FF2B5EF4-FFF2-40B4-BE49-F238E27FC236}">
                  <a16:creationId xmlns:a16="http://schemas.microsoft.com/office/drawing/2014/main" id="{13691FB0-4B48-AF88-AFF1-5BD83AEDF6D4}"/>
                </a:ext>
              </a:extLst>
            </p:cNvPr>
            <p:cNvSpPr txBox="1"/>
            <p:nvPr/>
          </p:nvSpPr>
          <p:spPr>
            <a:xfrm>
              <a:off x="643188" y="6256050"/>
              <a:ext cx="413985" cy="20429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490"/>
                </a:lnSpc>
                <a:spcBef>
                  <a:spcPts val="0"/>
                </a:spcBef>
                <a:spcAft>
                  <a:spcPts val="0"/>
                </a:spcAft>
                <a:buNone/>
                <a:tabLst/>
                <a:defRPr sz="1800" b="0" i="0" u="none" strike="noStrike" kern="0" cap="none" spc="0" baseline="0">
                  <a:solidFill>
                    <a:srgbClr val="000000"/>
                  </a:solidFill>
                  <a:uFillTx/>
                </a:defRPr>
              </a:pPr>
              <a:r>
                <a:rPr lang="en-US" sz="1489" b="1" i="0" u="none" strike="noStrike" kern="1200" cap="none" spc="-104" baseline="0">
                  <a:solidFill>
                    <a:srgbClr val="FFFFFF"/>
                  </a:solidFill>
                  <a:uFillTx/>
                  <a:latin typeface="Open Sans Bold"/>
                  <a:ea typeface="Open Sans Bold"/>
                  <a:cs typeface="Open Sans Bold"/>
                </a:rPr>
                <a:t>1</a:t>
              </a:r>
            </a:p>
          </p:txBody>
        </p:sp>
        <p:grpSp>
          <p:nvGrpSpPr>
            <p:cNvPr id="31" name="Group 31">
              <a:extLst>
                <a:ext uri="{FF2B5EF4-FFF2-40B4-BE49-F238E27FC236}">
                  <a16:creationId xmlns:a16="http://schemas.microsoft.com/office/drawing/2014/main" id="{FE8D1BF1-7581-FB9B-14E6-792CD27D2970}"/>
                </a:ext>
              </a:extLst>
            </p:cNvPr>
            <p:cNvGrpSpPr/>
            <p:nvPr/>
          </p:nvGrpSpPr>
          <p:grpSpPr>
            <a:xfrm>
              <a:off x="687061" y="6162050"/>
              <a:ext cx="6229743" cy="4065660"/>
              <a:chOff x="687061" y="6162050"/>
              <a:chExt cx="6229743" cy="4065660"/>
            </a:xfrm>
          </p:grpSpPr>
          <p:sp>
            <p:nvSpPr>
              <p:cNvPr id="32" name="Freeform 32">
                <a:extLst>
                  <a:ext uri="{FF2B5EF4-FFF2-40B4-BE49-F238E27FC236}">
                    <a16:creationId xmlns:a16="http://schemas.microsoft.com/office/drawing/2014/main" id="{A65A24C4-D365-911B-41EE-9352AC417DE2}"/>
                  </a:ext>
                </a:extLst>
              </p:cNvPr>
              <p:cNvSpPr/>
              <p:nvPr/>
            </p:nvSpPr>
            <p:spPr>
              <a:xfrm>
                <a:off x="687061" y="6234626"/>
                <a:ext cx="6229743" cy="3993084"/>
              </a:xfrm>
              <a:custGeom>
                <a:avLst/>
                <a:gdLst>
                  <a:gd name="f0" fmla="val w"/>
                  <a:gd name="f1" fmla="val h"/>
                  <a:gd name="f2" fmla="val 0"/>
                  <a:gd name="f3" fmla="val 2453028"/>
                  <a:gd name="f4" fmla="val 1572319"/>
                  <a:gd name="f5" fmla="val 42197"/>
                  <a:gd name="f6" fmla="val 2410831"/>
                  <a:gd name="f7" fmla="val 2434135"/>
                  <a:gd name="f8" fmla="val 18892"/>
                  <a:gd name="f9" fmla="val 1530122"/>
                  <a:gd name="f10" fmla="val 1553427"/>
                  <a:gd name="f11" fmla="*/ f0 1 2453028"/>
                  <a:gd name="f12" fmla="*/ f1 1 1572319"/>
                  <a:gd name="f13" fmla="val f2"/>
                  <a:gd name="f14" fmla="val f3"/>
                  <a:gd name="f15" fmla="val f4"/>
                  <a:gd name="f16" fmla="+- f15 0 f13"/>
                  <a:gd name="f17" fmla="+- f14 0 f13"/>
                  <a:gd name="f18" fmla="*/ f17 1 2453028"/>
                  <a:gd name="f19" fmla="*/ f16 1 157231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453028" h="1572319">
                    <a:moveTo>
                      <a:pt x="f5" y="f2"/>
                    </a:moveTo>
                    <a:lnTo>
                      <a:pt x="f6" y="f2"/>
                    </a:lnTo>
                    <a:cubicBezTo>
                      <a:pt x="f7" y="f2"/>
                      <a:pt x="f3" y="f8"/>
                      <a:pt x="f3" y="f5"/>
                    </a:cubicBezTo>
                    <a:lnTo>
                      <a:pt x="f3" y="f9"/>
                    </a:lnTo>
                    <a:cubicBezTo>
                      <a:pt x="f3" y="f10"/>
                      <a:pt x="f7" y="f4"/>
                      <a:pt x="f6" y="f4"/>
                    </a:cubicBezTo>
                    <a:lnTo>
                      <a:pt x="f5" y="f4"/>
                    </a:lnTo>
                    <a:cubicBezTo>
                      <a:pt x="f8" y="f4"/>
                      <a:pt x="f2" y="f10"/>
                      <a:pt x="f2" y="f9"/>
                    </a:cubicBezTo>
                    <a:lnTo>
                      <a:pt x="f2" y="f5"/>
                    </a:lnTo>
                    <a:cubicBezTo>
                      <a:pt x="f2" y="f8"/>
                      <a:pt x="f8" y="f2"/>
                      <a:pt x="f5" y="f2"/>
                    </a:cubicBezTo>
                    <a:close/>
                  </a:path>
                </a:pathLst>
              </a:custGeom>
              <a:solidFill>
                <a:srgbClr val="FFFEFE"/>
              </a:solidFill>
              <a:ln w="38103" cap="rnd">
                <a:solidFill>
                  <a:srgbClr val="4CA6A3"/>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3" name="TextBox 33">
                <a:extLst>
                  <a:ext uri="{FF2B5EF4-FFF2-40B4-BE49-F238E27FC236}">
                    <a16:creationId xmlns:a16="http://schemas.microsoft.com/office/drawing/2014/main" id="{7B301131-20B9-9551-7E21-5F45C23FEEEF}"/>
                  </a:ext>
                </a:extLst>
              </p:cNvPr>
              <p:cNvSpPr txBox="1"/>
              <p:nvPr/>
            </p:nvSpPr>
            <p:spPr>
              <a:xfrm>
                <a:off x="687061" y="6162050"/>
                <a:ext cx="6229743" cy="4065651"/>
              </a:xfrm>
              <a:prstGeom prst="rect">
                <a:avLst/>
              </a:prstGeom>
              <a:noFill/>
              <a:ln cap="flat">
                <a:noFill/>
              </a:ln>
            </p:spPr>
            <p:txBody>
              <a:bodyPr vert="horz" wrap="square" lIns="50383" tIns="50383" rIns="50383" bIns="50383"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34" name="Group 34">
              <a:extLst>
                <a:ext uri="{FF2B5EF4-FFF2-40B4-BE49-F238E27FC236}">
                  <a16:creationId xmlns:a16="http://schemas.microsoft.com/office/drawing/2014/main" id="{48712320-6E54-7622-1586-3F3089FE3AD7}"/>
                </a:ext>
              </a:extLst>
            </p:cNvPr>
            <p:cNvGrpSpPr/>
            <p:nvPr/>
          </p:nvGrpSpPr>
          <p:grpSpPr>
            <a:xfrm>
              <a:off x="687061" y="5616052"/>
              <a:ext cx="6229743" cy="844302"/>
              <a:chOff x="687061" y="5616052"/>
              <a:chExt cx="6229743" cy="844302"/>
            </a:xfrm>
          </p:grpSpPr>
          <p:sp>
            <p:nvSpPr>
              <p:cNvPr id="35" name="Freeform 35">
                <a:extLst>
                  <a:ext uri="{FF2B5EF4-FFF2-40B4-BE49-F238E27FC236}">
                    <a16:creationId xmlns:a16="http://schemas.microsoft.com/office/drawing/2014/main" id="{F6A25534-746B-25BF-D33D-C8F49CCFA2C1}"/>
                  </a:ext>
                </a:extLst>
              </p:cNvPr>
              <p:cNvSpPr/>
              <p:nvPr/>
            </p:nvSpPr>
            <p:spPr>
              <a:xfrm>
                <a:off x="687061" y="5688619"/>
                <a:ext cx="6229743" cy="771726"/>
              </a:xfrm>
              <a:custGeom>
                <a:avLst/>
                <a:gdLst>
                  <a:gd name="f0" fmla="val w"/>
                  <a:gd name="f1" fmla="val h"/>
                  <a:gd name="f2" fmla="val 0"/>
                  <a:gd name="f3" fmla="val 2453028"/>
                  <a:gd name="f4" fmla="val 303877"/>
                  <a:gd name="f5" fmla="val 42197"/>
                  <a:gd name="f6" fmla="val 2410831"/>
                  <a:gd name="f7" fmla="val 2434135"/>
                  <a:gd name="f8" fmla="val 18892"/>
                  <a:gd name="f9" fmla="val 261680"/>
                  <a:gd name="f10" fmla="val 284985"/>
                  <a:gd name="f11" fmla="*/ f0 1 2453028"/>
                  <a:gd name="f12" fmla="*/ f1 1 303877"/>
                  <a:gd name="f13" fmla="val f2"/>
                  <a:gd name="f14" fmla="val f3"/>
                  <a:gd name="f15" fmla="val f4"/>
                  <a:gd name="f16" fmla="+- f15 0 f13"/>
                  <a:gd name="f17" fmla="+- f14 0 f13"/>
                  <a:gd name="f18" fmla="*/ f17 1 2453028"/>
                  <a:gd name="f19" fmla="*/ f16 1 30387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453028" h="303877">
                    <a:moveTo>
                      <a:pt x="f5" y="f2"/>
                    </a:moveTo>
                    <a:lnTo>
                      <a:pt x="f6" y="f2"/>
                    </a:lnTo>
                    <a:cubicBezTo>
                      <a:pt x="f7" y="f2"/>
                      <a:pt x="f3" y="f8"/>
                      <a:pt x="f3" y="f5"/>
                    </a:cubicBezTo>
                    <a:lnTo>
                      <a:pt x="f3" y="f9"/>
                    </a:lnTo>
                    <a:cubicBezTo>
                      <a:pt x="f3" y="f10"/>
                      <a:pt x="f7" y="f4"/>
                      <a:pt x="f6" y="f4"/>
                    </a:cubicBezTo>
                    <a:lnTo>
                      <a:pt x="f5" y="f4"/>
                    </a:lnTo>
                    <a:cubicBezTo>
                      <a:pt x="f8" y="f4"/>
                      <a:pt x="f2" y="f10"/>
                      <a:pt x="f2" y="f9"/>
                    </a:cubicBezTo>
                    <a:lnTo>
                      <a:pt x="f2" y="f5"/>
                    </a:lnTo>
                    <a:cubicBezTo>
                      <a:pt x="f2" y="f8"/>
                      <a:pt x="f8" y="f2"/>
                      <a:pt x="f5" y="f2"/>
                    </a:cubicBezTo>
                    <a:close/>
                  </a:path>
                </a:pathLst>
              </a:custGeom>
              <a:solidFill>
                <a:srgbClr val="B6DEDE"/>
              </a:solidFill>
              <a:ln w="38103" cap="rnd">
                <a:solidFill>
                  <a:srgbClr val="4CA6A3"/>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6" name="TextBox 36">
                <a:extLst>
                  <a:ext uri="{FF2B5EF4-FFF2-40B4-BE49-F238E27FC236}">
                    <a16:creationId xmlns:a16="http://schemas.microsoft.com/office/drawing/2014/main" id="{BE0886D3-C265-9E9B-08FD-207D31E6A400}"/>
                  </a:ext>
                </a:extLst>
              </p:cNvPr>
              <p:cNvSpPr txBox="1"/>
              <p:nvPr/>
            </p:nvSpPr>
            <p:spPr>
              <a:xfrm>
                <a:off x="687061" y="5616052"/>
                <a:ext cx="6229743" cy="844302"/>
              </a:xfrm>
              <a:prstGeom prst="rect">
                <a:avLst/>
              </a:prstGeom>
              <a:noFill/>
              <a:ln cap="flat">
                <a:noFill/>
              </a:ln>
            </p:spPr>
            <p:txBody>
              <a:bodyPr vert="horz" wrap="square" lIns="50383" tIns="50383" rIns="50383" bIns="50383"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37" name="TextBox 37">
              <a:extLst>
                <a:ext uri="{FF2B5EF4-FFF2-40B4-BE49-F238E27FC236}">
                  <a16:creationId xmlns:a16="http://schemas.microsoft.com/office/drawing/2014/main" id="{623B69EC-7BD9-DD89-E9C3-C81FFC0753B5}"/>
                </a:ext>
              </a:extLst>
            </p:cNvPr>
            <p:cNvSpPr txBox="1"/>
            <p:nvPr/>
          </p:nvSpPr>
          <p:spPr>
            <a:xfrm>
              <a:off x="1100644" y="5929435"/>
              <a:ext cx="5473616" cy="268678"/>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270"/>
                </a:lnSpc>
                <a:spcBef>
                  <a:spcPts val="0"/>
                </a:spcBef>
                <a:spcAft>
                  <a:spcPts val="0"/>
                </a:spcAft>
                <a:buNone/>
                <a:tabLst/>
                <a:defRPr sz="1800" b="0" i="0" u="none" strike="noStrike" kern="0" cap="none" spc="0" baseline="0">
                  <a:solidFill>
                    <a:srgbClr val="000000"/>
                  </a:solidFill>
                  <a:uFillTx/>
                </a:defRPr>
              </a:pPr>
              <a:r>
                <a:rPr lang="en-US" sz="1622" b="1" i="0" u="none" strike="noStrike" kern="1200" cap="none" spc="0" baseline="0">
                  <a:solidFill>
                    <a:srgbClr val="464646"/>
                  </a:solidFill>
                  <a:uFillTx/>
                  <a:latin typeface="Open Sans Bold"/>
                  <a:ea typeface="Open Sans Bold"/>
                  <a:cs typeface="Open Sans Bold"/>
                </a:rPr>
                <a:t>Interest Announcement - ____________________________</a:t>
              </a:r>
            </a:p>
          </p:txBody>
        </p:sp>
        <p:grpSp>
          <p:nvGrpSpPr>
            <p:cNvPr id="38" name="Group 38">
              <a:extLst>
                <a:ext uri="{FF2B5EF4-FFF2-40B4-BE49-F238E27FC236}">
                  <a16:creationId xmlns:a16="http://schemas.microsoft.com/office/drawing/2014/main" id="{5C961DF7-D6E1-86F5-C793-0FBED6539C76}"/>
                </a:ext>
              </a:extLst>
            </p:cNvPr>
            <p:cNvGrpSpPr/>
            <p:nvPr/>
          </p:nvGrpSpPr>
          <p:grpSpPr>
            <a:xfrm>
              <a:off x="790050" y="6527636"/>
              <a:ext cx="6018727" cy="759454"/>
              <a:chOff x="790050" y="6527636"/>
              <a:chExt cx="6018727" cy="759454"/>
            </a:xfrm>
          </p:grpSpPr>
          <p:sp>
            <p:nvSpPr>
              <p:cNvPr id="39" name="Freeform 39">
                <a:extLst>
                  <a:ext uri="{FF2B5EF4-FFF2-40B4-BE49-F238E27FC236}">
                    <a16:creationId xmlns:a16="http://schemas.microsoft.com/office/drawing/2014/main" id="{1735A516-E7EB-2602-B615-6F2E105205A6}"/>
                  </a:ext>
                </a:extLst>
              </p:cNvPr>
              <p:cNvSpPr/>
              <p:nvPr/>
            </p:nvSpPr>
            <p:spPr>
              <a:xfrm>
                <a:off x="790050" y="6600212"/>
                <a:ext cx="6018727" cy="686878"/>
              </a:xfrm>
              <a:custGeom>
                <a:avLst/>
                <a:gdLst>
                  <a:gd name="f0" fmla="val w"/>
                  <a:gd name="f1" fmla="val h"/>
                  <a:gd name="f2" fmla="val 0"/>
                  <a:gd name="f3" fmla="val 2369936"/>
                  <a:gd name="f4" fmla="val 270467"/>
                  <a:gd name="f5" fmla="val 43676"/>
                  <a:gd name="f6" fmla="val 2326260"/>
                  <a:gd name="f7" fmla="val 2337844"/>
                  <a:gd name="f8" fmla="val 2348953"/>
                  <a:gd name="f9" fmla="val 4602"/>
                  <a:gd name="f10" fmla="val 2357144"/>
                  <a:gd name="f11" fmla="val 12793"/>
                  <a:gd name="f12" fmla="val 2365335"/>
                  <a:gd name="f13" fmla="val 20983"/>
                  <a:gd name="f14" fmla="val 32093"/>
                  <a:gd name="f15" fmla="val 226790"/>
                  <a:gd name="f16" fmla="val 250912"/>
                  <a:gd name="f17" fmla="val 2350382"/>
                  <a:gd name="f18" fmla="val 19555"/>
                  <a:gd name="f19" fmla="*/ f0 1 2369936"/>
                  <a:gd name="f20" fmla="*/ f1 1 270467"/>
                  <a:gd name="f21" fmla="val f2"/>
                  <a:gd name="f22" fmla="val f3"/>
                  <a:gd name="f23" fmla="val f4"/>
                  <a:gd name="f24" fmla="+- f23 0 f21"/>
                  <a:gd name="f25" fmla="+- f22 0 f21"/>
                  <a:gd name="f26" fmla="*/ f25 1 2369936"/>
                  <a:gd name="f27" fmla="*/ f24 1 27046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369936" h="270467">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8" y="f4"/>
                      <a:pt x="f2" y="f16"/>
                      <a:pt x="f2" y="f15"/>
                    </a:cubicBezTo>
                    <a:lnTo>
                      <a:pt x="f2" y="f5"/>
                    </a:lnTo>
                    <a:cubicBezTo>
                      <a:pt x="f2" y="f18"/>
                      <a:pt x="f18" y="f2"/>
                      <a:pt x="f5" y="f2"/>
                    </a:cubicBezTo>
                    <a:close/>
                  </a:path>
                </a:pathLst>
              </a:custGeom>
              <a:solidFill>
                <a:srgbClr val="FDEDDC"/>
              </a:solidFill>
              <a:ln w="38103" cap="rnd">
                <a:solidFill>
                  <a:srgbClr val="FDC77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0" name="TextBox 40">
                <a:extLst>
                  <a:ext uri="{FF2B5EF4-FFF2-40B4-BE49-F238E27FC236}">
                    <a16:creationId xmlns:a16="http://schemas.microsoft.com/office/drawing/2014/main" id="{2A073154-6C8D-35B0-0434-2EA52260BBC4}"/>
                  </a:ext>
                </a:extLst>
              </p:cNvPr>
              <p:cNvSpPr txBox="1"/>
              <p:nvPr/>
            </p:nvSpPr>
            <p:spPr>
              <a:xfrm>
                <a:off x="790050" y="6527636"/>
                <a:ext cx="6018727" cy="759445"/>
              </a:xfrm>
              <a:prstGeom prst="rect">
                <a:avLst/>
              </a:prstGeom>
              <a:noFill/>
              <a:ln cap="flat">
                <a:noFill/>
              </a:ln>
            </p:spPr>
            <p:txBody>
              <a:bodyPr vert="horz" wrap="square" lIns="50383" tIns="50383" rIns="50383" bIns="50383" anchor="ctr" anchorCtr="0" compatLnSpc="1">
                <a:noAutofit/>
              </a:bodyPr>
              <a:lstStyle/>
              <a:p>
                <a:pPr marL="0" marR="0" lvl="0" indent="0" algn="l"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Public Sans"/>
                    <a:ea typeface="Public Sans"/>
                    <a:cs typeface="Public Sans"/>
                  </a:rPr>
                  <a:t>I would like to: </a:t>
                </a:r>
                <a:r>
                  <a:rPr lang="en-US" sz="1399" b="0" i="1" u="none" strike="noStrike" kern="1200" cap="none" spc="0" baseline="0">
                    <a:solidFill>
                      <a:srgbClr val="464646"/>
                    </a:solidFill>
                    <a:uFillTx/>
                    <a:latin typeface="Public Sans Italics"/>
                    <a:ea typeface="Public Sans Italics"/>
                    <a:cs typeface="Public Sans Italics"/>
                  </a:rPr>
                  <a:t>_____________________________________________</a:t>
                </a:r>
              </a:p>
            </p:txBody>
          </p:sp>
        </p:grpSp>
        <p:grpSp>
          <p:nvGrpSpPr>
            <p:cNvPr id="41" name="Group 41">
              <a:extLst>
                <a:ext uri="{FF2B5EF4-FFF2-40B4-BE49-F238E27FC236}">
                  <a16:creationId xmlns:a16="http://schemas.microsoft.com/office/drawing/2014/main" id="{21091313-DEFF-F8B9-EC0B-B83748D8BAF0}"/>
                </a:ext>
              </a:extLst>
            </p:cNvPr>
            <p:cNvGrpSpPr/>
            <p:nvPr/>
          </p:nvGrpSpPr>
          <p:grpSpPr>
            <a:xfrm>
              <a:off x="790050" y="7396609"/>
              <a:ext cx="6018727" cy="759453"/>
              <a:chOff x="790050" y="7396609"/>
              <a:chExt cx="6018727" cy="759453"/>
            </a:xfrm>
          </p:grpSpPr>
          <p:sp>
            <p:nvSpPr>
              <p:cNvPr id="42" name="Freeform 42">
                <a:extLst>
                  <a:ext uri="{FF2B5EF4-FFF2-40B4-BE49-F238E27FC236}">
                    <a16:creationId xmlns:a16="http://schemas.microsoft.com/office/drawing/2014/main" id="{5D470445-3101-3EAA-5809-C8D69575255A}"/>
                  </a:ext>
                </a:extLst>
              </p:cNvPr>
              <p:cNvSpPr/>
              <p:nvPr/>
            </p:nvSpPr>
            <p:spPr>
              <a:xfrm>
                <a:off x="790050" y="7469184"/>
                <a:ext cx="6018727" cy="686878"/>
              </a:xfrm>
              <a:custGeom>
                <a:avLst/>
                <a:gdLst>
                  <a:gd name="f0" fmla="val w"/>
                  <a:gd name="f1" fmla="val h"/>
                  <a:gd name="f2" fmla="val 0"/>
                  <a:gd name="f3" fmla="val 2369936"/>
                  <a:gd name="f4" fmla="val 270467"/>
                  <a:gd name="f5" fmla="val 43676"/>
                  <a:gd name="f6" fmla="val 2326260"/>
                  <a:gd name="f7" fmla="val 2337844"/>
                  <a:gd name="f8" fmla="val 2348953"/>
                  <a:gd name="f9" fmla="val 4602"/>
                  <a:gd name="f10" fmla="val 2357144"/>
                  <a:gd name="f11" fmla="val 12793"/>
                  <a:gd name="f12" fmla="val 2365335"/>
                  <a:gd name="f13" fmla="val 20983"/>
                  <a:gd name="f14" fmla="val 32093"/>
                  <a:gd name="f15" fmla="val 226790"/>
                  <a:gd name="f16" fmla="val 250912"/>
                  <a:gd name="f17" fmla="val 2350382"/>
                  <a:gd name="f18" fmla="val 19555"/>
                  <a:gd name="f19" fmla="*/ f0 1 2369936"/>
                  <a:gd name="f20" fmla="*/ f1 1 270467"/>
                  <a:gd name="f21" fmla="val f2"/>
                  <a:gd name="f22" fmla="val f3"/>
                  <a:gd name="f23" fmla="val f4"/>
                  <a:gd name="f24" fmla="+- f23 0 f21"/>
                  <a:gd name="f25" fmla="+- f22 0 f21"/>
                  <a:gd name="f26" fmla="*/ f25 1 2369936"/>
                  <a:gd name="f27" fmla="*/ f24 1 27046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369936" h="270467">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8" y="f4"/>
                      <a:pt x="f2" y="f16"/>
                      <a:pt x="f2" y="f15"/>
                    </a:cubicBezTo>
                    <a:lnTo>
                      <a:pt x="f2" y="f5"/>
                    </a:lnTo>
                    <a:cubicBezTo>
                      <a:pt x="f2" y="f18"/>
                      <a:pt x="f18" y="f2"/>
                      <a:pt x="f5" y="f2"/>
                    </a:cubicBezTo>
                    <a:close/>
                  </a:path>
                </a:pathLst>
              </a:custGeom>
              <a:solidFill>
                <a:srgbClr val="FDEDDC"/>
              </a:solidFill>
              <a:ln w="38103" cap="rnd">
                <a:solidFill>
                  <a:srgbClr val="FDC77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3" name="TextBox 43">
                <a:extLst>
                  <a:ext uri="{FF2B5EF4-FFF2-40B4-BE49-F238E27FC236}">
                    <a16:creationId xmlns:a16="http://schemas.microsoft.com/office/drawing/2014/main" id="{B1BB8965-5B25-5541-B844-630AE6EDDAE7}"/>
                  </a:ext>
                </a:extLst>
              </p:cNvPr>
              <p:cNvSpPr txBox="1"/>
              <p:nvPr/>
            </p:nvSpPr>
            <p:spPr>
              <a:xfrm>
                <a:off x="790050" y="7396609"/>
                <a:ext cx="6018727" cy="759445"/>
              </a:xfrm>
              <a:prstGeom prst="rect">
                <a:avLst/>
              </a:prstGeom>
              <a:noFill/>
              <a:ln cap="flat">
                <a:noFill/>
              </a:ln>
            </p:spPr>
            <p:txBody>
              <a:bodyPr vert="horz" wrap="square" lIns="50383" tIns="50383" rIns="50383" bIns="50383" anchor="ctr" anchorCtr="0" compatLnSpc="1">
                <a:noAutofit/>
              </a:bodyPr>
              <a:lstStyle/>
              <a:p>
                <a:pPr marL="0" marR="0" lvl="0" indent="0" algn="l"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Public Sans"/>
                    <a:ea typeface="Public Sans"/>
                    <a:cs typeface="Public Sans"/>
                  </a:rPr>
                  <a:t> I am looking for colleagues who: </a:t>
                </a:r>
                <a:r>
                  <a:rPr lang="en-US" sz="1399" b="0" i="1" u="none" strike="noStrike" kern="1200" cap="none" spc="0" baseline="0">
                    <a:solidFill>
                      <a:srgbClr val="464646"/>
                    </a:solidFill>
                    <a:uFillTx/>
                    <a:latin typeface="Public Sans Italics"/>
                    <a:ea typeface="Public Sans Italics"/>
                    <a:cs typeface="Public Sans Italics"/>
                  </a:rPr>
                  <a:t>________________________________</a:t>
                </a:r>
              </a:p>
              <a:p>
                <a:pPr marL="0" marR="0" lvl="0" indent="0" algn="l"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1" u="none" strike="noStrike" kern="1200" cap="none" spc="0" baseline="0">
                    <a:solidFill>
                      <a:srgbClr val="464646"/>
                    </a:solidFill>
                    <a:uFillTx/>
                    <a:latin typeface="Public Sans Italics"/>
                    <a:ea typeface="Public Sans Italics"/>
                    <a:cs typeface="Public Sans Italics"/>
                  </a:rPr>
                  <a:t>   __________________________________________________________</a:t>
                </a:r>
              </a:p>
            </p:txBody>
          </p:sp>
        </p:grpSp>
        <p:grpSp>
          <p:nvGrpSpPr>
            <p:cNvPr id="44" name="Group 44">
              <a:extLst>
                <a:ext uri="{FF2B5EF4-FFF2-40B4-BE49-F238E27FC236}">
                  <a16:creationId xmlns:a16="http://schemas.microsoft.com/office/drawing/2014/main" id="{E2A5F24B-55B6-07F2-674C-C7360EE0ED70}"/>
                </a:ext>
              </a:extLst>
            </p:cNvPr>
            <p:cNvGrpSpPr/>
            <p:nvPr/>
          </p:nvGrpSpPr>
          <p:grpSpPr>
            <a:xfrm>
              <a:off x="790050" y="8265581"/>
              <a:ext cx="6018727" cy="768891"/>
              <a:chOff x="790050" y="8265581"/>
              <a:chExt cx="6018727" cy="768891"/>
            </a:xfrm>
          </p:grpSpPr>
          <p:sp>
            <p:nvSpPr>
              <p:cNvPr id="45" name="Freeform 45">
                <a:extLst>
                  <a:ext uri="{FF2B5EF4-FFF2-40B4-BE49-F238E27FC236}">
                    <a16:creationId xmlns:a16="http://schemas.microsoft.com/office/drawing/2014/main" id="{56FE3463-7280-B7C6-FF77-8629DE40B92B}"/>
                  </a:ext>
                </a:extLst>
              </p:cNvPr>
              <p:cNvSpPr/>
              <p:nvPr/>
            </p:nvSpPr>
            <p:spPr>
              <a:xfrm>
                <a:off x="790050" y="8338157"/>
                <a:ext cx="6018727" cy="696315"/>
              </a:xfrm>
              <a:custGeom>
                <a:avLst/>
                <a:gdLst>
                  <a:gd name="f0" fmla="val w"/>
                  <a:gd name="f1" fmla="val h"/>
                  <a:gd name="f2" fmla="val 0"/>
                  <a:gd name="f3" fmla="val 2369936"/>
                  <a:gd name="f4" fmla="val 274182"/>
                  <a:gd name="f5" fmla="val 43676"/>
                  <a:gd name="f6" fmla="val 2326260"/>
                  <a:gd name="f7" fmla="val 2337844"/>
                  <a:gd name="f8" fmla="val 2348953"/>
                  <a:gd name="f9" fmla="val 4602"/>
                  <a:gd name="f10" fmla="val 2357144"/>
                  <a:gd name="f11" fmla="val 12793"/>
                  <a:gd name="f12" fmla="val 2365335"/>
                  <a:gd name="f13" fmla="val 20983"/>
                  <a:gd name="f14" fmla="val 32093"/>
                  <a:gd name="f15" fmla="val 230506"/>
                  <a:gd name="f16" fmla="val 254628"/>
                  <a:gd name="f17" fmla="val 2350382"/>
                  <a:gd name="f18" fmla="val 19555"/>
                  <a:gd name="f19" fmla="*/ f0 1 2369936"/>
                  <a:gd name="f20" fmla="*/ f1 1 274182"/>
                  <a:gd name="f21" fmla="val f2"/>
                  <a:gd name="f22" fmla="val f3"/>
                  <a:gd name="f23" fmla="val f4"/>
                  <a:gd name="f24" fmla="+- f23 0 f21"/>
                  <a:gd name="f25" fmla="+- f22 0 f21"/>
                  <a:gd name="f26" fmla="*/ f25 1 2369936"/>
                  <a:gd name="f27" fmla="*/ f24 1 27418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369936" h="274182">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8" y="f4"/>
                      <a:pt x="f2" y="f16"/>
                      <a:pt x="f2" y="f15"/>
                    </a:cubicBezTo>
                    <a:lnTo>
                      <a:pt x="f2" y="f5"/>
                    </a:lnTo>
                    <a:cubicBezTo>
                      <a:pt x="f2" y="f18"/>
                      <a:pt x="f18" y="f2"/>
                      <a:pt x="f5" y="f2"/>
                    </a:cubicBezTo>
                    <a:close/>
                  </a:path>
                </a:pathLst>
              </a:custGeom>
              <a:solidFill>
                <a:srgbClr val="FDEDDC"/>
              </a:solidFill>
              <a:ln w="38103" cap="rnd">
                <a:solidFill>
                  <a:srgbClr val="FDC77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6" name="TextBox 46">
                <a:extLst>
                  <a:ext uri="{FF2B5EF4-FFF2-40B4-BE49-F238E27FC236}">
                    <a16:creationId xmlns:a16="http://schemas.microsoft.com/office/drawing/2014/main" id="{14F77A5D-8C3A-FD60-A4A8-6BE1F9149D4B}"/>
                  </a:ext>
                </a:extLst>
              </p:cNvPr>
              <p:cNvSpPr txBox="1"/>
              <p:nvPr/>
            </p:nvSpPr>
            <p:spPr>
              <a:xfrm>
                <a:off x="790050" y="8265581"/>
                <a:ext cx="6018727" cy="768891"/>
              </a:xfrm>
              <a:prstGeom prst="rect">
                <a:avLst/>
              </a:prstGeom>
              <a:noFill/>
              <a:ln cap="flat">
                <a:noFill/>
              </a:ln>
            </p:spPr>
            <p:txBody>
              <a:bodyPr vert="horz" wrap="square" lIns="50383" tIns="50383" rIns="50383" bIns="50383" anchor="ctr" anchorCtr="0" compatLnSpc="1">
                <a:noAutofit/>
              </a:bodyPr>
              <a:lstStyle/>
              <a:p>
                <a:pPr marL="0" marR="0" lvl="0" indent="0" algn="l"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Public Sans"/>
                    <a:ea typeface="Public Sans"/>
                    <a:cs typeface="Public Sans"/>
                  </a:rPr>
                  <a:t> Suggested time and place (optional): </a:t>
                </a:r>
                <a:r>
                  <a:rPr lang="en-US" sz="1399" b="0" i="1" u="none" strike="noStrike" kern="1200" cap="none" spc="0" baseline="0">
                    <a:solidFill>
                      <a:srgbClr val="464646"/>
                    </a:solidFill>
                    <a:uFillTx/>
                    <a:latin typeface="Public Sans Italics"/>
                    <a:ea typeface="Public Sans Italics"/>
                    <a:cs typeface="Public Sans Italics"/>
                  </a:rPr>
                  <a:t>____________________________</a:t>
                </a:r>
              </a:p>
            </p:txBody>
          </p:sp>
        </p:grpSp>
        <p:grpSp>
          <p:nvGrpSpPr>
            <p:cNvPr id="47" name="Group 47">
              <a:extLst>
                <a:ext uri="{FF2B5EF4-FFF2-40B4-BE49-F238E27FC236}">
                  <a16:creationId xmlns:a16="http://schemas.microsoft.com/office/drawing/2014/main" id="{18F0C02D-D3C6-8D6F-DD42-280B956FFF06}"/>
                </a:ext>
              </a:extLst>
            </p:cNvPr>
            <p:cNvGrpSpPr/>
            <p:nvPr/>
          </p:nvGrpSpPr>
          <p:grpSpPr>
            <a:xfrm>
              <a:off x="790050" y="9143990"/>
              <a:ext cx="6018727" cy="769111"/>
              <a:chOff x="790050" y="9143990"/>
              <a:chExt cx="6018727" cy="769111"/>
            </a:xfrm>
          </p:grpSpPr>
          <p:sp>
            <p:nvSpPr>
              <p:cNvPr id="48" name="Freeform 48">
                <a:extLst>
                  <a:ext uri="{FF2B5EF4-FFF2-40B4-BE49-F238E27FC236}">
                    <a16:creationId xmlns:a16="http://schemas.microsoft.com/office/drawing/2014/main" id="{9BDE64D5-1018-C5F4-EAB4-D445374C05D1}"/>
                  </a:ext>
                </a:extLst>
              </p:cNvPr>
              <p:cNvSpPr/>
              <p:nvPr/>
            </p:nvSpPr>
            <p:spPr>
              <a:xfrm>
                <a:off x="790050" y="9216566"/>
                <a:ext cx="6018727" cy="696535"/>
              </a:xfrm>
              <a:custGeom>
                <a:avLst/>
                <a:gdLst>
                  <a:gd name="f0" fmla="val w"/>
                  <a:gd name="f1" fmla="val h"/>
                  <a:gd name="f2" fmla="val 0"/>
                  <a:gd name="f3" fmla="val 2369936"/>
                  <a:gd name="f4" fmla="val 274269"/>
                  <a:gd name="f5" fmla="val 43676"/>
                  <a:gd name="f6" fmla="val 2326260"/>
                  <a:gd name="f7" fmla="val 2337844"/>
                  <a:gd name="f8" fmla="val 2348953"/>
                  <a:gd name="f9" fmla="val 4602"/>
                  <a:gd name="f10" fmla="val 2357144"/>
                  <a:gd name="f11" fmla="val 12793"/>
                  <a:gd name="f12" fmla="val 2365335"/>
                  <a:gd name="f13" fmla="val 20983"/>
                  <a:gd name="f14" fmla="val 32093"/>
                  <a:gd name="f15" fmla="val 230593"/>
                  <a:gd name="f16" fmla="val 254715"/>
                  <a:gd name="f17" fmla="val 2350382"/>
                  <a:gd name="f18" fmla="val 19555"/>
                  <a:gd name="f19" fmla="*/ f0 1 2369936"/>
                  <a:gd name="f20" fmla="*/ f1 1 274269"/>
                  <a:gd name="f21" fmla="val f2"/>
                  <a:gd name="f22" fmla="val f3"/>
                  <a:gd name="f23" fmla="val f4"/>
                  <a:gd name="f24" fmla="+- f23 0 f21"/>
                  <a:gd name="f25" fmla="+- f22 0 f21"/>
                  <a:gd name="f26" fmla="*/ f25 1 2369936"/>
                  <a:gd name="f27" fmla="*/ f24 1 27426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369936" h="274269">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8" y="f4"/>
                      <a:pt x="f2" y="f16"/>
                      <a:pt x="f2" y="f15"/>
                    </a:cubicBezTo>
                    <a:lnTo>
                      <a:pt x="f2" y="f5"/>
                    </a:lnTo>
                    <a:cubicBezTo>
                      <a:pt x="f2" y="f18"/>
                      <a:pt x="f18" y="f2"/>
                      <a:pt x="f5" y="f2"/>
                    </a:cubicBezTo>
                    <a:close/>
                  </a:path>
                </a:pathLst>
              </a:custGeom>
              <a:solidFill>
                <a:srgbClr val="FDEDDC"/>
              </a:solidFill>
              <a:ln w="38103" cap="rnd">
                <a:solidFill>
                  <a:srgbClr val="FDC77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9" name="TextBox 49">
                <a:extLst>
                  <a:ext uri="{FF2B5EF4-FFF2-40B4-BE49-F238E27FC236}">
                    <a16:creationId xmlns:a16="http://schemas.microsoft.com/office/drawing/2014/main" id="{F43D47CF-82CC-20C0-C1D5-0715A113B864}"/>
                  </a:ext>
                </a:extLst>
              </p:cNvPr>
              <p:cNvSpPr txBox="1"/>
              <p:nvPr/>
            </p:nvSpPr>
            <p:spPr>
              <a:xfrm>
                <a:off x="790050" y="9143990"/>
                <a:ext cx="6018727" cy="769110"/>
              </a:xfrm>
              <a:prstGeom prst="rect">
                <a:avLst/>
              </a:prstGeom>
              <a:noFill/>
              <a:ln cap="flat">
                <a:noFill/>
              </a:ln>
            </p:spPr>
            <p:txBody>
              <a:bodyPr vert="horz" wrap="square" lIns="50383" tIns="50383" rIns="50383" bIns="50383" anchor="ctr" anchorCtr="0" compatLnSpc="1">
                <a:noAutofit/>
              </a:bodyPr>
              <a:lstStyle/>
              <a:p>
                <a:pPr marL="0" marR="0" lvl="0" indent="0" algn="l"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Public Sans"/>
                    <a:ea typeface="Public Sans"/>
                    <a:cs typeface="Public Sans"/>
                  </a:rPr>
                  <a:t>If you are interested, please contact:____________________________</a:t>
                </a:r>
              </a:p>
            </p:txBody>
          </p:sp>
        </p:grpSp>
      </p:grpSp>
      <p:sp>
        <p:nvSpPr>
          <p:cNvPr id="50" name="Freeform 50">
            <a:extLst>
              <a:ext uri="{FF2B5EF4-FFF2-40B4-BE49-F238E27FC236}">
                <a16:creationId xmlns:a16="http://schemas.microsoft.com/office/drawing/2014/main" id="{9E237F64-9A70-D05A-09B5-81E7D26A3579}"/>
              </a:ext>
            </a:extLst>
          </p:cNvPr>
          <p:cNvSpPr/>
          <p:nvPr/>
        </p:nvSpPr>
        <p:spPr>
          <a:xfrm>
            <a:off x="6728264" y="191877"/>
            <a:ext cx="611514" cy="564120"/>
          </a:xfrm>
          <a:custGeom>
            <a:avLst/>
            <a:gdLst>
              <a:gd name="f0" fmla="val w"/>
              <a:gd name="f1" fmla="val h"/>
              <a:gd name="f2" fmla="val 0"/>
              <a:gd name="f3" fmla="val 611515"/>
              <a:gd name="f4" fmla="val 564123"/>
              <a:gd name="f5" fmla="*/ f0 1 611515"/>
              <a:gd name="f6" fmla="*/ f1 1 564123"/>
              <a:gd name="f7" fmla="val f2"/>
              <a:gd name="f8" fmla="val f3"/>
              <a:gd name="f9" fmla="val f4"/>
              <a:gd name="f10" fmla="+- f9 0 f7"/>
              <a:gd name="f11" fmla="+- f8 0 f7"/>
              <a:gd name="f12" fmla="*/ f11 1 611515"/>
              <a:gd name="f13" fmla="*/ f10 1 564123"/>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611515" h="564123">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51" name="Group 51">
            <a:extLst>
              <a:ext uri="{FF2B5EF4-FFF2-40B4-BE49-F238E27FC236}">
                <a16:creationId xmlns:a16="http://schemas.microsoft.com/office/drawing/2014/main" id="{C18F8506-74A3-C3CB-B752-4FFBE772C25E}"/>
              </a:ext>
            </a:extLst>
          </p:cNvPr>
          <p:cNvGrpSpPr/>
          <p:nvPr/>
        </p:nvGrpSpPr>
        <p:grpSpPr>
          <a:xfrm>
            <a:off x="2304297" y="4064178"/>
            <a:ext cx="122886" cy="122886"/>
            <a:chOff x="2304297" y="4064178"/>
            <a:chExt cx="122886" cy="122886"/>
          </a:xfrm>
        </p:grpSpPr>
        <p:sp>
          <p:nvSpPr>
            <p:cNvPr id="52" name="Freeform 52">
              <a:extLst>
                <a:ext uri="{FF2B5EF4-FFF2-40B4-BE49-F238E27FC236}">
                  <a16:creationId xmlns:a16="http://schemas.microsoft.com/office/drawing/2014/main" id="{89FFF026-5F93-1716-9BD7-7F3FB3DEB986}"/>
                </a:ext>
              </a:extLst>
            </p:cNvPr>
            <p:cNvSpPr/>
            <p:nvPr/>
          </p:nvSpPr>
          <p:spPr>
            <a:xfrm>
              <a:off x="2304297" y="4064178"/>
              <a:ext cx="122886" cy="122886"/>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3" name="TextBox 53">
              <a:extLst>
                <a:ext uri="{FF2B5EF4-FFF2-40B4-BE49-F238E27FC236}">
                  <a16:creationId xmlns:a16="http://schemas.microsoft.com/office/drawing/2014/main" id="{8B15F6AB-1881-372E-6030-D0BCB7C8FE13}"/>
                </a:ext>
              </a:extLst>
            </p:cNvPr>
            <p:cNvSpPr txBox="1"/>
            <p:nvPr/>
          </p:nvSpPr>
          <p:spPr>
            <a:xfrm>
              <a:off x="2315809" y="4071375"/>
              <a:ext cx="99843" cy="104168"/>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54" name="Freeform 54">
            <a:extLst>
              <a:ext uri="{FF2B5EF4-FFF2-40B4-BE49-F238E27FC236}">
                <a16:creationId xmlns:a16="http://schemas.microsoft.com/office/drawing/2014/main" id="{3F1F55A4-B8E4-5A9E-B2B1-703DB1FB2D60}"/>
              </a:ext>
            </a:extLst>
          </p:cNvPr>
          <p:cNvSpPr/>
          <p:nvPr/>
        </p:nvSpPr>
        <p:spPr>
          <a:xfrm rot="5400013">
            <a:off x="-83540" y="1609865"/>
            <a:ext cx="1482626" cy="196449"/>
          </a:xfrm>
          <a:custGeom>
            <a:avLst/>
            <a:gdLst>
              <a:gd name="f0" fmla="val w"/>
              <a:gd name="f1" fmla="val h"/>
              <a:gd name="f2" fmla="val 0"/>
              <a:gd name="f3" fmla="val 1482629"/>
              <a:gd name="f4" fmla="val 196448"/>
              <a:gd name="f5" fmla="val 196449"/>
              <a:gd name="f6" fmla="*/ f0 1 1482629"/>
              <a:gd name="f7" fmla="*/ f1 1 196448"/>
              <a:gd name="f8" fmla="val f2"/>
              <a:gd name="f9" fmla="val f3"/>
              <a:gd name="f10" fmla="val f4"/>
              <a:gd name="f11" fmla="+- f10 0 f8"/>
              <a:gd name="f12" fmla="+- f9 0 f8"/>
              <a:gd name="f13" fmla="*/ f12 1 1482629"/>
              <a:gd name="f14" fmla="*/ f11 1 19644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482629" h="196448">
                <a:moveTo>
                  <a:pt x="f2" y="f2"/>
                </a:moveTo>
                <a:lnTo>
                  <a:pt x="f3" y="f2"/>
                </a:lnTo>
                <a:lnTo>
                  <a:pt x="f3" y="f5"/>
                </a:lnTo>
                <a:lnTo>
                  <a:pt x="f2" y="f5"/>
                </a:lnTo>
                <a:lnTo>
                  <a:pt x="f2" y="f2"/>
                </a:lnTo>
                <a:close/>
              </a:path>
            </a:pathLst>
          </a:custGeom>
          <a:blipFill>
            <a:blip>
              <a:alphaModFix/>
              <a:extLst>
                <a:ext uri="{96DAC541-7B7A-43D3-8B79-37D633B846F1}">
                  <asvg:svgBlip xmlns:asvg="http://schemas.microsoft.com/office/drawing/2016/SVG/main" r:embed="rId5"/>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5" name="Freeform 55">
            <a:extLst>
              <a:ext uri="{FF2B5EF4-FFF2-40B4-BE49-F238E27FC236}">
                <a16:creationId xmlns:a16="http://schemas.microsoft.com/office/drawing/2014/main" id="{A189EE37-CF4B-2E00-A470-2BE0F25220AA}"/>
              </a:ext>
            </a:extLst>
          </p:cNvPr>
          <p:cNvSpPr/>
          <p:nvPr/>
        </p:nvSpPr>
        <p:spPr>
          <a:xfrm rot="5400013">
            <a:off x="-98125" y="6304321"/>
            <a:ext cx="1482626" cy="196449"/>
          </a:xfrm>
          <a:custGeom>
            <a:avLst/>
            <a:gdLst>
              <a:gd name="f0" fmla="val w"/>
              <a:gd name="f1" fmla="val h"/>
              <a:gd name="f2" fmla="val 0"/>
              <a:gd name="f3" fmla="val 1482629"/>
              <a:gd name="f4" fmla="val 196448"/>
              <a:gd name="f5" fmla="val 1482628"/>
              <a:gd name="f6" fmla="*/ f0 1 1482629"/>
              <a:gd name="f7" fmla="*/ f1 1 196448"/>
              <a:gd name="f8" fmla="val f2"/>
              <a:gd name="f9" fmla="val f3"/>
              <a:gd name="f10" fmla="val f4"/>
              <a:gd name="f11" fmla="+- f10 0 f8"/>
              <a:gd name="f12" fmla="+- f9 0 f8"/>
              <a:gd name="f13" fmla="*/ f12 1 1482629"/>
              <a:gd name="f14" fmla="*/ f11 1 19644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482629" h="196448">
                <a:moveTo>
                  <a:pt x="f2" y="f2"/>
                </a:moveTo>
                <a:lnTo>
                  <a:pt x="f5" y="f2"/>
                </a:lnTo>
                <a:lnTo>
                  <a:pt x="f5" y="f4"/>
                </a:lnTo>
                <a:lnTo>
                  <a:pt x="f2" y="f4"/>
                </a:lnTo>
                <a:lnTo>
                  <a:pt x="f2" y="f2"/>
                </a:lnTo>
                <a:close/>
              </a:path>
            </a:pathLst>
          </a:custGeom>
          <a:blipFill>
            <a:blip>
              <a:alphaModFix/>
              <a:extLst>
                <a:ext uri="{96DAC541-7B7A-43D3-8B79-37D633B846F1}">
                  <asvg:svgBlip xmlns:asvg="http://schemas.microsoft.com/office/drawing/2016/SVG/main" r:embed="rId5"/>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77">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8B54B79B-301F-3427-EF69-EDE726620D68}"/>
              </a:ext>
            </a:extLst>
          </p:cNvPr>
          <p:cNvSpPr txBox="1"/>
          <p:nvPr/>
        </p:nvSpPr>
        <p:spPr>
          <a:xfrm>
            <a:off x="1255260" y="672385"/>
            <a:ext cx="5045970" cy="316309"/>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26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140" baseline="0">
                <a:solidFill>
                  <a:srgbClr val="464646"/>
                </a:solidFill>
                <a:uFillTx/>
                <a:latin typeface="Open Sans Bold"/>
                <a:ea typeface="Open Sans Bold"/>
                <a:cs typeface="Open Sans Bold"/>
              </a:rPr>
              <a:t>Random Coffee Match – Prompt Cards</a:t>
            </a:r>
          </a:p>
        </p:txBody>
      </p:sp>
      <p:sp>
        <p:nvSpPr>
          <p:cNvPr id="3" name="TextBox 10">
            <a:extLst>
              <a:ext uri="{FF2B5EF4-FFF2-40B4-BE49-F238E27FC236}">
                <a16:creationId xmlns:a16="http://schemas.microsoft.com/office/drawing/2014/main" id="{1BB6737E-5C0B-2122-0A62-5ACCA671053B}"/>
              </a:ext>
            </a:extLst>
          </p:cNvPr>
          <p:cNvSpPr txBox="1"/>
          <p:nvPr/>
        </p:nvSpPr>
        <p:spPr>
          <a:xfrm>
            <a:off x="721927" y="1050782"/>
            <a:ext cx="6116147" cy="40766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0" baseline="0">
                <a:solidFill>
                  <a:srgbClr val="464646"/>
                </a:solidFill>
                <a:uFillTx/>
                <a:latin typeface="Open Sans Italics"/>
                <a:ea typeface="Open Sans Italics"/>
                <a:cs typeface="Open Sans Italics"/>
              </a:rPr>
              <a:t>Share these with matched colleagues before or during their coffee. </a:t>
            </a:r>
          </a:p>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0" baseline="0">
                <a:solidFill>
                  <a:srgbClr val="464646"/>
                </a:solidFill>
                <a:uFillTx/>
                <a:latin typeface="Open Sans Italics"/>
                <a:ea typeface="Open Sans Italics"/>
                <a:cs typeface="Open Sans Italics"/>
              </a:rPr>
              <a:t>All prompts are optional - use as many or as few as you like.</a:t>
            </a:r>
          </a:p>
        </p:txBody>
      </p:sp>
      <p:grpSp>
        <p:nvGrpSpPr>
          <p:cNvPr id="4" name="Group 11">
            <a:extLst>
              <a:ext uri="{FF2B5EF4-FFF2-40B4-BE49-F238E27FC236}">
                <a16:creationId xmlns:a16="http://schemas.microsoft.com/office/drawing/2014/main" id="{B60A52A5-235C-9A14-E0B1-C02A016EC23F}"/>
              </a:ext>
            </a:extLst>
          </p:cNvPr>
          <p:cNvGrpSpPr/>
          <p:nvPr/>
        </p:nvGrpSpPr>
        <p:grpSpPr>
          <a:xfrm>
            <a:off x="101708" y="1618277"/>
            <a:ext cx="7356577" cy="7223778"/>
            <a:chOff x="101708" y="1618277"/>
            <a:chExt cx="7356577" cy="7223778"/>
          </a:xfrm>
        </p:grpSpPr>
        <p:sp>
          <p:nvSpPr>
            <p:cNvPr id="5" name="Freeform 12">
              <a:extLst>
                <a:ext uri="{FF2B5EF4-FFF2-40B4-BE49-F238E27FC236}">
                  <a16:creationId xmlns:a16="http://schemas.microsoft.com/office/drawing/2014/main" id="{DF1EA424-826D-3063-D840-F29BAEDF8C7F}"/>
                </a:ext>
              </a:extLst>
            </p:cNvPr>
            <p:cNvSpPr/>
            <p:nvPr/>
          </p:nvSpPr>
          <p:spPr>
            <a:xfrm>
              <a:off x="3648346" y="1618277"/>
              <a:ext cx="409788" cy="378031"/>
            </a:xfrm>
            <a:custGeom>
              <a:avLst/>
              <a:gdLst>
                <a:gd name="f0" fmla="val w"/>
                <a:gd name="f1" fmla="val h"/>
                <a:gd name="f2" fmla="val 0"/>
                <a:gd name="f3" fmla="val 546382"/>
                <a:gd name="f4" fmla="val 504038"/>
                <a:gd name="f5" fmla="val 546383"/>
                <a:gd name="f6" fmla="*/ f0 1 546382"/>
                <a:gd name="f7" fmla="*/ f1 1 504038"/>
                <a:gd name="f8" fmla="val f2"/>
                <a:gd name="f9" fmla="val f3"/>
                <a:gd name="f10" fmla="val f4"/>
                <a:gd name="f11" fmla="+- f10 0 f8"/>
                <a:gd name="f12" fmla="+- f9 0 f8"/>
                <a:gd name="f13" fmla="*/ f12 1 546382"/>
                <a:gd name="f14" fmla="*/ f11 1 50403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546382" h="504038">
                  <a:moveTo>
                    <a:pt x="f2" y="f2"/>
                  </a:moveTo>
                  <a:lnTo>
                    <a:pt x="f5" y="f2"/>
                  </a:lnTo>
                  <a:lnTo>
                    <a:pt x="f5" y="f4"/>
                  </a:lnTo>
                  <a:lnTo>
                    <a:pt x="f2" y="f4"/>
                  </a:lnTo>
                  <a:lnTo>
                    <a:pt x="f2" y="f2"/>
                  </a:lnTo>
                  <a:close/>
                </a:path>
              </a:pathLst>
            </a:custGeom>
            <a:blipFill>
              <a:blip>
                <a:alphaModFix/>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 name="TextBox 13">
              <a:extLst>
                <a:ext uri="{FF2B5EF4-FFF2-40B4-BE49-F238E27FC236}">
                  <a16:creationId xmlns:a16="http://schemas.microsoft.com/office/drawing/2014/main" id="{DEABF475-8575-FFC2-AC9F-3E58F2362704}"/>
                </a:ext>
              </a:extLst>
            </p:cNvPr>
            <p:cNvSpPr txBox="1"/>
            <p:nvPr/>
          </p:nvSpPr>
          <p:spPr>
            <a:xfrm>
              <a:off x="834691" y="2084420"/>
              <a:ext cx="6037106" cy="260512"/>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2355"/>
                </a:lnSpc>
                <a:spcBef>
                  <a:spcPts val="0"/>
                </a:spcBef>
                <a:spcAft>
                  <a:spcPts val="0"/>
                </a:spcAft>
                <a:buNone/>
                <a:tabLst/>
                <a:defRPr sz="1800" b="0" i="0" u="none" strike="noStrike" kern="0" cap="none" spc="0" baseline="0">
                  <a:solidFill>
                    <a:srgbClr val="000000"/>
                  </a:solidFill>
                  <a:uFillTx/>
                </a:defRPr>
              </a:pPr>
              <a:r>
                <a:rPr lang="en-US" sz="1500" b="0" i="1" u="none" strike="noStrike" kern="1200" cap="none" spc="-57" baseline="0">
                  <a:solidFill>
                    <a:srgbClr val="464646"/>
                  </a:solidFill>
                  <a:uFillTx/>
                  <a:latin typeface="Open Sans Italics"/>
                  <a:ea typeface="Open Sans Italics"/>
                  <a:cs typeface="Open Sans Italics"/>
                </a:rPr>
                <a:t>You can print and use these prompts or create your own!</a:t>
              </a:r>
            </a:p>
          </p:txBody>
        </p:sp>
        <p:grpSp>
          <p:nvGrpSpPr>
            <p:cNvPr id="7" name="Group 14">
              <a:extLst>
                <a:ext uri="{FF2B5EF4-FFF2-40B4-BE49-F238E27FC236}">
                  <a16:creationId xmlns:a16="http://schemas.microsoft.com/office/drawing/2014/main" id="{9BC7147F-3840-7AED-B1A3-1FA462F7BBAC}"/>
                </a:ext>
              </a:extLst>
            </p:cNvPr>
            <p:cNvGrpSpPr/>
            <p:nvPr/>
          </p:nvGrpSpPr>
          <p:grpSpPr>
            <a:xfrm>
              <a:off x="7335399" y="3684657"/>
              <a:ext cx="122886" cy="122886"/>
              <a:chOff x="7335399" y="3684657"/>
              <a:chExt cx="122886" cy="122886"/>
            </a:xfrm>
          </p:grpSpPr>
          <p:sp>
            <p:nvSpPr>
              <p:cNvPr id="8" name="Freeform 15">
                <a:extLst>
                  <a:ext uri="{FF2B5EF4-FFF2-40B4-BE49-F238E27FC236}">
                    <a16:creationId xmlns:a16="http://schemas.microsoft.com/office/drawing/2014/main" id="{FB1495D9-8A7A-3B36-2645-99F81F7132C5}"/>
                  </a:ext>
                </a:extLst>
              </p:cNvPr>
              <p:cNvSpPr/>
              <p:nvPr/>
            </p:nvSpPr>
            <p:spPr>
              <a:xfrm>
                <a:off x="7335399" y="3684657"/>
                <a:ext cx="122886" cy="122886"/>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TextBox 16">
                <a:extLst>
                  <a:ext uri="{FF2B5EF4-FFF2-40B4-BE49-F238E27FC236}">
                    <a16:creationId xmlns:a16="http://schemas.microsoft.com/office/drawing/2014/main" id="{950337E9-6B8D-544C-586E-5E8875E1FFA5}"/>
                  </a:ext>
                </a:extLst>
              </p:cNvPr>
              <p:cNvSpPr txBox="1"/>
              <p:nvPr/>
            </p:nvSpPr>
            <p:spPr>
              <a:xfrm>
                <a:off x="7346920" y="3693298"/>
                <a:ext cx="99843" cy="102723"/>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10" name="Group 17">
              <a:extLst>
                <a:ext uri="{FF2B5EF4-FFF2-40B4-BE49-F238E27FC236}">
                  <a16:creationId xmlns:a16="http://schemas.microsoft.com/office/drawing/2014/main" id="{A3F9D7AC-B7FE-33DC-13AE-2A290B6CB834}"/>
                </a:ext>
              </a:extLst>
            </p:cNvPr>
            <p:cNvGrpSpPr/>
            <p:nvPr/>
          </p:nvGrpSpPr>
          <p:grpSpPr>
            <a:xfrm>
              <a:off x="7335399" y="2743556"/>
              <a:ext cx="122886" cy="122886"/>
              <a:chOff x="7335399" y="2743556"/>
              <a:chExt cx="122886" cy="122886"/>
            </a:xfrm>
          </p:grpSpPr>
          <p:sp>
            <p:nvSpPr>
              <p:cNvPr id="11" name="Freeform 18">
                <a:extLst>
                  <a:ext uri="{FF2B5EF4-FFF2-40B4-BE49-F238E27FC236}">
                    <a16:creationId xmlns:a16="http://schemas.microsoft.com/office/drawing/2014/main" id="{45C7347B-B2C3-E300-5D22-46EE97EA74BF}"/>
                  </a:ext>
                </a:extLst>
              </p:cNvPr>
              <p:cNvSpPr/>
              <p:nvPr/>
            </p:nvSpPr>
            <p:spPr>
              <a:xfrm>
                <a:off x="7335399" y="2743556"/>
                <a:ext cx="122886" cy="122886"/>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2" name="TextBox 19">
                <a:extLst>
                  <a:ext uri="{FF2B5EF4-FFF2-40B4-BE49-F238E27FC236}">
                    <a16:creationId xmlns:a16="http://schemas.microsoft.com/office/drawing/2014/main" id="{9E1022FB-1773-852E-834C-848B5B2B7CE3}"/>
                  </a:ext>
                </a:extLst>
              </p:cNvPr>
              <p:cNvSpPr txBox="1"/>
              <p:nvPr/>
            </p:nvSpPr>
            <p:spPr>
              <a:xfrm>
                <a:off x="7346920" y="2752197"/>
                <a:ext cx="99843" cy="102723"/>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13" name="Group 20">
              <a:extLst>
                <a:ext uri="{FF2B5EF4-FFF2-40B4-BE49-F238E27FC236}">
                  <a16:creationId xmlns:a16="http://schemas.microsoft.com/office/drawing/2014/main" id="{EC1DD568-538B-58B3-9443-5E593429E4D3}"/>
                </a:ext>
              </a:extLst>
            </p:cNvPr>
            <p:cNvGrpSpPr/>
            <p:nvPr/>
          </p:nvGrpSpPr>
          <p:grpSpPr>
            <a:xfrm>
              <a:off x="7335399" y="3214106"/>
              <a:ext cx="122886" cy="122886"/>
              <a:chOff x="7335399" y="3214106"/>
              <a:chExt cx="122886" cy="122886"/>
            </a:xfrm>
          </p:grpSpPr>
          <p:sp>
            <p:nvSpPr>
              <p:cNvPr id="14" name="Freeform 21">
                <a:extLst>
                  <a:ext uri="{FF2B5EF4-FFF2-40B4-BE49-F238E27FC236}">
                    <a16:creationId xmlns:a16="http://schemas.microsoft.com/office/drawing/2014/main" id="{77343DE9-F8E0-BDBA-36F9-5C9ED2DCECEB}"/>
                  </a:ext>
                </a:extLst>
              </p:cNvPr>
              <p:cNvSpPr/>
              <p:nvPr/>
            </p:nvSpPr>
            <p:spPr>
              <a:xfrm>
                <a:off x="7335399" y="3214106"/>
                <a:ext cx="122886" cy="122886"/>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5" name="TextBox 22">
                <a:extLst>
                  <a:ext uri="{FF2B5EF4-FFF2-40B4-BE49-F238E27FC236}">
                    <a16:creationId xmlns:a16="http://schemas.microsoft.com/office/drawing/2014/main" id="{8B3AE3E5-5C65-449F-DE10-2DB468206CA0}"/>
                  </a:ext>
                </a:extLst>
              </p:cNvPr>
              <p:cNvSpPr txBox="1"/>
              <p:nvPr/>
            </p:nvSpPr>
            <p:spPr>
              <a:xfrm>
                <a:off x="7346920" y="3222747"/>
                <a:ext cx="99843" cy="102723"/>
              </a:xfrm>
              <a:prstGeom prst="rect">
                <a:avLst/>
              </a:prstGeom>
              <a:noFill/>
              <a:ln cap="flat">
                <a:noFill/>
              </a:ln>
            </p:spPr>
            <p:txBody>
              <a:bodyPr vert="horz" wrap="square" lIns="37645" tIns="37645" rIns="37645" bIns="37645"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16" name="Group 23">
              <a:extLst>
                <a:ext uri="{FF2B5EF4-FFF2-40B4-BE49-F238E27FC236}">
                  <a16:creationId xmlns:a16="http://schemas.microsoft.com/office/drawing/2014/main" id="{91487DA7-C1E8-2642-9432-C43D72E51D6B}"/>
                </a:ext>
              </a:extLst>
            </p:cNvPr>
            <p:cNvGrpSpPr/>
            <p:nvPr/>
          </p:nvGrpSpPr>
          <p:grpSpPr>
            <a:xfrm>
              <a:off x="2512944" y="2737174"/>
              <a:ext cx="2160708" cy="938284"/>
              <a:chOff x="2512944" y="2737174"/>
              <a:chExt cx="2160708" cy="938284"/>
            </a:xfrm>
          </p:grpSpPr>
          <p:sp>
            <p:nvSpPr>
              <p:cNvPr id="17" name="Freeform 24">
                <a:extLst>
                  <a:ext uri="{FF2B5EF4-FFF2-40B4-BE49-F238E27FC236}">
                    <a16:creationId xmlns:a16="http://schemas.microsoft.com/office/drawing/2014/main" id="{12233904-820F-A240-EA97-C691258EC2A7}"/>
                  </a:ext>
                </a:extLst>
              </p:cNvPr>
              <p:cNvSpPr/>
              <p:nvPr/>
            </p:nvSpPr>
            <p:spPr>
              <a:xfrm>
                <a:off x="2512944" y="2791361"/>
                <a:ext cx="2160708" cy="884087"/>
              </a:xfrm>
              <a:custGeom>
                <a:avLst/>
                <a:gdLst>
                  <a:gd name="f0" fmla="val w"/>
                  <a:gd name="f1" fmla="val h"/>
                  <a:gd name="f2" fmla="val 0"/>
                  <a:gd name="f3" fmla="val 1139320"/>
                  <a:gd name="f4" fmla="val 466171"/>
                  <a:gd name="f5" fmla="*/ f0 1 1139320"/>
                  <a:gd name="f6" fmla="*/ f1 1 466171"/>
                  <a:gd name="f7" fmla="val f2"/>
                  <a:gd name="f8" fmla="val f3"/>
                  <a:gd name="f9" fmla="val f4"/>
                  <a:gd name="f10" fmla="+- f9 0 f7"/>
                  <a:gd name="f11" fmla="+- f8 0 f7"/>
                  <a:gd name="f12" fmla="*/ f11 1 1139320"/>
                  <a:gd name="f13" fmla="*/ f10 1 46617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139320" h="466171">
                    <a:moveTo>
                      <a:pt x="f2" y="f2"/>
                    </a:moveTo>
                    <a:lnTo>
                      <a:pt x="f3" y="f2"/>
                    </a:lnTo>
                    <a:lnTo>
                      <a:pt x="f3" y="f4"/>
                    </a:lnTo>
                    <a:lnTo>
                      <a:pt x="f2" y="f4"/>
                    </a:lnTo>
                    <a:close/>
                  </a:path>
                </a:pathLst>
              </a:custGeom>
              <a:solidFill>
                <a:srgbClr val="FDC77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8" name="TextBox 25">
                <a:extLst>
                  <a:ext uri="{FF2B5EF4-FFF2-40B4-BE49-F238E27FC236}">
                    <a16:creationId xmlns:a16="http://schemas.microsoft.com/office/drawing/2014/main" id="{6B969556-2C5F-470B-BCDC-D6919A95CCC1}"/>
                  </a:ext>
                </a:extLst>
              </p:cNvPr>
              <p:cNvSpPr txBox="1"/>
              <p:nvPr/>
            </p:nvSpPr>
            <p:spPr>
              <a:xfrm>
                <a:off x="2512944" y="2737174"/>
                <a:ext cx="2160708" cy="938284"/>
              </a:xfrm>
              <a:prstGeom prst="rect">
                <a:avLst/>
              </a:prstGeom>
              <a:noFill/>
              <a:ln cap="flat">
                <a:noFill/>
              </a:ln>
            </p:spPr>
            <p:txBody>
              <a:bodyPr vert="horz" wrap="square" lIns="34527" tIns="34527" rIns="34527" bIns="34527" anchor="ctr" anchorCtr="1" compatLnSpc="1">
                <a:noAutofit/>
              </a:bodyPr>
              <a:lstStyle/>
              <a:p>
                <a:pPr marL="0" marR="0" lvl="0" indent="0" algn="ctr" defTabSz="914400" rtl="0" fontAlgn="auto" hangingPunct="1">
                  <a:lnSpc>
                    <a:spcPts val="21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FFFEFE"/>
                    </a:solidFill>
                    <a:uFillTx/>
                    <a:latin typeface="Open Sans Bold"/>
                    <a:ea typeface="Open Sans Bold"/>
                    <a:cs typeface="Open Sans Bold"/>
                  </a:rPr>
                  <a:t>What helps you feel comfortable in a team?</a:t>
                </a:r>
              </a:p>
            </p:txBody>
          </p:sp>
        </p:grpSp>
        <p:sp>
          <p:nvSpPr>
            <p:cNvPr id="19" name="Freeform 26">
              <a:extLst>
                <a:ext uri="{FF2B5EF4-FFF2-40B4-BE49-F238E27FC236}">
                  <a16:creationId xmlns:a16="http://schemas.microsoft.com/office/drawing/2014/main" id="{C7E0F1B5-6130-0654-5681-000A90F360C9}"/>
                </a:ext>
              </a:extLst>
            </p:cNvPr>
            <p:cNvSpPr/>
            <p:nvPr/>
          </p:nvSpPr>
          <p:spPr>
            <a:xfrm>
              <a:off x="2516840" y="2743556"/>
              <a:ext cx="721607" cy="95609"/>
            </a:xfrm>
            <a:custGeom>
              <a:avLst/>
              <a:gdLst>
                <a:gd name="f0" fmla="val w"/>
                <a:gd name="f1" fmla="val h"/>
                <a:gd name="f2" fmla="val 0"/>
                <a:gd name="f3" fmla="val 962139"/>
                <a:gd name="f4" fmla="val 127483"/>
                <a:gd name="f5" fmla="val 962140"/>
                <a:gd name="f6" fmla="*/ f0 1 962139"/>
                <a:gd name="f7" fmla="*/ f1 1 127483"/>
                <a:gd name="f8" fmla="val f2"/>
                <a:gd name="f9" fmla="val f3"/>
                <a:gd name="f10" fmla="val f4"/>
                <a:gd name="f11" fmla="+- f10 0 f8"/>
                <a:gd name="f12" fmla="+- f9 0 f8"/>
                <a:gd name="f13" fmla="*/ f12 1 962139"/>
                <a:gd name="f14" fmla="*/ f11 1 12748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62139" h="127483">
                  <a:moveTo>
                    <a:pt x="f2" y="f2"/>
                  </a:moveTo>
                  <a:lnTo>
                    <a:pt x="f5" y="f2"/>
                  </a:lnTo>
                  <a:lnTo>
                    <a:pt x="f5"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20" name="Group 27">
              <a:extLst>
                <a:ext uri="{FF2B5EF4-FFF2-40B4-BE49-F238E27FC236}">
                  <a16:creationId xmlns:a16="http://schemas.microsoft.com/office/drawing/2014/main" id="{5E18D32F-8202-3D5D-AE2C-F3322C2B76B6}"/>
                </a:ext>
              </a:extLst>
            </p:cNvPr>
            <p:cNvGrpSpPr/>
            <p:nvPr/>
          </p:nvGrpSpPr>
          <p:grpSpPr>
            <a:xfrm>
              <a:off x="101708" y="2737174"/>
              <a:ext cx="2160708" cy="940853"/>
              <a:chOff x="101708" y="2737174"/>
              <a:chExt cx="2160708" cy="940853"/>
            </a:xfrm>
          </p:grpSpPr>
          <p:sp>
            <p:nvSpPr>
              <p:cNvPr id="21" name="Freeform 28">
                <a:extLst>
                  <a:ext uri="{FF2B5EF4-FFF2-40B4-BE49-F238E27FC236}">
                    <a16:creationId xmlns:a16="http://schemas.microsoft.com/office/drawing/2014/main" id="{EB35D8FB-961C-9DC6-B51A-AA84D4167FBF}"/>
                  </a:ext>
                </a:extLst>
              </p:cNvPr>
              <p:cNvSpPr/>
              <p:nvPr/>
            </p:nvSpPr>
            <p:spPr>
              <a:xfrm>
                <a:off x="101708" y="2791361"/>
                <a:ext cx="2160708" cy="886657"/>
              </a:xfrm>
              <a:custGeom>
                <a:avLst/>
                <a:gdLst>
                  <a:gd name="f0" fmla="val w"/>
                  <a:gd name="f1" fmla="val h"/>
                  <a:gd name="f2" fmla="val 0"/>
                  <a:gd name="f3" fmla="val 1139320"/>
                  <a:gd name="f4" fmla="val 467526"/>
                  <a:gd name="f5" fmla="*/ f0 1 1139320"/>
                  <a:gd name="f6" fmla="*/ f1 1 467526"/>
                  <a:gd name="f7" fmla="val f2"/>
                  <a:gd name="f8" fmla="val f3"/>
                  <a:gd name="f9" fmla="val f4"/>
                  <a:gd name="f10" fmla="+- f9 0 f7"/>
                  <a:gd name="f11" fmla="+- f8 0 f7"/>
                  <a:gd name="f12" fmla="*/ f11 1 1139320"/>
                  <a:gd name="f13" fmla="*/ f10 1 467526"/>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139320" h="467526">
                    <a:moveTo>
                      <a:pt x="f2" y="f2"/>
                    </a:moveTo>
                    <a:lnTo>
                      <a:pt x="f3" y="f2"/>
                    </a:lnTo>
                    <a:lnTo>
                      <a:pt x="f3" y="f4"/>
                    </a:lnTo>
                    <a:lnTo>
                      <a:pt x="f2" y="f4"/>
                    </a:lnTo>
                    <a:close/>
                  </a:path>
                </a:pathLst>
              </a:custGeom>
              <a:solidFill>
                <a:srgbClr val="78C6C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2" name="TextBox 29">
                <a:extLst>
                  <a:ext uri="{FF2B5EF4-FFF2-40B4-BE49-F238E27FC236}">
                    <a16:creationId xmlns:a16="http://schemas.microsoft.com/office/drawing/2014/main" id="{C6B1ABA0-5ADC-A65F-3AAC-F1262EDAEED7}"/>
                  </a:ext>
                </a:extLst>
              </p:cNvPr>
              <p:cNvSpPr txBox="1"/>
              <p:nvPr/>
            </p:nvSpPr>
            <p:spPr>
              <a:xfrm>
                <a:off x="101708" y="2737174"/>
                <a:ext cx="2160708" cy="940853"/>
              </a:xfrm>
              <a:prstGeom prst="rect">
                <a:avLst/>
              </a:prstGeom>
              <a:noFill/>
              <a:ln cap="flat">
                <a:noFill/>
              </a:ln>
            </p:spPr>
            <p:txBody>
              <a:bodyPr vert="horz" wrap="square" lIns="34527" tIns="34527" rIns="34527" bIns="34527" anchor="ctr" anchorCtr="1" compatLnSpc="1">
                <a:noAutofit/>
              </a:bodyPr>
              <a:lstStyle/>
              <a:p>
                <a:pPr marL="0" marR="0" lvl="0" indent="0" algn="ctr" defTabSz="914400" rtl="0" fontAlgn="auto" hangingPunct="1">
                  <a:lnSpc>
                    <a:spcPts val="21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FFFEFE"/>
                    </a:solidFill>
                    <a:uFillTx/>
                    <a:latin typeface="Open Sans Bold"/>
                    <a:ea typeface="Open Sans Bold"/>
                    <a:cs typeface="Open Sans Bold"/>
                  </a:rPr>
                  <a:t>What do you enjoy outside work?</a:t>
                </a:r>
              </a:p>
            </p:txBody>
          </p:sp>
        </p:grpSp>
        <p:sp>
          <p:nvSpPr>
            <p:cNvPr id="23" name="Freeform 30">
              <a:extLst>
                <a:ext uri="{FF2B5EF4-FFF2-40B4-BE49-F238E27FC236}">
                  <a16:creationId xmlns:a16="http://schemas.microsoft.com/office/drawing/2014/main" id="{1539F9B1-D244-7927-4E15-6F7054FB8161}"/>
                </a:ext>
              </a:extLst>
            </p:cNvPr>
            <p:cNvSpPr/>
            <p:nvPr/>
          </p:nvSpPr>
          <p:spPr>
            <a:xfrm>
              <a:off x="109115" y="2743556"/>
              <a:ext cx="721607" cy="95609"/>
            </a:xfrm>
            <a:custGeom>
              <a:avLst/>
              <a:gdLst>
                <a:gd name="f0" fmla="val w"/>
                <a:gd name="f1" fmla="val h"/>
                <a:gd name="f2" fmla="val 0"/>
                <a:gd name="f3" fmla="val 962139"/>
                <a:gd name="f4" fmla="val 127483"/>
                <a:gd name="f5" fmla="val 962140"/>
                <a:gd name="f6" fmla="*/ f0 1 962139"/>
                <a:gd name="f7" fmla="*/ f1 1 127483"/>
                <a:gd name="f8" fmla="val f2"/>
                <a:gd name="f9" fmla="val f3"/>
                <a:gd name="f10" fmla="val f4"/>
                <a:gd name="f11" fmla="+- f10 0 f8"/>
                <a:gd name="f12" fmla="+- f9 0 f8"/>
                <a:gd name="f13" fmla="*/ f12 1 962139"/>
                <a:gd name="f14" fmla="*/ f11 1 12748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62139" h="127483">
                  <a:moveTo>
                    <a:pt x="f2" y="f2"/>
                  </a:moveTo>
                  <a:lnTo>
                    <a:pt x="f5" y="f2"/>
                  </a:lnTo>
                  <a:lnTo>
                    <a:pt x="f5"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24" name="Group 31">
              <a:extLst>
                <a:ext uri="{FF2B5EF4-FFF2-40B4-BE49-F238E27FC236}">
                  <a16:creationId xmlns:a16="http://schemas.microsoft.com/office/drawing/2014/main" id="{5110D764-35D4-CB9D-6379-21E1AABCCAD1}"/>
                </a:ext>
              </a:extLst>
            </p:cNvPr>
            <p:cNvGrpSpPr/>
            <p:nvPr/>
          </p:nvGrpSpPr>
          <p:grpSpPr>
            <a:xfrm>
              <a:off x="4924172" y="2737174"/>
              <a:ext cx="2160708" cy="947958"/>
              <a:chOff x="4924172" y="2737174"/>
              <a:chExt cx="2160708" cy="947958"/>
            </a:xfrm>
          </p:grpSpPr>
          <p:sp>
            <p:nvSpPr>
              <p:cNvPr id="25" name="Freeform 32">
                <a:extLst>
                  <a:ext uri="{FF2B5EF4-FFF2-40B4-BE49-F238E27FC236}">
                    <a16:creationId xmlns:a16="http://schemas.microsoft.com/office/drawing/2014/main" id="{FE283BD3-5D90-3377-7D4C-29DBDC21FFAA}"/>
                  </a:ext>
                </a:extLst>
              </p:cNvPr>
              <p:cNvSpPr/>
              <p:nvPr/>
            </p:nvSpPr>
            <p:spPr>
              <a:xfrm>
                <a:off x="4924172" y="2791361"/>
                <a:ext cx="2160708" cy="893761"/>
              </a:xfrm>
              <a:custGeom>
                <a:avLst/>
                <a:gdLst>
                  <a:gd name="f0" fmla="val w"/>
                  <a:gd name="f1" fmla="val h"/>
                  <a:gd name="f2" fmla="val 0"/>
                  <a:gd name="f3" fmla="val 1139320"/>
                  <a:gd name="f4" fmla="val 471272"/>
                  <a:gd name="f5" fmla="*/ f0 1 1139320"/>
                  <a:gd name="f6" fmla="*/ f1 1 471272"/>
                  <a:gd name="f7" fmla="val f2"/>
                  <a:gd name="f8" fmla="val f3"/>
                  <a:gd name="f9" fmla="val f4"/>
                  <a:gd name="f10" fmla="+- f9 0 f7"/>
                  <a:gd name="f11" fmla="+- f8 0 f7"/>
                  <a:gd name="f12" fmla="*/ f11 1 1139320"/>
                  <a:gd name="f13" fmla="*/ f10 1 471272"/>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139320" h="471272">
                    <a:moveTo>
                      <a:pt x="f2" y="f2"/>
                    </a:moveTo>
                    <a:lnTo>
                      <a:pt x="f3" y="f2"/>
                    </a:lnTo>
                    <a:lnTo>
                      <a:pt x="f3" y="f4"/>
                    </a:lnTo>
                    <a:lnTo>
                      <a:pt x="f2" y="f4"/>
                    </a:lnTo>
                    <a:close/>
                  </a:path>
                </a:pathLst>
              </a:custGeom>
              <a:solidFill>
                <a:srgbClr val="78C6C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6" name="TextBox 33">
                <a:extLst>
                  <a:ext uri="{FF2B5EF4-FFF2-40B4-BE49-F238E27FC236}">
                    <a16:creationId xmlns:a16="http://schemas.microsoft.com/office/drawing/2014/main" id="{AB3D29B4-A1FC-C277-E9D1-CBFF3113DFBD}"/>
                  </a:ext>
                </a:extLst>
              </p:cNvPr>
              <p:cNvSpPr txBox="1"/>
              <p:nvPr/>
            </p:nvSpPr>
            <p:spPr>
              <a:xfrm>
                <a:off x="4924172" y="2737174"/>
                <a:ext cx="2160708" cy="947958"/>
              </a:xfrm>
              <a:prstGeom prst="rect">
                <a:avLst/>
              </a:prstGeom>
              <a:noFill/>
              <a:ln cap="flat">
                <a:noFill/>
              </a:ln>
            </p:spPr>
            <p:txBody>
              <a:bodyPr vert="horz" wrap="square" lIns="34527" tIns="34527" rIns="34527" bIns="34527" anchor="ctr" anchorCtr="1" compatLnSpc="1">
                <a:noAutofit/>
              </a:bodyPr>
              <a:lstStyle/>
              <a:p>
                <a:pPr marL="0" marR="0" lvl="0" indent="0" algn="ctr" defTabSz="914400" rtl="0" fontAlgn="auto" hangingPunct="1">
                  <a:lnSpc>
                    <a:spcPts val="21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FFFEFE"/>
                    </a:solidFill>
                    <a:uFillTx/>
                    <a:latin typeface="Open Sans Bold"/>
                    <a:ea typeface="Open Sans Bold"/>
                    <a:cs typeface="Open Sans Bold"/>
                  </a:rPr>
                  <a:t>What is one thing you like about your job?</a:t>
                </a:r>
              </a:p>
            </p:txBody>
          </p:sp>
        </p:grpSp>
        <p:sp>
          <p:nvSpPr>
            <p:cNvPr id="27" name="Freeform 34">
              <a:extLst>
                <a:ext uri="{FF2B5EF4-FFF2-40B4-BE49-F238E27FC236}">
                  <a16:creationId xmlns:a16="http://schemas.microsoft.com/office/drawing/2014/main" id="{2BF68390-D27F-0688-DD0E-E1DAF00BBF66}"/>
                </a:ext>
              </a:extLst>
            </p:cNvPr>
            <p:cNvSpPr/>
            <p:nvPr/>
          </p:nvSpPr>
          <p:spPr>
            <a:xfrm>
              <a:off x="4928067" y="2743556"/>
              <a:ext cx="721607" cy="95609"/>
            </a:xfrm>
            <a:custGeom>
              <a:avLst/>
              <a:gdLst>
                <a:gd name="f0" fmla="val w"/>
                <a:gd name="f1" fmla="val h"/>
                <a:gd name="f2" fmla="val 0"/>
                <a:gd name="f3" fmla="val 962139"/>
                <a:gd name="f4" fmla="val 127483"/>
                <a:gd name="f5" fmla="*/ f0 1 962139"/>
                <a:gd name="f6" fmla="*/ f1 1 127483"/>
                <a:gd name="f7" fmla="val f2"/>
                <a:gd name="f8" fmla="val f3"/>
                <a:gd name="f9" fmla="val f4"/>
                <a:gd name="f10" fmla="+- f9 0 f7"/>
                <a:gd name="f11" fmla="+- f8 0 f7"/>
                <a:gd name="f12" fmla="*/ f11 1 962139"/>
                <a:gd name="f13" fmla="*/ f10 1 127483"/>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962139" h="127483">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28" name="Group 35">
              <a:extLst>
                <a:ext uri="{FF2B5EF4-FFF2-40B4-BE49-F238E27FC236}">
                  <a16:creationId xmlns:a16="http://schemas.microsoft.com/office/drawing/2014/main" id="{536DB39C-4ABC-E175-2EFA-801F059C8730}"/>
                </a:ext>
              </a:extLst>
            </p:cNvPr>
            <p:cNvGrpSpPr/>
            <p:nvPr/>
          </p:nvGrpSpPr>
          <p:grpSpPr>
            <a:xfrm>
              <a:off x="2512944" y="4016730"/>
              <a:ext cx="2160708" cy="938284"/>
              <a:chOff x="2512944" y="4016730"/>
              <a:chExt cx="2160708" cy="938284"/>
            </a:xfrm>
          </p:grpSpPr>
          <p:sp>
            <p:nvSpPr>
              <p:cNvPr id="29" name="Freeform 36">
                <a:extLst>
                  <a:ext uri="{FF2B5EF4-FFF2-40B4-BE49-F238E27FC236}">
                    <a16:creationId xmlns:a16="http://schemas.microsoft.com/office/drawing/2014/main" id="{90B60D40-1270-7853-40D5-EEBE38343C2F}"/>
                  </a:ext>
                </a:extLst>
              </p:cNvPr>
              <p:cNvSpPr/>
              <p:nvPr/>
            </p:nvSpPr>
            <p:spPr>
              <a:xfrm>
                <a:off x="2512944" y="4070917"/>
                <a:ext cx="2160708" cy="884087"/>
              </a:xfrm>
              <a:custGeom>
                <a:avLst/>
                <a:gdLst>
                  <a:gd name="f0" fmla="val w"/>
                  <a:gd name="f1" fmla="val h"/>
                  <a:gd name="f2" fmla="val 0"/>
                  <a:gd name="f3" fmla="val 1139320"/>
                  <a:gd name="f4" fmla="val 466171"/>
                  <a:gd name="f5" fmla="*/ f0 1 1139320"/>
                  <a:gd name="f6" fmla="*/ f1 1 466171"/>
                  <a:gd name="f7" fmla="val f2"/>
                  <a:gd name="f8" fmla="val f3"/>
                  <a:gd name="f9" fmla="val f4"/>
                  <a:gd name="f10" fmla="+- f9 0 f7"/>
                  <a:gd name="f11" fmla="+- f8 0 f7"/>
                  <a:gd name="f12" fmla="*/ f11 1 1139320"/>
                  <a:gd name="f13" fmla="*/ f10 1 46617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139320" h="466171">
                    <a:moveTo>
                      <a:pt x="f2" y="f2"/>
                    </a:moveTo>
                    <a:lnTo>
                      <a:pt x="f3" y="f2"/>
                    </a:lnTo>
                    <a:lnTo>
                      <a:pt x="f3" y="f4"/>
                    </a:lnTo>
                    <a:lnTo>
                      <a:pt x="f2" y="f4"/>
                    </a:lnTo>
                    <a:close/>
                  </a:path>
                </a:pathLst>
              </a:custGeom>
              <a:solidFill>
                <a:srgbClr val="78C6C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0" name="TextBox 37">
                <a:extLst>
                  <a:ext uri="{FF2B5EF4-FFF2-40B4-BE49-F238E27FC236}">
                    <a16:creationId xmlns:a16="http://schemas.microsoft.com/office/drawing/2014/main" id="{C8C7B1B7-7473-2AAB-4B16-F8A91ED880DD}"/>
                  </a:ext>
                </a:extLst>
              </p:cNvPr>
              <p:cNvSpPr txBox="1"/>
              <p:nvPr/>
            </p:nvSpPr>
            <p:spPr>
              <a:xfrm>
                <a:off x="2512944" y="4016730"/>
                <a:ext cx="2160708" cy="938284"/>
              </a:xfrm>
              <a:prstGeom prst="rect">
                <a:avLst/>
              </a:prstGeom>
              <a:noFill/>
              <a:ln cap="flat">
                <a:noFill/>
              </a:ln>
            </p:spPr>
            <p:txBody>
              <a:bodyPr vert="horz" wrap="square" lIns="34527" tIns="34527" rIns="34527" bIns="34527" anchor="ctr" anchorCtr="1" compatLnSpc="1">
                <a:noAutofit/>
              </a:bodyPr>
              <a:lstStyle/>
              <a:p>
                <a:pPr marL="0" marR="0" lvl="0" indent="0" algn="ctr" defTabSz="914400" rtl="0" fontAlgn="auto" hangingPunct="1">
                  <a:lnSpc>
                    <a:spcPts val="21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FFFEFE"/>
                    </a:solidFill>
                    <a:uFillTx/>
                    <a:latin typeface="Open Sans Bold"/>
                    <a:ea typeface="Open Sans Bold"/>
                    <a:cs typeface="Open Sans Bold"/>
                  </a:rPr>
                  <a:t>Morning person or night owl?</a:t>
                </a:r>
              </a:p>
            </p:txBody>
          </p:sp>
        </p:grpSp>
        <p:sp>
          <p:nvSpPr>
            <p:cNvPr id="31" name="Freeform 38">
              <a:extLst>
                <a:ext uri="{FF2B5EF4-FFF2-40B4-BE49-F238E27FC236}">
                  <a16:creationId xmlns:a16="http://schemas.microsoft.com/office/drawing/2014/main" id="{2A1C90D1-982D-C94E-6B30-E5180B45B0BA}"/>
                </a:ext>
              </a:extLst>
            </p:cNvPr>
            <p:cNvSpPr/>
            <p:nvPr/>
          </p:nvSpPr>
          <p:spPr>
            <a:xfrm>
              <a:off x="2516840" y="4023113"/>
              <a:ext cx="721607" cy="95609"/>
            </a:xfrm>
            <a:custGeom>
              <a:avLst/>
              <a:gdLst>
                <a:gd name="f0" fmla="val w"/>
                <a:gd name="f1" fmla="val h"/>
                <a:gd name="f2" fmla="val 0"/>
                <a:gd name="f3" fmla="val 962139"/>
                <a:gd name="f4" fmla="val 127483"/>
                <a:gd name="f5" fmla="val 962140"/>
                <a:gd name="f6" fmla="*/ f0 1 962139"/>
                <a:gd name="f7" fmla="*/ f1 1 127483"/>
                <a:gd name="f8" fmla="val f2"/>
                <a:gd name="f9" fmla="val f3"/>
                <a:gd name="f10" fmla="val f4"/>
                <a:gd name="f11" fmla="+- f10 0 f8"/>
                <a:gd name="f12" fmla="+- f9 0 f8"/>
                <a:gd name="f13" fmla="*/ f12 1 962139"/>
                <a:gd name="f14" fmla="*/ f11 1 12748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62139" h="127483">
                  <a:moveTo>
                    <a:pt x="f2" y="f2"/>
                  </a:moveTo>
                  <a:lnTo>
                    <a:pt x="f5" y="f2"/>
                  </a:lnTo>
                  <a:lnTo>
                    <a:pt x="f5"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32" name="Group 39">
              <a:extLst>
                <a:ext uri="{FF2B5EF4-FFF2-40B4-BE49-F238E27FC236}">
                  <a16:creationId xmlns:a16="http://schemas.microsoft.com/office/drawing/2014/main" id="{D962A331-43D3-A572-160F-477AFD1893BD}"/>
                </a:ext>
              </a:extLst>
            </p:cNvPr>
            <p:cNvGrpSpPr/>
            <p:nvPr/>
          </p:nvGrpSpPr>
          <p:grpSpPr>
            <a:xfrm>
              <a:off x="101708" y="4019300"/>
              <a:ext cx="2160708" cy="940853"/>
              <a:chOff x="101708" y="4019300"/>
              <a:chExt cx="2160708" cy="940853"/>
            </a:xfrm>
          </p:grpSpPr>
          <p:sp>
            <p:nvSpPr>
              <p:cNvPr id="33" name="Freeform 40">
                <a:extLst>
                  <a:ext uri="{FF2B5EF4-FFF2-40B4-BE49-F238E27FC236}">
                    <a16:creationId xmlns:a16="http://schemas.microsoft.com/office/drawing/2014/main" id="{CD9EEC3B-AB63-106E-E76F-32F157A5A3A9}"/>
                  </a:ext>
                </a:extLst>
              </p:cNvPr>
              <p:cNvSpPr/>
              <p:nvPr/>
            </p:nvSpPr>
            <p:spPr>
              <a:xfrm>
                <a:off x="101708" y="4073487"/>
                <a:ext cx="2160708" cy="886657"/>
              </a:xfrm>
              <a:custGeom>
                <a:avLst/>
                <a:gdLst>
                  <a:gd name="f0" fmla="val w"/>
                  <a:gd name="f1" fmla="val h"/>
                  <a:gd name="f2" fmla="val 0"/>
                  <a:gd name="f3" fmla="val 1139320"/>
                  <a:gd name="f4" fmla="val 467526"/>
                  <a:gd name="f5" fmla="*/ f0 1 1139320"/>
                  <a:gd name="f6" fmla="*/ f1 1 467526"/>
                  <a:gd name="f7" fmla="val f2"/>
                  <a:gd name="f8" fmla="val f3"/>
                  <a:gd name="f9" fmla="val f4"/>
                  <a:gd name="f10" fmla="+- f9 0 f7"/>
                  <a:gd name="f11" fmla="+- f8 0 f7"/>
                  <a:gd name="f12" fmla="*/ f11 1 1139320"/>
                  <a:gd name="f13" fmla="*/ f10 1 467526"/>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139320" h="467526">
                    <a:moveTo>
                      <a:pt x="f2" y="f2"/>
                    </a:moveTo>
                    <a:lnTo>
                      <a:pt x="f3" y="f2"/>
                    </a:lnTo>
                    <a:lnTo>
                      <a:pt x="f3" y="f4"/>
                    </a:lnTo>
                    <a:lnTo>
                      <a:pt x="f2" y="f4"/>
                    </a:lnTo>
                    <a:close/>
                  </a:path>
                </a:pathLst>
              </a:custGeom>
              <a:solidFill>
                <a:srgbClr val="FDC77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4" name="TextBox 41">
                <a:extLst>
                  <a:ext uri="{FF2B5EF4-FFF2-40B4-BE49-F238E27FC236}">
                    <a16:creationId xmlns:a16="http://schemas.microsoft.com/office/drawing/2014/main" id="{6760B27D-8CDC-5921-1C6F-2FC152E0A865}"/>
                  </a:ext>
                </a:extLst>
              </p:cNvPr>
              <p:cNvSpPr txBox="1"/>
              <p:nvPr/>
            </p:nvSpPr>
            <p:spPr>
              <a:xfrm>
                <a:off x="101708" y="4019300"/>
                <a:ext cx="2160708" cy="940853"/>
              </a:xfrm>
              <a:prstGeom prst="rect">
                <a:avLst/>
              </a:prstGeom>
              <a:noFill/>
              <a:ln cap="flat">
                <a:noFill/>
              </a:ln>
            </p:spPr>
            <p:txBody>
              <a:bodyPr vert="horz" wrap="square" lIns="34527" tIns="34527" rIns="34527" bIns="34527" anchor="ctr" anchorCtr="1" compatLnSpc="1">
                <a:noAutofit/>
              </a:bodyPr>
              <a:lstStyle/>
              <a:p>
                <a:pPr marL="0" marR="0" lvl="0" indent="0" algn="ctr" defTabSz="914400" rtl="0" fontAlgn="auto" hangingPunct="1">
                  <a:lnSpc>
                    <a:spcPts val="21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FFFEFE"/>
                    </a:solidFill>
                    <a:uFillTx/>
                    <a:latin typeface="Open Sans Bold"/>
                    <a:ea typeface="Open Sans Bold"/>
                    <a:cs typeface="Open Sans Bold"/>
                  </a:rPr>
                  <a:t>Coffee or tea?</a:t>
                </a:r>
              </a:p>
            </p:txBody>
          </p:sp>
        </p:grpSp>
        <p:sp>
          <p:nvSpPr>
            <p:cNvPr id="35" name="Freeform 42">
              <a:extLst>
                <a:ext uri="{FF2B5EF4-FFF2-40B4-BE49-F238E27FC236}">
                  <a16:creationId xmlns:a16="http://schemas.microsoft.com/office/drawing/2014/main" id="{0E9C6EA4-57D0-1587-19DF-237DD0E0E03B}"/>
                </a:ext>
              </a:extLst>
            </p:cNvPr>
            <p:cNvSpPr/>
            <p:nvPr/>
          </p:nvSpPr>
          <p:spPr>
            <a:xfrm>
              <a:off x="109115" y="4025682"/>
              <a:ext cx="721607" cy="95609"/>
            </a:xfrm>
            <a:custGeom>
              <a:avLst/>
              <a:gdLst>
                <a:gd name="f0" fmla="val w"/>
                <a:gd name="f1" fmla="val h"/>
                <a:gd name="f2" fmla="val 0"/>
                <a:gd name="f3" fmla="val 962139"/>
                <a:gd name="f4" fmla="val 127483"/>
                <a:gd name="f5" fmla="val 962140"/>
                <a:gd name="f6" fmla="val 127484"/>
                <a:gd name="f7" fmla="*/ f0 1 962139"/>
                <a:gd name="f8" fmla="*/ f1 1 127483"/>
                <a:gd name="f9" fmla="val f2"/>
                <a:gd name="f10" fmla="val f3"/>
                <a:gd name="f11" fmla="val f4"/>
                <a:gd name="f12" fmla="+- f11 0 f9"/>
                <a:gd name="f13" fmla="+- f10 0 f9"/>
                <a:gd name="f14" fmla="*/ f13 1 962139"/>
                <a:gd name="f15" fmla="*/ f12 1 127483"/>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962139" h="127483">
                  <a:moveTo>
                    <a:pt x="f2" y="f2"/>
                  </a:moveTo>
                  <a:lnTo>
                    <a:pt x="f5" y="f2"/>
                  </a:lnTo>
                  <a:lnTo>
                    <a:pt x="f5" y="f6"/>
                  </a:lnTo>
                  <a:lnTo>
                    <a:pt x="f2" y="f6"/>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36" name="Group 43">
              <a:extLst>
                <a:ext uri="{FF2B5EF4-FFF2-40B4-BE49-F238E27FC236}">
                  <a16:creationId xmlns:a16="http://schemas.microsoft.com/office/drawing/2014/main" id="{734E5189-C19E-CE40-21B7-EC6DD90460FA}"/>
                </a:ext>
              </a:extLst>
            </p:cNvPr>
            <p:cNvGrpSpPr/>
            <p:nvPr/>
          </p:nvGrpSpPr>
          <p:grpSpPr>
            <a:xfrm>
              <a:off x="4924172" y="4026404"/>
              <a:ext cx="2160708" cy="947958"/>
              <a:chOff x="4924172" y="4026404"/>
              <a:chExt cx="2160708" cy="947958"/>
            </a:xfrm>
          </p:grpSpPr>
          <p:sp>
            <p:nvSpPr>
              <p:cNvPr id="37" name="Freeform 44">
                <a:extLst>
                  <a:ext uri="{FF2B5EF4-FFF2-40B4-BE49-F238E27FC236}">
                    <a16:creationId xmlns:a16="http://schemas.microsoft.com/office/drawing/2014/main" id="{B094A1F2-2D3A-D08A-D5C7-B493A67195A3}"/>
                  </a:ext>
                </a:extLst>
              </p:cNvPr>
              <p:cNvSpPr/>
              <p:nvPr/>
            </p:nvSpPr>
            <p:spPr>
              <a:xfrm>
                <a:off x="4924172" y="4080592"/>
                <a:ext cx="2160708" cy="893761"/>
              </a:xfrm>
              <a:custGeom>
                <a:avLst/>
                <a:gdLst>
                  <a:gd name="f0" fmla="val w"/>
                  <a:gd name="f1" fmla="val h"/>
                  <a:gd name="f2" fmla="val 0"/>
                  <a:gd name="f3" fmla="val 1139320"/>
                  <a:gd name="f4" fmla="val 471272"/>
                  <a:gd name="f5" fmla="*/ f0 1 1139320"/>
                  <a:gd name="f6" fmla="*/ f1 1 471272"/>
                  <a:gd name="f7" fmla="val f2"/>
                  <a:gd name="f8" fmla="val f3"/>
                  <a:gd name="f9" fmla="val f4"/>
                  <a:gd name="f10" fmla="+- f9 0 f7"/>
                  <a:gd name="f11" fmla="+- f8 0 f7"/>
                  <a:gd name="f12" fmla="*/ f11 1 1139320"/>
                  <a:gd name="f13" fmla="*/ f10 1 471272"/>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139320" h="471272">
                    <a:moveTo>
                      <a:pt x="f2" y="f2"/>
                    </a:moveTo>
                    <a:lnTo>
                      <a:pt x="f3" y="f2"/>
                    </a:lnTo>
                    <a:lnTo>
                      <a:pt x="f3" y="f4"/>
                    </a:lnTo>
                    <a:lnTo>
                      <a:pt x="f2" y="f4"/>
                    </a:lnTo>
                    <a:close/>
                  </a:path>
                </a:pathLst>
              </a:custGeom>
              <a:solidFill>
                <a:srgbClr val="FDC77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8" name="TextBox 45">
                <a:extLst>
                  <a:ext uri="{FF2B5EF4-FFF2-40B4-BE49-F238E27FC236}">
                    <a16:creationId xmlns:a16="http://schemas.microsoft.com/office/drawing/2014/main" id="{D88B614D-A449-AE97-FA03-8C09318CF8C7}"/>
                  </a:ext>
                </a:extLst>
              </p:cNvPr>
              <p:cNvSpPr txBox="1"/>
              <p:nvPr/>
            </p:nvSpPr>
            <p:spPr>
              <a:xfrm>
                <a:off x="4924172" y="4026404"/>
                <a:ext cx="2160708" cy="947958"/>
              </a:xfrm>
              <a:prstGeom prst="rect">
                <a:avLst/>
              </a:prstGeom>
              <a:noFill/>
              <a:ln cap="flat">
                <a:noFill/>
              </a:ln>
            </p:spPr>
            <p:txBody>
              <a:bodyPr vert="horz" wrap="square" lIns="34527" tIns="34527" rIns="34527" bIns="34527" anchor="ctr" anchorCtr="1" compatLnSpc="1">
                <a:noAutofit/>
              </a:bodyPr>
              <a:lstStyle/>
              <a:p>
                <a:pPr marL="0" marR="0" lvl="0" indent="0" algn="ctr" defTabSz="914400" rtl="0" fontAlgn="auto" hangingPunct="1">
                  <a:lnSpc>
                    <a:spcPts val="21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FFFEFE"/>
                    </a:solidFill>
                    <a:uFillTx/>
                    <a:latin typeface="Open Sans Bold"/>
                    <a:ea typeface="Open Sans Bold"/>
                    <a:cs typeface="Open Sans Bold"/>
                  </a:rPr>
                  <a:t>City or nature?</a:t>
                </a:r>
              </a:p>
            </p:txBody>
          </p:sp>
        </p:grpSp>
        <p:sp>
          <p:nvSpPr>
            <p:cNvPr id="39" name="Freeform 46">
              <a:extLst>
                <a:ext uri="{FF2B5EF4-FFF2-40B4-BE49-F238E27FC236}">
                  <a16:creationId xmlns:a16="http://schemas.microsoft.com/office/drawing/2014/main" id="{BE274118-9368-986F-71E4-6A2AADBBF3B0}"/>
                </a:ext>
              </a:extLst>
            </p:cNvPr>
            <p:cNvSpPr/>
            <p:nvPr/>
          </p:nvSpPr>
          <p:spPr>
            <a:xfrm>
              <a:off x="4928067" y="4032787"/>
              <a:ext cx="721607" cy="95609"/>
            </a:xfrm>
            <a:custGeom>
              <a:avLst/>
              <a:gdLst>
                <a:gd name="f0" fmla="val w"/>
                <a:gd name="f1" fmla="val h"/>
                <a:gd name="f2" fmla="val 0"/>
                <a:gd name="f3" fmla="val 962139"/>
                <a:gd name="f4" fmla="val 127483"/>
                <a:gd name="f5" fmla="*/ f0 1 962139"/>
                <a:gd name="f6" fmla="*/ f1 1 127483"/>
                <a:gd name="f7" fmla="val f2"/>
                <a:gd name="f8" fmla="val f3"/>
                <a:gd name="f9" fmla="val f4"/>
                <a:gd name="f10" fmla="+- f9 0 f7"/>
                <a:gd name="f11" fmla="+- f8 0 f7"/>
                <a:gd name="f12" fmla="*/ f11 1 962139"/>
                <a:gd name="f13" fmla="*/ f10 1 127483"/>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962139" h="127483">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40" name="Group 47">
              <a:extLst>
                <a:ext uri="{FF2B5EF4-FFF2-40B4-BE49-F238E27FC236}">
                  <a16:creationId xmlns:a16="http://schemas.microsoft.com/office/drawing/2014/main" id="{CBF65F77-7768-3E4B-6401-1B49D1363047}"/>
                </a:ext>
              </a:extLst>
            </p:cNvPr>
            <p:cNvGrpSpPr/>
            <p:nvPr/>
          </p:nvGrpSpPr>
          <p:grpSpPr>
            <a:xfrm>
              <a:off x="2512944" y="5296287"/>
              <a:ext cx="2160708" cy="938284"/>
              <a:chOff x="2512944" y="5296287"/>
              <a:chExt cx="2160708" cy="938284"/>
            </a:xfrm>
          </p:grpSpPr>
          <p:sp>
            <p:nvSpPr>
              <p:cNvPr id="41" name="Freeform 48">
                <a:extLst>
                  <a:ext uri="{FF2B5EF4-FFF2-40B4-BE49-F238E27FC236}">
                    <a16:creationId xmlns:a16="http://schemas.microsoft.com/office/drawing/2014/main" id="{423EBCB1-D55C-3803-D1E9-272988DBC5C0}"/>
                  </a:ext>
                </a:extLst>
              </p:cNvPr>
              <p:cNvSpPr/>
              <p:nvPr/>
            </p:nvSpPr>
            <p:spPr>
              <a:xfrm>
                <a:off x="2512944" y="5350483"/>
                <a:ext cx="2160708" cy="884087"/>
              </a:xfrm>
              <a:custGeom>
                <a:avLst/>
                <a:gdLst>
                  <a:gd name="f0" fmla="val w"/>
                  <a:gd name="f1" fmla="val h"/>
                  <a:gd name="f2" fmla="val 0"/>
                  <a:gd name="f3" fmla="val 1139320"/>
                  <a:gd name="f4" fmla="val 466171"/>
                  <a:gd name="f5" fmla="*/ f0 1 1139320"/>
                  <a:gd name="f6" fmla="*/ f1 1 466171"/>
                  <a:gd name="f7" fmla="val f2"/>
                  <a:gd name="f8" fmla="val f3"/>
                  <a:gd name="f9" fmla="val f4"/>
                  <a:gd name="f10" fmla="+- f9 0 f7"/>
                  <a:gd name="f11" fmla="+- f8 0 f7"/>
                  <a:gd name="f12" fmla="*/ f11 1 1139320"/>
                  <a:gd name="f13" fmla="*/ f10 1 46617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139320" h="466171">
                    <a:moveTo>
                      <a:pt x="f2" y="f2"/>
                    </a:moveTo>
                    <a:lnTo>
                      <a:pt x="f3" y="f2"/>
                    </a:lnTo>
                    <a:lnTo>
                      <a:pt x="f3" y="f4"/>
                    </a:lnTo>
                    <a:lnTo>
                      <a:pt x="f2" y="f4"/>
                    </a:lnTo>
                    <a:close/>
                  </a:path>
                </a:pathLst>
              </a:custGeom>
              <a:solidFill>
                <a:srgbClr val="FDC77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2" name="TextBox 49">
                <a:extLst>
                  <a:ext uri="{FF2B5EF4-FFF2-40B4-BE49-F238E27FC236}">
                    <a16:creationId xmlns:a16="http://schemas.microsoft.com/office/drawing/2014/main" id="{EBB48A2B-3964-037C-C68F-D006BE71EAA1}"/>
                  </a:ext>
                </a:extLst>
              </p:cNvPr>
              <p:cNvSpPr txBox="1"/>
              <p:nvPr/>
            </p:nvSpPr>
            <p:spPr>
              <a:xfrm>
                <a:off x="2512944" y="5296287"/>
                <a:ext cx="2160708" cy="938284"/>
              </a:xfrm>
              <a:prstGeom prst="rect">
                <a:avLst/>
              </a:prstGeom>
              <a:noFill/>
              <a:ln cap="flat">
                <a:noFill/>
              </a:ln>
            </p:spPr>
            <p:txBody>
              <a:bodyPr vert="horz" wrap="square" lIns="34527" tIns="34527" rIns="34527" bIns="34527" anchor="ctr" anchorCtr="1" compatLnSpc="1">
                <a:noAutofit/>
              </a:bodyPr>
              <a:lstStyle/>
              <a:p>
                <a:pPr marL="0" marR="0" lvl="0" indent="0" algn="ctr" defTabSz="914400" rtl="0" fontAlgn="auto" hangingPunct="1">
                  <a:lnSpc>
                    <a:spcPts val="21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FFFEFE"/>
                    </a:solidFill>
                    <a:uFillTx/>
                    <a:latin typeface="Open Sans Bold"/>
                    <a:ea typeface="Open Sans Bold"/>
                    <a:cs typeface="Open Sans Bold"/>
                  </a:rPr>
                  <a:t>Sweet or salty snacks?</a:t>
                </a:r>
              </a:p>
            </p:txBody>
          </p:sp>
        </p:grpSp>
        <p:sp>
          <p:nvSpPr>
            <p:cNvPr id="43" name="Freeform 50">
              <a:extLst>
                <a:ext uri="{FF2B5EF4-FFF2-40B4-BE49-F238E27FC236}">
                  <a16:creationId xmlns:a16="http://schemas.microsoft.com/office/drawing/2014/main" id="{A8CCE1F1-3636-903A-52C2-DF12F4F22E26}"/>
                </a:ext>
              </a:extLst>
            </p:cNvPr>
            <p:cNvSpPr/>
            <p:nvPr/>
          </p:nvSpPr>
          <p:spPr>
            <a:xfrm>
              <a:off x="2516840" y="5302678"/>
              <a:ext cx="721607" cy="95609"/>
            </a:xfrm>
            <a:custGeom>
              <a:avLst/>
              <a:gdLst>
                <a:gd name="f0" fmla="val w"/>
                <a:gd name="f1" fmla="val h"/>
                <a:gd name="f2" fmla="val 0"/>
                <a:gd name="f3" fmla="val 962139"/>
                <a:gd name="f4" fmla="val 127483"/>
                <a:gd name="f5" fmla="val 962140"/>
                <a:gd name="f6" fmla="*/ f0 1 962139"/>
                <a:gd name="f7" fmla="*/ f1 1 127483"/>
                <a:gd name="f8" fmla="val f2"/>
                <a:gd name="f9" fmla="val f3"/>
                <a:gd name="f10" fmla="val f4"/>
                <a:gd name="f11" fmla="+- f10 0 f8"/>
                <a:gd name="f12" fmla="+- f9 0 f8"/>
                <a:gd name="f13" fmla="*/ f12 1 962139"/>
                <a:gd name="f14" fmla="*/ f11 1 12748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62139" h="127483">
                  <a:moveTo>
                    <a:pt x="f2" y="f2"/>
                  </a:moveTo>
                  <a:lnTo>
                    <a:pt x="f5" y="f2"/>
                  </a:lnTo>
                  <a:lnTo>
                    <a:pt x="f5"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44" name="Group 51">
              <a:extLst>
                <a:ext uri="{FF2B5EF4-FFF2-40B4-BE49-F238E27FC236}">
                  <a16:creationId xmlns:a16="http://schemas.microsoft.com/office/drawing/2014/main" id="{99C4860D-45A3-2051-25F8-0B42AB42D5FD}"/>
                </a:ext>
              </a:extLst>
            </p:cNvPr>
            <p:cNvGrpSpPr/>
            <p:nvPr/>
          </p:nvGrpSpPr>
          <p:grpSpPr>
            <a:xfrm>
              <a:off x="101708" y="5301426"/>
              <a:ext cx="2160708" cy="940853"/>
              <a:chOff x="101708" y="5301426"/>
              <a:chExt cx="2160708" cy="940853"/>
            </a:xfrm>
          </p:grpSpPr>
          <p:sp>
            <p:nvSpPr>
              <p:cNvPr id="45" name="Freeform 52">
                <a:extLst>
                  <a:ext uri="{FF2B5EF4-FFF2-40B4-BE49-F238E27FC236}">
                    <a16:creationId xmlns:a16="http://schemas.microsoft.com/office/drawing/2014/main" id="{2D506782-7AE9-98BC-DE68-C4D60410EAB8}"/>
                  </a:ext>
                </a:extLst>
              </p:cNvPr>
              <p:cNvSpPr/>
              <p:nvPr/>
            </p:nvSpPr>
            <p:spPr>
              <a:xfrm>
                <a:off x="101708" y="5355613"/>
                <a:ext cx="2160708" cy="886657"/>
              </a:xfrm>
              <a:custGeom>
                <a:avLst/>
                <a:gdLst>
                  <a:gd name="f0" fmla="val w"/>
                  <a:gd name="f1" fmla="val h"/>
                  <a:gd name="f2" fmla="val 0"/>
                  <a:gd name="f3" fmla="val 1139320"/>
                  <a:gd name="f4" fmla="val 467526"/>
                  <a:gd name="f5" fmla="*/ f0 1 1139320"/>
                  <a:gd name="f6" fmla="*/ f1 1 467526"/>
                  <a:gd name="f7" fmla="val f2"/>
                  <a:gd name="f8" fmla="val f3"/>
                  <a:gd name="f9" fmla="val f4"/>
                  <a:gd name="f10" fmla="+- f9 0 f7"/>
                  <a:gd name="f11" fmla="+- f8 0 f7"/>
                  <a:gd name="f12" fmla="*/ f11 1 1139320"/>
                  <a:gd name="f13" fmla="*/ f10 1 467526"/>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139320" h="467526">
                    <a:moveTo>
                      <a:pt x="f2" y="f2"/>
                    </a:moveTo>
                    <a:lnTo>
                      <a:pt x="f3" y="f2"/>
                    </a:lnTo>
                    <a:lnTo>
                      <a:pt x="f3" y="f4"/>
                    </a:lnTo>
                    <a:lnTo>
                      <a:pt x="f2" y="f4"/>
                    </a:lnTo>
                    <a:close/>
                  </a:path>
                </a:pathLst>
              </a:custGeom>
              <a:solidFill>
                <a:srgbClr val="78C6C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6" name="TextBox 53">
                <a:extLst>
                  <a:ext uri="{FF2B5EF4-FFF2-40B4-BE49-F238E27FC236}">
                    <a16:creationId xmlns:a16="http://schemas.microsoft.com/office/drawing/2014/main" id="{553A5C77-1171-EC5F-E592-627B3FA74D90}"/>
                  </a:ext>
                </a:extLst>
              </p:cNvPr>
              <p:cNvSpPr txBox="1"/>
              <p:nvPr/>
            </p:nvSpPr>
            <p:spPr>
              <a:xfrm>
                <a:off x="101708" y="5301426"/>
                <a:ext cx="2160708" cy="940853"/>
              </a:xfrm>
              <a:prstGeom prst="rect">
                <a:avLst/>
              </a:prstGeom>
              <a:noFill/>
              <a:ln cap="flat">
                <a:noFill/>
              </a:ln>
            </p:spPr>
            <p:txBody>
              <a:bodyPr vert="horz" wrap="square" lIns="34527" tIns="34527" rIns="34527" bIns="34527" anchor="ctr" anchorCtr="1" compatLnSpc="1">
                <a:noAutofit/>
              </a:bodyPr>
              <a:lstStyle/>
              <a:p>
                <a:pPr marL="0" marR="0" lvl="0" indent="0" algn="ctr" defTabSz="914400" rtl="0" fontAlgn="auto" hangingPunct="1">
                  <a:lnSpc>
                    <a:spcPts val="21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FFFEFE"/>
                    </a:solidFill>
                    <a:uFillTx/>
                    <a:latin typeface="Open Sans Bold"/>
                    <a:ea typeface="Open Sans Bold"/>
                    <a:cs typeface="Open Sans Bold"/>
                  </a:rPr>
                  <a:t>Music or silence while working?</a:t>
                </a:r>
              </a:p>
            </p:txBody>
          </p:sp>
        </p:grpSp>
        <p:sp>
          <p:nvSpPr>
            <p:cNvPr id="47" name="Freeform 54">
              <a:extLst>
                <a:ext uri="{FF2B5EF4-FFF2-40B4-BE49-F238E27FC236}">
                  <a16:creationId xmlns:a16="http://schemas.microsoft.com/office/drawing/2014/main" id="{61387AD6-D3DC-0250-90BC-563624BCE4D1}"/>
                </a:ext>
              </a:extLst>
            </p:cNvPr>
            <p:cNvSpPr/>
            <p:nvPr/>
          </p:nvSpPr>
          <p:spPr>
            <a:xfrm>
              <a:off x="109115" y="5307808"/>
              <a:ext cx="721607" cy="95609"/>
            </a:xfrm>
            <a:custGeom>
              <a:avLst/>
              <a:gdLst>
                <a:gd name="f0" fmla="val w"/>
                <a:gd name="f1" fmla="val h"/>
                <a:gd name="f2" fmla="val 0"/>
                <a:gd name="f3" fmla="val 962139"/>
                <a:gd name="f4" fmla="val 127483"/>
                <a:gd name="f5" fmla="val 962140"/>
                <a:gd name="f6" fmla="*/ f0 1 962139"/>
                <a:gd name="f7" fmla="*/ f1 1 127483"/>
                <a:gd name="f8" fmla="val f2"/>
                <a:gd name="f9" fmla="val f3"/>
                <a:gd name="f10" fmla="val f4"/>
                <a:gd name="f11" fmla="+- f10 0 f8"/>
                <a:gd name="f12" fmla="+- f9 0 f8"/>
                <a:gd name="f13" fmla="*/ f12 1 962139"/>
                <a:gd name="f14" fmla="*/ f11 1 12748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62139" h="127483">
                  <a:moveTo>
                    <a:pt x="f2" y="f2"/>
                  </a:moveTo>
                  <a:lnTo>
                    <a:pt x="f5" y="f2"/>
                  </a:lnTo>
                  <a:lnTo>
                    <a:pt x="f5"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48" name="Group 55">
              <a:extLst>
                <a:ext uri="{FF2B5EF4-FFF2-40B4-BE49-F238E27FC236}">
                  <a16:creationId xmlns:a16="http://schemas.microsoft.com/office/drawing/2014/main" id="{197603EA-1A27-768B-986E-77ADBB7C9C9B}"/>
                </a:ext>
              </a:extLst>
            </p:cNvPr>
            <p:cNvGrpSpPr/>
            <p:nvPr/>
          </p:nvGrpSpPr>
          <p:grpSpPr>
            <a:xfrm>
              <a:off x="4924172" y="5315635"/>
              <a:ext cx="2160708" cy="952164"/>
              <a:chOff x="4924172" y="5315635"/>
              <a:chExt cx="2160708" cy="952164"/>
            </a:xfrm>
          </p:grpSpPr>
          <p:sp>
            <p:nvSpPr>
              <p:cNvPr id="49" name="Freeform 56">
                <a:extLst>
                  <a:ext uri="{FF2B5EF4-FFF2-40B4-BE49-F238E27FC236}">
                    <a16:creationId xmlns:a16="http://schemas.microsoft.com/office/drawing/2014/main" id="{1252816C-2302-5591-4073-8EDD4478C219}"/>
                  </a:ext>
                </a:extLst>
              </p:cNvPr>
              <p:cNvSpPr/>
              <p:nvPr/>
            </p:nvSpPr>
            <p:spPr>
              <a:xfrm>
                <a:off x="4924172" y="5369823"/>
                <a:ext cx="2160708" cy="897968"/>
              </a:xfrm>
              <a:custGeom>
                <a:avLst/>
                <a:gdLst>
                  <a:gd name="f0" fmla="val w"/>
                  <a:gd name="f1" fmla="val h"/>
                  <a:gd name="f2" fmla="val 0"/>
                  <a:gd name="f3" fmla="val 1139320"/>
                  <a:gd name="f4" fmla="val 473491"/>
                  <a:gd name="f5" fmla="*/ f0 1 1139320"/>
                  <a:gd name="f6" fmla="*/ f1 1 473491"/>
                  <a:gd name="f7" fmla="val f2"/>
                  <a:gd name="f8" fmla="val f3"/>
                  <a:gd name="f9" fmla="val f4"/>
                  <a:gd name="f10" fmla="+- f9 0 f7"/>
                  <a:gd name="f11" fmla="+- f8 0 f7"/>
                  <a:gd name="f12" fmla="*/ f11 1 1139320"/>
                  <a:gd name="f13" fmla="*/ f10 1 47349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139320" h="473491">
                    <a:moveTo>
                      <a:pt x="f2" y="f2"/>
                    </a:moveTo>
                    <a:lnTo>
                      <a:pt x="f3" y="f2"/>
                    </a:lnTo>
                    <a:lnTo>
                      <a:pt x="f3" y="f4"/>
                    </a:lnTo>
                    <a:lnTo>
                      <a:pt x="f2" y="f4"/>
                    </a:lnTo>
                    <a:close/>
                  </a:path>
                </a:pathLst>
              </a:custGeom>
              <a:solidFill>
                <a:srgbClr val="78C6C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0" name="TextBox 57">
                <a:extLst>
                  <a:ext uri="{FF2B5EF4-FFF2-40B4-BE49-F238E27FC236}">
                    <a16:creationId xmlns:a16="http://schemas.microsoft.com/office/drawing/2014/main" id="{6E67BD5F-6D0F-E549-03A2-C7CB96989714}"/>
                  </a:ext>
                </a:extLst>
              </p:cNvPr>
              <p:cNvSpPr txBox="1"/>
              <p:nvPr/>
            </p:nvSpPr>
            <p:spPr>
              <a:xfrm>
                <a:off x="4924172" y="5315635"/>
                <a:ext cx="2160708" cy="952164"/>
              </a:xfrm>
              <a:prstGeom prst="rect">
                <a:avLst/>
              </a:prstGeom>
              <a:noFill/>
              <a:ln cap="flat">
                <a:noFill/>
              </a:ln>
            </p:spPr>
            <p:txBody>
              <a:bodyPr vert="horz" wrap="square" lIns="34527" tIns="34527" rIns="34527" bIns="34527" anchor="ctr" anchorCtr="1" compatLnSpc="1">
                <a:noAutofit/>
              </a:bodyPr>
              <a:lstStyle/>
              <a:p>
                <a:pPr marL="0" marR="0" lvl="0" indent="0" algn="ctr" defTabSz="914400" rtl="0" fontAlgn="auto" hangingPunct="1">
                  <a:lnSpc>
                    <a:spcPts val="21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FFFEFE"/>
                    </a:solidFill>
                    <a:uFillTx/>
                    <a:latin typeface="Open Sans Bold"/>
                    <a:ea typeface="Open Sans Bold"/>
                    <a:cs typeface="Open Sans Bold"/>
                  </a:rPr>
                  <a:t>Would you rather work from home or in the office?</a:t>
                </a:r>
              </a:p>
            </p:txBody>
          </p:sp>
        </p:grpSp>
        <p:sp>
          <p:nvSpPr>
            <p:cNvPr id="51" name="Freeform 58">
              <a:extLst>
                <a:ext uri="{FF2B5EF4-FFF2-40B4-BE49-F238E27FC236}">
                  <a16:creationId xmlns:a16="http://schemas.microsoft.com/office/drawing/2014/main" id="{4BE9DA4A-72E1-81E5-90F0-0963F48D06BE}"/>
                </a:ext>
              </a:extLst>
            </p:cNvPr>
            <p:cNvSpPr/>
            <p:nvPr/>
          </p:nvSpPr>
          <p:spPr>
            <a:xfrm>
              <a:off x="4928067" y="5322018"/>
              <a:ext cx="721607" cy="95609"/>
            </a:xfrm>
            <a:custGeom>
              <a:avLst/>
              <a:gdLst>
                <a:gd name="f0" fmla="val w"/>
                <a:gd name="f1" fmla="val h"/>
                <a:gd name="f2" fmla="val 0"/>
                <a:gd name="f3" fmla="val 962139"/>
                <a:gd name="f4" fmla="val 127483"/>
                <a:gd name="f5" fmla="*/ f0 1 962139"/>
                <a:gd name="f6" fmla="*/ f1 1 127483"/>
                <a:gd name="f7" fmla="val f2"/>
                <a:gd name="f8" fmla="val f3"/>
                <a:gd name="f9" fmla="val f4"/>
                <a:gd name="f10" fmla="+- f9 0 f7"/>
                <a:gd name="f11" fmla="+- f8 0 f7"/>
                <a:gd name="f12" fmla="*/ f11 1 962139"/>
                <a:gd name="f13" fmla="*/ f10 1 127483"/>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962139" h="127483">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52" name="Group 59">
              <a:extLst>
                <a:ext uri="{FF2B5EF4-FFF2-40B4-BE49-F238E27FC236}">
                  <a16:creationId xmlns:a16="http://schemas.microsoft.com/office/drawing/2014/main" id="{6AE61AB8-0180-B913-7AA7-388323FE67E7}"/>
                </a:ext>
              </a:extLst>
            </p:cNvPr>
            <p:cNvGrpSpPr/>
            <p:nvPr/>
          </p:nvGrpSpPr>
          <p:grpSpPr>
            <a:xfrm>
              <a:off x="2512944" y="6575852"/>
              <a:ext cx="2160708" cy="938284"/>
              <a:chOff x="2512944" y="6575852"/>
              <a:chExt cx="2160708" cy="938284"/>
            </a:xfrm>
          </p:grpSpPr>
          <p:sp>
            <p:nvSpPr>
              <p:cNvPr id="53" name="Freeform 60">
                <a:extLst>
                  <a:ext uri="{FF2B5EF4-FFF2-40B4-BE49-F238E27FC236}">
                    <a16:creationId xmlns:a16="http://schemas.microsoft.com/office/drawing/2014/main" id="{D921D0F4-E2C3-F3CF-5D67-2ADE68A477C0}"/>
                  </a:ext>
                </a:extLst>
              </p:cNvPr>
              <p:cNvSpPr/>
              <p:nvPr/>
            </p:nvSpPr>
            <p:spPr>
              <a:xfrm>
                <a:off x="2512944" y="6630040"/>
                <a:ext cx="2160708" cy="884087"/>
              </a:xfrm>
              <a:custGeom>
                <a:avLst/>
                <a:gdLst>
                  <a:gd name="f0" fmla="val w"/>
                  <a:gd name="f1" fmla="val h"/>
                  <a:gd name="f2" fmla="val 0"/>
                  <a:gd name="f3" fmla="val 1139320"/>
                  <a:gd name="f4" fmla="val 466171"/>
                  <a:gd name="f5" fmla="*/ f0 1 1139320"/>
                  <a:gd name="f6" fmla="*/ f1 1 466171"/>
                  <a:gd name="f7" fmla="val f2"/>
                  <a:gd name="f8" fmla="val f3"/>
                  <a:gd name="f9" fmla="val f4"/>
                  <a:gd name="f10" fmla="+- f9 0 f7"/>
                  <a:gd name="f11" fmla="+- f8 0 f7"/>
                  <a:gd name="f12" fmla="*/ f11 1 1139320"/>
                  <a:gd name="f13" fmla="*/ f10 1 46617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139320" h="466171">
                    <a:moveTo>
                      <a:pt x="f2" y="f2"/>
                    </a:moveTo>
                    <a:lnTo>
                      <a:pt x="f3" y="f2"/>
                    </a:lnTo>
                    <a:lnTo>
                      <a:pt x="f3" y="f4"/>
                    </a:lnTo>
                    <a:lnTo>
                      <a:pt x="f2" y="f4"/>
                    </a:lnTo>
                    <a:close/>
                  </a:path>
                </a:pathLst>
              </a:custGeom>
              <a:solidFill>
                <a:srgbClr val="78C6C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4" name="TextBox 61">
                <a:extLst>
                  <a:ext uri="{FF2B5EF4-FFF2-40B4-BE49-F238E27FC236}">
                    <a16:creationId xmlns:a16="http://schemas.microsoft.com/office/drawing/2014/main" id="{86245F65-8D86-762A-FF90-1BFC74C82E1F}"/>
                  </a:ext>
                </a:extLst>
              </p:cNvPr>
              <p:cNvSpPr txBox="1"/>
              <p:nvPr/>
            </p:nvSpPr>
            <p:spPr>
              <a:xfrm>
                <a:off x="2512944" y="6575852"/>
                <a:ext cx="2160708" cy="938284"/>
              </a:xfrm>
              <a:prstGeom prst="rect">
                <a:avLst/>
              </a:prstGeom>
              <a:noFill/>
              <a:ln cap="flat">
                <a:noFill/>
              </a:ln>
            </p:spPr>
            <p:txBody>
              <a:bodyPr vert="horz" wrap="square" lIns="34527" tIns="34527" rIns="34527" bIns="34527" anchor="ctr" anchorCtr="1" compatLnSpc="1">
                <a:noAutofit/>
              </a:bodyPr>
              <a:lstStyle/>
              <a:p>
                <a:pPr marL="0" marR="0" lvl="0" indent="0" algn="ctr"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FFFEFE"/>
                    </a:solidFill>
                    <a:uFillTx/>
                    <a:latin typeface="Open Sans Bold"/>
                    <a:ea typeface="Open Sans Bold"/>
                    <a:cs typeface="Open Sans Bold"/>
                  </a:rPr>
                  <a:t>Would you rather have many short meetings or one long one?</a:t>
                </a:r>
              </a:p>
            </p:txBody>
          </p:sp>
        </p:grpSp>
        <p:sp>
          <p:nvSpPr>
            <p:cNvPr id="55" name="Freeform 62">
              <a:extLst>
                <a:ext uri="{FF2B5EF4-FFF2-40B4-BE49-F238E27FC236}">
                  <a16:creationId xmlns:a16="http://schemas.microsoft.com/office/drawing/2014/main" id="{4917CBA4-4A89-5A3D-F3AA-B65BBCA75220}"/>
                </a:ext>
              </a:extLst>
            </p:cNvPr>
            <p:cNvSpPr/>
            <p:nvPr/>
          </p:nvSpPr>
          <p:spPr>
            <a:xfrm>
              <a:off x="2516840" y="6582235"/>
              <a:ext cx="721607" cy="95609"/>
            </a:xfrm>
            <a:custGeom>
              <a:avLst/>
              <a:gdLst>
                <a:gd name="f0" fmla="val w"/>
                <a:gd name="f1" fmla="val h"/>
                <a:gd name="f2" fmla="val 0"/>
                <a:gd name="f3" fmla="val 962139"/>
                <a:gd name="f4" fmla="val 127483"/>
                <a:gd name="f5" fmla="val 962140"/>
                <a:gd name="f6" fmla="*/ f0 1 962139"/>
                <a:gd name="f7" fmla="*/ f1 1 127483"/>
                <a:gd name="f8" fmla="val f2"/>
                <a:gd name="f9" fmla="val f3"/>
                <a:gd name="f10" fmla="val f4"/>
                <a:gd name="f11" fmla="+- f10 0 f8"/>
                <a:gd name="f12" fmla="+- f9 0 f8"/>
                <a:gd name="f13" fmla="*/ f12 1 962139"/>
                <a:gd name="f14" fmla="*/ f11 1 12748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62139" h="127483">
                  <a:moveTo>
                    <a:pt x="f2" y="f2"/>
                  </a:moveTo>
                  <a:lnTo>
                    <a:pt x="f5" y="f2"/>
                  </a:lnTo>
                  <a:lnTo>
                    <a:pt x="f5"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56" name="Group 63">
              <a:extLst>
                <a:ext uri="{FF2B5EF4-FFF2-40B4-BE49-F238E27FC236}">
                  <a16:creationId xmlns:a16="http://schemas.microsoft.com/office/drawing/2014/main" id="{40991BD8-FDE7-F5E9-0166-19E0E7BD8149}"/>
                </a:ext>
              </a:extLst>
            </p:cNvPr>
            <p:cNvGrpSpPr/>
            <p:nvPr/>
          </p:nvGrpSpPr>
          <p:grpSpPr>
            <a:xfrm>
              <a:off x="101708" y="6583551"/>
              <a:ext cx="2160708" cy="940854"/>
              <a:chOff x="101708" y="6583551"/>
              <a:chExt cx="2160708" cy="940854"/>
            </a:xfrm>
          </p:grpSpPr>
          <p:sp>
            <p:nvSpPr>
              <p:cNvPr id="57" name="Freeform 64">
                <a:extLst>
                  <a:ext uri="{FF2B5EF4-FFF2-40B4-BE49-F238E27FC236}">
                    <a16:creationId xmlns:a16="http://schemas.microsoft.com/office/drawing/2014/main" id="{120EB9D9-CC31-599A-FAA8-577833F3CD9F}"/>
                  </a:ext>
                </a:extLst>
              </p:cNvPr>
              <p:cNvSpPr/>
              <p:nvPr/>
            </p:nvSpPr>
            <p:spPr>
              <a:xfrm>
                <a:off x="101708" y="6637748"/>
                <a:ext cx="2160708" cy="886657"/>
              </a:xfrm>
              <a:custGeom>
                <a:avLst/>
                <a:gdLst>
                  <a:gd name="f0" fmla="val w"/>
                  <a:gd name="f1" fmla="val h"/>
                  <a:gd name="f2" fmla="val 0"/>
                  <a:gd name="f3" fmla="val 1139320"/>
                  <a:gd name="f4" fmla="val 467526"/>
                  <a:gd name="f5" fmla="*/ f0 1 1139320"/>
                  <a:gd name="f6" fmla="*/ f1 1 467526"/>
                  <a:gd name="f7" fmla="val f2"/>
                  <a:gd name="f8" fmla="val f3"/>
                  <a:gd name="f9" fmla="val f4"/>
                  <a:gd name="f10" fmla="+- f9 0 f7"/>
                  <a:gd name="f11" fmla="+- f8 0 f7"/>
                  <a:gd name="f12" fmla="*/ f11 1 1139320"/>
                  <a:gd name="f13" fmla="*/ f10 1 467526"/>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139320" h="467526">
                    <a:moveTo>
                      <a:pt x="f2" y="f2"/>
                    </a:moveTo>
                    <a:lnTo>
                      <a:pt x="f3" y="f2"/>
                    </a:lnTo>
                    <a:lnTo>
                      <a:pt x="f3" y="f4"/>
                    </a:lnTo>
                    <a:lnTo>
                      <a:pt x="f2" y="f4"/>
                    </a:lnTo>
                    <a:close/>
                  </a:path>
                </a:pathLst>
              </a:custGeom>
              <a:solidFill>
                <a:srgbClr val="FDC77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8" name="TextBox 65">
                <a:extLst>
                  <a:ext uri="{FF2B5EF4-FFF2-40B4-BE49-F238E27FC236}">
                    <a16:creationId xmlns:a16="http://schemas.microsoft.com/office/drawing/2014/main" id="{2648A233-4BC7-A99C-71E1-336DFC9752A0}"/>
                  </a:ext>
                </a:extLst>
              </p:cNvPr>
              <p:cNvSpPr txBox="1"/>
              <p:nvPr/>
            </p:nvSpPr>
            <p:spPr>
              <a:xfrm>
                <a:off x="101708" y="6583551"/>
                <a:ext cx="2160708" cy="940853"/>
              </a:xfrm>
              <a:prstGeom prst="rect">
                <a:avLst/>
              </a:prstGeom>
              <a:noFill/>
              <a:ln cap="flat">
                <a:noFill/>
              </a:ln>
            </p:spPr>
            <p:txBody>
              <a:bodyPr vert="horz" wrap="square" lIns="34527" tIns="34527" rIns="34527" bIns="34527" anchor="ctr" anchorCtr="1" compatLnSpc="1">
                <a:noAutofit/>
              </a:bodyPr>
              <a:lstStyle/>
              <a:p>
                <a:pPr marL="0" marR="0" lvl="0" indent="0" algn="ctr"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FFFEFE"/>
                    </a:solidFill>
                    <a:uFillTx/>
                    <a:latin typeface="Open Sans Bold"/>
                    <a:ea typeface="Open Sans Bold"/>
                    <a:cs typeface="Open Sans Bold"/>
                  </a:rPr>
                  <a:t>Would you rather start early or finish late?</a:t>
                </a:r>
              </a:p>
            </p:txBody>
          </p:sp>
        </p:grpSp>
        <p:sp>
          <p:nvSpPr>
            <p:cNvPr id="59" name="Freeform 66">
              <a:extLst>
                <a:ext uri="{FF2B5EF4-FFF2-40B4-BE49-F238E27FC236}">
                  <a16:creationId xmlns:a16="http://schemas.microsoft.com/office/drawing/2014/main" id="{C1CDBF77-9685-E15F-28E6-641E945A8DE5}"/>
                </a:ext>
              </a:extLst>
            </p:cNvPr>
            <p:cNvSpPr/>
            <p:nvPr/>
          </p:nvSpPr>
          <p:spPr>
            <a:xfrm>
              <a:off x="109115" y="6589934"/>
              <a:ext cx="721607" cy="95609"/>
            </a:xfrm>
            <a:custGeom>
              <a:avLst/>
              <a:gdLst>
                <a:gd name="f0" fmla="val w"/>
                <a:gd name="f1" fmla="val h"/>
                <a:gd name="f2" fmla="val 0"/>
                <a:gd name="f3" fmla="val 962139"/>
                <a:gd name="f4" fmla="val 127483"/>
                <a:gd name="f5" fmla="val 962140"/>
                <a:gd name="f6" fmla="val 127484"/>
                <a:gd name="f7" fmla="*/ f0 1 962139"/>
                <a:gd name="f8" fmla="*/ f1 1 127483"/>
                <a:gd name="f9" fmla="val f2"/>
                <a:gd name="f10" fmla="val f3"/>
                <a:gd name="f11" fmla="val f4"/>
                <a:gd name="f12" fmla="+- f11 0 f9"/>
                <a:gd name="f13" fmla="+- f10 0 f9"/>
                <a:gd name="f14" fmla="*/ f13 1 962139"/>
                <a:gd name="f15" fmla="*/ f12 1 127483"/>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962139" h="127483">
                  <a:moveTo>
                    <a:pt x="f2" y="f2"/>
                  </a:moveTo>
                  <a:lnTo>
                    <a:pt x="f5" y="f2"/>
                  </a:lnTo>
                  <a:lnTo>
                    <a:pt x="f5" y="f6"/>
                  </a:lnTo>
                  <a:lnTo>
                    <a:pt x="f2" y="f6"/>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60" name="Group 67">
              <a:extLst>
                <a:ext uri="{FF2B5EF4-FFF2-40B4-BE49-F238E27FC236}">
                  <a16:creationId xmlns:a16="http://schemas.microsoft.com/office/drawing/2014/main" id="{68D106C6-9BD1-C737-2335-E282950E7637}"/>
                </a:ext>
              </a:extLst>
            </p:cNvPr>
            <p:cNvGrpSpPr/>
            <p:nvPr/>
          </p:nvGrpSpPr>
          <p:grpSpPr>
            <a:xfrm>
              <a:off x="4924172" y="6604866"/>
              <a:ext cx="2160708" cy="947958"/>
              <a:chOff x="4924172" y="6604866"/>
              <a:chExt cx="2160708" cy="947958"/>
            </a:xfrm>
          </p:grpSpPr>
          <p:sp>
            <p:nvSpPr>
              <p:cNvPr id="61" name="Freeform 68">
                <a:extLst>
                  <a:ext uri="{FF2B5EF4-FFF2-40B4-BE49-F238E27FC236}">
                    <a16:creationId xmlns:a16="http://schemas.microsoft.com/office/drawing/2014/main" id="{C19BA9A3-D973-405C-005D-354C531F5C69}"/>
                  </a:ext>
                </a:extLst>
              </p:cNvPr>
              <p:cNvSpPr/>
              <p:nvPr/>
            </p:nvSpPr>
            <p:spPr>
              <a:xfrm>
                <a:off x="4924172" y="6659053"/>
                <a:ext cx="2160708" cy="893761"/>
              </a:xfrm>
              <a:custGeom>
                <a:avLst/>
                <a:gdLst>
                  <a:gd name="f0" fmla="val w"/>
                  <a:gd name="f1" fmla="val h"/>
                  <a:gd name="f2" fmla="val 0"/>
                  <a:gd name="f3" fmla="val 1139320"/>
                  <a:gd name="f4" fmla="val 471272"/>
                  <a:gd name="f5" fmla="*/ f0 1 1139320"/>
                  <a:gd name="f6" fmla="*/ f1 1 471272"/>
                  <a:gd name="f7" fmla="val f2"/>
                  <a:gd name="f8" fmla="val f3"/>
                  <a:gd name="f9" fmla="val f4"/>
                  <a:gd name="f10" fmla="+- f9 0 f7"/>
                  <a:gd name="f11" fmla="+- f8 0 f7"/>
                  <a:gd name="f12" fmla="*/ f11 1 1139320"/>
                  <a:gd name="f13" fmla="*/ f10 1 471272"/>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139320" h="471272">
                    <a:moveTo>
                      <a:pt x="f2" y="f2"/>
                    </a:moveTo>
                    <a:lnTo>
                      <a:pt x="f3" y="f2"/>
                    </a:lnTo>
                    <a:lnTo>
                      <a:pt x="f3" y="f4"/>
                    </a:lnTo>
                    <a:lnTo>
                      <a:pt x="f2" y="f4"/>
                    </a:lnTo>
                    <a:close/>
                  </a:path>
                </a:pathLst>
              </a:custGeom>
              <a:solidFill>
                <a:srgbClr val="FDC77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2" name="TextBox 69">
                <a:extLst>
                  <a:ext uri="{FF2B5EF4-FFF2-40B4-BE49-F238E27FC236}">
                    <a16:creationId xmlns:a16="http://schemas.microsoft.com/office/drawing/2014/main" id="{F9448CC8-0BAD-1F44-6B44-BF522F8438A4}"/>
                  </a:ext>
                </a:extLst>
              </p:cNvPr>
              <p:cNvSpPr txBox="1"/>
              <p:nvPr/>
            </p:nvSpPr>
            <p:spPr>
              <a:xfrm>
                <a:off x="4924172" y="6604866"/>
                <a:ext cx="2160708" cy="947958"/>
              </a:xfrm>
              <a:prstGeom prst="rect">
                <a:avLst/>
              </a:prstGeom>
              <a:noFill/>
              <a:ln cap="flat">
                <a:noFill/>
              </a:ln>
            </p:spPr>
            <p:txBody>
              <a:bodyPr vert="horz" wrap="square" lIns="34527" tIns="34527" rIns="34527" bIns="34527" anchor="ctr" anchorCtr="1" compatLnSpc="1">
                <a:noAutofit/>
              </a:bodyPr>
              <a:lstStyle/>
              <a:p>
                <a:pPr marL="0" marR="0" lvl="0" indent="0" algn="ctr"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FFFEFE"/>
                    </a:solidFill>
                    <a:uFillTx/>
                    <a:latin typeface="Open Sans Bold"/>
                    <a:ea typeface="Open Sans Bold"/>
                    <a:cs typeface="Open Sans Bold"/>
                  </a:rPr>
                  <a:t>Would you rather send a message or talk in person?</a:t>
                </a:r>
              </a:p>
            </p:txBody>
          </p:sp>
        </p:grpSp>
        <p:sp>
          <p:nvSpPr>
            <p:cNvPr id="63" name="Freeform 70">
              <a:extLst>
                <a:ext uri="{FF2B5EF4-FFF2-40B4-BE49-F238E27FC236}">
                  <a16:creationId xmlns:a16="http://schemas.microsoft.com/office/drawing/2014/main" id="{FE41FCED-F9DB-6E89-FC0C-5308ED7DE81B}"/>
                </a:ext>
              </a:extLst>
            </p:cNvPr>
            <p:cNvSpPr/>
            <p:nvPr/>
          </p:nvSpPr>
          <p:spPr>
            <a:xfrm>
              <a:off x="4928067" y="6611249"/>
              <a:ext cx="721607" cy="95609"/>
            </a:xfrm>
            <a:custGeom>
              <a:avLst/>
              <a:gdLst>
                <a:gd name="f0" fmla="val w"/>
                <a:gd name="f1" fmla="val h"/>
                <a:gd name="f2" fmla="val 0"/>
                <a:gd name="f3" fmla="val 962139"/>
                <a:gd name="f4" fmla="val 127483"/>
                <a:gd name="f5" fmla="*/ f0 1 962139"/>
                <a:gd name="f6" fmla="*/ f1 1 127483"/>
                <a:gd name="f7" fmla="val f2"/>
                <a:gd name="f8" fmla="val f3"/>
                <a:gd name="f9" fmla="val f4"/>
                <a:gd name="f10" fmla="+- f9 0 f7"/>
                <a:gd name="f11" fmla="+- f8 0 f7"/>
                <a:gd name="f12" fmla="*/ f11 1 962139"/>
                <a:gd name="f13" fmla="*/ f10 1 127483"/>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962139" h="127483">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64" name="Group 71">
              <a:extLst>
                <a:ext uri="{FF2B5EF4-FFF2-40B4-BE49-F238E27FC236}">
                  <a16:creationId xmlns:a16="http://schemas.microsoft.com/office/drawing/2014/main" id="{6F04717D-75FD-2DD6-A823-583BD81F63A8}"/>
                </a:ext>
              </a:extLst>
            </p:cNvPr>
            <p:cNvGrpSpPr/>
            <p:nvPr/>
          </p:nvGrpSpPr>
          <p:grpSpPr>
            <a:xfrm>
              <a:off x="2512944" y="7855409"/>
              <a:ext cx="2160708" cy="938284"/>
              <a:chOff x="2512944" y="7855409"/>
              <a:chExt cx="2160708" cy="938284"/>
            </a:xfrm>
          </p:grpSpPr>
          <p:sp>
            <p:nvSpPr>
              <p:cNvPr id="65" name="Freeform 72">
                <a:extLst>
                  <a:ext uri="{FF2B5EF4-FFF2-40B4-BE49-F238E27FC236}">
                    <a16:creationId xmlns:a16="http://schemas.microsoft.com/office/drawing/2014/main" id="{6C6760B6-A00C-A758-4E84-0FFD99FB424F}"/>
                  </a:ext>
                </a:extLst>
              </p:cNvPr>
              <p:cNvSpPr/>
              <p:nvPr/>
            </p:nvSpPr>
            <p:spPr>
              <a:xfrm>
                <a:off x="2512944" y="7909596"/>
                <a:ext cx="2160708" cy="884087"/>
              </a:xfrm>
              <a:custGeom>
                <a:avLst/>
                <a:gdLst>
                  <a:gd name="f0" fmla="val w"/>
                  <a:gd name="f1" fmla="val h"/>
                  <a:gd name="f2" fmla="val 0"/>
                  <a:gd name="f3" fmla="val 1139320"/>
                  <a:gd name="f4" fmla="val 466171"/>
                  <a:gd name="f5" fmla="*/ f0 1 1139320"/>
                  <a:gd name="f6" fmla="*/ f1 1 466171"/>
                  <a:gd name="f7" fmla="val f2"/>
                  <a:gd name="f8" fmla="val f3"/>
                  <a:gd name="f9" fmla="val f4"/>
                  <a:gd name="f10" fmla="+- f9 0 f7"/>
                  <a:gd name="f11" fmla="+- f8 0 f7"/>
                  <a:gd name="f12" fmla="*/ f11 1 1139320"/>
                  <a:gd name="f13" fmla="*/ f10 1 46617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139320" h="466171">
                    <a:moveTo>
                      <a:pt x="f2" y="f2"/>
                    </a:moveTo>
                    <a:lnTo>
                      <a:pt x="f3" y="f2"/>
                    </a:lnTo>
                    <a:lnTo>
                      <a:pt x="f3" y="f4"/>
                    </a:lnTo>
                    <a:lnTo>
                      <a:pt x="f2" y="f4"/>
                    </a:lnTo>
                    <a:close/>
                  </a:path>
                </a:pathLst>
              </a:custGeom>
              <a:solidFill>
                <a:srgbClr val="FDC77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6" name="TextBox 73">
                <a:extLst>
                  <a:ext uri="{FF2B5EF4-FFF2-40B4-BE49-F238E27FC236}">
                    <a16:creationId xmlns:a16="http://schemas.microsoft.com/office/drawing/2014/main" id="{617C3D15-36F9-2BFF-E8D3-8A5C29BD517F}"/>
                  </a:ext>
                </a:extLst>
              </p:cNvPr>
              <p:cNvSpPr txBox="1"/>
              <p:nvPr/>
            </p:nvSpPr>
            <p:spPr>
              <a:xfrm>
                <a:off x="2512944" y="7855409"/>
                <a:ext cx="2160708" cy="938284"/>
              </a:xfrm>
              <a:prstGeom prst="rect">
                <a:avLst/>
              </a:prstGeom>
              <a:noFill/>
              <a:ln cap="flat">
                <a:noFill/>
              </a:ln>
            </p:spPr>
            <p:txBody>
              <a:bodyPr vert="horz" wrap="square" lIns="34527" tIns="34527" rIns="34527" bIns="34527" anchor="ctr" anchorCtr="1" compatLnSpc="1">
                <a:noAutofit/>
              </a:bodyPr>
              <a:lstStyle/>
              <a:p>
                <a:pPr marL="0" marR="0" lvl="0" indent="0" algn="ctr"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FFFEFE"/>
                    </a:solidFill>
                    <a:uFillTx/>
                    <a:latin typeface="Open Sans Bold"/>
                    <a:ea typeface="Open Sans Bold"/>
                    <a:cs typeface="Open Sans Bold"/>
                  </a:rPr>
                  <a:t>What is something you are currently learning?</a:t>
                </a:r>
              </a:p>
            </p:txBody>
          </p:sp>
        </p:grpSp>
        <p:sp>
          <p:nvSpPr>
            <p:cNvPr id="67" name="Freeform 74">
              <a:extLst>
                <a:ext uri="{FF2B5EF4-FFF2-40B4-BE49-F238E27FC236}">
                  <a16:creationId xmlns:a16="http://schemas.microsoft.com/office/drawing/2014/main" id="{7AF9B3C2-DEF7-5818-291E-2908BCBC4E37}"/>
                </a:ext>
              </a:extLst>
            </p:cNvPr>
            <p:cNvSpPr/>
            <p:nvPr/>
          </p:nvSpPr>
          <p:spPr>
            <a:xfrm>
              <a:off x="2516840" y="7861791"/>
              <a:ext cx="721607" cy="95609"/>
            </a:xfrm>
            <a:custGeom>
              <a:avLst/>
              <a:gdLst>
                <a:gd name="f0" fmla="val w"/>
                <a:gd name="f1" fmla="val h"/>
                <a:gd name="f2" fmla="val 0"/>
                <a:gd name="f3" fmla="val 962139"/>
                <a:gd name="f4" fmla="val 127483"/>
                <a:gd name="f5" fmla="val 962140"/>
                <a:gd name="f6" fmla="val 127484"/>
                <a:gd name="f7" fmla="*/ f0 1 962139"/>
                <a:gd name="f8" fmla="*/ f1 1 127483"/>
                <a:gd name="f9" fmla="val f2"/>
                <a:gd name="f10" fmla="val f3"/>
                <a:gd name="f11" fmla="val f4"/>
                <a:gd name="f12" fmla="+- f11 0 f9"/>
                <a:gd name="f13" fmla="+- f10 0 f9"/>
                <a:gd name="f14" fmla="*/ f13 1 962139"/>
                <a:gd name="f15" fmla="*/ f12 1 127483"/>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962139" h="127483">
                  <a:moveTo>
                    <a:pt x="f2" y="f2"/>
                  </a:moveTo>
                  <a:lnTo>
                    <a:pt x="f5" y="f2"/>
                  </a:lnTo>
                  <a:lnTo>
                    <a:pt x="f5" y="f6"/>
                  </a:lnTo>
                  <a:lnTo>
                    <a:pt x="f2" y="f6"/>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68" name="Group 75">
              <a:extLst>
                <a:ext uri="{FF2B5EF4-FFF2-40B4-BE49-F238E27FC236}">
                  <a16:creationId xmlns:a16="http://schemas.microsoft.com/office/drawing/2014/main" id="{14415FA0-7FB1-78E6-3E46-D1CDD99B9382}"/>
                </a:ext>
              </a:extLst>
            </p:cNvPr>
            <p:cNvGrpSpPr/>
            <p:nvPr/>
          </p:nvGrpSpPr>
          <p:grpSpPr>
            <a:xfrm>
              <a:off x="101708" y="7865677"/>
              <a:ext cx="2160708" cy="940854"/>
              <a:chOff x="101708" y="7865677"/>
              <a:chExt cx="2160708" cy="940854"/>
            </a:xfrm>
          </p:grpSpPr>
          <p:sp>
            <p:nvSpPr>
              <p:cNvPr id="69" name="Freeform 76">
                <a:extLst>
                  <a:ext uri="{FF2B5EF4-FFF2-40B4-BE49-F238E27FC236}">
                    <a16:creationId xmlns:a16="http://schemas.microsoft.com/office/drawing/2014/main" id="{31BC4B52-9604-DDBF-83B7-6DE2F9FF4324}"/>
                  </a:ext>
                </a:extLst>
              </p:cNvPr>
              <p:cNvSpPr/>
              <p:nvPr/>
            </p:nvSpPr>
            <p:spPr>
              <a:xfrm>
                <a:off x="101708" y="7919874"/>
                <a:ext cx="2160708" cy="886657"/>
              </a:xfrm>
              <a:custGeom>
                <a:avLst/>
                <a:gdLst>
                  <a:gd name="f0" fmla="val w"/>
                  <a:gd name="f1" fmla="val h"/>
                  <a:gd name="f2" fmla="val 0"/>
                  <a:gd name="f3" fmla="val 1139320"/>
                  <a:gd name="f4" fmla="val 467526"/>
                  <a:gd name="f5" fmla="*/ f0 1 1139320"/>
                  <a:gd name="f6" fmla="*/ f1 1 467526"/>
                  <a:gd name="f7" fmla="val f2"/>
                  <a:gd name="f8" fmla="val f3"/>
                  <a:gd name="f9" fmla="val f4"/>
                  <a:gd name="f10" fmla="+- f9 0 f7"/>
                  <a:gd name="f11" fmla="+- f8 0 f7"/>
                  <a:gd name="f12" fmla="*/ f11 1 1139320"/>
                  <a:gd name="f13" fmla="*/ f10 1 467526"/>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139320" h="467526">
                    <a:moveTo>
                      <a:pt x="f2" y="f2"/>
                    </a:moveTo>
                    <a:lnTo>
                      <a:pt x="f3" y="f2"/>
                    </a:lnTo>
                    <a:lnTo>
                      <a:pt x="f3" y="f4"/>
                    </a:lnTo>
                    <a:lnTo>
                      <a:pt x="f2" y="f4"/>
                    </a:lnTo>
                    <a:close/>
                  </a:path>
                </a:pathLst>
              </a:custGeom>
              <a:solidFill>
                <a:srgbClr val="78C6C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0" name="TextBox 77">
                <a:extLst>
                  <a:ext uri="{FF2B5EF4-FFF2-40B4-BE49-F238E27FC236}">
                    <a16:creationId xmlns:a16="http://schemas.microsoft.com/office/drawing/2014/main" id="{F0BFE598-D387-010B-F156-95D2C097D36A}"/>
                  </a:ext>
                </a:extLst>
              </p:cNvPr>
              <p:cNvSpPr txBox="1"/>
              <p:nvPr/>
            </p:nvSpPr>
            <p:spPr>
              <a:xfrm>
                <a:off x="101708" y="7865677"/>
                <a:ext cx="2160708" cy="940853"/>
              </a:xfrm>
              <a:prstGeom prst="rect">
                <a:avLst/>
              </a:prstGeom>
              <a:noFill/>
              <a:ln cap="flat">
                <a:noFill/>
              </a:ln>
            </p:spPr>
            <p:txBody>
              <a:bodyPr vert="horz" wrap="square" lIns="34527" tIns="34527" rIns="34527" bIns="34527" anchor="ctr" anchorCtr="1" compatLnSpc="1">
                <a:noAutofit/>
              </a:bodyPr>
              <a:lstStyle/>
              <a:p>
                <a:pPr marL="0" marR="0" lvl="0" indent="0" algn="ctr"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FFFEFE"/>
                    </a:solidFill>
                    <a:uFillTx/>
                    <a:latin typeface="Open Sans Bold"/>
                    <a:ea typeface="Open Sans Bold"/>
                    <a:cs typeface="Open Sans Bold"/>
                  </a:rPr>
                  <a:t>Would you rather have no emails or no meetings for a day?</a:t>
                </a:r>
              </a:p>
            </p:txBody>
          </p:sp>
        </p:grpSp>
        <p:sp>
          <p:nvSpPr>
            <p:cNvPr id="71" name="Freeform 78">
              <a:extLst>
                <a:ext uri="{FF2B5EF4-FFF2-40B4-BE49-F238E27FC236}">
                  <a16:creationId xmlns:a16="http://schemas.microsoft.com/office/drawing/2014/main" id="{77D97AFC-ADA6-2676-D5EB-E26C02201DDF}"/>
                </a:ext>
              </a:extLst>
            </p:cNvPr>
            <p:cNvSpPr/>
            <p:nvPr/>
          </p:nvSpPr>
          <p:spPr>
            <a:xfrm>
              <a:off x="109115" y="7872069"/>
              <a:ext cx="721607" cy="95609"/>
            </a:xfrm>
            <a:custGeom>
              <a:avLst/>
              <a:gdLst>
                <a:gd name="f0" fmla="val w"/>
                <a:gd name="f1" fmla="val h"/>
                <a:gd name="f2" fmla="val 0"/>
                <a:gd name="f3" fmla="val 962139"/>
                <a:gd name="f4" fmla="val 127483"/>
                <a:gd name="f5" fmla="val 962140"/>
                <a:gd name="f6" fmla="*/ f0 1 962139"/>
                <a:gd name="f7" fmla="*/ f1 1 127483"/>
                <a:gd name="f8" fmla="val f2"/>
                <a:gd name="f9" fmla="val f3"/>
                <a:gd name="f10" fmla="val f4"/>
                <a:gd name="f11" fmla="+- f10 0 f8"/>
                <a:gd name="f12" fmla="+- f9 0 f8"/>
                <a:gd name="f13" fmla="*/ f12 1 962139"/>
                <a:gd name="f14" fmla="*/ f11 1 12748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62139" h="127483">
                  <a:moveTo>
                    <a:pt x="f2" y="f2"/>
                  </a:moveTo>
                  <a:lnTo>
                    <a:pt x="f5" y="f2"/>
                  </a:lnTo>
                  <a:lnTo>
                    <a:pt x="f5"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72" name="Group 79">
              <a:extLst>
                <a:ext uri="{FF2B5EF4-FFF2-40B4-BE49-F238E27FC236}">
                  <a16:creationId xmlns:a16="http://schemas.microsoft.com/office/drawing/2014/main" id="{99EDA04B-DDC7-525C-5A8E-22D363C93640}"/>
                </a:ext>
              </a:extLst>
            </p:cNvPr>
            <p:cNvGrpSpPr/>
            <p:nvPr/>
          </p:nvGrpSpPr>
          <p:grpSpPr>
            <a:xfrm>
              <a:off x="4924172" y="7894097"/>
              <a:ext cx="2160708" cy="947958"/>
              <a:chOff x="4924172" y="7894097"/>
              <a:chExt cx="2160708" cy="947958"/>
            </a:xfrm>
          </p:grpSpPr>
          <p:sp>
            <p:nvSpPr>
              <p:cNvPr id="73" name="Freeform 80">
                <a:extLst>
                  <a:ext uri="{FF2B5EF4-FFF2-40B4-BE49-F238E27FC236}">
                    <a16:creationId xmlns:a16="http://schemas.microsoft.com/office/drawing/2014/main" id="{7F45DD50-58E9-5504-00A2-0884A401EDDA}"/>
                  </a:ext>
                </a:extLst>
              </p:cNvPr>
              <p:cNvSpPr/>
              <p:nvPr/>
            </p:nvSpPr>
            <p:spPr>
              <a:xfrm>
                <a:off x="4924172" y="7948293"/>
                <a:ext cx="2160708" cy="893761"/>
              </a:xfrm>
              <a:custGeom>
                <a:avLst/>
                <a:gdLst>
                  <a:gd name="f0" fmla="val w"/>
                  <a:gd name="f1" fmla="val h"/>
                  <a:gd name="f2" fmla="val 0"/>
                  <a:gd name="f3" fmla="val 1139320"/>
                  <a:gd name="f4" fmla="val 471272"/>
                  <a:gd name="f5" fmla="*/ f0 1 1139320"/>
                  <a:gd name="f6" fmla="*/ f1 1 471272"/>
                  <a:gd name="f7" fmla="val f2"/>
                  <a:gd name="f8" fmla="val f3"/>
                  <a:gd name="f9" fmla="val f4"/>
                  <a:gd name="f10" fmla="+- f9 0 f7"/>
                  <a:gd name="f11" fmla="+- f8 0 f7"/>
                  <a:gd name="f12" fmla="*/ f11 1 1139320"/>
                  <a:gd name="f13" fmla="*/ f10 1 471272"/>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139320" h="471272">
                    <a:moveTo>
                      <a:pt x="f2" y="f2"/>
                    </a:moveTo>
                    <a:lnTo>
                      <a:pt x="f3" y="f2"/>
                    </a:lnTo>
                    <a:lnTo>
                      <a:pt x="f3" y="f4"/>
                    </a:lnTo>
                    <a:lnTo>
                      <a:pt x="f2" y="f4"/>
                    </a:lnTo>
                    <a:close/>
                  </a:path>
                </a:pathLst>
              </a:custGeom>
              <a:solidFill>
                <a:srgbClr val="78C6C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4" name="TextBox 81">
                <a:extLst>
                  <a:ext uri="{FF2B5EF4-FFF2-40B4-BE49-F238E27FC236}">
                    <a16:creationId xmlns:a16="http://schemas.microsoft.com/office/drawing/2014/main" id="{62C60142-ABE2-4ECC-D6AA-9477229EBDD2}"/>
                  </a:ext>
                </a:extLst>
              </p:cNvPr>
              <p:cNvSpPr txBox="1"/>
              <p:nvPr/>
            </p:nvSpPr>
            <p:spPr>
              <a:xfrm>
                <a:off x="4924172" y="7894097"/>
                <a:ext cx="2160708" cy="947958"/>
              </a:xfrm>
              <a:prstGeom prst="rect">
                <a:avLst/>
              </a:prstGeom>
              <a:noFill/>
              <a:ln cap="flat">
                <a:noFill/>
              </a:ln>
            </p:spPr>
            <p:txBody>
              <a:bodyPr vert="horz" wrap="square" lIns="34527" tIns="34527" rIns="34527" bIns="34527" anchor="ctr" anchorCtr="1" compatLnSpc="1">
                <a:noAutofit/>
              </a:bodyPr>
              <a:lstStyle/>
              <a:p>
                <a:pPr marL="0" marR="0" lvl="0" indent="0" algn="ctr"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FFFEFE"/>
                    </a:solidFill>
                    <a:uFillTx/>
                    <a:latin typeface="Open Sans Bold"/>
                    <a:ea typeface="Open Sans Bold"/>
                    <a:cs typeface="Open Sans Bold"/>
                  </a:rPr>
                  <a:t>What is one small thing that makes your workday better?</a:t>
                </a:r>
              </a:p>
            </p:txBody>
          </p:sp>
        </p:grpSp>
        <p:sp>
          <p:nvSpPr>
            <p:cNvPr id="75" name="Freeform 82">
              <a:extLst>
                <a:ext uri="{FF2B5EF4-FFF2-40B4-BE49-F238E27FC236}">
                  <a16:creationId xmlns:a16="http://schemas.microsoft.com/office/drawing/2014/main" id="{AAB69F47-69E9-8C4F-972B-1CD5177D715D}"/>
                </a:ext>
              </a:extLst>
            </p:cNvPr>
            <p:cNvSpPr/>
            <p:nvPr/>
          </p:nvSpPr>
          <p:spPr>
            <a:xfrm>
              <a:off x="4928067" y="7900480"/>
              <a:ext cx="721607" cy="95609"/>
            </a:xfrm>
            <a:custGeom>
              <a:avLst/>
              <a:gdLst>
                <a:gd name="f0" fmla="val w"/>
                <a:gd name="f1" fmla="val h"/>
                <a:gd name="f2" fmla="val 0"/>
                <a:gd name="f3" fmla="val 962139"/>
                <a:gd name="f4" fmla="val 127483"/>
                <a:gd name="f5" fmla="*/ f0 1 962139"/>
                <a:gd name="f6" fmla="*/ f1 1 127483"/>
                <a:gd name="f7" fmla="val f2"/>
                <a:gd name="f8" fmla="val f3"/>
                <a:gd name="f9" fmla="val f4"/>
                <a:gd name="f10" fmla="+- f9 0 f7"/>
                <a:gd name="f11" fmla="+- f8 0 f7"/>
                <a:gd name="f12" fmla="*/ f11 1 962139"/>
                <a:gd name="f13" fmla="*/ f10 1 127483"/>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962139" h="127483">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76" name="Group 83">
            <a:extLst>
              <a:ext uri="{FF2B5EF4-FFF2-40B4-BE49-F238E27FC236}">
                <a16:creationId xmlns:a16="http://schemas.microsoft.com/office/drawing/2014/main" id="{373C8595-D1ED-9AB0-6269-43C5BFDAE715}"/>
              </a:ext>
            </a:extLst>
          </p:cNvPr>
          <p:cNvGrpSpPr/>
          <p:nvPr/>
        </p:nvGrpSpPr>
        <p:grpSpPr>
          <a:xfrm>
            <a:off x="1983159" y="8825679"/>
            <a:ext cx="3593674" cy="1323941"/>
            <a:chOff x="1983159" y="8825679"/>
            <a:chExt cx="3593674" cy="1323941"/>
          </a:xfrm>
        </p:grpSpPr>
        <p:sp>
          <p:nvSpPr>
            <p:cNvPr id="77" name="Freeform 84">
              <a:extLst>
                <a:ext uri="{FF2B5EF4-FFF2-40B4-BE49-F238E27FC236}">
                  <a16:creationId xmlns:a16="http://schemas.microsoft.com/office/drawing/2014/main" id="{0A419945-B900-9FFB-7F02-4FF888A2EF84}"/>
                </a:ext>
              </a:extLst>
            </p:cNvPr>
            <p:cNvSpPr/>
            <p:nvPr/>
          </p:nvSpPr>
          <p:spPr>
            <a:xfrm>
              <a:off x="1983159" y="8956227"/>
              <a:ext cx="3593674" cy="1193392"/>
            </a:xfrm>
            <a:custGeom>
              <a:avLst/>
              <a:gdLst>
                <a:gd name="f0" fmla="val w"/>
                <a:gd name="f1" fmla="val h"/>
                <a:gd name="f2" fmla="val 0"/>
                <a:gd name="f3" fmla="val 1287893"/>
                <a:gd name="f4" fmla="val 348289"/>
                <a:gd name="f5" fmla="*/ f0 1 1287893"/>
                <a:gd name="f6" fmla="*/ f1 1 348289"/>
                <a:gd name="f7" fmla="val f2"/>
                <a:gd name="f8" fmla="val f3"/>
                <a:gd name="f9" fmla="val f4"/>
                <a:gd name="f10" fmla="+- f9 0 f7"/>
                <a:gd name="f11" fmla="+- f8 0 f7"/>
                <a:gd name="f12" fmla="*/ f11 1 1287893"/>
                <a:gd name="f13" fmla="*/ f10 1 34828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287893" h="348289">
                  <a:moveTo>
                    <a:pt x="f2" y="f2"/>
                  </a:moveTo>
                  <a:lnTo>
                    <a:pt x="f3" y="f2"/>
                  </a:lnTo>
                  <a:lnTo>
                    <a:pt x="f3" y="f4"/>
                  </a:lnTo>
                  <a:lnTo>
                    <a:pt x="f2" y="f4"/>
                  </a:lnTo>
                  <a:close/>
                </a:path>
              </a:pathLst>
            </a:custGeom>
            <a:solidFill>
              <a:srgbClr val="E7F8F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8" name="TextBox 85">
              <a:extLst>
                <a:ext uri="{FF2B5EF4-FFF2-40B4-BE49-F238E27FC236}">
                  <a16:creationId xmlns:a16="http://schemas.microsoft.com/office/drawing/2014/main" id="{A3D81C40-AE6A-4809-AAD3-2464875050A5}"/>
                </a:ext>
              </a:extLst>
            </p:cNvPr>
            <p:cNvSpPr txBox="1"/>
            <p:nvPr/>
          </p:nvSpPr>
          <p:spPr>
            <a:xfrm>
              <a:off x="1983159" y="8825679"/>
              <a:ext cx="3593674" cy="132394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820"/>
                </a:lnSpc>
                <a:spcBef>
                  <a:spcPts val="0"/>
                </a:spcBef>
                <a:spcAft>
                  <a:spcPts val="0"/>
                </a:spcAft>
                <a:buNone/>
                <a:tabLst/>
                <a:defRPr sz="1800" b="0" i="0" u="none" strike="noStrike" kern="0" cap="none" spc="0" baseline="0">
                  <a:solidFill>
                    <a:srgbClr val="000000"/>
                  </a:solidFill>
                  <a:uFillTx/>
                </a:defRPr>
              </a:pPr>
              <a:r>
                <a:rPr lang="en-US" sz="1299" b="1" i="0" u="none" strike="noStrike" kern="1200" cap="none" spc="0" baseline="0">
                  <a:solidFill>
                    <a:srgbClr val="464646"/>
                  </a:solidFill>
                  <a:uFillTx/>
                  <a:latin typeface="Open Sans Bold"/>
                  <a:ea typeface="Open Sans Bold"/>
                  <a:cs typeface="Open Sans Bold"/>
                </a:rPr>
                <a:t>Formal options: </a:t>
              </a:r>
            </a:p>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Coffee or tea during break</a:t>
              </a:r>
            </a:p>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Short walk together</a:t>
              </a:r>
            </a:p>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Online meeting</a:t>
              </a:r>
            </a:p>
          </p:txBody>
        </p:sp>
      </p:grpSp>
      <p:grpSp>
        <p:nvGrpSpPr>
          <p:cNvPr id="79" name="Group 3">
            <a:extLst>
              <a:ext uri="{FF2B5EF4-FFF2-40B4-BE49-F238E27FC236}">
                <a16:creationId xmlns:a16="http://schemas.microsoft.com/office/drawing/2014/main" id="{8DAB878A-5B4C-5F9E-A637-2ECFEC6B413F}"/>
              </a:ext>
            </a:extLst>
          </p:cNvPr>
          <p:cNvGrpSpPr/>
          <p:nvPr/>
        </p:nvGrpSpPr>
        <p:grpSpPr>
          <a:xfrm>
            <a:off x="0" y="10312466"/>
            <a:ext cx="6897154" cy="258839"/>
            <a:chOff x="0" y="10312466"/>
            <a:chExt cx="6897154" cy="258839"/>
          </a:xfrm>
        </p:grpSpPr>
        <p:sp>
          <p:nvSpPr>
            <p:cNvPr id="80" name="Freeform 4">
              <a:extLst>
                <a:ext uri="{FF2B5EF4-FFF2-40B4-BE49-F238E27FC236}">
                  <a16:creationId xmlns:a16="http://schemas.microsoft.com/office/drawing/2014/main" id="{213D4952-4EDB-1225-3ADE-C9A79C73FDFB}"/>
                </a:ext>
              </a:extLst>
            </p:cNvPr>
            <p:cNvSpPr/>
            <p:nvPr/>
          </p:nvSpPr>
          <p:spPr>
            <a:xfrm>
              <a:off x="0" y="10312466"/>
              <a:ext cx="6897154" cy="125730"/>
            </a:xfrm>
            <a:custGeom>
              <a:avLst/>
              <a:gdLst>
                <a:gd name="f0" fmla="val w"/>
                <a:gd name="f1" fmla="val h"/>
                <a:gd name="f2" fmla="val 0"/>
                <a:gd name="f3" fmla="val 2709333"/>
                <a:gd name="f4" fmla="val 26991"/>
                <a:gd name="f5" fmla="val 13495"/>
                <a:gd name="f6" fmla="val 2695838"/>
                <a:gd name="f7" fmla="val 2699417"/>
                <a:gd name="f8" fmla="val 2702850"/>
                <a:gd name="f9" fmla="val 1422"/>
                <a:gd name="f10" fmla="val 2705381"/>
                <a:gd name="f11" fmla="val 3953"/>
                <a:gd name="f12" fmla="val 2707911"/>
                <a:gd name="f13" fmla="val 6484"/>
                <a:gd name="f14" fmla="val 9916"/>
                <a:gd name="f15" fmla="val 20949"/>
                <a:gd name="f16" fmla="val 2703291"/>
                <a:gd name="f17" fmla="val 6042"/>
                <a:gd name="f18" fmla="*/ f0 1 2709333"/>
                <a:gd name="f19" fmla="*/ f1 1 26991"/>
                <a:gd name="f20" fmla="val f2"/>
                <a:gd name="f21" fmla="val f3"/>
                <a:gd name="f22" fmla="val f4"/>
                <a:gd name="f23" fmla="+- f22 0 f20"/>
                <a:gd name="f24" fmla="+- f21 0 f20"/>
                <a:gd name="f25" fmla="*/ f24 1 2709333"/>
                <a:gd name="f26" fmla="*/ f23 1 26991"/>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2709333" h="26991">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7" y="f4"/>
                    <a:pt x="f2" y="f15"/>
                    <a:pt x="f2" y="f5"/>
                  </a:cubicBezTo>
                  <a:lnTo>
                    <a:pt x="f2" y="f5"/>
                  </a:lnTo>
                  <a:cubicBezTo>
                    <a:pt x="f2" y="f17"/>
                    <a:pt x="f17" y="f2"/>
                    <a:pt x="f5" y="f2"/>
                  </a:cubicBezTo>
                  <a:close/>
                </a:path>
              </a:pathLst>
            </a:custGeom>
            <a:gradFill>
              <a:gsLst>
                <a:gs pos="0">
                  <a:srgbClr val="F4A64E">
                    <a:alpha val="40000"/>
                  </a:srgbClr>
                </a:gs>
                <a:gs pos="100000">
                  <a:srgbClr val="FCEDDD">
                    <a:alpha val="40000"/>
                  </a:srgbClr>
                </a:gs>
              </a:gsLst>
              <a:lin ang="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81" name="TextBox 5">
              <a:extLst>
                <a:ext uri="{FF2B5EF4-FFF2-40B4-BE49-F238E27FC236}">
                  <a16:creationId xmlns:a16="http://schemas.microsoft.com/office/drawing/2014/main" id="{D9973269-FF47-A77C-3718-246FF95AF8FF}"/>
                </a:ext>
              </a:extLst>
            </p:cNvPr>
            <p:cNvSpPr txBox="1"/>
            <p:nvPr/>
          </p:nvSpPr>
          <p:spPr>
            <a:xfrm>
              <a:off x="0" y="10445575"/>
              <a:ext cx="6897154" cy="125730"/>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82" name="Freeform 6">
            <a:extLst>
              <a:ext uri="{FF2B5EF4-FFF2-40B4-BE49-F238E27FC236}">
                <a16:creationId xmlns:a16="http://schemas.microsoft.com/office/drawing/2014/main" id="{C1B9D88E-68FE-EDC7-0084-04F9A63C0923}"/>
              </a:ext>
            </a:extLst>
          </p:cNvPr>
          <p:cNvSpPr/>
          <p:nvPr/>
        </p:nvSpPr>
        <p:spPr>
          <a:xfrm>
            <a:off x="1699723" y="19092"/>
            <a:ext cx="3024003" cy="55081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83" name="Freeform 7">
            <a:extLst>
              <a:ext uri="{FF2B5EF4-FFF2-40B4-BE49-F238E27FC236}">
                <a16:creationId xmlns:a16="http://schemas.microsoft.com/office/drawing/2014/main" id="{5BDF42D9-6D66-2E07-E466-FEC21830D041}"/>
              </a:ext>
            </a:extLst>
          </p:cNvPr>
          <p:cNvSpPr/>
          <p:nvPr/>
        </p:nvSpPr>
        <p:spPr>
          <a:xfrm>
            <a:off x="2902269" y="-9125"/>
            <a:ext cx="3024003" cy="615025"/>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5"/>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78">
    <p:bg>
      <p:bgPr>
        <a:solidFill>
          <a:srgbClr val="68BFBD"/>
        </a:solidFill>
        <a:effectLst/>
      </p:bgPr>
    </p:bg>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7A770B9C-1925-29C2-C7BB-DF971DFB9338}"/>
              </a:ext>
            </a:extLst>
          </p:cNvPr>
          <p:cNvSpPr txBox="1"/>
          <p:nvPr/>
        </p:nvSpPr>
        <p:spPr>
          <a:xfrm>
            <a:off x="306900" y="3116549"/>
            <a:ext cx="6946193" cy="314325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8175"/>
              </a:lnSpc>
              <a:spcBef>
                <a:spcPts val="0"/>
              </a:spcBef>
              <a:spcAft>
                <a:spcPts val="0"/>
              </a:spcAft>
              <a:buNone/>
              <a:tabLst/>
              <a:defRPr sz="1800" b="0" i="0" u="none" strike="noStrike" kern="0" cap="none" spc="0" baseline="0">
                <a:solidFill>
                  <a:srgbClr val="000000"/>
                </a:solidFill>
                <a:uFillTx/>
              </a:defRPr>
            </a:pPr>
            <a:r>
              <a:rPr lang="en-US" sz="7500" b="1" i="0" u="none" strike="noStrike" kern="1200" cap="none" spc="-22" baseline="0">
                <a:solidFill>
                  <a:srgbClr val="FFFFFF"/>
                </a:solidFill>
                <a:uFillTx/>
                <a:latin typeface="Open Sans Bold"/>
                <a:ea typeface="Open Sans Bold"/>
                <a:cs typeface="Open Sans Bold"/>
              </a:rPr>
              <a:t>OPTIONAL SETTLEMENT INFORMATION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80">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77B7E538-BED1-DBDA-8D75-F58420DB23EF}"/>
              </a:ext>
            </a:extLst>
          </p:cNvPr>
          <p:cNvSpPr/>
          <p:nvPr/>
        </p:nvSpPr>
        <p:spPr>
          <a:xfrm>
            <a:off x="1699723" y="14840"/>
            <a:ext cx="3024003" cy="555059"/>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AADD776F-086C-8EB8-D418-B677879FD107}"/>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4" name="Group 4">
            <a:extLst>
              <a:ext uri="{FF2B5EF4-FFF2-40B4-BE49-F238E27FC236}">
                <a16:creationId xmlns:a16="http://schemas.microsoft.com/office/drawing/2014/main" id="{8668FDAB-6FD7-F688-31B0-4DD2A741C4A5}"/>
              </a:ext>
            </a:extLst>
          </p:cNvPr>
          <p:cNvGrpSpPr/>
          <p:nvPr/>
        </p:nvGrpSpPr>
        <p:grpSpPr>
          <a:xfrm>
            <a:off x="220050" y="1963225"/>
            <a:ext cx="3369280" cy="1905262"/>
            <a:chOff x="220050" y="1963225"/>
            <a:chExt cx="3369280" cy="1905262"/>
          </a:xfrm>
        </p:grpSpPr>
        <p:sp>
          <p:nvSpPr>
            <p:cNvPr id="5" name="Freeform 5">
              <a:extLst>
                <a:ext uri="{FF2B5EF4-FFF2-40B4-BE49-F238E27FC236}">
                  <a16:creationId xmlns:a16="http://schemas.microsoft.com/office/drawing/2014/main" id="{E07701D9-F1E7-EBEE-829A-12F3F67BF166}"/>
                </a:ext>
              </a:extLst>
            </p:cNvPr>
            <p:cNvSpPr/>
            <p:nvPr/>
          </p:nvSpPr>
          <p:spPr>
            <a:xfrm>
              <a:off x="220050" y="2015867"/>
              <a:ext cx="3369280" cy="1852620"/>
            </a:xfrm>
            <a:custGeom>
              <a:avLst/>
              <a:gdLst>
                <a:gd name="f0" fmla="val w"/>
                <a:gd name="f1" fmla="val h"/>
                <a:gd name="f2" fmla="val 0"/>
                <a:gd name="f3" fmla="val 1219267"/>
                <a:gd name="f4" fmla="val 670420"/>
                <a:gd name="f5" fmla="*/ f0 1 1219267"/>
                <a:gd name="f6" fmla="*/ f1 1 670420"/>
                <a:gd name="f7" fmla="val f2"/>
                <a:gd name="f8" fmla="val f3"/>
                <a:gd name="f9" fmla="val f4"/>
                <a:gd name="f10" fmla="+- f9 0 f7"/>
                <a:gd name="f11" fmla="+- f8 0 f7"/>
                <a:gd name="f12" fmla="*/ f11 1 1219267"/>
                <a:gd name="f13" fmla="*/ f10 1 67042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219267" h="670420">
                  <a:moveTo>
                    <a:pt x="f2" y="f2"/>
                  </a:moveTo>
                  <a:lnTo>
                    <a:pt x="f3" y="f2"/>
                  </a:lnTo>
                  <a:lnTo>
                    <a:pt x="f3" y="f4"/>
                  </a:lnTo>
                  <a:lnTo>
                    <a:pt x="f2" y="f4"/>
                  </a:lnTo>
                  <a:close/>
                </a:path>
              </a:pathLst>
            </a:custGeom>
            <a:solidFill>
              <a:srgbClr val="E7F8F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 name="TextBox 6">
              <a:extLst>
                <a:ext uri="{FF2B5EF4-FFF2-40B4-BE49-F238E27FC236}">
                  <a16:creationId xmlns:a16="http://schemas.microsoft.com/office/drawing/2014/main" id="{CFED89D4-CE62-4E18-6782-36C18C4978C4}"/>
                </a:ext>
              </a:extLst>
            </p:cNvPr>
            <p:cNvSpPr txBox="1"/>
            <p:nvPr/>
          </p:nvSpPr>
          <p:spPr>
            <a:xfrm>
              <a:off x="220050" y="1963225"/>
              <a:ext cx="3369280" cy="1905262"/>
            </a:xfrm>
            <a:prstGeom prst="rect">
              <a:avLst/>
            </a:prstGeom>
            <a:noFill/>
            <a:ln cap="flat">
              <a:noFill/>
            </a:ln>
          </p:spPr>
          <p:txBody>
            <a:bodyPr vert="horz" wrap="square" lIns="50310" tIns="50310" rIns="50310" bIns="50310"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7" name="Group 7">
            <a:extLst>
              <a:ext uri="{FF2B5EF4-FFF2-40B4-BE49-F238E27FC236}">
                <a16:creationId xmlns:a16="http://schemas.microsoft.com/office/drawing/2014/main" id="{85171D70-1138-0715-8E68-9DED863F8889}"/>
              </a:ext>
            </a:extLst>
          </p:cNvPr>
          <p:cNvGrpSpPr/>
          <p:nvPr/>
        </p:nvGrpSpPr>
        <p:grpSpPr>
          <a:xfrm>
            <a:off x="220050" y="1460543"/>
            <a:ext cx="2660190" cy="564477"/>
            <a:chOff x="220050" y="1460543"/>
            <a:chExt cx="2660190" cy="564477"/>
          </a:xfrm>
        </p:grpSpPr>
        <p:sp>
          <p:nvSpPr>
            <p:cNvPr id="8" name="Freeform 8">
              <a:extLst>
                <a:ext uri="{FF2B5EF4-FFF2-40B4-BE49-F238E27FC236}">
                  <a16:creationId xmlns:a16="http://schemas.microsoft.com/office/drawing/2014/main" id="{3A0E0974-4893-548A-245E-1B836CD1AE25}"/>
                </a:ext>
              </a:extLst>
            </p:cNvPr>
            <p:cNvSpPr/>
            <p:nvPr/>
          </p:nvSpPr>
          <p:spPr>
            <a:xfrm>
              <a:off x="220050" y="1539502"/>
              <a:ext cx="2660190" cy="485509"/>
            </a:xfrm>
            <a:custGeom>
              <a:avLst/>
              <a:gdLst>
                <a:gd name="f0" fmla="val w"/>
                <a:gd name="f1" fmla="val h"/>
                <a:gd name="f2" fmla="val 0"/>
                <a:gd name="f3" fmla="val 962663"/>
                <a:gd name="f4" fmla="val 175696"/>
                <a:gd name="f5" fmla="val 17462"/>
                <a:gd name="f6" fmla="val 945202"/>
                <a:gd name="f7" fmla="val 954845"/>
                <a:gd name="f8" fmla="val 7818"/>
                <a:gd name="f9" fmla="val 158235"/>
                <a:gd name="f10" fmla="val 162866"/>
                <a:gd name="f11" fmla="val 960824"/>
                <a:gd name="f12" fmla="val 167307"/>
                <a:gd name="f13" fmla="val 957549"/>
                <a:gd name="f14" fmla="val 170582"/>
                <a:gd name="f15" fmla="val 954274"/>
                <a:gd name="f16" fmla="val 173857"/>
                <a:gd name="f17" fmla="val 949833"/>
                <a:gd name="f18" fmla="val 167878"/>
                <a:gd name="f19" fmla="*/ f0 1 962663"/>
                <a:gd name="f20" fmla="*/ f1 1 175696"/>
                <a:gd name="f21" fmla="val f2"/>
                <a:gd name="f22" fmla="val f3"/>
                <a:gd name="f23" fmla="val f4"/>
                <a:gd name="f24" fmla="+- f23 0 f21"/>
                <a:gd name="f25" fmla="+- f22 0 f21"/>
                <a:gd name="f26" fmla="*/ f25 1 962663"/>
                <a:gd name="f27" fmla="*/ f24 1 175696"/>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962663" h="175696">
                  <a:moveTo>
                    <a:pt x="f5" y="f2"/>
                  </a:moveTo>
                  <a:lnTo>
                    <a:pt x="f6" y="f2"/>
                  </a:lnTo>
                  <a:cubicBezTo>
                    <a:pt x="f7" y="f2"/>
                    <a:pt x="f3" y="f8"/>
                    <a:pt x="f3" y="f5"/>
                  </a:cubicBezTo>
                  <a:lnTo>
                    <a:pt x="f3" y="f9"/>
                  </a:lnTo>
                  <a:cubicBezTo>
                    <a:pt x="f3" y="f10"/>
                    <a:pt x="f11" y="f12"/>
                    <a:pt x="f13" y="f14"/>
                  </a:cubicBezTo>
                  <a:cubicBezTo>
                    <a:pt x="f15" y="f16"/>
                    <a:pt x="f17" y="f4"/>
                    <a:pt x="f6" y="f4"/>
                  </a:cubicBezTo>
                  <a:lnTo>
                    <a:pt x="f5" y="f4"/>
                  </a:lnTo>
                  <a:cubicBezTo>
                    <a:pt x="f8" y="f4"/>
                    <a:pt x="f2" y="f18"/>
                    <a:pt x="f2" y="f9"/>
                  </a:cubicBezTo>
                  <a:lnTo>
                    <a:pt x="f2" y="f5"/>
                  </a:lnTo>
                  <a:cubicBezTo>
                    <a:pt x="f2" y="f8"/>
                    <a:pt x="f8" y="f2"/>
                    <a:pt x="f5" y="f2"/>
                  </a:cubicBezTo>
                  <a:close/>
                </a:path>
              </a:pathLst>
            </a:custGeom>
            <a:solidFill>
              <a:srgbClr val="68BF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TextBox 9">
              <a:extLst>
                <a:ext uri="{FF2B5EF4-FFF2-40B4-BE49-F238E27FC236}">
                  <a16:creationId xmlns:a16="http://schemas.microsoft.com/office/drawing/2014/main" id="{4CB2209C-67C0-0230-F060-C6B21D0691C1}"/>
                </a:ext>
              </a:extLst>
            </p:cNvPr>
            <p:cNvSpPr txBox="1"/>
            <p:nvPr/>
          </p:nvSpPr>
          <p:spPr>
            <a:xfrm>
              <a:off x="220050" y="1460543"/>
              <a:ext cx="2660190" cy="564477"/>
            </a:xfrm>
            <a:prstGeom prst="rect">
              <a:avLst/>
            </a:prstGeom>
            <a:noFill/>
            <a:ln cap="flat">
              <a:noFill/>
            </a:ln>
          </p:spPr>
          <p:txBody>
            <a:bodyPr vert="horz" wrap="square" lIns="50310" tIns="50310" rIns="50310" bIns="50310" anchor="ctr" anchorCtr="0" compatLnSpc="1">
              <a:noAutofit/>
            </a:bodyPr>
            <a:lstStyle/>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599" b="1" i="0" u="none" strike="noStrike" kern="1200" cap="none" spc="0" baseline="0">
                  <a:solidFill>
                    <a:srgbClr val="FFFFFF"/>
                  </a:solidFill>
                  <a:uFillTx/>
                  <a:latin typeface="Open Sans Bold"/>
                  <a:ea typeface="Open Sans Bold"/>
                  <a:cs typeface="Open Sans Bold"/>
                </a:rPr>
                <a:t>Healthcare</a:t>
              </a:r>
            </a:p>
          </p:txBody>
        </p:sp>
      </p:grpSp>
      <p:sp>
        <p:nvSpPr>
          <p:cNvPr id="10" name="TextBox 10">
            <a:extLst>
              <a:ext uri="{FF2B5EF4-FFF2-40B4-BE49-F238E27FC236}">
                <a16:creationId xmlns:a16="http://schemas.microsoft.com/office/drawing/2014/main" id="{971FA349-ADC0-F359-AF65-FB5F3A06F899}"/>
              </a:ext>
            </a:extLst>
          </p:cNvPr>
          <p:cNvSpPr txBox="1"/>
          <p:nvPr/>
        </p:nvSpPr>
        <p:spPr>
          <a:xfrm>
            <a:off x="265998" y="2001740"/>
            <a:ext cx="2954344" cy="1802126"/>
          </a:xfrm>
          <a:prstGeom prst="rect">
            <a:avLst/>
          </a:prstGeom>
          <a:noFill/>
          <a:ln cap="flat">
            <a:noFill/>
          </a:ln>
        </p:spPr>
        <p:txBody>
          <a:bodyPr vert="horz" wrap="square" lIns="0" tIns="0" rIns="0" bIns="0" anchor="t" anchorCtr="0" compatLnSpc="1">
            <a:spAutoFit/>
          </a:bodyPr>
          <a:lstStyle/>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Local doctor / health centre:</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Emergency numbers:</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Pharmacy locations:</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p:txBody>
      </p:sp>
      <p:grpSp>
        <p:nvGrpSpPr>
          <p:cNvPr id="11" name="Group 11">
            <a:extLst>
              <a:ext uri="{FF2B5EF4-FFF2-40B4-BE49-F238E27FC236}">
                <a16:creationId xmlns:a16="http://schemas.microsoft.com/office/drawing/2014/main" id="{213463C7-80CD-1207-C708-410DFD558960}"/>
              </a:ext>
            </a:extLst>
          </p:cNvPr>
          <p:cNvGrpSpPr/>
          <p:nvPr/>
        </p:nvGrpSpPr>
        <p:grpSpPr>
          <a:xfrm>
            <a:off x="191685" y="4368536"/>
            <a:ext cx="3426000" cy="1905262"/>
            <a:chOff x="191685" y="4368536"/>
            <a:chExt cx="3426000" cy="1905262"/>
          </a:xfrm>
        </p:grpSpPr>
        <p:sp>
          <p:nvSpPr>
            <p:cNvPr id="12" name="Freeform 12">
              <a:extLst>
                <a:ext uri="{FF2B5EF4-FFF2-40B4-BE49-F238E27FC236}">
                  <a16:creationId xmlns:a16="http://schemas.microsoft.com/office/drawing/2014/main" id="{DAAD659F-0B49-4BEC-9A97-92C1271E6153}"/>
                </a:ext>
              </a:extLst>
            </p:cNvPr>
            <p:cNvSpPr/>
            <p:nvPr/>
          </p:nvSpPr>
          <p:spPr>
            <a:xfrm>
              <a:off x="191685" y="4421178"/>
              <a:ext cx="3426000" cy="1852620"/>
            </a:xfrm>
            <a:custGeom>
              <a:avLst/>
              <a:gdLst>
                <a:gd name="f0" fmla="val w"/>
                <a:gd name="f1" fmla="val h"/>
                <a:gd name="f2" fmla="val 0"/>
                <a:gd name="f3" fmla="val 1239791"/>
                <a:gd name="f4" fmla="val 670420"/>
                <a:gd name="f5" fmla="*/ f0 1 1239791"/>
                <a:gd name="f6" fmla="*/ f1 1 670420"/>
                <a:gd name="f7" fmla="val f2"/>
                <a:gd name="f8" fmla="val f3"/>
                <a:gd name="f9" fmla="val f4"/>
                <a:gd name="f10" fmla="+- f9 0 f7"/>
                <a:gd name="f11" fmla="+- f8 0 f7"/>
                <a:gd name="f12" fmla="*/ f11 1 1239791"/>
                <a:gd name="f13" fmla="*/ f10 1 67042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239791" h="670420">
                  <a:moveTo>
                    <a:pt x="f2" y="f2"/>
                  </a:moveTo>
                  <a:lnTo>
                    <a:pt x="f3" y="f2"/>
                  </a:lnTo>
                  <a:lnTo>
                    <a:pt x="f3" y="f4"/>
                  </a:lnTo>
                  <a:lnTo>
                    <a:pt x="f2" y="f4"/>
                  </a:lnTo>
                  <a:close/>
                </a:path>
              </a:pathLst>
            </a:custGeom>
            <a:solidFill>
              <a:srgbClr val="E7F8F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3" name="TextBox 13">
              <a:extLst>
                <a:ext uri="{FF2B5EF4-FFF2-40B4-BE49-F238E27FC236}">
                  <a16:creationId xmlns:a16="http://schemas.microsoft.com/office/drawing/2014/main" id="{BB00CA08-2ABE-C277-E78F-8498886401EA}"/>
                </a:ext>
              </a:extLst>
            </p:cNvPr>
            <p:cNvSpPr txBox="1"/>
            <p:nvPr/>
          </p:nvSpPr>
          <p:spPr>
            <a:xfrm>
              <a:off x="191685" y="4368536"/>
              <a:ext cx="3426000" cy="1905262"/>
            </a:xfrm>
            <a:prstGeom prst="rect">
              <a:avLst/>
            </a:prstGeom>
            <a:noFill/>
            <a:ln cap="flat">
              <a:noFill/>
            </a:ln>
          </p:spPr>
          <p:txBody>
            <a:bodyPr vert="horz" wrap="square" lIns="50310" tIns="50310" rIns="50310" bIns="50310"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14" name="Group 14">
            <a:extLst>
              <a:ext uri="{FF2B5EF4-FFF2-40B4-BE49-F238E27FC236}">
                <a16:creationId xmlns:a16="http://schemas.microsoft.com/office/drawing/2014/main" id="{64F57B99-443B-284F-0796-F33790F187CE}"/>
              </a:ext>
            </a:extLst>
          </p:cNvPr>
          <p:cNvGrpSpPr/>
          <p:nvPr/>
        </p:nvGrpSpPr>
        <p:grpSpPr>
          <a:xfrm>
            <a:off x="191685" y="3864985"/>
            <a:ext cx="2681532" cy="564477"/>
            <a:chOff x="191685" y="3864985"/>
            <a:chExt cx="2681532" cy="564477"/>
          </a:xfrm>
        </p:grpSpPr>
        <p:sp>
          <p:nvSpPr>
            <p:cNvPr id="15" name="Freeform 15">
              <a:extLst>
                <a:ext uri="{FF2B5EF4-FFF2-40B4-BE49-F238E27FC236}">
                  <a16:creationId xmlns:a16="http://schemas.microsoft.com/office/drawing/2014/main" id="{9777652E-24A5-133D-8B5A-9B9EB0E459CB}"/>
                </a:ext>
              </a:extLst>
            </p:cNvPr>
            <p:cNvSpPr/>
            <p:nvPr/>
          </p:nvSpPr>
          <p:spPr>
            <a:xfrm>
              <a:off x="191685" y="3943944"/>
              <a:ext cx="2681532" cy="485509"/>
            </a:xfrm>
            <a:custGeom>
              <a:avLst/>
              <a:gdLst>
                <a:gd name="f0" fmla="val w"/>
                <a:gd name="f1" fmla="val h"/>
                <a:gd name="f2" fmla="val 0"/>
                <a:gd name="f3" fmla="val 970384"/>
                <a:gd name="f4" fmla="val 175696"/>
                <a:gd name="f5" fmla="val 17323"/>
                <a:gd name="f6" fmla="val 953062"/>
                <a:gd name="f7" fmla="val 962629"/>
                <a:gd name="f8" fmla="val 7756"/>
                <a:gd name="f9" fmla="val 158373"/>
                <a:gd name="f10" fmla="val 167941"/>
                <a:gd name="f11" fmla="*/ f0 1 970384"/>
                <a:gd name="f12" fmla="*/ f1 1 175696"/>
                <a:gd name="f13" fmla="val f2"/>
                <a:gd name="f14" fmla="val f3"/>
                <a:gd name="f15" fmla="val f4"/>
                <a:gd name="f16" fmla="+- f15 0 f13"/>
                <a:gd name="f17" fmla="+- f14 0 f13"/>
                <a:gd name="f18" fmla="*/ f17 1 970384"/>
                <a:gd name="f19" fmla="*/ f16 1 17569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970384" h="175696">
                  <a:moveTo>
                    <a:pt x="f5" y="f2"/>
                  </a:moveTo>
                  <a:lnTo>
                    <a:pt x="f6" y="f2"/>
                  </a:lnTo>
                  <a:cubicBezTo>
                    <a:pt x="f7" y="f2"/>
                    <a:pt x="f3" y="f8"/>
                    <a:pt x="f3" y="f5"/>
                  </a:cubicBezTo>
                  <a:lnTo>
                    <a:pt x="f3" y="f9"/>
                  </a:lnTo>
                  <a:cubicBezTo>
                    <a:pt x="f3" y="f10"/>
                    <a:pt x="f7" y="f4"/>
                    <a:pt x="f6" y="f4"/>
                  </a:cubicBezTo>
                  <a:lnTo>
                    <a:pt x="f5" y="f4"/>
                  </a:lnTo>
                  <a:cubicBezTo>
                    <a:pt x="f8" y="f4"/>
                    <a:pt x="f2" y="f10"/>
                    <a:pt x="f2" y="f9"/>
                  </a:cubicBezTo>
                  <a:lnTo>
                    <a:pt x="f2" y="f5"/>
                  </a:lnTo>
                  <a:cubicBezTo>
                    <a:pt x="f2" y="f8"/>
                    <a:pt x="f8" y="f2"/>
                    <a:pt x="f5" y="f2"/>
                  </a:cubicBezTo>
                  <a:close/>
                </a:path>
              </a:pathLst>
            </a:custGeom>
            <a:solidFill>
              <a:srgbClr val="68BF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6" name="TextBox 16">
              <a:extLst>
                <a:ext uri="{FF2B5EF4-FFF2-40B4-BE49-F238E27FC236}">
                  <a16:creationId xmlns:a16="http://schemas.microsoft.com/office/drawing/2014/main" id="{B7CEB48F-C592-72CD-D359-975F07A6EDFB}"/>
                </a:ext>
              </a:extLst>
            </p:cNvPr>
            <p:cNvSpPr txBox="1"/>
            <p:nvPr/>
          </p:nvSpPr>
          <p:spPr>
            <a:xfrm>
              <a:off x="191685" y="3864985"/>
              <a:ext cx="2681532" cy="564477"/>
            </a:xfrm>
            <a:prstGeom prst="rect">
              <a:avLst/>
            </a:prstGeom>
            <a:noFill/>
            <a:ln cap="flat">
              <a:noFill/>
            </a:ln>
          </p:spPr>
          <p:txBody>
            <a:bodyPr vert="horz" wrap="square" lIns="50310" tIns="50310" rIns="50310" bIns="50310" anchor="ctr" anchorCtr="0" compatLnSpc="1">
              <a:noAutofit/>
            </a:bodyPr>
            <a:lstStyle/>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599" b="1" i="0" u="none" strike="noStrike" kern="1200" cap="none" spc="0" baseline="0">
                  <a:solidFill>
                    <a:srgbClr val="FFFFFF"/>
                  </a:solidFill>
                  <a:uFillTx/>
                  <a:latin typeface="Open Sans Bold"/>
                  <a:ea typeface="Open Sans Bold"/>
                  <a:cs typeface="Open Sans Bold"/>
                </a:rPr>
                <a:t>Transport</a:t>
              </a:r>
            </a:p>
          </p:txBody>
        </p:sp>
      </p:grpSp>
      <p:sp>
        <p:nvSpPr>
          <p:cNvPr id="17" name="TextBox 17">
            <a:extLst>
              <a:ext uri="{FF2B5EF4-FFF2-40B4-BE49-F238E27FC236}">
                <a16:creationId xmlns:a16="http://schemas.microsoft.com/office/drawing/2014/main" id="{8DF63A4A-5739-C26A-EE75-9043003DA49C}"/>
              </a:ext>
            </a:extLst>
          </p:cNvPr>
          <p:cNvSpPr txBox="1"/>
          <p:nvPr/>
        </p:nvSpPr>
        <p:spPr>
          <a:xfrm>
            <a:off x="203993" y="4407051"/>
            <a:ext cx="3267196" cy="1802126"/>
          </a:xfrm>
          <a:prstGeom prst="rect">
            <a:avLst/>
          </a:prstGeom>
          <a:noFill/>
          <a:ln cap="flat">
            <a:noFill/>
          </a:ln>
        </p:spPr>
        <p:txBody>
          <a:bodyPr vert="horz" wrap="square" lIns="0" tIns="0" rIns="0" bIns="0" anchor="t" anchorCtr="0" compatLnSpc="1">
            <a:spAutoFit/>
          </a:bodyPr>
          <a:lstStyle/>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Public transport options:</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Travel cards or tickets:</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Basic commuting information:</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p:txBody>
      </p:sp>
      <p:grpSp>
        <p:nvGrpSpPr>
          <p:cNvPr id="18" name="Group 18">
            <a:extLst>
              <a:ext uri="{FF2B5EF4-FFF2-40B4-BE49-F238E27FC236}">
                <a16:creationId xmlns:a16="http://schemas.microsoft.com/office/drawing/2014/main" id="{9B3A483E-DC5E-E9C9-ECC2-B5626E10C6E8}"/>
              </a:ext>
            </a:extLst>
          </p:cNvPr>
          <p:cNvGrpSpPr/>
          <p:nvPr/>
        </p:nvGrpSpPr>
        <p:grpSpPr>
          <a:xfrm>
            <a:off x="231388" y="6838285"/>
            <a:ext cx="3426000" cy="1905262"/>
            <a:chOff x="231388" y="6838285"/>
            <a:chExt cx="3426000" cy="1905262"/>
          </a:xfrm>
        </p:grpSpPr>
        <p:sp>
          <p:nvSpPr>
            <p:cNvPr id="19" name="Freeform 19">
              <a:extLst>
                <a:ext uri="{FF2B5EF4-FFF2-40B4-BE49-F238E27FC236}">
                  <a16:creationId xmlns:a16="http://schemas.microsoft.com/office/drawing/2014/main" id="{852729AC-4FD2-552D-EDDB-457763477500}"/>
                </a:ext>
              </a:extLst>
            </p:cNvPr>
            <p:cNvSpPr/>
            <p:nvPr/>
          </p:nvSpPr>
          <p:spPr>
            <a:xfrm>
              <a:off x="231388" y="6890927"/>
              <a:ext cx="3426000" cy="1852620"/>
            </a:xfrm>
            <a:custGeom>
              <a:avLst/>
              <a:gdLst>
                <a:gd name="f0" fmla="val w"/>
                <a:gd name="f1" fmla="val h"/>
                <a:gd name="f2" fmla="val 0"/>
                <a:gd name="f3" fmla="val 1239791"/>
                <a:gd name="f4" fmla="val 670420"/>
                <a:gd name="f5" fmla="*/ f0 1 1239791"/>
                <a:gd name="f6" fmla="*/ f1 1 670420"/>
                <a:gd name="f7" fmla="val f2"/>
                <a:gd name="f8" fmla="val f3"/>
                <a:gd name="f9" fmla="val f4"/>
                <a:gd name="f10" fmla="+- f9 0 f7"/>
                <a:gd name="f11" fmla="+- f8 0 f7"/>
                <a:gd name="f12" fmla="*/ f11 1 1239791"/>
                <a:gd name="f13" fmla="*/ f10 1 67042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239791" h="670420">
                  <a:moveTo>
                    <a:pt x="f2" y="f2"/>
                  </a:moveTo>
                  <a:lnTo>
                    <a:pt x="f3" y="f2"/>
                  </a:lnTo>
                  <a:lnTo>
                    <a:pt x="f3" y="f4"/>
                  </a:lnTo>
                  <a:lnTo>
                    <a:pt x="f2" y="f4"/>
                  </a:lnTo>
                  <a:close/>
                </a:path>
              </a:pathLst>
            </a:custGeom>
            <a:solidFill>
              <a:srgbClr val="E7F8F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0" name="TextBox 20">
              <a:extLst>
                <a:ext uri="{FF2B5EF4-FFF2-40B4-BE49-F238E27FC236}">
                  <a16:creationId xmlns:a16="http://schemas.microsoft.com/office/drawing/2014/main" id="{46CEB6A4-6DC7-C061-6B61-1D89310CFF85}"/>
                </a:ext>
              </a:extLst>
            </p:cNvPr>
            <p:cNvSpPr txBox="1"/>
            <p:nvPr/>
          </p:nvSpPr>
          <p:spPr>
            <a:xfrm>
              <a:off x="231388" y="6838285"/>
              <a:ext cx="3426000" cy="1905262"/>
            </a:xfrm>
            <a:prstGeom prst="rect">
              <a:avLst/>
            </a:prstGeom>
            <a:noFill/>
            <a:ln cap="flat">
              <a:noFill/>
            </a:ln>
          </p:spPr>
          <p:txBody>
            <a:bodyPr vert="horz" wrap="square" lIns="50310" tIns="50310" rIns="50310" bIns="50310"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21" name="Group 21">
            <a:extLst>
              <a:ext uri="{FF2B5EF4-FFF2-40B4-BE49-F238E27FC236}">
                <a16:creationId xmlns:a16="http://schemas.microsoft.com/office/drawing/2014/main" id="{E7755CA5-BC65-051A-3FC6-87A3A3275427}"/>
              </a:ext>
            </a:extLst>
          </p:cNvPr>
          <p:cNvGrpSpPr/>
          <p:nvPr/>
        </p:nvGrpSpPr>
        <p:grpSpPr>
          <a:xfrm>
            <a:off x="231388" y="6270296"/>
            <a:ext cx="2648852" cy="598456"/>
            <a:chOff x="231388" y="6270296"/>
            <a:chExt cx="2648852" cy="598456"/>
          </a:xfrm>
        </p:grpSpPr>
        <p:sp>
          <p:nvSpPr>
            <p:cNvPr id="22" name="Freeform 22">
              <a:extLst>
                <a:ext uri="{FF2B5EF4-FFF2-40B4-BE49-F238E27FC236}">
                  <a16:creationId xmlns:a16="http://schemas.microsoft.com/office/drawing/2014/main" id="{7899418E-7C26-4E60-7EED-A9A62C95BEB8}"/>
                </a:ext>
              </a:extLst>
            </p:cNvPr>
            <p:cNvSpPr/>
            <p:nvPr/>
          </p:nvSpPr>
          <p:spPr>
            <a:xfrm>
              <a:off x="231388" y="6349264"/>
              <a:ext cx="2648852" cy="519488"/>
            </a:xfrm>
            <a:custGeom>
              <a:avLst/>
              <a:gdLst>
                <a:gd name="f0" fmla="val w"/>
                <a:gd name="f1" fmla="val h"/>
                <a:gd name="f2" fmla="val 0"/>
                <a:gd name="f3" fmla="val 958558"/>
                <a:gd name="f4" fmla="val 187992"/>
                <a:gd name="f5" fmla="val 17536"/>
                <a:gd name="f6" fmla="val 941022"/>
                <a:gd name="f7" fmla="val 950707"/>
                <a:gd name="f8" fmla="val 7851"/>
                <a:gd name="f9" fmla="val 170455"/>
                <a:gd name="f10" fmla="val 180140"/>
                <a:gd name="f11" fmla="*/ f0 1 958558"/>
                <a:gd name="f12" fmla="*/ f1 1 187992"/>
                <a:gd name="f13" fmla="val f2"/>
                <a:gd name="f14" fmla="val f3"/>
                <a:gd name="f15" fmla="val f4"/>
                <a:gd name="f16" fmla="+- f15 0 f13"/>
                <a:gd name="f17" fmla="+- f14 0 f13"/>
                <a:gd name="f18" fmla="*/ f17 1 958558"/>
                <a:gd name="f19" fmla="*/ f16 1 187992"/>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958558" h="187992">
                  <a:moveTo>
                    <a:pt x="f5" y="f2"/>
                  </a:moveTo>
                  <a:lnTo>
                    <a:pt x="f6" y="f2"/>
                  </a:lnTo>
                  <a:cubicBezTo>
                    <a:pt x="f7" y="f2"/>
                    <a:pt x="f3" y="f8"/>
                    <a:pt x="f3" y="f5"/>
                  </a:cubicBezTo>
                  <a:lnTo>
                    <a:pt x="f3" y="f9"/>
                  </a:lnTo>
                  <a:cubicBezTo>
                    <a:pt x="f3" y="f10"/>
                    <a:pt x="f7" y="f4"/>
                    <a:pt x="f6" y="f4"/>
                  </a:cubicBezTo>
                  <a:lnTo>
                    <a:pt x="f5" y="f4"/>
                  </a:lnTo>
                  <a:cubicBezTo>
                    <a:pt x="f8" y="f4"/>
                    <a:pt x="f2" y="f10"/>
                    <a:pt x="f2" y="f9"/>
                  </a:cubicBezTo>
                  <a:lnTo>
                    <a:pt x="f2" y="f5"/>
                  </a:lnTo>
                  <a:cubicBezTo>
                    <a:pt x="f2" y="f8"/>
                    <a:pt x="f8" y="f2"/>
                    <a:pt x="f5" y="f2"/>
                  </a:cubicBezTo>
                  <a:close/>
                </a:path>
              </a:pathLst>
            </a:custGeom>
            <a:solidFill>
              <a:srgbClr val="68BF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3" name="TextBox 23">
              <a:extLst>
                <a:ext uri="{FF2B5EF4-FFF2-40B4-BE49-F238E27FC236}">
                  <a16:creationId xmlns:a16="http://schemas.microsoft.com/office/drawing/2014/main" id="{0BC5D22A-4B08-2551-3556-ABCC7D93ABE6}"/>
                </a:ext>
              </a:extLst>
            </p:cNvPr>
            <p:cNvSpPr txBox="1"/>
            <p:nvPr/>
          </p:nvSpPr>
          <p:spPr>
            <a:xfrm>
              <a:off x="231388" y="6270296"/>
              <a:ext cx="2648852" cy="598456"/>
            </a:xfrm>
            <a:prstGeom prst="rect">
              <a:avLst/>
            </a:prstGeom>
            <a:noFill/>
            <a:ln cap="flat">
              <a:noFill/>
            </a:ln>
          </p:spPr>
          <p:txBody>
            <a:bodyPr vert="horz" wrap="square" lIns="50310" tIns="50310" rIns="50310" bIns="50310" anchor="ctr" anchorCtr="0" compatLnSpc="1">
              <a:noAutofit/>
            </a:bodyPr>
            <a:lstStyle/>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599" b="1" i="0" u="none" strike="noStrike" kern="1200" cap="none" spc="0" baseline="0">
                  <a:solidFill>
                    <a:srgbClr val="FFFFFF"/>
                  </a:solidFill>
                  <a:uFillTx/>
                  <a:latin typeface="Open Sans Bold"/>
                  <a:ea typeface="Open Sans Bold"/>
                  <a:cs typeface="Open Sans Bold"/>
                </a:rPr>
                <a:t>Childcare &amp; Education</a:t>
              </a:r>
            </a:p>
          </p:txBody>
        </p:sp>
      </p:grpSp>
      <p:sp>
        <p:nvSpPr>
          <p:cNvPr id="24" name="TextBox 24">
            <a:extLst>
              <a:ext uri="{FF2B5EF4-FFF2-40B4-BE49-F238E27FC236}">
                <a16:creationId xmlns:a16="http://schemas.microsoft.com/office/drawing/2014/main" id="{1AEBD125-F78F-F44F-0C00-E302A1A3264F}"/>
              </a:ext>
            </a:extLst>
          </p:cNvPr>
          <p:cNvSpPr txBox="1"/>
          <p:nvPr/>
        </p:nvSpPr>
        <p:spPr>
          <a:xfrm>
            <a:off x="293970" y="6876800"/>
            <a:ext cx="3300837" cy="1802126"/>
          </a:xfrm>
          <a:prstGeom prst="rect">
            <a:avLst/>
          </a:prstGeom>
          <a:noFill/>
          <a:ln cap="flat">
            <a:noFill/>
          </a:ln>
        </p:spPr>
        <p:txBody>
          <a:bodyPr vert="horz" wrap="square" lIns="0" tIns="0" rIns="0" bIns="0" anchor="t" anchorCtr="0" compatLnSpc="1">
            <a:spAutoFit/>
          </a:bodyPr>
          <a:lstStyle/>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Daycare options:</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Schools:</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Registration information:</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p:txBody>
      </p:sp>
      <p:grpSp>
        <p:nvGrpSpPr>
          <p:cNvPr id="25" name="Group 25">
            <a:extLst>
              <a:ext uri="{FF2B5EF4-FFF2-40B4-BE49-F238E27FC236}">
                <a16:creationId xmlns:a16="http://schemas.microsoft.com/office/drawing/2014/main" id="{54AF8CA7-4339-B900-D881-DF6F0832B702}"/>
              </a:ext>
            </a:extLst>
          </p:cNvPr>
          <p:cNvGrpSpPr/>
          <p:nvPr/>
        </p:nvGrpSpPr>
        <p:grpSpPr>
          <a:xfrm>
            <a:off x="3874257" y="1963225"/>
            <a:ext cx="3426000" cy="1905262"/>
            <a:chOff x="3874257" y="1963225"/>
            <a:chExt cx="3426000" cy="1905262"/>
          </a:xfrm>
        </p:grpSpPr>
        <p:sp>
          <p:nvSpPr>
            <p:cNvPr id="26" name="Freeform 26">
              <a:extLst>
                <a:ext uri="{FF2B5EF4-FFF2-40B4-BE49-F238E27FC236}">
                  <a16:creationId xmlns:a16="http://schemas.microsoft.com/office/drawing/2014/main" id="{EFC76F97-F0C4-7CF3-8666-676DEDA21E9B}"/>
                </a:ext>
              </a:extLst>
            </p:cNvPr>
            <p:cNvSpPr/>
            <p:nvPr/>
          </p:nvSpPr>
          <p:spPr>
            <a:xfrm>
              <a:off x="3874257" y="2015867"/>
              <a:ext cx="3426000" cy="1852620"/>
            </a:xfrm>
            <a:custGeom>
              <a:avLst/>
              <a:gdLst>
                <a:gd name="f0" fmla="val w"/>
                <a:gd name="f1" fmla="val h"/>
                <a:gd name="f2" fmla="val 0"/>
                <a:gd name="f3" fmla="val 1239791"/>
                <a:gd name="f4" fmla="val 670420"/>
                <a:gd name="f5" fmla="*/ f0 1 1239791"/>
                <a:gd name="f6" fmla="*/ f1 1 670420"/>
                <a:gd name="f7" fmla="val f2"/>
                <a:gd name="f8" fmla="val f3"/>
                <a:gd name="f9" fmla="val f4"/>
                <a:gd name="f10" fmla="+- f9 0 f7"/>
                <a:gd name="f11" fmla="+- f8 0 f7"/>
                <a:gd name="f12" fmla="*/ f11 1 1239791"/>
                <a:gd name="f13" fmla="*/ f10 1 67042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239791" h="670420">
                  <a:moveTo>
                    <a:pt x="f2" y="f2"/>
                  </a:moveTo>
                  <a:lnTo>
                    <a:pt x="f3" y="f2"/>
                  </a:lnTo>
                  <a:lnTo>
                    <a:pt x="f3" y="f4"/>
                  </a:lnTo>
                  <a:lnTo>
                    <a:pt x="f2" y="f4"/>
                  </a:lnTo>
                  <a:close/>
                </a:path>
              </a:pathLst>
            </a:custGeom>
            <a:solidFill>
              <a:srgbClr val="E7F8F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7" name="TextBox 27">
              <a:extLst>
                <a:ext uri="{FF2B5EF4-FFF2-40B4-BE49-F238E27FC236}">
                  <a16:creationId xmlns:a16="http://schemas.microsoft.com/office/drawing/2014/main" id="{FA8E3C3D-48C3-B397-6965-B10FB6CFC95E}"/>
                </a:ext>
              </a:extLst>
            </p:cNvPr>
            <p:cNvSpPr txBox="1"/>
            <p:nvPr/>
          </p:nvSpPr>
          <p:spPr>
            <a:xfrm>
              <a:off x="3874257" y="1963225"/>
              <a:ext cx="3426000" cy="1905262"/>
            </a:xfrm>
            <a:prstGeom prst="rect">
              <a:avLst/>
            </a:prstGeom>
            <a:noFill/>
            <a:ln cap="flat">
              <a:noFill/>
            </a:ln>
          </p:spPr>
          <p:txBody>
            <a:bodyPr vert="horz" wrap="square" lIns="50310" tIns="50310" rIns="50310" bIns="50310"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28" name="Group 28">
            <a:extLst>
              <a:ext uri="{FF2B5EF4-FFF2-40B4-BE49-F238E27FC236}">
                <a16:creationId xmlns:a16="http://schemas.microsoft.com/office/drawing/2014/main" id="{04816EAD-3788-DD70-0DBD-FBE5D5066B9B}"/>
              </a:ext>
            </a:extLst>
          </p:cNvPr>
          <p:cNvGrpSpPr/>
          <p:nvPr/>
        </p:nvGrpSpPr>
        <p:grpSpPr>
          <a:xfrm>
            <a:off x="3874257" y="1460543"/>
            <a:ext cx="2680142" cy="564477"/>
            <a:chOff x="3874257" y="1460543"/>
            <a:chExt cx="2680142" cy="564477"/>
          </a:xfrm>
        </p:grpSpPr>
        <p:sp>
          <p:nvSpPr>
            <p:cNvPr id="29" name="Freeform 29">
              <a:extLst>
                <a:ext uri="{FF2B5EF4-FFF2-40B4-BE49-F238E27FC236}">
                  <a16:creationId xmlns:a16="http://schemas.microsoft.com/office/drawing/2014/main" id="{3D972326-856D-3195-DE22-0E3B5BA4E6ED}"/>
                </a:ext>
              </a:extLst>
            </p:cNvPr>
            <p:cNvSpPr/>
            <p:nvPr/>
          </p:nvSpPr>
          <p:spPr>
            <a:xfrm>
              <a:off x="3874257" y="1539502"/>
              <a:ext cx="2680142" cy="485509"/>
            </a:xfrm>
            <a:custGeom>
              <a:avLst/>
              <a:gdLst>
                <a:gd name="f0" fmla="val w"/>
                <a:gd name="f1" fmla="val h"/>
                <a:gd name="f2" fmla="val 0"/>
                <a:gd name="f3" fmla="val 969881"/>
                <a:gd name="f4" fmla="val 175696"/>
                <a:gd name="f5" fmla="val 17332"/>
                <a:gd name="f6" fmla="val 952550"/>
                <a:gd name="f7" fmla="val 957146"/>
                <a:gd name="f8" fmla="val 961555"/>
                <a:gd name="f9" fmla="val 1826"/>
                <a:gd name="f10" fmla="val 964805"/>
                <a:gd name="f11" fmla="val 5076"/>
                <a:gd name="f12" fmla="val 968055"/>
                <a:gd name="f13" fmla="val 8327"/>
                <a:gd name="f14" fmla="val 12735"/>
                <a:gd name="f15" fmla="val 158364"/>
                <a:gd name="f16" fmla="val 162961"/>
                <a:gd name="f17" fmla="val 167370"/>
                <a:gd name="f18" fmla="val 170620"/>
                <a:gd name="f19" fmla="val 173870"/>
                <a:gd name="f20" fmla="*/ f0 1 969881"/>
                <a:gd name="f21" fmla="*/ f1 1 175696"/>
                <a:gd name="f22" fmla="val f2"/>
                <a:gd name="f23" fmla="val f3"/>
                <a:gd name="f24" fmla="val f4"/>
                <a:gd name="f25" fmla="+- f24 0 f22"/>
                <a:gd name="f26" fmla="+- f23 0 f22"/>
                <a:gd name="f27" fmla="*/ f26 1 969881"/>
                <a:gd name="f28" fmla="*/ f25 1 175696"/>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69881" h="175696">
                  <a:moveTo>
                    <a:pt x="f5" y="f2"/>
                  </a:moveTo>
                  <a:lnTo>
                    <a:pt x="f6" y="f2"/>
                  </a:lnTo>
                  <a:cubicBezTo>
                    <a:pt x="f7" y="f2"/>
                    <a:pt x="f8" y="f9"/>
                    <a:pt x="f10" y="f11"/>
                  </a:cubicBezTo>
                  <a:cubicBezTo>
                    <a:pt x="f12" y="f13"/>
                    <a:pt x="f3" y="f14"/>
                    <a:pt x="f3" y="f5"/>
                  </a:cubicBezTo>
                  <a:lnTo>
                    <a:pt x="f3" y="f15"/>
                  </a:lnTo>
                  <a:cubicBezTo>
                    <a:pt x="f3" y="f16"/>
                    <a:pt x="f12" y="f17"/>
                    <a:pt x="f10" y="f18"/>
                  </a:cubicBezTo>
                  <a:cubicBezTo>
                    <a:pt x="f8" y="f19"/>
                    <a:pt x="f7" y="f4"/>
                    <a:pt x="f6" y="f4"/>
                  </a:cubicBezTo>
                  <a:lnTo>
                    <a:pt x="f5" y="f4"/>
                  </a:lnTo>
                  <a:cubicBezTo>
                    <a:pt x="f14" y="f4"/>
                    <a:pt x="f13" y="f19"/>
                    <a:pt x="f11" y="f18"/>
                  </a:cubicBezTo>
                  <a:cubicBezTo>
                    <a:pt x="f9" y="f17"/>
                    <a:pt x="f2" y="f16"/>
                    <a:pt x="f2" y="f15"/>
                  </a:cubicBezTo>
                  <a:lnTo>
                    <a:pt x="f2" y="f5"/>
                  </a:lnTo>
                  <a:cubicBezTo>
                    <a:pt x="f2" y="f14"/>
                    <a:pt x="f9" y="f13"/>
                    <a:pt x="f11" y="f11"/>
                  </a:cubicBezTo>
                  <a:cubicBezTo>
                    <a:pt x="f13" y="f9"/>
                    <a:pt x="f14" y="f2"/>
                    <a:pt x="f5" y="f2"/>
                  </a:cubicBezTo>
                  <a:close/>
                </a:path>
              </a:pathLst>
            </a:custGeom>
            <a:solidFill>
              <a:srgbClr val="68BF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0" name="TextBox 30">
              <a:extLst>
                <a:ext uri="{FF2B5EF4-FFF2-40B4-BE49-F238E27FC236}">
                  <a16:creationId xmlns:a16="http://schemas.microsoft.com/office/drawing/2014/main" id="{D629AE3D-9F94-4C8C-F3E5-7D7F27EB6CDA}"/>
                </a:ext>
              </a:extLst>
            </p:cNvPr>
            <p:cNvSpPr txBox="1"/>
            <p:nvPr/>
          </p:nvSpPr>
          <p:spPr>
            <a:xfrm>
              <a:off x="3874257" y="1460543"/>
              <a:ext cx="2680142" cy="564477"/>
            </a:xfrm>
            <a:prstGeom prst="rect">
              <a:avLst/>
            </a:prstGeom>
            <a:noFill/>
            <a:ln cap="flat">
              <a:noFill/>
            </a:ln>
          </p:spPr>
          <p:txBody>
            <a:bodyPr vert="horz" wrap="square" lIns="50310" tIns="50310" rIns="50310" bIns="50310" anchor="ctr" anchorCtr="0" compatLnSpc="1">
              <a:noAutofit/>
            </a:bodyPr>
            <a:lstStyle/>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599" b="1" i="0" u="none" strike="noStrike" kern="1200" cap="none" spc="0" baseline="0">
                  <a:solidFill>
                    <a:srgbClr val="FFFFFF"/>
                  </a:solidFill>
                  <a:uFillTx/>
                  <a:latin typeface="Open Sans Bold"/>
                  <a:ea typeface="Open Sans Bold"/>
                  <a:cs typeface="Open Sans Bold"/>
                </a:rPr>
                <a:t>Administrative Services</a:t>
              </a:r>
            </a:p>
          </p:txBody>
        </p:sp>
      </p:grpSp>
      <p:sp>
        <p:nvSpPr>
          <p:cNvPr id="31" name="TextBox 31">
            <a:extLst>
              <a:ext uri="{FF2B5EF4-FFF2-40B4-BE49-F238E27FC236}">
                <a16:creationId xmlns:a16="http://schemas.microsoft.com/office/drawing/2014/main" id="{EE88F4DB-05F6-D21D-BEAE-45D23F8FE5D8}"/>
              </a:ext>
            </a:extLst>
          </p:cNvPr>
          <p:cNvSpPr txBox="1"/>
          <p:nvPr/>
        </p:nvSpPr>
        <p:spPr>
          <a:xfrm>
            <a:off x="3967490" y="2011268"/>
            <a:ext cx="3129159" cy="1792608"/>
          </a:xfrm>
          <a:prstGeom prst="rect">
            <a:avLst/>
          </a:prstGeom>
          <a:noFill/>
          <a:ln cap="flat">
            <a:noFill/>
          </a:ln>
        </p:spPr>
        <p:txBody>
          <a:bodyPr vert="horz" wrap="square" lIns="0" tIns="0" rIns="0" bIns="0" anchor="t" anchorCtr="0" compatLnSpc="1">
            <a:spAutoFit/>
          </a:bodyPr>
          <a:lstStyle/>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199" b="0" i="0" u="none" strike="noStrike" kern="1200" cap="none" spc="-45" baseline="0">
                <a:solidFill>
                  <a:srgbClr val="464646"/>
                </a:solidFill>
                <a:uFillTx/>
                <a:latin typeface="Open Sans"/>
                <a:ea typeface="Open Sans"/>
                <a:cs typeface="Open Sans"/>
              </a:rPr>
              <a:t>Local municipality or citizen service centre</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199" b="0" i="0" u="none" strike="noStrike" kern="1200" cap="none" spc="-45" baseline="0">
              <a:solidFill>
                <a:srgbClr val="464646"/>
              </a:solidFill>
              <a:uFillTx/>
              <a:latin typeface="Open Sans"/>
              <a:ea typeface="Open Sans"/>
              <a:cs typeface="Open Sans"/>
            </a:endParaRP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199" b="0" i="0" u="none" strike="noStrike" kern="1200" cap="none" spc="-45" baseline="0">
              <a:solidFill>
                <a:srgbClr val="464646"/>
              </a:solidFill>
              <a:uFillTx/>
              <a:latin typeface="Open Sans"/>
              <a:ea typeface="Open Sans"/>
              <a:cs typeface="Open Sans"/>
            </a:endParaRPr>
          </a:p>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199" b="0" i="0" u="none" strike="noStrike" kern="1200" cap="none" spc="-45" baseline="0">
                <a:solidFill>
                  <a:srgbClr val="464646"/>
                </a:solidFill>
                <a:uFillTx/>
                <a:latin typeface="Open Sans"/>
                <a:ea typeface="Open Sans"/>
                <a:cs typeface="Open Sans"/>
              </a:rPr>
              <a:t>Immigration or registration offices (where relevant)</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199" b="0" i="0" u="none" strike="noStrike" kern="1200" cap="none" spc="-45" baseline="0">
              <a:solidFill>
                <a:srgbClr val="464646"/>
              </a:solidFill>
              <a:uFillTx/>
              <a:latin typeface="Open Sans"/>
              <a:ea typeface="Open Sans"/>
              <a:cs typeface="Open Sans"/>
            </a:endParaRPr>
          </a:p>
        </p:txBody>
      </p:sp>
      <p:grpSp>
        <p:nvGrpSpPr>
          <p:cNvPr id="32" name="Group 32">
            <a:extLst>
              <a:ext uri="{FF2B5EF4-FFF2-40B4-BE49-F238E27FC236}">
                <a16:creationId xmlns:a16="http://schemas.microsoft.com/office/drawing/2014/main" id="{5504EBB3-F067-1014-0361-E977617D720A}"/>
              </a:ext>
            </a:extLst>
          </p:cNvPr>
          <p:cNvGrpSpPr/>
          <p:nvPr/>
        </p:nvGrpSpPr>
        <p:grpSpPr>
          <a:xfrm>
            <a:off x="3942307" y="4368536"/>
            <a:ext cx="3426000" cy="1905262"/>
            <a:chOff x="3942307" y="4368536"/>
            <a:chExt cx="3426000" cy="1905262"/>
          </a:xfrm>
        </p:grpSpPr>
        <p:sp>
          <p:nvSpPr>
            <p:cNvPr id="33" name="Freeform 33">
              <a:extLst>
                <a:ext uri="{FF2B5EF4-FFF2-40B4-BE49-F238E27FC236}">
                  <a16:creationId xmlns:a16="http://schemas.microsoft.com/office/drawing/2014/main" id="{887C58E9-CA60-63E3-B660-2D5B280324EC}"/>
                </a:ext>
              </a:extLst>
            </p:cNvPr>
            <p:cNvSpPr/>
            <p:nvPr/>
          </p:nvSpPr>
          <p:spPr>
            <a:xfrm>
              <a:off x="3942307" y="4421178"/>
              <a:ext cx="3426000" cy="1852620"/>
            </a:xfrm>
            <a:custGeom>
              <a:avLst/>
              <a:gdLst>
                <a:gd name="f0" fmla="val w"/>
                <a:gd name="f1" fmla="val h"/>
                <a:gd name="f2" fmla="val 0"/>
                <a:gd name="f3" fmla="val 1239791"/>
                <a:gd name="f4" fmla="val 670420"/>
                <a:gd name="f5" fmla="*/ f0 1 1239791"/>
                <a:gd name="f6" fmla="*/ f1 1 670420"/>
                <a:gd name="f7" fmla="val f2"/>
                <a:gd name="f8" fmla="val f3"/>
                <a:gd name="f9" fmla="val f4"/>
                <a:gd name="f10" fmla="+- f9 0 f7"/>
                <a:gd name="f11" fmla="+- f8 0 f7"/>
                <a:gd name="f12" fmla="*/ f11 1 1239791"/>
                <a:gd name="f13" fmla="*/ f10 1 67042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239791" h="670420">
                  <a:moveTo>
                    <a:pt x="f2" y="f2"/>
                  </a:moveTo>
                  <a:lnTo>
                    <a:pt x="f3" y="f2"/>
                  </a:lnTo>
                  <a:lnTo>
                    <a:pt x="f3" y="f4"/>
                  </a:lnTo>
                  <a:lnTo>
                    <a:pt x="f2" y="f4"/>
                  </a:lnTo>
                  <a:close/>
                </a:path>
              </a:pathLst>
            </a:custGeom>
            <a:solidFill>
              <a:srgbClr val="E7F8F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4" name="TextBox 34">
              <a:extLst>
                <a:ext uri="{FF2B5EF4-FFF2-40B4-BE49-F238E27FC236}">
                  <a16:creationId xmlns:a16="http://schemas.microsoft.com/office/drawing/2014/main" id="{C0D68378-CEB6-FF65-778E-8EC94A9B220C}"/>
                </a:ext>
              </a:extLst>
            </p:cNvPr>
            <p:cNvSpPr txBox="1"/>
            <p:nvPr/>
          </p:nvSpPr>
          <p:spPr>
            <a:xfrm>
              <a:off x="3942307" y="4368536"/>
              <a:ext cx="3426000" cy="1905262"/>
            </a:xfrm>
            <a:prstGeom prst="rect">
              <a:avLst/>
            </a:prstGeom>
            <a:noFill/>
            <a:ln cap="flat">
              <a:noFill/>
            </a:ln>
          </p:spPr>
          <p:txBody>
            <a:bodyPr vert="horz" wrap="square" lIns="50310" tIns="50310" rIns="50310" bIns="50310"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35" name="TextBox 35">
            <a:extLst>
              <a:ext uri="{FF2B5EF4-FFF2-40B4-BE49-F238E27FC236}">
                <a16:creationId xmlns:a16="http://schemas.microsoft.com/office/drawing/2014/main" id="{FFD30766-FBF9-7DDC-1879-C6B4F4E86508}"/>
              </a:ext>
            </a:extLst>
          </p:cNvPr>
          <p:cNvSpPr txBox="1"/>
          <p:nvPr/>
        </p:nvSpPr>
        <p:spPr>
          <a:xfrm>
            <a:off x="3978261" y="4494330"/>
            <a:ext cx="3265276" cy="1792608"/>
          </a:xfrm>
          <a:prstGeom prst="rect">
            <a:avLst/>
          </a:prstGeom>
          <a:noFill/>
          <a:ln cap="flat">
            <a:noFill/>
          </a:ln>
        </p:spPr>
        <p:txBody>
          <a:bodyPr vert="horz" wrap="square" lIns="0" tIns="0" rIns="0" bIns="0" anchor="t" anchorCtr="0" compatLnSpc="1">
            <a:spAutoFit/>
          </a:bodyPr>
          <a:lstStyle/>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199" b="0" i="0" u="none" strike="noStrike" kern="1200" cap="none" spc="-45" baseline="0">
                <a:solidFill>
                  <a:srgbClr val="464646"/>
                </a:solidFill>
                <a:uFillTx/>
                <a:latin typeface="Open Sans"/>
                <a:ea typeface="Open Sans"/>
                <a:cs typeface="Open Sans"/>
              </a:rPr>
              <a:t>Supermarkets:</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199" b="0" i="0" u="none" strike="noStrike" kern="1200" cap="none" spc="-45" baseline="0">
              <a:solidFill>
                <a:srgbClr val="464646"/>
              </a:solidFill>
              <a:uFillTx/>
              <a:latin typeface="Open Sans"/>
              <a:ea typeface="Open Sans"/>
              <a:cs typeface="Open Sans"/>
            </a:endParaRPr>
          </a:p>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199" b="0" i="0" u="none" strike="noStrike" kern="1200" cap="none" spc="-45" baseline="0">
                <a:solidFill>
                  <a:srgbClr val="464646"/>
                </a:solidFill>
                <a:uFillTx/>
                <a:latin typeface="Open Sans"/>
                <a:ea typeface="Open Sans"/>
                <a:cs typeface="Open Sans"/>
              </a:rPr>
              <a:t>Banks:</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199" b="0" i="0" u="none" strike="noStrike" kern="1200" cap="none" spc="-45" baseline="0">
              <a:solidFill>
                <a:srgbClr val="464646"/>
              </a:solidFill>
              <a:uFillTx/>
              <a:latin typeface="Open Sans"/>
              <a:ea typeface="Open Sans"/>
              <a:cs typeface="Open Sans"/>
            </a:endParaRPr>
          </a:p>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199" b="0" i="0" u="none" strike="noStrike" kern="1200" cap="none" spc="-45" baseline="0">
                <a:solidFill>
                  <a:srgbClr val="464646"/>
                </a:solidFill>
                <a:uFillTx/>
                <a:latin typeface="Open Sans"/>
                <a:ea typeface="Open Sans"/>
                <a:cs typeface="Open Sans"/>
              </a:rPr>
              <a:t>Post office / Community centres:</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199" b="0" i="0" u="none" strike="noStrike" kern="1200" cap="none" spc="-45" baseline="0">
              <a:solidFill>
                <a:srgbClr val="464646"/>
              </a:solidFill>
              <a:uFillTx/>
              <a:latin typeface="Open Sans"/>
              <a:ea typeface="Open Sans"/>
              <a:cs typeface="Open Sans"/>
            </a:endParaRPr>
          </a:p>
        </p:txBody>
      </p:sp>
      <p:grpSp>
        <p:nvGrpSpPr>
          <p:cNvPr id="36" name="Group 36">
            <a:extLst>
              <a:ext uri="{FF2B5EF4-FFF2-40B4-BE49-F238E27FC236}">
                <a16:creationId xmlns:a16="http://schemas.microsoft.com/office/drawing/2014/main" id="{B374B927-EE32-F79B-CDCC-930002654ACF}"/>
              </a:ext>
            </a:extLst>
          </p:cNvPr>
          <p:cNvGrpSpPr/>
          <p:nvPr/>
        </p:nvGrpSpPr>
        <p:grpSpPr>
          <a:xfrm>
            <a:off x="220050" y="9209452"/>
            <a:ext cx="7078864" cy="1285125"/>
            <a:chOff x="220050" y="9209452"/>
            <a:chExt cx="7078864" cy="1285125"/>
          </a:xfrm>
        </p:grpSpPr>
        <p:sp>
          <p:nvSpPr>
            <p:cNvPr id="37" name="Freeform 37">
              <a:extLst>
                <a:ext uri="{FF2B5EF4-FFF2-40B4-BE49-F238E27FC236}">
                  <a16:creationId xmlns:a16="http://schemas.microsoft.com/office/drawing/2014/main" id="{DCA92057-676B-6EB1-B194-F2399C77E71B}"/>
                </a:ext>
              </a:extLst>
            </p:cNvPr>
            <p:cNvSpPr/>
            <p:nvPr/>
          </p:nvSpPr>
          <p:spPr>
            <a:xfrm>
              <a:off x="220050" y="9262094"/>
              <a:ext cx="7078864" cy="1232483"/>
            </a:xfrm>
            <a:custGeom>
              <a:avLst/>
              <a:gdLst>
                <a:gd name="f0" fmla="val w"/>
                <a:gd name="f1" fmla="val h"/>
                <a:gd name="f2" fmla="val 0"/>
                <a:gd name="f3" fmla="val 2561678"/>
                <a:gd name="f4" fmla="val 446006"/>
                <a:gd name="f5" fmla="*/ f0 1 2561678"/>
                <a:gd name="f6" fmla="*/ f1 1 446006"/>
                <a:gd name="f7" fmla="val f2"/>
                <a:gd name="f8" fmla="val f3"/>
                <a:gd name="f9" fmla="val f4"/>
                <a:gd name="f10" fmla="+- f9 0 f7"/>
                <a:gd name="f11" fmla="+- f8 0 f7"/>
                <a:gd name="f12" fmla="*/ f11 1 2561678"/>
                <a:gd name="f13" fmla="*/ f10 1 446006"/>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2561678" h="446006">
                  <a:moveTo>
                    <a:pt x="f2" y="f2"/>
                  </a:moveTo>
                  <a:lnTo>
                    <a:pt x="f3" y="f2"/>
                  </a:lnTo>
                  <a:lnTo>
                    <a:pt x="f3" y="f4"/>
                  </a:lnTo>
                  <a:lnTo>
                    <a:pt x="f2" y="f4"/>
                  </a:lnTo>
                  <a:close/>
                </a:path>
              </a:pathLst>
            </a:custGeom>
            <a:solidFill>
              <a:srgbClr val="E7F8F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8" name="TextBox 38">
              <a:extLst>
                <a:ext uri="{FF2B5EF4-FFF2-40B4-BE49-F238E27FC236}">
                  <a16:creationId xmlns:a16="http://schemas.microsoft.com/office/drawing/2014/main" id="{5D70D382-EF1E-49AE-CF86-90AA0371D9AF}"/>
                </a:ext>
              </a:extLst>
            </p:cNvPr>
            <p:cNvSpPr txBox="1"/>
            <p:nvPr/>
          </p:nvSpPr>
          <p:spPr>
            <a:xfrm>
              <a:off x="220050" y="9209452"/>
              <a:ext cx="7078855" cy="1285125"/>
            </a:xfrm>
            <a:prstGeom prst="rect">
              <a:avLst/>
            </a:prstGeom>
            <a:noFill/>
            <a:ln cap="flat">
              <a:noFill/>
            </a:ln>
          </p:spPr>
          <p:txBody>
            <a:bodyPr vert="horz" wrap="square" lIns="50310" tIns="50310" rIns="50310" bIns="50310"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39" name="Group 39">
            <a:extLst>
              <a:ext uri="{FF2B5EF4-FFF2-40B4-BE49-F238E27FC236}">
                <a16:creationId xmlns:a16="http://schemas.microsoft.com/office/drawing/2014/main" id="{FB192FE1-5550-1686-920B-62BED107F969}"/>
              </a:ext>
            </a:extLst>
          </p:cNvPr>
          <p:cNvGrpSpPr/>
          <p:nvPr/>
        </p:nvGrpSpPr>
        <p:grpSpPr>
          <a:xfrm>
            <a:off x="220050" y="8741526"/>
            <a:ext cx="5129198" cy="591407"/>
            <a:chOff x="220050" y="8741526"/>
            <a:chExt cx="5129198" cy="591407"/>
          </a:xfrm>
        </p:grpSpPr>
        <p:sp>
          <p:nvSpPr>
            <p:cNvPr id="40" name="Freeform 40">
              <a:extLst>
                <a:ext uri="{FF2B5EF4-FFF2-40B4-BE49-F238E27FC236}">
                  <a16:creationId xmlns:a16="http://schemas.microsoft.com/office/drawing/2014/main" id="{4392348D-8E05-E672-0279-D78EDD37506C}"/>
                </a:ext>
              </a:extLst>
            </p:cNvPr>
            <p:cNvSpPr/>
            <p:nvPr/>
          </p:nvSpPr>
          <p:spPr>
            <a:xfrm>
              <a:off x="220050" y="8820485"/>
              <a:ext cx="5129198" cy="512448"/>
            </a:xfrm>
            <a:custGeom>
              <a:avLst/>
              <a:gdLst>
                <a:gd name="f0" fmla="val w"/>
                <a:gd name="f1" fmla="val h"/>
                <a:gd name="f2" fmla="val 0"/>
                <a:gd name="f3" fmla="val 1856139"/>
                <a:gd name="f4" fmla="val 185443"/>
                <a:gd name="f5" fmla="val 9056"/>
                <a:gd name="f6" fmla="val 1847083"/>
                <a:gd name="f7" fmla="val 1849485"/>
                <a:gd name="f8" fmla="val 1851788"/>
                <a:gd name="f9" fmla="val 954"/>
                <a:gd name="f10" fmla="val 1853487"/>
                <a:gd name="f11" fmla="val 2653"/>
                <a:gd name="f12" fmla="val 1855185"/>
                <a:gd name="f13" fmla="val 4351"/>
                <a:gd name="f14" fmla="val 6654"/>
                <a:gd name="f15" fmla="val 176386"/>
                <a:gd name="f16" fmla="val 178788"/>
                <a:gd name="f17" fmla="val 181092"/>
                <a:gd name="f18" fmla="val 182790"/>
                <a:gd name="f19" fmla="val 184488"/>
                <a:gd name="f20" fmla="*/ f0 1 1856139"/>
                <a:gd name="f21" fmla="*/ f1 1 185443"/>
                <a:gd name="f22" fmla="val f2"/>
                <a:gd name="f23" fmla="val f3"/>
                <a:gd name="f24" fmla="val f4"/>
                <a:gd name="f25" fmla="+- f24 0 f22"/>
                <a:gd name="f26" fmla="+- f23 0 f22"/>
                <a:gd name="f27" fmla="*/ f26 1 1856139"/>
                <a:gd name="f28" fmla="*/ f25 1 18544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856139" h="185443">
                  <a:moveTo>
                    <a:pt x="f5" y="f2"/>
                  </a:moveTo>
                  <a:lnTo>
                    <a:pt x="f6" y="f2"/>
                  </a:lnTo>
                  <a:cubicBezTo>
                    <a:pt x="f7" y="f2"/>
                    <a:pt x="f8" y="f9"/>
                    <a:pt x="f10" y="f11"/>
                  </a:cubicBezTo>
                  <a:cubicBezTo>
                    <a:pt x="f12" y="f13"/>
                    <a:pt x="f3" y="f14"/>
                    <a:pt x="f3" y="f5"/>
                  </a:cubicBezTo>
                  <a:lnTo>
                    <a:pt x="f3" y="f15"/>
                  </a:lnTo>
                  <a:cubicBezTo>
                    <a:pt x="f3" y="f16"/>
                    <a:pt x="f12" y="f17"/>
                    <a:pt x="f10" y="f18"/>
                  </a:cubicBezTo>
                  <a:cubicBezTo>
                    <a:pt x="f8" y="f19"/>
                    <a:pt x="f7" y="f4"/>
                    <a:pt x="f6" y="f4"/>
                  </a:cubicBezTo>
                  <a:lnTo>
                    <a:pt x="f5" y="f4"/>
                  </a:lnTo>
                  <a:cubicBezTo>
                    <a:pt x="f14" y="f4"/>
                    <a:pt x="f13" y="f19"/>
                    <a:pt x="f11" y="f18"/>
                  </a:cubicBezTo>
                  <a:cubicBezTo>
                    <a:pt x="f9" y="f17"/>
                    <a:pt x="f2" y="f16"/>
                    <a:pt x="f2" y="f15"/>
                  </a:cubicBezTo>
                  <a:lnTo>
                    <a:pt x="f2" y="f5"/>
                  </a:lnTo>
                  <a:cubicBezTo>
                    <a:pt x="f2" y="f14"/>
                    <a:pt x="f9" y="f13"/>
                    <a:pt x="f11" y="f11"/>
                  </a:cubicBezTo>
                  <a:cubicBezTo>
                    <a:pt x="f13" y="f9"/>
                    <a:pt x="f14" y="f2"/>
                    <a:pt x="f5" y="f2"/>
                  </a:cubicBezTo>
                  <a:close/>
                </a:path>
              </a:pathLst>
            </a:custGeom>
            <a:solidFill>
              <a:srgbClr val="68BF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1" name="TextBox 41">
              <a:extLst>
                <a:ext uri="{FF2B5EF4-FFF2-40B4-BE49-F238E27FC236}">
                  <a16:creationId xmlns:a16="http://schemas.microsoft.com/office/drawing/2014/main" id="{0EE1DA61-89FB-5038-41E9-45CE59F859CA}"/>
                </a:ext>
              </a:extLst>
            </p:cNvPr>
            <p:cNvSpPr txBox="1"/>
            <p:nvPr/>
          </p:nvSpPr>
          <p:spPr>
            <a:xfrm>
              <a:off x="220050" y="8741526"/>
              <a:ext cx="5129198" cy="591406"/>
            </a:xfrm>
            <a:prstGeom prst="rect">
              <a:avLst/>
            </a:prstGeom>
            <a:noFill/>
            <a:ln cap="flat">
              <a:noFill/>
            </a:ln>
          </p:spPr>
          <p:txBody>
            <a:bodyPr vert="horz" wrap="square" lIns="50310" tIns="50310" rIns="50310" bIns="50310" anchor="ctr" anchorCtr="0" compatLnSpc="1">
              <a:noAutofit/>
            </a:bodyPr>
            <a:lstStyle/>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599" b="1" i="0" u="none" strike="noStrike" kern="1200" cap="none" spc="0" baseline="0">
                  <a:solidFill>
                    <a:srgbClr val="FFFFFF"/>
                  </a:solidFill>
                  <a:uFillTx/>
                  <a:latin typeface="Open Sans Bold"/>
                  <a:ea typeface="Open Sans Bold"/>
                  <a:cs typeface="Open Sans Bold"/>
                </a:rPr>
                <a:t>Team Tips &amp; Recommendations</a:t>
              </a:r>
            </a:p>
          </p:txBody>
        </p:sp>
      </p:grpSp>
      <p:sp>
        <p:nvSpPr>
          <p:cNvPr id="42" name="TextBox 42">
            <a:extLst>
              <a:ext uri="{FF2B5EF4-FFF2-40B4-BE49-F238E27FC236}">
                <a16:creationId xmlns:a16="http://schemas.microsoft.com/office/drawing/2014/main" id="{3BE7391D-F819-44B3-E2FE-BC69F44CBE5C}"/>
              </a:ext>
            </a:extLst>
          </p:cNvPr>
          <p:cNvSpPr txBox="1"/>
          <p:nvPr/>
        </p:nvSpPr>
        <p:spPr>
          <a:xfrm>
            <a:off x="324109" y="9483489"/>
            <a:ext cx="6350873" cy="219840"/>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885"/>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Add local tips from colleagues here:</a:t>
            </a:r>
          </a:p>
        </p:txBody>
      </p:sp>
      <p:grpSp>
        <p:nvGrpSpPr>
          <p:cNvPr id="43" name="Group 43">
            <a:extLst>
              <a:ext uri="{FF2B5EF4-FFF2-40B4-BE49-F238E27FC236}">
                <a16:creationId xmlns:a16="http://schemas.microsoft.com/office/drawing/2014/main" id="{18A69FBF-C1AE-DE97-EBCB-59B54E36B2D6}"/>
              </a:ext>
            </a:extLst>
          </p:cNvPr>
          <p:cNvGrpSpPr/>
          <p:nvPr/>
        </p:nvGrpSpPr>
        <p:grpSpPr>
          <a:xfrm>
            <a:off x="3942307" y="6838285"/>
            <a:ext cx="3426000" cy="1905262"/>
            <a:chOff x="3942307" y="6838285"/>
            <a:chExt cx="3426000" cy="1905262"/>
          </a:xfrm>
        </p:grpSpPr>
        <p:sp>
          <p:nvSpPr>
            <p:cNvPr id="44" name="Freeform 44">
              <a:extLst>
                <a:ext uri="{FF2B5EF4-FFF2-40B4-BE49-F238E27FC236}">
                  <a16:creationId xmlns:a16="http://schemas.microsoft.com/office/drawing/2014/main" id="{65373428-BB49-D5A8-29B3-215487A41AB9}"/>
                </a:ext>
              </a:extLst>
            </p:cNvPr>
            <p:cNvSpPr/>
            <p:nvPr/>
          </p:nvSpPr>
          <p:spPr>
            <a:xfrm>
              <a:off x="3942307" y="6890927"/>
              <a:ext cx="3426000" cy="1852620"/>
            </a:xfrm>
            <a:custGeom>
              <a:avLst/>
              <a:gdLst>
                <a:gd name="f0" fmla="val w"/>
                <a:gd name="f1" fmla="val h"/>
                <a:gd name="f2" fmla="val 0"/>
                <a:gd name="f3" fmla="val 1239791"/>
                <a:gd name="f4" fmla="val 670420"/>
                <a:gd name="f5" fmla="*/ f0 1 1239791"/>
                <a:gd name="f6" fmla="*/ f1 1 670420"/>
                <a:gd name="f7" fmla="val f2"/>
                <a:gd name="f8" fmla="val f3"/>
                <a:gd name="f9" fmla="val f4"/>
                <a:gd name="f10" fmla="+- f9 0 f7"/>
                <a:gd name="f11" fmla="+- f8 0 f7"/>
                <a:gd name="f12" fmla="*/ f11 1 1239791"/>
                <a:gd name="f13" fmla="*/ f10 1 67042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239791" h="670420">
                  <a:moveTo>
                    <a:pt x="f2" y="f2"/>
                  </a:moveTo>
                  <a:lnTo>
                    <a:pt x="f3" y="f2"/>
                  </a:lnTo>
                  <a:lnTo>
                    <a:pt x="f3" y="f4"/>
                  </a:lnTo>
                  <a:lnTo>
                    <a:pt x="f2" y="f4"/>
                  </a:lnTo>
                  <a:close/>
                </a:path>
              </a:pathLst>
            </a:custGeom>
            <a:solidFill>
              <a:srgbClr val="E7F8F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5" name="TextBox 45">
              <a:extLst>
                <a:ext uri="{FF2B5EF4-FFF2-40B4-BE49-F238E27FC236}">
                  <a16:creationId xmlns:a16="http://schemas.microsoft.com/office/drawing/2014/main" id="{0B8F5660-1FC7-6F3D-C47F-208CBD22201E}"/>
                </a:ext>
              </a:extLst>
            </p:cNvPr>
            <p:cNvSpPr txBox="1"/>
            <p:nvPr/>
          </p:nvSpPr>
          <p:spPr>
            <a:xfrm>
              <a:off x="3942307" y="6838285"/>
              <a:ext cx="3426000" cy="1905262"/>
            </a:xfrm>
            <a:prstGeom prst="rect">
              <a:avLst/>
            </a:prstGeom>
            <a:noFill/>
            <a:ln cap="flat">
              <a:noFill/>
            </a:ln>
          </p:spPr>
          <p:txBody>
            <a:bodyPr vert="horz" wrap="square" lIns="50310" tIns="50310" rIns="50310" bIns="50310"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46" name="Group 46">
            <a:extLst>
              <a:ext uri="{FF2B5EF4-FFF2-40B4-BE49-F238E27FC236}">
                <a16:creationId xmlns:a16="http://schemas.microsoft.com/office/drawing/2014/main" id="{ED6C5C2C-EE1B-AED0-8ED6-FD7DA33B3DDD}"/>
              </a:ext>
            </a:extLst>
          </p:cNvPr>
          <p:cNvGrpSpPr/>
          <p:nvPr/>
        </p:nvGrpSpPr>
        <p:grpSpPr>
          <a:xfrm>
            <a:off x="3942307" y="6270296"/>
            <a:ext cx="2680142" cy="598456"/>
            <a:chOff x="3942307" y="6270296"/>
            <a:chExt cx="2680142" cy="598456"/>
          </a:xfrm>
        </p:grpSpPr>
        <p:sp>
          <p:nvSpPr>
            <p:cNvPr id="47" name="Freeform 47">
              <a:extLst>
                <a:ext uri="{FF2B5EF4-FFF2-40B4-BE49-F238E27FC236}">
                  <a16:creationId xmlns:a16="http://schemas.microsoft.com/office/drawing/2014/main" id="{F6DEF470-C8EE-D5B2-382D-15D005933E37}"/>
                </a:ext>
              </a:extLst>
            </p:cNvPr>
            <p:cNvSpPr/>
            <p:nvPr/>
          </p:nvSpPr>
          <p:spPr>
            <a:xfrm>
              <a:off x="3942307" y="6349264"/>
              <a:ext cx="2680142" cy="519488"/>
            </a:xfrm>
            <a:custGeom>
              <a:avLst/>
              <a:gdLst>
                <a:gd name="f0" fmla="val w"/>
                <a:gd name="f1" fmla="val h"/>
                <a:gd name="f2" fmla="val 0"/>
                <a:gd name="f3" fmla="val 969881"/>
                <a:gd name="f4" fmla="val 187992"/>
                <a:gd name="f5" fmla="val 17332"/>
                <a:gd name="f6" fmla="val 952550"/>
                <a:gd name="f7" fmla="val 957146"/>
                <a:gd name="f8" fmla="val 961555"/>
                <a:gd name="f9" fmla="val 1826"/>
                <a:gd name="f10" fmla="val 964805"/>
                <a:gd name="f11" fmla="val 5076"/>
                <a:gd name="f12" fmla="val 968055"/>
                <a:gd name="f13" fmla="val 8327"/>
                <a:gd name="f14" fmla="val 12735"/>
                <a:gd name="f15" fmla="val 170660"/>
                <a:gd name="f16" fmla="val 175257"/>
                <a:gd name="f17" fmla="val 179665"/>
                <a:gd name="f18" fmla="val 182915"/>
                <a:gd name="f19" fmla="val 186166"/>
                <a:gd name="f20" fmla="*/ f0 1 969881"/>
                <a:gd name="f21" fmla="*/ f1 1 187992"/>
                <a:gd name="f22" fmla="val f2"/>
                <a:gd name="f23" fmla="val f3"/>
                <a:gd name="f24" fmla="val f4"/>
                <a:gd name="f25" fmla="+- f24 0 f22"/>
                <a:gd name="f26" fmla="+- f23 0 f22"/>
                <a:gd name="f27" fmla="*/ f26 1 969881"/>
                <a:gd name="f28" fmla="*/ f25 1 18799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69881" h="187992">
                  <a:moveTo>
                    <a:pt x="f5" y="f2"/>
                  </a:moveTo>
                  <a:lnTo>
                    <a:pt x="f6" y="f2"/>
                  </a:lnTo>
                  <a:cubicBezTo>
                    <a:pt x="f7" y="f2"/>
                    <a:pt x="f8" y="f9"/>
                    <a:pt x="f10" y="f11"/>
                  </a:cubicBezTo>
                  <a:cubicBezTo>
                    <a:pt x="f12" y="f13"/>
                    <a:pt x="f3" y="f14"/>
                    <a:pt x="f3" y="f5"/>
                  </a:cubicBezTo>
                  <a:lnTo>
                    <a:pt x="f3" y="f15"/>
                  </a:lnTo>
                  <a:cubicBezTo>
                    <a:pt x="f3" y="f16"/>
                    <a:pt x="f12" y="f17"/>
                    <a:pt x="f10" y="f18"/>
                  </a:cubicBezTo>
                  <a:cubicBezTo>
                    <a:pt x="f8" y="f19"/>
                    <a:pt x="f7" y="f4"/>
                    <a:pt x="f6" y="f4"/>
                  </a:cubicBezTo>
                  <a:lnTo>
                    <a:pt x="f5" y="f4"/>
                  </a:lnTo>
                  <a:cubicBezTo>
                    <a:pt x="f14" y="f4"/>
                    <a:pt x="f13" y="f19"/>
                    <a:pt x="f11" y="f18"/>
                  </a:cubicBezTo>
                  <a:cubicBezTo>
                    <a:pt x="f9" y="f17"/>
                    <a:pt x="f2" y="f16"/>
                    <a:pt x="f2" y="f15"/>
                  </a:cubicBezTo>
                  <a:lnTo>
                    <a:pt x="f2" y="f5"/>
                  </a:lnTo>
                  <a:cubicBezTo>
                    <a:pt x="f2" y="f14"/>
                    <a:pt x="f9" y="f13"/>
                    <a:pt x="f11" y="f11"/>
                  </a:cubicBezTo>
                  <a:cubicBezTo>
                    <a:pt x="f13" y="f9"/>
                    <a:pt x="f14" y="f2"/>
                    <a:pt x="f5" y="f2"/>
                  </a:cubicBezTo>
                  <a:close/>
                </a:path>
              </a:pathLst>
            </a:custGeom>
            <a:solidFill>
              <a:srgbClr val="68BF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8" name="TextBox 48">
              <a:extLst>
                <a:ext uri="{FF2B5EF4-FFF2-40B4-BE49-F238E27FC236}">
                  <a16:creationId xmlns:a16="http://schemas.microsoft.com/office/drawing/2014/main" id="{08E3A7CD-9856-E138-D51C-123F88B793BF}"/>
                </a:ext>
              </a:extLst>
            </p:cNvPr>
            <p:cNvSpPr txBox="1"/>
            <p:nvPr/>
          </p:nvSpPr>
          <p:spPr>
            <a:xfrm>
              <a:off x="3942307" y="6270296"/>
              <a:ext cx="2680142" cy="598456"/>
            </a:xfrm>
            <a:prstGeom prst="rect">
              <a:avLst/>
            </a:prstGeom>
            <a:noFill/>
            <a:ln cap="flat">
              <a:noFill/>
            </a:ln>
          </p:spPr>
          <p:txBody>
            <a:bodyPr vert="horz" wrap="square" lIns="50310" tIns="50310" rIns="50310" bIns="50310" anchor="ctr" anchorCtr="0" compatLnSpc="1">
              <a:noAutofit/>
            </a:bodyPr>
            <a:lstStyle/>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599" b="1" i="0" u="none" strike="noStrike" kern="1200" cap="none" spc="0" baseline="0">
                  <a:solidFill>
                    <a:srgbClr val="FFFFFF"/>
                  </a:solidFill>
                  <a:uFillTx/>
                  <a:latin typeface="Open Sans Bold"/>
                  <a:ea typeface="Open Sans Bold"/>
                  <a:cs typeface="Open Sans Bold"/>
                </a:rPr>
                <a:t>Mobile Network</a:t>
              </a:r>
            </a:p>
          </p:txBody>
        </p:sp>
      </p:grpSp>
      <p:sp>
        <p:nvSpPr>
          <p:cNvPr id="49" name="TextBox 49">
            <a:extLst>
              <a:ext uri="{FF2B5EF4-FFF2-40B4-BE49-F238E27FC236}">
                <a16:creationId xmlns:a16="http://schemas.microsoft.com/office/drawing/2014/main" id="{99B34963-4D4B-B26B-6FFF-7C66D4D61A5F}"/>
              </a:ext>
            </a:extLst>
          </p:cNvPr>
          <p:cNvSpPr txBox="1"/>
          <p:nvPr/>
        </p:nvSpPr>
        <p:spPr>
          <a:xfrm>
            <a:off x="3978261" y="6993852"/>
            <a:ext cx="3118387" cy="266840"/>
          </a:xfrm>
          <a:prstGeom prst="rect">
            <a:avLst/>
          </a:prstGeom>
          <a:noFill/>
          <a:ln cap="flat">
            <a:noFill/>
          </a:ln>
        </p:spPr>
        <p:txBody>
          <a:bodyPr vert="horz" wrap="square" lIns="0" tIns="0" rIns="0" bIns="0" anchor="t" anchorCtr="0" compatLnSpc="1">
            <a:spAutoFit/>
          </a:bodyPr>
          <a:lstStyle/>
          <a:p>
            <a:pPr marL="256571" marR="0" lvl="1" indent="-128290" algn="just" defTabSz="914400" rtl="0" fontAlgn="auto" hangingPunct="1">
              <a:lnSpc>
                <a:spcPts val="2375"/>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188" b="0" i="0" u="none" strike="noStrike" kern="1200" cap="none" spc="-45" baseline="0">
                <a:solidFill>
                  <a:srgbClr val="464646"/>
                </a:solidFill>
                <a:uFillTx/>
                <a:latin typeface="Open Sans"/>
                <a:ea typeface="Open Sans"/>
                <a:cs typeface="Open Sans"/>
              </a:rPr>
              <a:t>Recommendations:</a:t>
            </a:r>
          </a:p>
        </p:txBody>
      </p:sp>
      <p:grpSp>
        <p:nvGrpSpPr>
          <p:cNvPr id="50" name="Group 50">
            <a:extLst>
              <a:ext uri="{FF2B5EF4-FFF2-40B4-BE49-F238E27FC236}">
                <a16:creationId xmlns:a16="http://schemas.microsoft.com/office/drawing/2014/main" id="{96F4C01C-3E32-B439-837C-CB8740026EF4}"/>
              </a:ext>
            </a:extLst>
          </p:cNvPr>
          <p:cNvGrpSpPr/>
          <p:nvPr/>
        </p:nvGrpSpPr>
        <p:grpSpPr>
          <a:xfrm>
            <a:off x="3942307" y="3851352"/>
            <a:ext cx="2680142" cy="591744"/>
            <a:chOff x="3942307" y="3851352"/>
            <a:chExt cx="2680142" cy="591744"/>
          </a:xfrm>
        </p:grpSpPr>
        <p:sp>
          <p:nvSpPr>
            <p:cNvPr id="51" name="Freeform 51">
              <a:extLst>
                <a:ext uri="{FF2B5EF4-FFF2-40B4-BE49-F238E27FC236}">
                  <a16:creationId xmlns:a16="http://schemas.microsoft.com/office/drawing/2014/main" id="{0E3DB19E-6471-1D19-126D-D0812F97726D}"/>
                </a:ext>
              </a:extLst>
            </p:cNvPr>
            <p:cNvSpPr/>
            <p:nvPr/>
          </p:nvSpPr>
          <p:spPr>
            <a:xfrm>
              <a:off x="3942307" y="3930310"/>
              <a:ext cx="2680142" cy="512777"/>
            </a:xfrm>
            <a:custGeom>
              <a:avLst/>
              <a:gdLst>
                <a:gd name="f0" fmla="val w"/>
                <a:gd name="f1" fmla="val h"/>
                <a:gd name="f2" fmla="val 0"/>
                <a:gd name="f3" fmla="val 969881"/>
                <a:gd name="f4" fmla="val 185563"/>
                <a:gd name="f5" fmla="val 17332"/>
                <a:gd name="f6" fmla="val 952550"/>
                <a:gd name="f7" fmla="val 957146"/>
                <a:gd name="f8" fmla="val 961555"/>
                <a:gd name="f9" fmla="val 1826"/>
                <a:gd name="f10" fmla="val 964805"/>
                <a:gd name="f11" fmla="val 5076"/>
                <a:gd name="f12" fmla="val 968055"/>
                <a:gd name="f13" fmla="val 8327"/>
                <a:gd name="f14" fmla="val 12735"/>
                <a:gd name="f15" fmla="val 168231"/>
                <a:gd name="f16" fmla="val 172827"/>
                <a:gd name="f17" fmla="val 177236"/>
                <a:gd name="f18" fmla="val 180486"/>
                <a:gd name="f19" fmla="val 183737"/>
                <a:gd name="f20" fmla="*/ f0 1 969881"/>
                <a:gd name="f21" fmla="*/ f1 1 185563"/>
                <a:gd name="f22" fmla="val f2"/>
                <a:gd name="f23" fmla="val f3"/>
                <a:gd name="f24" fmla="val f4"/>
                <a:gd name="f25" fmla="+- f24 0 f22"/>
                <a:gd name="f26" fmla="+- f23 0 f22"/>
                <a:gd name="f27" fmla="*/ f26 1 969881"/>
                <a:gd name="f28" fmla="*/ f25 1 18556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69881" h="185563">
                  <a:moveTo>
                    <a:pt x="f5" y="f2"/>
                  </a:moveTo>
                  <a:lnTo>
                    <a:pt x="f6" y="f2"/>
                  </a:lnTo>
                  <a:cubicBezTo>
                    <a:pt x="f7" y="f2"/>
                    <a:pt x="f8" y="f9"/>
                    <a:pt x="f10" y="f11"/>
                  </a:cubicBezTo>
                  <a:cubicBezTo>
                    <a:pt x="f12" y="f13"/>
                    <a:pt x="f3" y="f14"/>
                    <a:pt x="f3" y="f5"/>
                  </a:cubicBezTo>
                  <a:lnTo>
                    <a:pt x="f3" y="f15"/>
                  </a:lnTo>
                  <a:cubicBezTo>
                    <a:pt x="f3" y="f16"/>
                    <a:pt x="f12" y="f17"/>
                    <a:pt x="f10" y="f18"/>
                  </a:cubicBezTo>
                  <a:cubicBezTo>
                    <a:pt x="f8" y="f19"/>
                    <a:pt x="f7" y="f4"/>
                    <a:pt x="f6" y="f4"/>
                  </a:cubicBezTo>
                  <a:lnTo>
                    <a:pt x="f5" y="f4"/>
                  </a:lnTo>
                  <a:cubicBezTo>
                    <a:pt x="f14" y="f4"/>
                    <a:pt x="f13" y="f19"/>
                    <a:pt x="f11" y="f18"/>
                  </a:cubicBezTo>
                  <a:cubicBezTo>
                    <a:pt x="f9" y="f17"/>
                    <a:pt x="f2" y="f16"/>
                    <a:pt x="f2" y="f15"/>
                  </a:cubicBezTo>
                  <a:lnTo>
                    <a:pt x="f2" y="f5"/>
                  </a:lnTo>
                  <a:cubicBezTo>
                    <a:pt x="f2" y="f14"/>
                    <a:pt x="f9" y="f13"/>
                    <a:pt x="f11" y="f11"/>
                  </a:cubicBezTo>
                  <a:cubicBezTo>
                    <a:pt x="f13" y="f9"/>
                    <a:pt x="f14" y="f2"/>
                    <a:pt x="f5" y="f2"/>
                  </a:cubicBezTo>
                  <a:close/>
                </a:path>
              </a:pathLst>
            </a:custGeom>
            <a:solidFill>
              <a:srgbClr val="68BF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2" name="TextBox 52">
              <a:extLst>
                <a:ext uri="{FF2B5EF4-FFF2-40B4-BE49-F238E27FC236}">
                  <a16:creationId xmlns:a16="http://schemas.microsoft.com/office/drawing/2014/main" id="{774D3161-329F-2B16-237B-800AF43E6ABA}"/>
                </a:ext>
              </a:extLst>
            </p:cNvPr>
            <p:cNvSpPr txBox="1"/>
            <p:nvPr/>
          </p:nvSpPr>
          <p:spPr>
            <a:xfrm>
              <a:off x="3942307" y="3851352"/>
              <a:ext cx="2680142" cy="591744"/>
            </a:xfrm>
            <a:prstGeom prst="rect">
              <a:avLst/>
            </a:prstGeom>
            <a:noFill/>
            <a:ln cap="flat">
              <a:noFill/>
            </a:ln>
          </p:spPr>
          <p:txBody>
            <a:bodyPr vert="horz" wrap="square" lIns="50310" tIns="50310" rIns="50310" bIns="50310" anchor="ctr" anchorCtr="0" compatLnSpc="1">
              <a:noAutofit/>
            </a:bodyPr>
            <a:lstStyle/>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599" b="1" i="0" u="none" strike="noStrike" kern="1200" cap="none" spc="0" baseline="0">
                  <a:solidFill>
                    <a:srgbClr val="FFFFFF"/>
                  </a:solidFill>
                  <a:uFillTx/>
                  <a:latin typeface="Open Sans Bold"/>
                  <a:ea typeface="Open Sans Bold"/>
                  <a:cs typeface="Open Sans Bold"/>
                </a:rPr>
                <a:t>Everyday Services</a:t>
              </a:r>
            </a:p>
          </p:txBody>
        </p:sp>
      </p:grpSp>
      <p:sp>
        <p:nvSpPr>
          <p:cNvPr id="53" name="TextBox 53">
            <a:extLst>
              <a:ext uri="{FF2B5EF4-FFF2-40B4-BE49-F238E27FC236}">
                <a16:creationId xmlns:a16="http://schemas.microsoft.com/office/drawing/2014/main" id="{323EE4B3-DE6D-552F-8E18-6EC4766FA677}"/>
              </a:ext>
            </a:extLst>
          </p:cNvPr>
          <p:cNvSpPr txBox="1"/>
          <p:nvPr/>
        </p:nvSpPr>
        <p:spPr>
          <a:xfrm>
            <a:off x="526822" y="1040568"/>
            <a:ext cx="6690399" cy="278133"/>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45" baseline="0">
                <a:solidFill>
                  <a:srgbClr val="464646"/>
                </a:solidFill>
                <a:uFillTx/>
                <a:latin typeface="Open Sans Italics"/>
                <a:ea typeface="Open Sans Italics"/>
                <a:cs typeface="Open Sans Italics"/>
              </a:rPr>
              <a:t>Fill in the relevant sections for your local area. Leave blank any sections that are not applicable.</a:t>
            </a:r>
          </a:p>
        </p:txBody>
      </p:sp>
      <p:sp>
        <p:nvSpPr>
          <p:cNvPr id="54" name="TextBox 54">
            <a:extLst>
              <a:ext uri="{FF2B5EF4-FFF2-40B4-BE49-F238E27FC236}">
                <a16:creationId xmlns:a16="http://schemas.microsoft.com/office/drawing/2014/main" id="{8EDE8728-26CD-9C6D-EC98-F3CC3E69923C}"/>
              </a:ext>
            </a:extLst>
          </p:cNvPr>
          <p:cNvSpPr txBox="1"/>
          <p:nvPr/>
        </p:nvSpPr>
        <p:spPr>
          <a:xfrm>
            <a:off x="221613" y="546536"/>
            <a:ext cx="7108499" cy="511807"/>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416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224" baseline="0">
                <a:solidFill>
                  <a:srgbClr val="464646"/>
                </a:solidFill>
                <a:uFillTx/>
                <a:latin typeface="Open Sans Bold"/>
                <a:ea typeface="Open Sans Bold"/>
                <a:cs typeface="Open Sans Bold"/>
              </a:rPr>
              <a:t>Local Services &amp; Orientation Guide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82">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CD85231A-E97D-F63D-BFEF-24329B68C0A0}"/>
              </a:ext>
            </a:extLst>
          </p:cNvPr>
          <p:cNvGrpSpPr/>
          <p:nvPr/>
        </p:nvGrpSpPr>
        <p:grpSpPr>
          <a:xfrm>
            <a:off x="220050" y="1963225"/>
            <a:ext cx="3369280" cy="1905262"/>
            <a:chOff x="220050" y="1963225"/>
            <a:chExt cx="3369280" cy="1905262"/>
          </a:xfrm>
        </p:grpSpPr>
        <p:sp>
          <p:nvSpPr>
            <p:cNvPr id="3" name="Freeform 5">
              <a:extLst>
                <a:ext uri="{FF2B5EF4-FFF2-40B4-BE49-F238E27FC236}">
                  <a16:creationId xmlns:a16="http://schemas.microsoft.com/office/drawing/2014/main" id="{47CB4033-E4FC-3E6E-22C1-50B09711DB0A}"/>
                </a:ext>
              </a:extLst>
            </p:cNvPr>
            <p:cNvSpPr/>
            <p:nvPr/>
          </p:nvSpPr>
          <p:spPr>
            <a:xfrm>
              <a:off x="220050" y="2015867"/>
              <a:ext cx="3369280" cy="1852620"/>
            </a:xfrm>
            <a:custGeom>
              <a:avLst/>
              <a:gdLst>
                <a:gd name="f0" fmla="val w"/>
                <a:gd name="f1" fmla="val h"/>
                <a:gd name="f2" fmla="val 0"/>
                <a:gd name="f3" fmla="val 1219267"/>
                <a:gd name="f4" fmla="val 670420"/>
                <a:gd name="f5" fmla="*/ f0 1 1219267"/>
                <a:gd name="f6" fmla="*/ f1 1 670420"/>
                <a:gd name="f7" fmla="val f2"/>
                <a:gd name="f8" fmla="val f3"/>
                <a:gd name="f9" fmla="val f4"/>
                <a:gd name="f10" fmla="+- f9 0 f7"/>
                <a:gd name="f11" fmla="+- f8 0 f7"/>
                <a:gd name="f12" fmla="*/ f11 1 1219267"/>
                <a:gd name="f13" fmla="*/ f10 1 67042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219267" h="670420">
                  <a:moveTo>
                    <a:pt x="f2" y="f2"/>
                  </a:moveTo>
                  <a:lnTo>
                    <a:pt x="f3" y="f2"/>
                  </a:lnTo>
                  <a:lnTo>
                    <a:pt x="f3" y="f4"/>
                  </a:lnTo>
                  <a:lnTo>
                    <a:pt x="f2" y="f4"/>
                  </a:lnTo>
                  <a:close/>
                </a:path>
              </a:pathLst>
            </a:custGeom>
            <a:solidFill>
              <a:srgbClr val="E7F8F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 name="TextBox 6">
              <a:extLst>
                <a:ext uri="{FF2B5EF4-FFF2-40B4-BE49-F238E27FC236}">
                  <a16:creationId xmlns:a16="http://schemas.microsoft.com/office/drawing/2014/main" id="{C91A42A1-6B7E-0084-2D3D-0C42B5736416}"/>
                </a:ext>
              </a:extLst>
            </p:cNvPr>
            <p:cNvSpPr txBox="1"/>
            <p:nvPr/>
          </p:nvSpPr>
          <p:spPr>
            <a:xfrm>
              <a:off x="220050" y="1963225"/>
              <a:ext cx="3369280" cy="1905262"/>
            </a:xfrm>
            <a:prstGeom prst="rect">
              <a:avLst/>
            </a:prstGeom>
            <a:noFill/>
            <a:ln cap="flat">
              <a:noFill/>
            </a:ln>
          </p:spPr>
          <p:txBody>
            <a:bodyPr vert="horz" wrap="square" lIns="50310" tIns="50310" rIns="50310" bIns="50310"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5" name="Group 7">
            <a:extLst>
              <a:ext uri="{FF2B5EF4-FFF2-40B4-BE49-F238E27FC236}">
                <a16:creationId xmlns:a16="http://schemas.microsoft.com/office/drawing/2014/main" id="{97B7C215-4FE4-9434-B0BB-24B77266D557}"/>
              </a:ext>
            </a:extLst>
          </p:cNvPr>
          <p:cNvGrpSpPr/>
          <p:nvPr/>
        </p:nvGrpSpPr>
        <p:grpSpPr>
          <a:xfrm>
            <a:off x="220050" y="1460543"/>
            <a:ext cx="2660190" cy="564477"/>
            <a:chOff x="220050" y="1460543"/>
            <a:chExt cx="2660190" cy="564477"/>
          </a:xfrm>
        </p:grpSpPr>
        <p:sp>
          <p:nvSpPr>
            <p:cNvPr id="6" name="Freeform 8">
              <a:extLst>
                <a:ext uri="{FF2B5EF4-FFF2-40B4-BE49-F238E27FC236}">
                  <a16:creationId xmlns:a16="http://schemas.microsoft.com/office/drawing/2014/main" id="{72E3190C-342F-8BAF-223F-7AE2EE8146EA}"/>
                </a:ext>
              </a:extLst>
            </p:cNvPr>
            <p:cNvSpPr/>
            <p:nvPr/>
          </p:nvSpPr>
          <p:spPr>
            <a:xfrm>
              <a:off x="220050" y="1539502"/>
              <a:ext cx="2660190" cy="485509"/>
            </a:xfrm>
            <a:custGeom>
              <a:avLst/>
              <a:gdLst>
                <a:gd name="f0" fmla="val w"/>
                <a:gd name="f1" fmla="val h"/>
                <a:gd name="f2" fmla="val 0"/>
                <a:gd name="f3" fmla="val 962663"/>
                <a:gd name="f4" fmla="val 175696"/>
                <a:gd name="f5" fmla="val 17462"/>
                <a:gd name="f6" fmla="val 945202"/>
                <a:gd name="f7" fmla="val 954845"/>
                <a:gd name="f8" fmla="val 7818"/>
                <a:gd name="f9" fmla="val 158235"/>
                <a:gd name="f10" fmla="val 162866"/>
                <a:gd name="f11" fmla="val 960824"/>
                <a:gd name="f12" fmla="val 167307"/>
                <a:gd name="f13" fmla="val 957549"/>
                <a:gd name="f14" fmla="val 170582"/>
                <a:gd name="f15" fmla="val 954274"/>
                <a:gd name="f16" fmla="val 173857"/>
                <a:gd name="f17" fmla="val 949833"/>
                <a:gd name="f18" fmla="val 167878"/>
                <a:gd name="f19" fmla="*/ f0 1 962663"/>
                <a:gd name="f20" fmla="*/ f1 1 175696"/>
                <a:gd name="f21" fmla="val f2"/>
                <a:gd name="f22" fmla="val f3"/>
                <a:gd name="f23" fmla="val f4"/>
                <a:gd name="f24" fmla="+- f23 0 f21"/>
                <a:gd name="f25" fmla="+- f22 0 f21"/>
                <a:gd name="f26" fmla="*/ f25 1 962663"/>
                <a:gd name="f27" fmla="*/ f24 1 175696"/>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962663" h="175696">
                  <a:moveTo>
                    <a:pt x="f5" y="f2"/>
                  </a:moveTo>
                  <a:lnTo>
                    <a:pt x="f6" y="f2"/>
                  </a:lnTo>
                  <a:cubicBezTo>
                    <a:pt x="f7" y="f2"/>
                    <a:pt x="f3" y="f8"/>
                    <a:pt x="f3" y="f5"/>
                  </a:cubicBezTo>
                  <a:lnTo>
                    <a:pt x="f3" y="f9"/>
                  </a:lnTo>
                  <a:cubicBezTo>
                    <a:pt x="f3" y="f10"/>
                    <a:pt x="f11" y="f12"/>
                    <a:pt x="f13" y="f14"/>
                  </a:cubicBezTo>
                  <a:cubicBezTo>
                    <a:pt x="f15" y="f16"/>
                    <a:pt x="f17" y="f4"/>
                    <a:pt x="f6" y="f4"/>
                  </a:cubicBezTo>
                  <a:lnTo>
                    <a:pt x="f5" y="f4"/>
                  </a:lnTo>
                  <a:cubicBezTo>
                    <a:pt x="f8" y="f4"/>
                    <a:pt x="f2" y="f18"/>
                    <a:pt x="f2" y="f9"/>
                  </a:cubicBezTo>
                  <a:lnTo>
                    <a:pt x="f2" y="f5"/>
                  </a:lnTo>
                  <a:cubicBezTo>
                    <a:pt x="f2" y="f8"/>
                    <a:pt x="f8" y="f2"/>
                    <a:pt x="f5" y="f2"/>
                  </a:cubicBezTo>
                  <a:close/>
                </a:path>
              </a:pathLst>
            </a:custGeom>
            <a:solidFill>
              <a:srgbClr val="68BF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TextBox 9">
              <a:extLst>
                <a:ext uri="{FF2B5EF4-FFF2-40B4-BE49-F238E27FC236}">
                  <a16:creationId xmlns:a16="http://schemas.microsoft.com/office/drawing/2014/main" id="{7D26F830-34A6-BA7D-D07B-8DBC071AEA99}"/>
                </a:ext>
              </a:extLst>
            </p:cNvPr>
            <p:cNvSpPr txBox="1"/>
            <p:nvPr/>
          </p:nvSpPr>
          <p:spPr>
            <a:xfrm>
              <a:off x="220050" y="1460543"/>
              <a:ext cx="2660190" cy="564477"/>
            </a:xfrm>
            <a:prstGeom prst="rect">
              <a:avLst/>
            </a:prstGeom>
            <a:noFill/>
            <a:ln cap="flat">
              <a:noFill/>
            </a:ln>
          </p:spPr>
          <p:txBody>
            <a:bodyPr vert="horz" wrap="square" lIns="50310" tIns="50310" rIns="50310" bIns="50310" anchor="ctr" anchorCtr="0" compatLnSpc="1">
              <a:noAutofit/>
            </a:bodyPr>
            <a:lstStyle/>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599" b="1" i="0" u="none" strike="noStrike" kern="1200" cap="none" spc="0" baseline="0">
                  <a:solidFill>
                    <a:srgbClr val="FFFFFF"/>
                  </a:solidFill>
                  <a:uFillTx/>
                  <a:latin typeface="Open Sans Bold"/>
                  <a:ea typeface="Open Sans Bold"/>
                  <a:cs typeface="Open Sans Bold"/>
                </a:rPr>
                <a:t>Childcare Options</a:t>
              </a:r>
            </a:p>
          </p:txBody>
        </p:sp>
      </p:grpSp>
      <p:sp>
        <p:nvSpPr>
          <p:cNvPr id="8" name="TextBox 10">
            <a:extLst>
              <a:ext uri="{FF2B5EF4-FFF2-40B4-BE49-F238E27FC236}">
                <a16:creationId xmlns:a16="http://schemas.microsoft.com/office/drawing/2014/main" id="{707419E4-66D3-F0EF-CEEE-EB922AB6B409}"/>
              </a:ext>
            </a:extLst>
          </p:cNvPr>
          <p:cNvSpPr txBox="1"/>
          <p:nvPr/>
        </p:nvSpPr>
        <p:spPr>
          <a:xfrm>
            <a:off x="265998" y="2001740"/>
            <a:ext cx="3233546" cy="2106933"/>
          </a:xfrm>
          <a:prstGeom prst="rect">
            <a:avLst/>
          </a:prstGeom>
          <a:noFill/>
          <a:ln cap="flat">
            <a:noFill/>
          </a:ln>
        </p:spPr>
        <p:txBody>
          <a:bodyPr vert="horz" wrap="square" lIns="0" tIns="0" rIns="0" bIns="0" anchor="t" anchorCtr="0" compatLnSpc="1">
            <a:spAutoFit/>
          </a:bodyPr>
          <a:lstStyle/>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Daycare/nursery overview:</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Typical opening hours:</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Registration procedures (link to official source):</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p:txBody>
      </p:sp>
      <p:grpSp>
        <p:nvGrpSpPr>
          <p:cNvPr id="9" name="Group 11">
            <a:extLst>
              <a:ext uri="{FF2B5EF4-FFF2-40B4-BE49-F238E27FC236}">
                <a16:creationId xmlns:a16="http://schemas.microsoft.com/office/drawing/2014/main" id="{B22CB929-819D-FBE5-3DD6-3D2894C118B1}"/>
              </a:ext>
            </a:extLst>
          </p:cNvPr>
          <p:cNvGrpSpPr/>
          <p:nvPr/>
        </p:nvGrpSpPr>
        <p:grpSpPr>
          <a:xfrm>
            <a:off x="191685" y="4368536"/>
            <a:ext cx="3426000" cy="1905262"/>
            <a:chOff x="191685" y="4368536"/>
            <a:chExt cx="3426000" cy="1905262"/>
          </a:xfrm>
        </p:grpSpPr>
        <p:sp>
          <p:nvSpPr>
            <p:cNvPr id="10" name="Freeform 12">
              <a:extLst>
                <a:ext uri="{FF2B5EF4-FFF2-40B4-BE49-F238E27FC236}">
                  <a16:creationId xmlns:a16="http://schemas.microsoft.com/office/drawing/2014/main" id="{C4BD5870-7988-9572-C5E9-064BF79DC533}"/>
                </a:ext>
              </a:extLst>
            </p:cNvPr>
            <p:cNvSpPr/>
            <p:nvPr/>
          </p:nvSpPr>
          <p:spPr>
            <a:xfrm>
              <a:off x="191685" y="4421178"/>
              <a:ext cx="3426000" cy="1852620"/>
            </a:xfrm>
            <a:custGeom>
              <a:avLst/>
              <a:gdLst>
                <a:gd name="f0" fmla="val w"/>
                <a:gd name="f1" fmla="val h"/>
                <a:gd name="f2" fmla="val 0"/>
                <a:gd name="f3" fmla="val 1239791"/>
                <a:gd name="f4" fmla="val 670420"/>
                <a:gd name="f5" fmla="*/ f0 1 1239791"/>
                <a:gd name="f6" fmla="*/ f1 1 670420"/>
                <a:gd name="f7" fmla="val f2"/>
                <a:gd name="f8" fmla="val f3"/>
                <a:gd name="f9" fmla="val f4"/>
                <a:gd name="f10" fmla="+- f9 0 f7"/>
                <a:gd name="f11" fmla="+- f8 0 f7"/>
                <a:gd name="f12" fmla="*/ f11 1 1239791"/>
                <a:gd name="f13" fmla="*/ f10 1 67042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239791" h="670420">
                  <a:moveTo>
                    <a:pt x="f2" y="f2"/>
                  </a:moveTo>
                  <a:lnTo>
                    <a:pt x="f3" y="f2"/>
                  </a:lnTo>
                  <a:lnTo>
                    <a:pt x="f3" y="f4"/>
                  </a:lnTo>
                  <a:lnTo>
                    <a:pt x="f2" y="f4"/>
                  </a:lnTo>
                  <a:close/>
                </a:path>
              </a:pathLst>
            </a:custGeom>
            <a:solidFill>
              <a:srgbClr val="E7F8F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1" name="TextBox 13">
              <a:extLst>
                <a:ext uri="{FF2B5EF4-FFF2-40B4-BE49-F238E27FC236}">
                  <a16:creationId xmlns:a16="http://schemas.microsoft.com/office/drawing/2014/main" id="{192C4695-EC22-B3DB-1BEE-F168D70EAF8D}"/>
                </a:ext>
              </a:extLst>
            </p:cNvPr>
            <p:cNvSpPr txBox="1"/>
            <p:nvPr/>
          </p:nvSpPr>
          <p:spPr>
            <a:xfrm>
              <a:off x="191685" y="4368536"/>
              <a:ext cx="3426000" cy="1905262"/>
            </a:xfrm>
            <a:prstGeom prst="rect">
              <a:avLst/>
            </a:prstGeom>
            <a:noFill/>
            <a:ln cap="flat">
              <a:noFill/>
            </a:ln>
          </p:spPr>
          <p:txBody>
            <a:bodyPr vert="horz" wrap="square" lIns="50310" tIns="50310" rIns="50310" bIns="50310"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12" name="Group 14">
            <a:extLst>
              <a:ext uri="{FF2B5EF4-FFF2-40B4-BE49-F238E27FC236}">
                <a16:creationId xmlns:a16="http://schemas.microsoft.com/office/drawing/2014/main" id="{5E79572F-B621-4B66-FAE5-46E74E844AC9}"/>
              </a:ext>
            </a:extLst>
          </p:cNvPr>
          <p:cNvGrpSpPr/>
          <p:nvPr/>
        </p:nvGrpSpPr>
        <p:grpSpPr>
          <a:xfrm>
            <a:off x="191685" y="3967517"/>
            <a:ext cx="3028648" cy="564477"/>
            <a:chOff x="191685" y="3967517"/>
            <a:chExt cx="3028648" cy="564477"/>
          </a:xfrm>
        </p:grpSpPr>
        <p:sp>
          <p:nvSpPr>
            <p:cNvPr id="13" name="Freeform 15">
              <a:extLst>
                <a:ext uri="{FF2B5EF4-FFF2-40B4-BE49-F238E27FC236}">
                  <a16:creationId xmlns:a16="http://schemas.microsoft.com/office/drawing/2014/main" id="{1F8296CE-EAA4-1BF8-5238-F75A3D02603F}"/>
                </a:ext>
              </a:extLst>
            </p:cNvPr>
            <p:cNvSpPr/>
            <p:nvPr/>
          </p:nvSpPr>
          <p:spPr>
            <a:xfrm>
              <a:off x="191685" y="4046485"/>
              <a:ext cx="3028648" cy="485509"/>
            </a:xfrm>
            <a:custGeom>
              <a:avLst/>
              <a:gdLst>
                <a:gd name="f0" fmla="val w"/>
                <a:gd name="f1" fmla="val h"/>
                <a:gd name="f2" fmla="val 0"/>
                <a:gd name="f3" fmla="val 1096000"/>
                <a:gd name="f4" fmla="val 175696"/>
                <a:gd name="f5" fmla="val 15337"/>
                <a:gd name="f6" fmla="val 1080663"/>
                <a:gd name="f7" fmla="val 1089134"/>
                <a:gd name="f8" fmla="val 6867"/>
                <a:gd name="f9" fmla="val 160359"/>
                <a:gd name="f10" fmla="val 164427"/>
                <a:gd name="f11" fmla="val 1094384"/>
                <a:gd name="f12" fmla="val 168328"/>
                <a:gd name="f13" fmla="val 1091508"/>
                <a:gd name="f14" fmla="val 171204"/>
                <a:gd name="f15" fmla="val 1088632"/>
                <a:gd name="f16" fmla="val 174080"/>
                <a:gd name="f17" fmla="val 1084731"/>
                <a:gd name="f18" fmla="val 168829"/>
                <a:gd name="f19" fmla="*/ f0 1 1096000"/>
                <a:gd name="f20" fmla="*/ f1 1 175696"/>
                <a:gd name="f21" fmla="val f2"/>
                <a:gd name="f22" fmla="val f3"/>
                <a:gd name="f23" fmla="val f4"/>
                <a:gd name="f24" fmla="+- f23 0 f21"/>
                <a:gd name="f25" fmla="+- f22 0 f21"/>
                <a:gd name="f26" fmla="*/ f25 1 1096000"/>
                <a:gd name="f27" fmla="*/ f24 1 175696"/>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96000" h="175696">
                  <a:moveTo>
                    <a:pt x="f5" y="f2"/>
                  </a:moveTo>
                  <a:lnTo>
                    <a:pt x="f6" y="f2"/>
                  </a:lnTo>
                  <a:cubicBezTo>
                    <a:pt x="f7" y="f2"/>
                    <a:pt x="f3" y="f8"/>
                    <a:pt x="f3" y="f5"/>
                  </a:cubicBezTo>
                  <a:lnTo>
                    <a:pt x="f3" y="f9"/>
                  </a:lnTo>
                  <a:cubicBezTo>
                    <a:pt x="f3" y="f10"/>
                    <a:pt x="f11" y="f12"/>
                    <a:pt x="f13" y="f14"/>
                  </a:cubicBezTo>
                  <a:cubicBezTo>
                    <a:pt x="f15" y="f16"/>
                    <a:pt x="f17" y="f4"/>
                    <a:pt x="f6" y="f4"/>
                  </a:cubicBezTo>
                  <a:lnTo>
                    <a:pt x="f5" y="f4"/>
                  </a:lnTo>
                  <a:cubicBezTo>
                    <a:pt x="f8" y="f4"/>
                    <a:pt x="f2" y="f18"/>
                    <a:pt x="f2" y="f9"/>
                  </a:cubicBezTo>
                  <a:lnTo>
                    <a:pt x="f2" y="f5"/>
                  </a:lnTo>
                  <a:cubicBezTo>
                    <a:pt x="f2" y="f8"/>
                    <a:pt x="f8" y="f2"/>
                    <a:pt x="f5" y="f2"/>
                  </a:cubicBezTo>
                  <a:close/>
                </a:path>
              </a:pathLst>
            </a:custGeom>
            <a:solidFill>
              <a:srgbClr val="68BF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4" name="TextBox 16">
              <a:extLst>
                <a:ext uri="{FF2B5EF4-FFF2-40B4-BE49-F238E27FC236}">
                  <a16:creationId xmlns:a16="http://schemas.microsoft.com/office/drawing/2014/main" id="{99F32078-B13C-5A38-7F24-5B1EDD6AEE1F}"/>
                </a:ext>
              </a:extLst>
            </p:cNvPr>
            <p:cNvSpPr txBox="1"/>
            <p:nvPr/>
          </p:nvSpPr>
          <p:spPr>
            <a:xfrm>
              <a:off x="191685" y="3967517"/>
              <a:ext cx="3028648" cy="564477"/>
            </a:xfrm>
            <a:prstGeom prst="rect">
              <a:avLst/>
            </a:prstGeom>
            <a:noFill/>
            <a:ln cap="flat">
              <a:noFill/>
            </a:ln>
          </p:spPr>
          <p:txBody>
            <a:bodyPr vert="horz" wrap="square" lIns="50310" tIns="50310" rIns="50310" bIns="50310" anchor="ctr" anchorCtr="0" compatLnSpc="1">
              <a:noAutofit/>
            </a:bodyPr>
            <a:lstStyle/>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599" b="1" i="0" u="none" strike="noStrike" kern="1200" cap="none" spc="0" baseline="0">
                  <a:solidFill>
                    <a:srgbClr val="FFFFFF"/>
                  </a:solidFill>
                  <a:uFillTx/>
                  <a:latin typeface="Open Sans Bold"/>
                  <a:ea typeface="Open Sans Bold"/>
                  <a:cs typeface="Open Sans Bold"/>
                </a:rPr>
                <a:t>Family-Related Practicalities</a:t>
              </a:r>
            </a:p>
          </p:txBody>
        </p:sp>
      </p:grpSp>
      <p:sp>
        <p:nvSpPr>
          <p:cNvPr id="15" name="TextBox 17">
            <a:extLst>
              <a:ext uri="{FF2B5EF4-FFF2-40B4-BE49-F238E27FC236}">
                <a16:creationId xmlns:a16="http://schemas.microsoft.com/office/drawing/2014/main" id="{BCEEF1FD-C1FC-6EB9-F010-0580CD021ACC}"/>
              </a:ext>
            </a:extLst>
          </p:cNvPr>
          <p:cNvSpPr txBox="1"/>
          <p:nvPr/>
        </p:nvSpPr>
        <p:spPr>
          <a:xfrm>
            <a:off x="191685" y="4471662"/>
            <a:ext cx="3267196" cy="1802126"/>
          </a:xfrm>
          <a:prstGeom prst="rect">
            <a:avLst/>
          </a:prstGeom>
          <a:noFill/>
          <a:ln cap="flat">
            <a:noFill/>
          </a:ln>
        </p:spPr>
        <p:txBody>
          <a:bodyPr vert="horz" wrap="square" lIns="0" tIns="0" rIns="0" bIns="0" anchor="t" anchorCtr="0" compatLnSpc="1">
            <a:spAutoFit/>
          </a:bodyPr>
          <a:lstStyle/>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School holiday calendar:</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After-school care options:</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Local parent networks / informal groups:</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p:txBody>
      </p:sp>
      <p:grpSp>
        <p:nvGrpSpPr>
          <p:cNvPr id="16" name="Group 18">
            <a:extLst>
              <a:ext uri="{FF2B5EF4-FFF2-40B4-BE49-F238E27FC236}">
                <a16:creationId xmlns:a16="http://schemas.microsoft.com/office/drawing/2014/main" id="{00AA7331-D087-FC73-0F24-30E53787935C}"/>
              </a:ext>
            </a:extLst>
          </p:cNvPr>
          <p:cNvGrpSpPr/>
          <p:nvPr/>
        </p:nvGrpSpPr>
        <p:grpSpPr>
          <a:xfrm>
            <a:off x="231388" y="6838285"/>
            <a:ext cx="3426000" cy="1905262"/>
            <a:chOff x="231388" y="6838285"/>
            <a:chExt cx="3426000" cy="1905262"/>
          </a:xfrm>
        </p:grpSpPr>
        <p:sp>
          <p:nvSpPr>
            <p:cNvPr id="17" name="Freeform 19">
              <a:extLst>
                <a:ext uri="{FF2B5EF4-FFF2-40B4-BE49-F238E27FC236}">
                  <a16:creationId xmlns:a16="http://schemas.microsoft.com/office/drawing/2014/main" id="{CD713A25-3079-18C9-5F55-BA7702D34A94}"/>
                </a:ext>
              </a:extLst>
            </p:cNvPr>
            <p:cNvSpPr/>
            <p:nvPr/>
          </p:nvSpPr>
          <p:spPr>
            <a:xfrm>
              <a:off x="231388" y="6890927"/>
              <a:ext cx="3426000" cy="1852620"/>
            </a:xfrm>
            <a:custGeom>
              <a:avLst/>
              <a:gdLst>
                <a:gd name="f0" fmla="val w"/>
                <a:gd name="f1" fmla="val h"/>
                <a:gd name="f2" fmla="val 0"/>
                <a:gd name="f3" fmla="val 1239791"/>
                <a:gd name="f4" fmla="val 670420"/>
                <a:gd name="f5" fmla="*/ f0 1 1239791"/>
                <a:gd name="f6" fmla="*/ f1 1 670420"/>
                <a:gd name="f7" fmla="val f2"/>
                <a:gd name="f8" fmla="val f3"/>
                <a:gd name="f9" fmla="val f4"/>
                <a:gd name="f10" fmla="+- f9 0 f7"/>
                <a:gd name="f11" fmla="+- f8 0 f7"/>
                <a:gd name="f12" fmla="*/ f11 1 1239791"/>
                <a:gd name="f13" fmla="*/ f10 1 67042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239791" h="670420">
                  <a:moveTo>
                    <a:pt x="f2" y="f2"/>
                  </a:moveTo>
                  <a:lnTo>
                    <a:pt x="f3" y="f2"/>
                  </a:lnTo>
                  <a:lnTo>
                    <a:pt x="f3" y="f4"/>
                  </a:lnTo>
                  <a:lnTo>
                    <a:pt x="f2" y="f4"/>
                  </a:lnTo>
                  <a:close/>
                </a:path>
              </a:pathLst>
            </a:custGeom>
            <a:solidFill>
              <a:srgbClr val="E7F8F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8" name="TextBox 20">
              <a:extLst>
                <a:ext uri="{FF2B5EF4-FFF2-40B4-BE49-F238E27FC236}">
                  <a16:creationId xmlns:a16="http://schemas.microsoft.com/office/drawing/2014/main" id="{7DD18E70-87BC-E83D-B2CA-A63DBA205D25}"/>
                </a:ext>
              </a:extLst>
            </p:cNvPr>
            <p:cNvSpPr txBox="1"/>
            <p:nvPr/>
          </p:nvSpPr>
          <p:spPr>
            <a:xfrm>
              <a:off x="231388" y="6838285"/>
              <a:ext cx="3426000" cy="1905262"/>
            </a:xfrm>
            <a:prstGeom prst="rect">
              <a:avLst/>
            </a:prstGeom>
            <a:noFill/>
            <a:ln cap="flat">
              <a:noFill/>
            </a:ln>
          </p:spPr>
          <p:txBody>
            <a:bodyPr vert="horz" wrap="square" lIns="50310" tIns="50310" rIns="50310" bIns="50310"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19" name="Group 21">
            <a:extLst>
              <a:ext uri="{FF2B5EF4-FFF2-40B4-BE49-F238E27FC236}">
                <a16:creationId xmlns:a16="http://schemas.microsoft.com/office/drawing/2014/main" id="{33C5A41D-F375-F7C6-FA3A-3AA5B4A78B4C}"/>
              </a:ext>
            </a:extLst>
          </p:cNvPr>
          <p:cNvGrpSpPr/>
          <p:nvPr/>
        </p:nvGrpSpPr>
        <p:grpSpPr>
          <a:xfrm>
            <a:off x="231388" y="6270296"/>
            <a:ext cx="2648852" cy="598456"/>
            <a:chOff x="231388" y="6270296"/>
            <a:chExt cx="2648852" cy="598456"/>
          </a:xfrm>
        </p:grpSpPr>
        <p:sp>
          <p:nvSpPr>
            <p:cNvPr id="20" name="Freeform 22">
              <a:extLst>
                <a:ext uri="{FF2B5EF4-FFF2-40B4-BE49-F238E27FC236}">
                  <a16:creationId xmlns:a16="http://schemas.microsoft.com/office/drawing/2014/main" id="{F3B3702A-23CD-B379-A730-127FB3654576}"/>
                </a:ext>
              </a:extLst>
            </p:cNvPr>
            <p:cNvSpPr/>
            <p:nvPr/>
          </p:nvSpPr>
          <p:spPr>
            <a:xfrm>
              <a:off x="231388" y="6349264"/>
              <a:ext cx="2648852" cy="519488"/>
            </a:xfrm>
            <a:custGeom>
              <a:avLst/>
              <a:gdLst>
                <a:gd name="f0" fmla="val w"/>
                <a:gd name="f1" fmla="val h"/>
                <a:gd name="f2" fmla="val 0"/>
                <a:gd name="f3" fmla="val 958558"/>
                <a:gd name="f4" fmla="val 187992"/>
                <a:gd name="f5" fmla="val 17536"/>
                <a:gd name="f6" fmla="val 941022"/>
                <a:gd name="f7" fmla="val 950707"/>
                <a:gd name="f8" fmla="val 7851"/>
                <a:gd name="f9" fmla="val 170455"/>
                <a:gd name="f10" fmla="val 180140"/>
                <a:gd name="f11" fmla="*/ f0 1 958558"/>
                <a:gd name="f12" fmla="*/ f1 1 187992"/>
                <a:gd name="f13" fmla="val f2"/>
                <a:gd name="f14" fmla="val f3"/>
                <a:gd name="f15" fmla="val f4"/>
                <a:gd name="f16" fmla="+- f15 0 f13"/>
                <a:gd name="f17" fmla="+- f14 0 f13"/>
                <a:gd name="f18" fmla="*/ f17 1 958558"/>
                <a:gd name="f19" fmla="*/ f16 1 187992"/>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958558" h="187992">
                  <a:moveTo>
                    <a:pt x="f5" y="f2"/>
                  </a:moveTo>
                  <a:lnTo>
                    <a:pt x="f6" y="f2"/>
                  </a:lnTo>
                  <a:cubicBezTo>
                    <a:pt x="f7" y="f2"/>
                    <a:pt x="f3" y="f8"/>
                    <a:pt x="f3" y="f5"/>
                  </a:cubicBezTo>
                  <a:lnTo>
                    <a:pt x="f3" y="f9"/>
                  </a:lnTo>
                  <a:cubicBezTo>
                    <a:pt x="f3" y="f10"/>
                    <a:pt x="f7" y="f4"/>
                    <a:pt x="f6" y="f4"/>
                  </a:cubicBezTo>
                  <a:lnTo>
                    <a:pt x="f5" y="f4"/>
                  </a:lnTo>
                  <a:cubicBezTo>
                    <a:pt x="f8" y="f4"/>
                    <a:pt x="f2" y="f10"/>
                    <a:pt x="f2" y="f9"/>
                  </a:cubicBezTo>
                  <a:lnTo>
                    <a:pt x="f2" y="f5"/>
                  </a:lnTo>
                  <a:cubicBezTo>
                    <a:pt x="f2" y="f8"/>
                    <a:pt x="f8" y="f2"/>
                    <a:pt x="f5" y="f2"/>
                  </a:cubicBezTo>
                  <a:close/>
                </a:path>
              </a:pathLst>
            </a:custGeom>
            <a:solidFill>
              <a:srgbClr val="68BF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1" name="TextBox 23">
              <a:extLst>
                <a:ext uri="{FF2B5EF4-FFF2-40B4-BE49-F238E27FC236}">
                  <a16:creationId xmlns:a16="http://schemas.microsoft.com/office/drawing/2014/main" id="{D392ED75-F6FA-A872-8BFF-08E1C385F813}"/>
                </a:ext>
              </a:extLst>
            </p:cNvPr>
            <p:cNvSpPr txBox="1"/>
            <p:nvPr/>
          </p:nvSpPr>
          <p:spPr>
            <a:xfrm>
              <a:off x="231388" y="6270296"/>
              <a:ext cx="2648852" cy="598456"/>
            </a:xfrm>
            <a:prstGeom prst="rect">
              <a:avLst/>
            </a:prstGeom>
            <a:noFill/>
            <a:ln cap="flat">
              <a:noFill/>
            </a:ln>
          </p:spPr>
          <p:txBody>
            <a:bodyPr vert="horz" wrap="square" lIns="50310" tIns="50310" rIns="50310" bIns="50310" anchor="ctr" anchorCtr="0" compatLnSpc="1">
              <a:noAutofit/>
            </a:bodyPr>
            <a:lstStyle/>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599" b="1" i="0" u="none" strike="noStrike" kern="1200" cap="none" spc="0" baseline="0">
                  <a:solidFill>
                    <a:srgbClr val="FFFFFF"/>
                  </a:solidFill>
                  <a:uFillTx/>
                  <a:latin typeface="Open Sans Bold"/>
                  <a:ea typeface="Open Sans Bold"/>
                  <a:cs typeface="Open Sans Bold"/>
                </a:rPr>
                <a:t>Useful Contacts (Official)</a:t>
              </a:r>
            </a:p>
          </p:txBody>
        </p:sp>
      </p:grpSp>
      <p:sp>
        <p:nvSpPr>
          <p:cNvPr id="22" name="TextBox 24">
            <a:extLst>
              <a:ext uri="{FF2B5EF4-FFF2-40B4-BE49-F238E27FC236}">
                <a16:creationId xmlns:a16="http://schemas.microsoft.com/office/drawing/2014/main" id="{531BD561-A085-0914-0032-0317506EA82C}"/>
              </a:ext>
            </a:extLst>
          </p:cNvPr>
          <p:cNvSpPr txBox="1"/>
          <p:nvPr/>
        </p:nvSpPr>
        <p:spPr>
          <a:xfrm>
            <a:off x="293970" y="6876800"/>
            <a:ext cx="3300837" cy="1802126"/>
          </a:xfrm>
          <a:prstGeom prst="rect">
            <a:avLst/>
          </a:prstGeom>
          <a:noFill/>
          <a:ln cap="flat">
            <a:noFill/>
          </a:ln>
        </p:spPr>
        <p:txBody>
          <a:bodyPr vert="horz" wrap="square" lIns="0" tIns="0" rIns="0" bIns="0" anchor="t" anchorCtr="0" compatLnSpc="1">
            <a:spAutoFit/>
          </a:bodyPr>
          <a:lstStyle/>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Municipal family services:</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Education offices:</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Childcare registration platforms:</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p:txBody>
      </p:sp>
      <p:grpSp>
        <p:nvGrpSpPr>
          <p:cNvPr id="23" name="Group 25">
            <a:extLst>
              <a:ext uri="{FF2B5EF4-FFF2-40B4-BE49-F238E27FC236}">
                <a16:creationId xmlns:a16="http://schemas.microsoft.com/office/drawing/2014/main" id="{69828DCE-F162-F0E5-389B-FB19FAC2CACF}"/>
              </a:ext>
            </a:extLst>
          </p:cNvPr>
          <p:cNvGrpSpPr/>
          <p:nvPr/>
        </p:nvGrpSpPr>
        <p:grpSpPr>
          <a:xfrm>
            <a:off x="3874257" y="1963225"/>
            <a:ext cx="3426000" cy="1905262"/>
            <a:chOff x="3874257" y="1963225"/>
            <a:chExt cx="3426000" cy="1905262"/>
          </a:xfrm>
        </p:grpSpPr>
        <p:sp>
          <p:nvSpPr>
            <p:cNvPr id="24" name="Freeform 26">
              <a:extLst>
                <a:ext uri="{FF2B5EF4-FFF2-40B4-BE49-F238E27FC236}">
                  <a16:creationId xmlns:a16="http://schemas.microsoft.com/office/drawing/2014/main" id="{6CF42D75-AC50-1711-E898-E8B77D22B741}"/>
                </a:ext>
              </a:extLst>
            </p:cNvPr>
            <p:cNvSpPr/>
            <p:nvPr/>
          </p:nvSpPr>
          <p:spPr>
            <a:xfrm>
              <a:off x="3874257" y="2015867"/>
              <a:ext cx="3426000" cy="1852620"/>
            </a:xfrm>
            <a:custGeom>
              <a:avLst/>
              <a:gdLst>
                <a:gd name="f0" fmla="val w"/>
                <a:gd name="f1" fmla="val h"/>
                <a:gd name="f2" fmla="val 0"/>
                <a:gd name="f3" fmla="val 1239791"/>
                <a:gd name="f4" fmla="val 670420"/>
                <a:gd name="f5" fmla="*/ f0 1 1239791"/>
                <a:gd name="f6" fmla="*/ f1 1 670420"/>
                <a:gd name="f7" fmla="val f2"/>
                <a:gd name="f8" fmla="val f3"/>
                <a:gd name="f9" fmla="val f4"/>
                <a:gd name="f10" fmla="+- f9 0 f7"/>
                <a:gd name="f11" fmla="+- f8 0 f7"/>
                <a:gd name="f12" fmla="*/ f11 1 1239791"/>
                <a:gd name="f13" fmla="*/ f10 1 67042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239791" h="670420">
                  <a:moveTo>
                    <a:pt x="f2" y="f2"/>
                  </a:moveTo>
                  <a:lnTo>
                    <a:pt x="f3" y="f2"/>
                  </a:lnTo>
                  <a:lnTo>
                    <a:pt x="f3" y="f4"/>
                  </a:lnTo>
                  <a:lnTo>
                    <a:pt x="f2" y="f4"/>
                  </a:lnTo>
                  <a:close/>
                </a:path>
              </a:pathLst>
            </a:custGeom>
            <a:solidFill>
              <a:srgbClr val="E7F8F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5" name="TextBox 27">
              <a:extLst>
                <a:ext uri="{FF2B5EF4-FFF2-40B4-BE49-F238E27FC236}">
                  <a16:creationId xmlns:a16="http://schemas.microsoft.com/office/drawing/2014/main" id="{398F1D35-7638-818C-5D28-A9728F5B6541}"/>
                </a:ext>
              </a:extLst>
            </p:cNvPr>
            <p:cNvSpPr txBox="1"/>
            <p:nvPr/>
          </p:nvSpPr>
          <p:spPr>
            <a:xfrm>
              <a:off x="3874257" y="1963225"/>
              <a:ext cx="3426000" cy="1905262"/>
            </a:xfrm>
            <a:prstGeom prst="rect">
              <a:avLst/>
            </a:prstGeom>
            <a:noFill/>
            <a:ln cap="flat">
              <a:noFill/>
            </a:ln>
          </p:spPr>
          <p:txBody>
            <a:bodyPr vert="horz" wrap="square" lIns="50310" tIns="50310" rIns="50310" bIns="50310"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26" name="Group 28">
            <a:extLst>
              <a:ext uri="{FF2B5EF4-FFF2-40B4-BE49-F238E27FC236}">
                <a16:creationId xmlns:a16="http://schemas.microsoft.com/office/drawing/2014/main" id="{EDE91CAA-2002-6547-2E91-E19146A7D5D0}"/>
              </a:ext>
            </a:extLst>
          </p:cNvPr>
          <p:cNvGrpSpPr/>
          <p:nvPr/>
        </p:nvGrpSpPr>
        <p:grpSpPr>
          <a:xfrm>
            <a:off x="3874257" y="1460543"/>
            <a:ext cx="2680142" cy="564477"/>
            <a:chOff x="3874257" y="1460543"/>
            <a:chExt cx="2680142" cy="564477"/>
          </a:xfrm>
        </p:grpSpPr>
        <p:sp>
          <p:nvSpPr>
            <p:cNvPr id="27" name="Freeform 29">
              <a:extLst>
                <a:ext uri="{FF2B5EF4-FFF2-40B4-BE49-F238E27FC236}">
                  <a16:creationId xmlns:a16="http://schemas.microsoft.com/office/drawing/2014/main" id="{436F4A52-0D9E-9044-A70B-748B6226B965}"/>
                </a:ext>
              </a:extLst>
            </p:cNvPr>
            <p:cNvSpPr/>
            <p:nvPr/>
          </p:nvSpPr>
          <p:spPr>
            <a:xfrm>
              <a:off x="3874257" y="1539502"/>
              <a:ext cx="2680142" cy="485509"/>
            </a:xfrm>
            <a:custGeom>
              <a:avLst/>
              <a:gdLst>
                <a:gd name="f0" fmla="val w"/>
                <a:gd name="f1" fmla="val h"/>
                <a:gd name="f2" fmla="val 0"/>
                <a:gd name="f3" fmla="val 969881"/>
                <a:gd name="f4" fmla="val 175696"/>
                <a:gd name="f5" fmla="val 17332"/>
                <a:gd name="f6" fmla="val 952550"/>
                <a:gd name="f7" fmla="val 957146"/>
                <a:gd name="f8" fmla="val 961555"/>
                <a:gd name="f9" fmla="val 1826"/>
                <a:gd name="f10" fmla="val 964805"/>
                <a:gd name="f11" fmla="val 5076"/>
                <a:gd name="f12" fmla="val 968055"/>
                <a:gd name="f13" fmla="val 8327"/>
                <a:gd name="f14" fmla="val 12735"/>
                <a:gd name="f15" fmla="val 158364"/>
                <a:gd name="f16" fmla="val 162961"/>
                <a:gd name="f17" fmla="val 167370"/>
                <a:gd name="f18" fmla="val 170620"/>
                <a:gd name="f19" fmla="val 173870"/>
                <a:gd name="f20" fmla="*/ f0 1 969881"/>
                <a:gd name="f21" fmla="*/ f1 1 175696"/>
                <a:gd name="f22" fmla="val f2"/>
                <a:gd name="f23" fmla="val f3"/>
                <a:gd name="f24" fmla="val f4"/>
                <a:gd name="f25" fmla="+- f24 0 f22"/>
                <a:gd name="f26" fmla="+- f23 0 f22"/>
                <a:gd name="f27" fmla="*/ f26 1 969881"/>
                <a:gd name="f28" fmla="*/ f25 1 175696"/>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69881" h="175696">
                  <a:moveTo>
                    <a:pt x="f5" y="f2"/>
                  </a:moveTo>
                  <a:lnTo>
                    <a:pt x="f6" y="f2"/>
                  </a:lnTo>
                  <a:cubicBezTo>
                    <a:pt x="f7" y="f2"/>
                    <a:pt x="f8" y="f9"/>
                    <a:pt x="f10" y="f11"/>
                  </a:cubicBezTo>
                  <a:cubicBezTo>
                    <a:pt x="f12" y="f13"/>
                    <a:pt x="f3" y="f14"/>
                    <a:pt x="f3" y="f5"/>
                  </a:cubicBezTo>
                  <a:lnTo>
                    <a:pt x="f3" y="f15"/>
                  </a:lnTo>
                  <a:cubicBezTo>
                    <a:pt x="f3" y="f16"/>
                    <a:pt x="f12" y="f17"/>
                    <a:pt x="f10" y="f18"/>
                  </a:cubicBezTo>
                  <a:cubicBezTo>
                    <a:pt x="f8" y="f19"/>
                    <a:pt x="f7" y="f4"/>
                    <a:pt x="f6" y="f4"/>
                  </a:cubicBezTo>
                  <a:lnTo>
                    <a:pt x="f5" y="f4"/>
                  </a:lnTo>
                  <a:cubicBezTo>
                    <a:pt x="f14" y="f4"/>
                    <a:pt x="f13" y="f19"/>
                    <a:pt x="f11" y="f18"/>
                  </a:cubicBezTo>
                  <a:cubicBezTo>
                    <a:pt x="f9" y="f17"/>
                    <a:pt x="f2" y="f16"/>
                    <a:pt x="f2" y="f15"/>
                  </a:cubicBezTo>
                  <a:lnTo>
                    <a:pt x="f2" y="f5"/>
                  </a:lnTo>
                  <a:cubicBezTo>
                    <a:pt x="f2" y="f14"/>
                    <a:pt x="f9" y="f13"/>
                    <a:pt x="f11" y="f11"/>
                  </a:cubicBezTo>
                  <a:cubicBezTo>
                    <a:pt x="f13" y="f9"/>
                    <a:pt x="f14" y="f2"/>
                    <a:pt x="f5" y="f2"/>
                  </a:cubicBezTo>
                  <a:close/>
                </a:path>
              </a:pathLst>
            </a:custGeom>
            <a:solidFill>
              <a:srgbClr val="68BF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8" name="TextBox 30">
              <a:extLst>
                <a:ext uri="{FF2B5EF4-FFF2-40B4-BE49-F238E27FC236}">
                  <a16:creationId xmlns:a16="http://schemas.microsoft.com/office/drawing/2014/main" id="{4C8F8E1E-EA1A-FA78-C9B1-2F314CF9427E}"/>
                </a:ext>
              </a:extLst>
            </p:cNvPr>
            <p:cNvSpPr txBox="1"/>
            <p:nvPr/>
          </p:nvSpPr>
          <p:spPr>
            <a:xfrm>
              <a:off x="3874257" y="1460543"/>
              <a:ext cx="2680142" cy="564477"/>
            </a:xfrm>
            <a:prstGeom prst="rect">
              <a:avLst/>
            </a:prstGeom>
            <a:noFill/>
            <a:ln cap="flat">
              <a:noFill/>
            </a:ln>
          </p:spPr>
          <p:txBody>
            <a:bodyPr vert="horz" wrap="square" lIns="50310" tIns="50310" rIns="50310" bIns="50310" anchor="ctr" anchorCtr="0" compatLnSpc="1">
              <a:noAutofit/>
            </a:bodyPr>
            <a:lstStyle/>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599" b="1" i="0" u="none" strike="noStrike" kern="1200" cap="none" spc="0" baseline="0">
                  <a:solidFill>
                    <a:srgbClr val="FFFFFF"/>
                  </a:solidFill>
                  <a:uFillTx/>
                  <a:latin typeface="Open Sans Bold"/>
                  <a:ea typeface="Open Sans Bold"/>
                  <a:cs typeface="Open Sans Bold"/>
                </a:rPr>
                <a:t>School System</a:t>
              </a:r>
            </a:p>
          </p:txBody>
        </p:sp>
      </p:grpSp>
      <p:sp>
        <p:nvSpPr>
          <p:cNvPr id="29" name="TextBox 31">
            <a:extLst>
              <a:ext uri="{FF2B5EF4-FFF2-40B4-BE49-F238E27FC236}">
                <a16:creationId xmlns:a16="http://schemas.microsoft.com/office/drawing/2014/main" id="{12F645E4-E659-87C2-6FC6-93A089AA963E}"/>
              </a:ext>
            </a:extLst>
          </p:cNvPr>
          <p:cNvSpPr txBox="1"/>
          <p:nvPr/>
        </p:nvSpPr>
        <p:spPr>
          <a:xfrm>
            <a:off x="3967490" y="2001740"/>
            <a:ext cx="3400818" cy="1802126"/>
          </a:xfrm>
          <a:prstGeom prst="rect">
            <a:avLst/>
          </a:prstGeom>
          <a:noFill/>
          <a:ln cap="flat">
            <a:noFill/>
          </a:ln>
        </p:spPr>
        <p:txBody>
          <a:bodyPr vert="horz" wrap="square" lIns="0" tIns="0" rIns="0" bIns="0" anchor="t" anchorCtr="0" compatLnSpc="1">
            <a:spAutoFit/>
          </a:bodyPr>
          <a:lstStyle/>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General overview of school stages:</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Enrolment periods:</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a:p>
            <a:pPr marL="259076" marR="0" lvl="1" indent="-129543" algn="just"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Contact point / official website:</a:t>
            </a:r>
          </a:p>
          <a:p>
            <a:pPr marL="0" marR="0" lvl="0" indent="0" algn="just"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p:txBody>
      </p:sp>
      <p:grpSp>
        <p:nvGrpSpPr>
          <p:cNvPr id="30" name="Group 32">
            <a:extLst>
              <a:ext uri="{FF2B5EF4-FFF2-40B4-BE49-F238E27FC236}">
                <a16:creationId xmlns:a16="http://schemas.microsoft.com/office/drawing/2014/main" id="{D8C1D03A-845F-01D2-E08C-BD71A31EB8C1}"/>
              </a:ext>
            </a:extLst>
          </p:cNvPr>
          <p:cNvGrpSpPr/>
          <p:nvPr/>
        </p:nvGrpSpPr>
        <p:grpSpPr>
          <a:xfrm>
            <a:off x="3904122" y="4596889"/>
            <a:ext cx="3426000" cy="2614754"/>
            <a:chOff x="3904122" y="4596889"/>
            <a:chExt cx="3426000" cy="2614754"/>
          </a:xfrm>
        </p:grpSpPr>
        <p:sp>
          <p:nvSpPr>
            <p:cNvPr id="31" name="Freeform 33">
              <a:extLst>
                <a:ext uri="{FF2B5EF4-FFF2-40B4-BE49-F238E27FC236}">
                  <a16:creationId xmlns:a16="http://schemas.microsoft.com/office/drawing/2014/main" id="{C487C7AF-B45E-FFD2-13A9-62DE2BC69433}"/>
                </a:ext>
              </a:extLst>
            </p:cNvPr>
            <p:cNvSpPr/>
            <p:nvPr/>
          </p:nvSpPr>
          <p:spPr>
            <a:xfrm>
              <a:off x="3904122" y="4649531"/>
              <a:ext cx="3426000" cy="2562112"/>
            </a:xfrm>
            <a:custGeom>
              <a:avLst/>
              <a:gdLst>
                <a:gd name="f0" fmla="val w"/>
                <a:gd name="f1" fmla="val h"/>
                <a:gd name="f2" fmla="val 0"/>
                <a:gd name="f3" fmla="val 1239791"/>
                <a:gd name="f4" fmla="val 927169"/>
                <a:gd name="f5" fmla="*/ f0 1 1239791"/>
                <a:gd name="f6" fmla="*/ f1 1 927169"/>
                <a:gd name="f7" fmla="val f2"/>
                <a:gd name="f8" fmla="val f3"/>
                <a:gd name="f9" fmla="val f4"/>
                <a:gd name="f10" fmla="+- f9 0 f7"/>
                <a:gd name="f11" fmla="+- f8 0 f7"/>
                <a:gd name="f12" fmla="*/ f11 1 1239791"/>
                <a:gd name="f13" fmla="*/ f10 1 92716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239791" h="927169">
                  <a:moveTo>
                    <a:pt x="f2" y="f2"/>
                  </a:moveTo>
                  <a:lnTo>
                    <a:pt x="f3" y="f2"/>
                  </a:lnTo>
                  <a:lnTo>
                    <a:pt x="f3" y="f4"/>
                  </a:lnTo>
                  <a:lnTo>
                    <a:pt x="f2" y="f4"/>
                  </a:lnTo>
                  <a:close/>
                </a:path>
              </a:pathLst>
            </a:custGeom>
            <a:solidFill>
              <a:srgbClr val="E7F8F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2" name="TextBox 34">
              <a:extLst>
                <a:ext uri="{FF2B5EF4-FFF2-40B4-BE49-F238E27FC236}">
                  <a16:creationId xmlns:a16="http://schemas.microsoft.com/office/drawing/2014/main" id="{5837FE74-27E2-A2DF-226B-859399088C28}"/>
                </a:ext>
              </a:extLst>
            </p:cNvPr>
            <p:cNvSpPr txBox="1"/>
            <p:nvPr/>
          </p:nvSpPr>
          <p:spPr>
            <a:xfrm>
              <a:off x="3904122" y="4596889"/>
              <a:ext cx="3426000" cy="2614754"/>
            </a:xfrm>
            <a:prstGeom prst="rect">
              <a:avLst/>
            </a:prstGeom>
            <a:noFill/>
            <a:ln cap="flat">
              <a:noFill/>
            </a:ln>
          </p:spPr>
          <p:txBody>
            <a:bodyPr vert="horz" wrap="square" lIns="50310" tIns="50310" rIns="50310" bIns="50310"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33" name="TextBox 35">
            <a:extLst>
              <a:ext uri="{FF2B5EF4-FFF2-40B4-BE49-F238E27FC236}">
                <a16:creationId xmlns:a16="http://schemas.microsoft.com/office/drawing/2014/main" id="{75AE23D9-A58C-A682-0EE8-716E25D1B934}"/>
              </a:ext>
            </a:extLst>
          </p:cNvPr>
          <p:cNvSpPr txBox="1"/>
          <p:nvPr/>
        </p:nvSpPr>
        <p:spPr>
          <a:xfrm>
            <a:off x="3967490" y="4756123"/>
            <a:ext cx="3265276" cy="2097405"/>
          </a:xfrm>
          <a:prstGeom prst="rect">
            <a:avLst/>
          </a:prstGeom>
          <a:noFill/>
          <a:ln cap="flat">
            <a:noFill/>
          </a:ln>
        </p:spPr>
        <p:txBody>
          <a:bodyPr vert="horz" wrap="square" lIns="0" tIns="0" rIns="0" bIns="0" anchor="t" anchorCtr="0" compatLnSpc="1">
            <a:spAutoFit/>
          </a:bodyPr>
          <a:lstStyle/>
          <a:p>
            <a:pPr marL="259076" marR="0" lvl="1" indent="-129543" algn="l"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199" b="0" i="0" u="none" strike="noStrike" kern="1200" cap="none" spc="-45" baseline="0">
                <a:solidFill>
                  <a:srgbClr val="464646"/>
                </a:solidFill>
                <a:uFillTx/>
                <a:latin typeface="Open Sans"/>
                <a:ea typeface="Open Sans"/>
                <a:cs typeface="Open Sans"/>
              </a:rPr>
              <a:t>Playgrounds &amp; parks:</a:t>
            </a:r>
          </a:p>
          <a:p>
            <a:pPr marL="0" marR="0" lvl="0" indent="0" algn="l"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199" b="0" i="0" u="none" strike="noStrike" kern="1200" cap="none" spc="-45" baseline="0">
              <a:solidFill>
                <a:srgbClr val="464646"/>
              </a:solidFill>
              <a:uFillTx/>
              <a:latin typeface="Open Sans"/>
              <a:ea typeface="Open Sans"/>
              <a:cs typeface="Open Sans"/>
            </a:endParaRPr>
          </a:p>
          <a:p>
            <a:pPr marL="259076" marR="0" lvl="1" indent="-129543" algn="l"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199" b="0" i="0" u="none" strike="noStrike" kern="1200" cap="none" spc="-45" baseline="0">
                <a:solidFill>
                  <a:srgbClr val="464646"/>
                </a:solidFill>
                <a:uFillTx/>
                <a:latin typeface="Open Sans"/>
                <a:ea typeface="Open Sans"/>
                <a:cs typeface="Open Sans"/>
              </a:rPr>
              <a:t>Sports clubs for children:</a:t>
            </a:r>
          </a:p>
          <a:p>
            <a:pPr marL="0" marR="0" lvl="0" indent="0" algn="l"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199" b="0" i="0" u="none" strike="noStrike" kern="1200" cap="none" spc="-45" baseline="0">
              <a:solidFill>
                <a:srgbClr val="464646"/>
              </a:solidFill>
              <a:uFillTx/>
              <a:latin typeface="Open Sans"/>
              <a:ea typeface="Open Sans"/>
              <a:cs typeface="Open Sans"/>
            </a:endParaRPr>
          </a:p>
          <a:p>
            <a:pPr marL="259076" marR="0" lvl="1" indent="-129543" algn="l" defTabSz="914400" rtl="0" fontAlgn="auto" hangingPunct="1">
              <a:lnSpc>
                <a:spcPts val="24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199" b="0" i="0" u="none" strike="noStrike" kern="1200" cap="none" spc="-45" baseline="0">
                <a:solidFill>
                  <a:srgbClr val="464646"/>
                </a:solidFill>
                <a:uFillTx/>
                <a:latin typeface="Open Sans"/>
                <a:ea typeface="Open Sans"/>
                <a:cs typeface="Open Sans"/>
              </a:rPr>
              <a:t>Libraries/community centres/weekend activities:</a:t>
            </a:r>
          </a:p>
          <a:p>
            <a:pPr marL="0" marR="0" lvl="0" indent="0" algn="l"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199" b="0" i="0" u="none" strike="noStrike" kern="1200" cap="none" spc="-45" baseline="0">
              <a:solidFill>
                <a:srgbClr val="464646"/>
              </a:solidFill>
              <a:uFillTx/>
              <a:latin typeface="Open Sans"/>
              <a:ea typeface="Open Sans"/>
              <a:cs typeface="Open Sans"/>
            </a:endParaRPr>
          </a:p>
        </p:txBody>
      </p:sp>
      <p:grpSp>
        <p:nvGrpSpPr>
          <p:cNvPr id="34" name="Group 36">
            <a:extLst>
              <a:ext uri="{FF2B5EF4-FFF2-40B4-BE49-F238E27FC236}">
                <a16:creationId xmlns:a16="http://schemas.microsoft.com/office/drawing/2014/main" id="{5BCD1F2F-0E0E-8CAF-E416-D5A11C2749E5}"/>
              </a:ext>
            </a:extLst>
          </p:cNvPr>
          <p:cNvGrpSpPr/>
          <p:nvPr/>
        </p:nvGrpSpPr>
        <p:grpSpPr>
          <a:xfrm>
            <a:off x="220050" y="9209452"/>
            <a:ext cx="7078864" cy="1285125"/>
            <a:chOff x="220050" y="9209452"/>
            <a:chExt cx="7078864" cy="1285125"/>
          </a:xfrm>
        </p:grpSpPr>
        <p:sp>
          <p:nvSpPr>
            <p:cNvPr id="35" name="Freeform 37">
              <a:extLst>
                <a:ext uri="{FF2B5EF4-FFF2-40B4-BE49-F238E27FC236}">
                  <a16:creationId xmlns:a16="http://schemas.microsoft.com/office/drawing/2014/main" id="{BE93772A-8239-CC60-F70C-760F0B0F0780}"/>
                </a:ext>
              </a:extLst>
            </p:cNvPr>
            <p:cNvSpPr/>
            <p:nvPr/>
          </p:nvSpPr>
          <p:spPr>
            <a:xfrm>
              <a:off x="220050" y="9262094"/>
              <a:ext cx="7078864" cy="1232483"/>
            </a:xfrm>
            <a:custGeom>
              <a:avLst/>
              <a:gdLst>
                <a:gd name="f0" fmla="val w"/>
                <a:gd name="f1" fmla="val h"/>
                <a:gd name="f2" fmla="val 0"/>
                <a:gd name="f3" fmla="val 2561678"/>
                <a:gd name="f4" fmla="val 446006"/>
                <a:gd name="f5" fmla="*/ f0 1 2561678"/>
                <a:gd name="f6" fmla="*/ f1 1 446006"/>
                <a:gd name="f7" fmla="val f2"/>
                <a:gd name="f8" fmla="val f3"/>
                <a:gd name="f9" fmla="val f4"/>
                <a:gd name="f10" fmla="+- f9 0 f7"/>
                <a:gd name="f11" fmla="+- f8 0 f7"/>
                <a:gd name="f12" fmla="*/ f11 1 2561678"/>
                <a:gd name="f13" fmla="*/ f10 1 446006"/>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2561678" h="446006">
                  <a:moveTo>
                    <a:pt x="f2" y="f2"/>
                  </a:moveTo>
                  <a:lnTo>
                    <a:pt x="f3" y="f2"/>
                  </a:lnTo>
                  <a:lnTo>
                    <a:pt x="f3" y="f4"/>
                  </a:lnTo>
                  <a:lnTo>
                    <a:pt x="f2" y="f4"/>
                  </a:lnTo>
                  <a:close/>
                </a:path>
              </a:pathLst>
            </a:custGeom>
            <a:solidFill>
              <a:srgbClr val="E7F8F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6" name="TextBox 38">
              <a:extLst>
                <a:ext uri="{FF2B5EF4-FFF2-40B4-BE49-F238E27FC236}">
                  <a16:creationId xmlns:a16="http://schemas.microsoft.com/office/drawing/2014/main" id="{87DD400A-F6A9-A748-C68E-AD7161AD0DC6}"/>
                </a:ext>
              </a:extLst>
            </p:cNvPr>
            <p:cNvSpPr txBox="1"/>
            <p:nvPr/>
          </p:nvSpPr>
          <p:spPr>
            <a:xfrm>
              <a:off x="220050" y="9209452"/>
              <a:ext cx="7078855" cy="1285125"/>
            </a:xfrm>
            <a:prstGeom prst="rect">
              <a:avLst/>
            </a:prstGeom>
            <a:noFill/>
            <a:ln cap="flat">
              <a:noFill/>
            </a:ln>
          </p:spPr>
          <p:txBody>
            <a:bodyPr vert="horz" wrap="square" lIns="50310" tIns="50310" rIns="50310" bIns="50310"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37" name="Group 39">
            <a:extLst>
              <a:ext uri="{FF2B5EF4-FFF2-40B4-BE49-F238E27FC236}">
                <a16:creationId xmlns:a16="http://schemas.microsoft.com/office/drawing/2014/main" id="{330DA418-0F42-093B-1A2F-474D150D7A77}"/>
              </a:ext>
            </a:extLst>
          </p:cNvPr>
          <p:cNvGrpSpPr/>
          <p:nvPr/>
        </p:nvGrpSpPr>
        <p:grpSpPr>
          <a:xfrm>
            <a:off x="220050" y="8741526"/>
            <a:ext cx="5129198" cy="591407"/>
            <a:chOff x="220050" y="8741526"/>
            <a:chExt cx="5129198" cy="591407"/>
          </a:xfrm>
        </p:grpSpPr>
        <p:sp>
          <p:nvSpPr>
            <p:cNvPr id="38" name="Freeform 40">
              <a:extLst>
                <a:ext uri="{FF2B5EF4-FFF2-40B4-BE49-F238E27FC236}">
                  <a16:creationId xmlns:a16="http://schemas.microsoft.com/office/drawing/2014/main" id="{DC4B6231-19F0-82C3-FCC8-7C141F2B6BCD}"/>
                </a:ext>
              </a:extLst>
            </p:cNvPr>
            <p:cNvSpPr/>
            <p:nvPr/>
          </p:nvSpPr>
          <p:spPr>
            <a:xfrm>
              <a:off x="220050" y="8820485"/>
              <a:ext cx="5129198" cy="512448"/>
            </a:xfrm>
            <a:custGeom>
              <a:avLst/>
              <a:gdLst>
                <a:gd name="f0" fmla="val w"/>
                <a:gd name="f1" fmla="val h"/>
                <a:gd name="f2" fmla="val 0"/>
                <a:gd name="f3" fmla="val 1856139"/>
                <a:gd name="f4" fmla="val 185443"/>
                <a:gd name="f5" fmla="val 9056"/>
                <a:gd name="f6" fmla="val 1847083"/>
                <a:gd name="f7" fmla="val 1849485"/>
                <a:gd name="f8" fmla="val 1851788"/>
                <a:gd name="f9" fmla="val 954"/>
                <a:gd name="f10" fmla="val 1853487"/>
                <a:gd name="f11" fmla="val 2653"/>
                <a:gd name="f12" fmla="val 1855185"/>
                <a:gd name="f13" fmla="val 4351"/>
                <a:gd name="f14" fmla="val 6654"/>
                <a:gd name="f15" fmla="val 176386"/>
                <a:gd name="f16" fmla="val 178788"/>
                <a:gd name="f17" fmla="val 181092"/>
                <a:gd name="f18" fmla="val 182790"/>
                <a:gd name="f19" fmla="val 184488"/>
                <a:gd name="f20" fmla="*/ f0 1 1856139"/>
                <a:gd name="f21" fmla="*/ f1 1 185443"/>
                <a:gd name="f22" fmla="val f2"/>
                <a:gd name="f23" fmla="val f3"/>
                <a:gd name="f24" fmla="val f4"/>
                <a:gd name="f25" fmla="+- f24 0 f22"/>
                <a:gd name="f26" fmla="+- f23 0 f22"/>
                <a:gd name="f27" fmla="*/ f26 1 1856139"/>
                <a:gd name="f28" fmla="*/ f25 1 18544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856139" h="185443">
                  <a:moveTo>
                    <a:pt x="f5" y="f2"/>
                  </a:moveTo>
                  <a:lnTo>
                    <a:pt x="f6" y="f2"/>
                  </a:lnTo>
                  <a:cubicBezTo>
                    <a:pt x="f7" y="f2"/>
                    <a:pt x="f8" y="f9"/>
                    <a:pt x="f10" y="f11"/>
                  </a:cubicBezTo>
                  <a:cubicBezTo>
                    <a:pt x="f12" y="f13"/>
                    <a:pt x="f3" y="f14"/>
                    <a:pt x="f3" y="f5"/>
                  </a:cubicBezTo>
                  <a:lnTo>
                    <a:pt x="f3" y="f15"/>
                  </a:lnTo>
                  <a:cubicBezTo>
                    <a:pt x="f3" y="f16"/>
                    <a:pt x="f12" y="f17"/>
                    <a:pt x="f10" y="f18"/>
                  </a:cubicBezTo>
                  <a:cubicBezTo>
                    <a:pt x="f8" y="f19"/>
                    <a:pt x="f7" y="f4"/>
                    <a:pt x="f6" y="f4"/>
                  </a:cubicBezTo>
                  <a:lnTo>
                    <a:pt x="f5" y="f4"/>
                  </a:lnTo>
                  <a:cubicBezTo>
                    <a:pt x="f14" y="f4"/>
                    <a:pt x="f13" y="f19"/>
                    <a:pt x="f11" y="f18"/>
                  </a:cubicBezTo>
                  <a:cubicBezTo>
                    <a:pt x="f9" y="f17"/>
                    <a:pt x="f2" y="f16"/>
                    <a:pt x="f2" y="f15"/>
                  </a:cubicBezTo>
                  <a:lnTo>
                    <a:pt x="f2" y="f5"/>
                  </a:lnTo>
                  <a:cubicBezTo>
                    <a:pt x="f2" y="f14"/>
                    <a:pt x="f9" y="f13"/>
                    <a:pt x="f11" y="f11"/>
                  </a:cubicBezTo>
                  <a:cubicBezTo>
                    <a:pt x="f13" y="f9"/>
                    <a:pt x="f14" y="f2"/>
                    <a:pt x="f5" y="f2"/>
                  </a:cubicBezTo>
                  <a:close/>
                </a:path>
              </a:pathLst>
            </a:custGeom>
            <a:solidFill>
              <a:srgbClr val="68BF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9" name="TextBox 41">
              <a:extLst>
                <a:ext uri="{FF2B5EF4-FFF2-40B4-BE49-F238E27FC236}">
                  <a16:creationId xmlns:a16="http://schemas.microsoft.com/office/drawing/2014/main" id="{3034E53A-9ACC-3994-272C-DCEA94386748}"/>
                </a:ext>
              </a:extLst>
            </p:cNvPr>
            <p:cNvSpPr txBox="1"/>
            <p:nvPr/>
          </p:nvSpPr>
          <p:spPr>
            <a:xfrm>
              <a:off x="220050" y="8741526"/>
              <a:ext cx="5129198" cy="591406"/>
            </a:xfrm>
            <a:prstGeom prst="rect">
              <a:avLst/>
            </a:prstGeom>
            <a:noFill/>
            <a:ln cap="flat">
              <a:noFill/>
            </a:ln>
          </p:spPr>
          <p:txBody>
            <a:bodyPr vert="horz" wrap="square" lIns="50310" tIns="50310" rIns="50310" bIns="50310" anchor="ctr" anchorCtr="0" compatLnSpc="1">
              <a:noAutofit/>
            </a:bodyPr>
            <a:lstStyle/>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599" b="1" i="0" u="none" strike="noStrike" kern="1200" cap="none" spc="0" baseline="0">
                  <a:solidFill>
                    <a:srgbClr val="FFFFFF"/>
                  </a:solidFill>
                  <a:uFillTx/>
                  <a:latin typeface="Open Sans Bold"/>
                  <a:ea typeface="Open Sans Bold"/>
                  <a:cs typeface="Open Sans Bold"/>
                </a:rPr>
                <a:t>Parent Tips from the Team</a:t>
              </a:r>
            </a:p>
          </p:txBody>
        </p:sp>
      </p:grpSp>
      <p:sp>
        <p:nvSpPr>
          <p:cNvPr id="40" name="TextBox 42">
            <a:extLst>
              <a:ext uri="{FF2B5EF4-FFF2-40B4-BE49-F238E27FC236}">
                <a16:creationId xmlns:a16="http://schemas.microsoft.com/office/drawing/2014/main" id="{2CEB08B6-FCF9-DB7E-59A3-C1BE5788D5A7}"/>
              </a:ext>
            </a:extLst>
          </p:cNvPr>
          <p:cNvSpPr txBox="1"/>
          <p:nvPr/>
        </p:nvSpPr>
        <p:spPr>
          <a:xfrm>
            <a:off x="324109" y="9483489"/>
            <a:ext cx="6350873" cy="457958"/>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885"/>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45" baseline="0">
                <a:solidFill>
                  <a:srgbClr val="464646"/>
                </a:solidFill>
                <a:uFillTx/>
                <a:latin typeface="Open Sans"/>
                <a:ea typeface="Open Sans"/>
                <a:cs typeface="Open Sans"/>
              </a:rPr>
              <a:t>Add peer recommendations here:</a:t>
            </a:r>
          </a:p>
          <a:p>
            <a:pPr marL="0" marR="0" lvl="0" indent="0" algn="just" defTabSz="914400" rtl="0" fontAlgn="auto" hangingPunct="1">
              <a:lnSpc>
                <a:spcPts val="1885"/>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45" baseline="0">
              <a:solidFill>
                <a:srgbClr val="464646"/>
              </a:solidFill>
              <a:uFillTx/>
              <a:latin typeface="Open Sans"/>
              <a:ea typeface="Open Sans"/>
              <a:cs typeface="Open Sans"/>
            </a:endParaRPr>
          </a:p>
        </p:txBody>
      </p:sp>
      <p:grpSp>
        <p:nvGrpSpPr>
          <p:cNvPr id="41" name="Group 43">
            <a:extLst>
              <a:ext uri="{FF2B5EF4-FFF2-40B4-BE49-F238E27FC236}">
                <a16:creationId xmlns:a16="http://schemas.microsoft.com/office/drawing/2014/main" id="{2E83C721-06C8-F0D2-E244-B5CF6119310A}"/>
              </a:ext>
            </a:extLst>
          </p:cNvPr>
          <p:cNvGrpSpPr/>
          <p:nvPr/>
        </p:nvGrpSpPr>
        <p:grpSpPr>
          <a:xfrm>
            <a:off x="3904122" y="3967517"/>
            <a:ext cx="2612084" cy="769559"/>
            <a:chOff x="3904122" y="3967517"/>
            <a:chExt cx="2612084" cy="769559"/>
          </a:xfrm>
        </p:grpSpPr>
        <p:sp>
          <p:nvSpPr>
            <p:cNvPr id="42" name="Freeform 44">
              <a:extLst>
                <a:ext uri="{FF2B5EF4-FFF2-40B4-BE49-F238E27FC236}">
                  <a16:creationId xmlns:a16="http://schemas.microsoft.com/office/drawing/2014/main" id="{244235A8-A9B1-F34B-840E-FAA6B956C29B}"/>
                </a:ext>
              </a:extLst>
            </p:cNvPr>
            <p:cNvSpPr/>
            <p:nvPr/>
          </p:nvSpPr>
          <p:spPr>
            <a:xfrm>
              <a:off x="3904122" y="4046485"/>
              <a:ext cx="2612084" cy="690591"/>
            </a:xfrm>
            <a:custGeom>
              <a:avLst/>
              <a:gdLst>
                <a:gd name="f0" fmla="val w"/>
                <a:gd name="f1" fmla="val h"/>
                <a:gd name="f2" fmla="val 0"/>
                <a:gd name="f3" fmla="val 945253"/>
                <a:gd name="f4" fmla="val 249908"/>
                <a:gd name="f5" fmla="val 17783"/>
                <a:gd name="f6" fmla="val 927470"/>
                <a:gd name="f7" fmla="val 932186"/>
                <a:gd name="f8" fmla="val 936709"/>
                <a:gd name="f9" fmla="val 1874"/>
                <a:gd name="f10" fmla="val 940044"/>
                <a:gd name="f11" fmla="val 5209"/>
                <a:gd name="f12" fmla="val 943379"/>
                <a:gd name="f13" fmla="val 8544"/>
                <a:gd name="f14" fmla="val 13067"/>
                <a:gd name="f15" fmla="val 232125"/>
                <a:gd name="f16" fmla="val 241946"/>
                <a:gd name="f17" fmla="val 937291"/>
                <a:gd name="f18" fmla="val 248035"/>
                <a:gd name="f19" fmla="val 244700"/>
                <a:gd name="f20" fmla="val 241365"/>
                <a:gd name="f21" fmla="val 236841"/>
                <a:gd name="f22" fmla="val 7962"/>
                <a:gd name="f23" fmla="*/ f0 1 945253"/>
                <a:gd name="f24" fmla="*/ f1 1 249908"/>
                <a:gd name="f25" fmla="val f2"/>
                <a:gd name="f26" fmla="val f3"/>
                <a:gd name="f27" fmla="val f4"/>
                <a:gd name="f28" fmla="+- f27 0 f25"/>
                <a:gd name="f29" fmla="+- f26 0 f25"/>
                <a:gd name="f30" fmla="*/ f29 1 945253"/>
                <a:gd name="f31" fmla="*/ f28 1 24990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945253" h="249908">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4" y="f4"/>
                    <a:pt x="f13" y="f18"/>
                    <a:pt x="f11" y="f19"/>
                  </a:cubicBezTo>
                  <a:cubicBezTo>
                    <a:pt x="f9" y="f20"/>
                    <a:pt x="f2" y="f21"/>
                    <a:pt x="f2" y="f15"/>
                  </a:cubicBezTo>
                  <a:lnTo>
                    <a:pt x="f2" y="f5"/>
                  </a:lnTo>
                  <a:cubicBezTo>
                    <a:pt x="f2" y="f22"/>
                    <a:pt x="f22" y="f2"/>
                    <a:pt x="f5" y="f2"/>
                  </a:cubicBezTo>
                  <a:close/>
                </a:path>
              </a:pathLst>
            </a:custGeom>
            <a:solidFill>
              <a:srgbClr val="68BF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3" name="TextBox 45">
              <a:extLst>
                <a:ext uri="{FF2B5EF4-FFF2-40B4-BE49-F238E27FC236}">
                  <a16:creationId xmlns:a16="http://schemas.microsoft.com/office/drawing/2014/main" id="{D6556787-8312-ABE2-A78D-D7AFF999BD75}"/>
                </a:ext>
              </a:extLst>
            </p:cNvPr>
            <p:cNvSpPr txBox="1"/>
            <p:nvPr/>
          </p:nvSpPr>
          <p:spPr>
            <a:xfrm>
              <a:off x="3904122" y="3967517"/>
              <a:ext cx="2612084" cy="769549"/>
            </a:xfrm>
            <a:prstGeom prst="rect">
              <a:avLst/>
            </a:prstGeom>
            <a:noFill/>
            <a:ln cap="flat">
              <a:noFill/>
            </a:ln>
          </p:spPr>
          <p:txBody>
            <a:bodyPr vert="horz" wrap="square" lIns="50310" tIns="50310" rIns="50310" bIns="50310" anchor="ctr" anchorCtr="0" compatLnSpc="1">
              <a:noAutofit/>
            </a:bodyPr>
            <a:lstStyle/>
            <a:p>
              <a:pPr marL="0" marR="0" lvl="0" indent="0" algn="l" defTabSz="914400" rtl="0" fontAlgn="auto" hangingPunct="1">
                <a:lnSpc>
                  <a:spcPts val="2240"/>
                </a:lnSpc>
                <a:spcBef>
                  <a:spcPts val="0"/>
                </a:spcBef>
                <a:spcAft>
                  <a:spcPts val="0"/>
                </a:spcAft>
                <a:buNone/>
                <a:tabLst/>
                <a:defRPr sz="1800" b="0" i="0" u="none" strike="noStrike" kern="0" cap="none" spc="0" baseline="0">
                  <a:solidFill>
                    <a:srgbClr val="000000"/>
                  </a:solidFill>
                  <a:uFillTx/>
                </a:defRPr>
              </a:pPr>
              <a:r>
                <a:rPr lang="en-US" sz="1599" b="1" i="0" u="none" strike="noStrike" kern="1200" cap="none" spc="0" baseline="0">
                  <a:solidFill>
                    <a:srgbClr val="FFFFFF"/>
                  </a:solidFill>
                  <a:uFillTx/>
                  <a:latin typeface="Open Sans Bold"/>
                  <a:ea typeface="Open Sans Bold"/>
                  <a:cs typeface="Open Sans Bold"/>
                </a:rPr>
                <a:t>Leisure &amp; Free Time for Families</a:t>
              </a:r>
            </a:p>
          </p:txBody>
        </p:sp>
      </p:grpSp>
      <p:sp>
        <p:nvSpPr>
          <p:cNvPr id="44" name="TextBox 46">
            <a:extLst>
              <a:ext uri="{FF2B5EF4-FFF2-40B4-BE49-F238E27FC236}">
                <a16:creationId xmlns:a16="http://schemas.microsoft.com/office/drawing/2014/main" id="{269C6267-2CD8-509A-CCCC-0636B04AAD06}"/>
              </a:ext>
            </a:extLst>
          </p:cNvPr>
          <p:cNvSpPr txBox="1"/>
          <p:nvPr/>
        </p:nvSpPr>
        <p:spPr>
          <a:xfrm>
            <a:off x="526822" y="1040568"/>
            <a:ext cx="6690399" cy="278133"/>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45" baseline="0">
                <a:solidFill>
                  <a:srgbClr val="464646"/>
                </a:solidFill>
                <a:uFillTx/>
                <a:latin typeface="Open Sans Italics"/>
                <a:ea typeface="Open Sans Italics"/>
                <a:cs typeface="Open Sans Italics"/>
              </a:rPr>
              <a:t>Fill in the relevant sections for your local area. Official sources in bold - peer tips in the notes boxes.</a:t>
            </a:r>
          </a:p>
        </p:txBody>
      </p:sp>
      <p:sp>
        <p:nvSpPr>
          <p:cNvPr id="45" name="TextBox 47">
            <a:extLst>
              <a:ext uri="{FF2B5EF4-FFF2-40B4-BE49-F238E27FC236}">
                <a16:creationId xmlns:a16="http://schemas.microsoft.com/office/drawing/2014/main" id="{B87BD50D-97AF-ADC9-983D-8DD9B6B70EBB}"/>
              </a:ext>
            </a:extLst>
          </p:cNvPr>
          <p:cNvSpPr txBox="1"/>
          <p:nvPr/>
        </p:nvSpPr>
        <p:spPr>
          <a:xfrm>
            <a:off x="221613" y="546536"/>
            <a:ext cx="7108499" cy="511807"/>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416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224" baseline="0">
                <a:solidFill>
                  <a:srgbClr val="464646"/>
                </a:solidFill>
                <a:uFillTx/>
                <a:latin typeface="Open Sans Bold"/>
                <a:ea typeface="Open Sans Bold"/>
                <a:cs typeface="Open Sans Bold"/>
              </a:rPr>
              <a:t>Childcare &amp; Family Support Guide</a:t>
            </a:r>
          </a:p>
        </p:txBody>
      </p:sp>
      <p:sp>
        <p:nvSpPr>
          <p:cNvPr id="46" name="Freeform 2">
            <a:extLst>
              <a:ext uri="{FF2B5EF4-FFF2-40B4-BE49-F238E27FC236}">
                <a16:creationId xmlns:a16="http://schemas.microsoft.com/office/drawing/2014/main" id="{E9F65EF6-CFEB-16A8-6901-308E3D1ADFB7}"/>
              </a:ext>
            </a:extLst>
          </p:cNvPr>
          <p:cNvSpPr/>
          <p:nvPr/>
        </p:nvSpPr>
        <p:spPr>
          <a:xfrm>
            <a:off x="1699723" y="14840"/>
            <a:ext cx="3024003" cy="555059"/>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7" name="Freeform 3">
            <a:extLst>
              <a:ext uri="{FF2B5EF4-FFF2-40B4-BE49-F238E27FC236}">
                <a16:creationId xmlns:a16="http://schemas.microsoft.com/office/drawing/2014/main" id="{3F5DE0B8-41AE-7B37-AD72-812E8C6F5A60}"/>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7F86504-9B06-4A7C-3AF2-0D5949E97D4F}"/>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0DA542CF-F411-DD8E-5BC4-2D80A2071192}"/>
              </a:ext>
            </a:extLst>
          </p:cNvPr>
          <p:cNvSpPr/>
          <p:nvPr/>
        </p:nvSpPr>
        <p:spPr>
          <a:xfrm>
            <a:off x="2902269" y="-51727"/>
            <a:ext cx="3024003" cy="65763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4" name="Group 4">
            <a:extLst>
              <a:ext uri="{FF2B5EF4-FFF2-40B4-BE49-F238E27FC236}">
                <a16:creationId xmlns:a16="http://schemas.microsoft.com/office/drawing/2014/main" id="{A51965FD-B8D7-5417-04A2-FB7C80406508}"/>
              </a:ext>
            </a:extLst>
          </p:cNvPr>
          <p:cNvGrpSpPr/>
          <p:nvPr/>
        </p:nvGrpSpPr>
        <p:grpSpPr>
          <a:xfrm>
            <a:off x="0" y="10338252"/>
            <a:ext cx="6897154" cy="205757"/>
            <a:chOff x="0" y="10338252"/>
            <a:chExt cx="6897154" cy="205757"/>
          </a:xfrm>
        </p:grpSpPr>
        <p:sp>
          <p:nvSpPr>
            <p:cNvPr id="5" name="Freeform 5">
              <a:extLst>
                <a:ext uri="{FF2B5EF4-FFF2-40B4-BE49-F238E27FC236}">
                  <a16:creationId xmlns:a16="http://schemas.microsoft.com/office/drawing/2014/main" id="{2CE69E71-76F1-7409-C628-B5E20153FF39}"/>
                </a:ext>
              </a:extLst>
            </p:cNvPr>
            <p:cNvSpPr/>
            <p:nvPr/>
          </p:nvSpPr>
          <p:spPr>
            <a:xfrm>
              <a:off x="0" y="10338252"/>
              <a:ext cx="6897154" cy="99943"/>
            </a:xfrm>
            <a:custGeom>
              <a:avLst/>
              <a:gdLst>
                <a:gd name="f0" fmla="val w"/>
                <a:gd name="f1" fmla="val h"/>
                <a:gd name="f2" fmla="val 0"/>
                <a:gd name="f3" fmla="val 2709333"/>
                <a:gd name="f4" fmla="val 26991"/>
                <a:gd name="f5" fmla="val 13495"/>
                <a:gd name="f6" fmla="val 2695838"/>
                <a:gd name="f7" fmla="val 2699417"/>
                <a:gd name="f8" fmla="val 2702850"/>
                <a:gd name="f9" fmla="val 1422"/>
                <a:gd name="f10" fmla="val 2705381"/>
                <a:gd name="f11" fmla="val 3953"/>
                <a:gd name="f12" fmla="val 2707911"/>
                <a:gd name="f13" fmla="val 6484"/>
                <a:gd name="f14" fmla="val 9916"/>
                <a:gd name="f15" fmla="val 20949"/>
                <a:gd name="f16" fmla="val 2703291"/>
                <a:gd name="f17" fmla="val 6042"/>
                <a:gd name="f18" fmla="*/ f0 1 2709333"/>
                <a:gd name="f19" fmla="*/ f1 1 26991"/>
                <a:gd name="f20" fmla="val f2"/>
                <a:gd name="f21" fmla="val f3"/>
                <a:gd name="f22" fmla="val f4"/>
                <a:gd name="f23" fmla="+- f22 0 f20"/>
                <a:gd name="f24" fmla="+- f21 0 f20"/>
                <a:gd name="f25" fmla="*/ f24 1 2709333"/>
                <a:gd name="f26" fmla="*/ f23 1 26991"/>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2709333" h="26991">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7" y="f4"/>
                    <a:pt x="f2" y="f15"/>
                    <a:pt x="f2" y="f5"/>
                  </a:cubicBezTo>
                  <a:lnTo>
                    <a:pt x="f2" y="f5"/>
                  </a:lnTo>
                  <a:cubicBezTo>
                    <a:pt x="f2" y="f17"/>
                    <a:pt x="f17" y="f2"/>
                    <a:pt x="f5" y="f2"/>
                  </a:cubicBezTo>
                  <a:close/>
                </a:path>
              </a:pathLst>
            </a:custGeom>
            <a:gradFill>
              <a:gsLst>
                <a:gs pos="0">
                  <a:srgbClr val="FA3DE1">
                    <a:alpha val="40000"/>
                  </a:srgbClr>
                </a:gs>
                <a:gs pos="100000">
                  <a:srgbClr val="FE8F28">
                    <a:alpha val="40000"/>
                  </a:srgbClr>
                </a:gs>
              </a:gsLst>
              <a:lin ang="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 name="TextBox 6">
              <a:extLst>
                <a:ext uri="{FF2B5EF4-FFF2-40B4-BE49-F238E27FC236}">
                  <a16:creationId xmlns:a16="http://schemas.microsoft.com/office/drawing/2014/main" id="{7B94BC7C-8C0F-7BD4-150D-FC583C3E21D9}"/>
                </a:ext>
              </a:extLst>
            </p:cNvPr>
            <p:cNvSpPr txBox="1"/>
            <p:nvPr/>
          </p:nvSpPr>
          <p:spPr>
            <a:xfrm>
              <a:off x="0" y="10444066"/>
              <a:ext cx="6897154" cy="9994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7" name="Group 7">
            <a:extLst>
              <a:ext uri="{FF2B5EF4-FFF2-40B4-BE49-F238E27FC236}">
                <a16:creationId xmlns:a16="http://schemas.microsoft.com/office/drawing/2014/main" id="{B73DA124-89B1-20BE-227A-B64343FC5817}"/>
              </a:ext>
            </a:extLst>
          </p:cNvPr>
          <p:cNvGrpSpPr/>
          <p:nvPr/>
        </p:nvGrpSpPr>
        <p:grpSpPr>
          <a:xfrm>
            <a:off x="182614" y="2107216"/>
            <a:ext cx="7194773" cy="3004206"/>
            <a:chOff x="182614" y="2107216"/>
            <a:chExt cx="7194773" cy="3004206"/>
          </a:xfrm>
        </p:grpSpPr>
        <p:grpSp>
          <p:nvGrpSpPr>
            <p:cNvPr id="8" name="Group 8">
              <a:extLst>
                <a:ext uri="{FF2B5EF4-FFF2-40B4-BE49-F238E27FC236}">
                  <a16:creationId xmlns:a16="http://schemas.microsoft.com/office/drawing/2014/main" id="{6DFB49A5-6332-67FA-39DB-9B93C14B93B4}"/>
                </a:ext>
              </a:extLst>
            </p:cNvPr>
            <p:cNvGrpSpPr/>
            <p:nvPr/>
          </p:nvGrpSpPr>
          <p:grpSpPr>
            <a:xfrm>
              <a:off x="350352" y="2147989"/>
              <a:ext cx="7027035" cy="2963433"/>
              <a:chOff x="350352" y="2147989"/>
              <a:chExt cx="7027035" cy="2963433"/>
            </a:xfrm>
          </p:grpSpPr>
          <p:sp>
            <p:nvSpPr>
              <p:cNvPr id="9" name="Freeform 9">
                <a:extLst>
                  <a:ext uri="{FF2B5EF4-FFF2-40B4-BE49-F238E27FC236}">
                    <a16:creationId xmlns:a16="http://schemas.microsoft.com/office/drawing/2014/main" id="{6BFA8759-FD12-1E0F-5CF6-297CC90C7953}"/>
                  </a:ext>
                </a:extLst>
              </p:cNvPr>
              <p:cNvSpPr/>
              <p:nvPr/>
            </p:nvSpPr>
            <p:spPr>
              <a:xfrm>
                <a:off x="350352" y="2227716"/>
                <a:ext cx="7027035" cy="2883697"/>
              </a:xfrm>
              <a:custGeom>
                <a:avLst/>
                <a:gdLst>
                  <a:gd name="f0" fmla="val w"/>
                  <a:gd name="f1" fmla="val h"/>
                  <a:gd name="f2" fmla="val 0"/>
                  <a:gd name="f3" fmla="val 2518331"/>
                  <a:gd name="f4" fmla="val 1033453"/>
                  <a:gd name="f5" fmla="val 40764"/>
                  <a:gd name="f6" fmla="val 2477567"/>
                  <a:gd name="f7" fmla="val 2488378"/>
                  <a:gd name="f8" fmla="val 2498747"/>
                  <a:gd name="f9" fmla="val 4295"/>
                  <a:gd name="f10" fmla="val 2506391"/>
                  <a:gd name="f11" fmla="val 11940"/>
                  <a:gd name="f12" fmla="val 2514036"/>
                  <a:gd name="f13" fmla="val 19584"/>
                  <a:gd name="f14" fmla="val 29953"/>
                  <a:gd name="f15" fmla="val 992689"/>
                  <a:gd name="f16" fmla="val 1015203"/>
                  <a:gd name="f17" fmla="val 2500080"/>
                  <a:gd name="f18" fmla="val 18251"/>
                  <a:gd name="f19" fmla="*/ f0 1 2518331"/>
                  <a:gd name="f20" fmla="*/ f1 1 1033453"/>
                  <a:gd name="f21" fmla="val f2"/>
                  <a:gd name="f22" fmla="val f3"/>
                  <a:gd name="f23" fmla="val f4"/>
                  <a:gd name="f24" fmla="+- f23 0 f21"/>
                  <a:gd name="f25" fmla="+- f22 0 f21"/>
                  <a:gd name="f26" fmla="*/ f25 1 2518331"/>
                  <a:gd name="f27" fmla="*/ f24 1 103345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518331" h="1033453">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8" y="f4"/>
                      <a:pt x="f2" y="f16"/>
                      <a:pt x="f2" y="f15"/>
                    </a:cubicBezTo>
                    <a:lnTo>
                      <a:pt x="f2" y="f5"/>
                    </a:lnTo>
                    <a:cubicBezTo>
                      <a:pt x="f2" y="f18"/>
                      <a:pt x="f18" y="f2"/>
                      <a:pt x="f5" y="f2"/>
                    </a:cubicBezTo>
                    <a:close/>
                  </a:path>
                </a:pathLst>
              </a:custGeom>
              <a:solidFill>
                <a:srgbClr val="E6DBF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0" name="TextBox 10">
                <a:extLst>
                  <a:ext uri="{FF2B5EF4-FFF2-40B4-BE49-F238E27FC236}">
                    <a16:creationId xmlns:a16="http://schemas.microsoft.com/office/drawing/2014/main" id="{413447DA-4361-5CCC-4CE4-BFB927ABD1C0}"/>
                  </a:ext>
                </a:extLst>
              </p:cNvPr>
              <p:cNvSpPr txBox="1"/>
              <p:nvPr/>
            </p:nvSpPr>
            <p:spPr>
              <a:xfrm>
                <a:off x="350352" y="2147989"/>
                <a:ext cx="7027035" cy="29634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1" name="TextBox 11">
              <a:extLst>
                <a:ext uri="{FF2B5EF4-FFF2-40B4-BE49-F238E27FC236}">
                  <a16:creationId xmlns:a16="http://schemas.microsoft.com/office/drawing/2014/main" id="{9FF71BCD-7A15-B618-B2E5-66CCC8CA4442}"/>
                </a:ext>
              </a:extLst>
            </p:cNvPr>
            <p:cNvSpPr txBox="1"/>
            <p:nvPr/>
          </p:nvSpPr>
          <p:spPr>
            <a:xfrm>
              <a:off x="682508" y="2401397"/>
              <a:ext cx="6179844" cy="2710025"/>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Communication &amp; Language Support</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Preferred working language (if any):_______________________________________</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Do you feel you may need language support at the beginning?</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If yes, please explain:</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__________________________________________________________________________________________________________________________________________________________</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p:txBody>
        </p:sp>
        <p:grpSp>
          <p:nvGrpSpPr>
            <p:cNvPr id="12" name="Group 12">
              <a:extLst>
                <a:ext uri="{FF2B5EF4-FFF2-40B4-BE49-F238E27FC236}">
                  <a16:creationId xmlns:a16="http://schemas.microsoft.com/office/drawing/2014/main" id="{06316914-DD53-64B0-6F26-5E402E5DF73F}"/>
                </a:ext>
              </a:extLst>
            </p:cNvPr>
            <p:cNvGrpSpPr/>
            <p:nvPr/>
          </p:nvGrpSpPr>
          <p:grpSpPr>
            <a:xfrm>
              <a:off x="182614" y="2107216"/>
              <a:ext cx="499893" cy="499893"/>
              <a:chOff x="182614" y="2107216"/>
              <a:chExt cx="499893" cy="499893"/>
            </a:xfrm>
          </p:grpSpPr>
          <p:sp>
            <p:nvSpPr>
              <p:cNvPr id="13" name="Freeform 13">
                <a:extLst>
                  <a:ext uri="{FF2B5EF4-FFF2-40B4-BE49-F238E27FC236}">
                    <a16:creationId xmlns:a16="http://schemas.microsoft.com/office/drawing/2014/main" id="{CBDD7726-9AC3-1247-8B34-5A3588A1A5A3}"/>
                  </a:ext>
                </a:extLst>
              </p:cNvPr>
              <p:cNvSpPr/>
              <p:nvPr/>
            </p:nvSpPr>
            <p:spPr>
              <a:xfrm>
                <a:off x="182614" y="2107216"/>
                <a:ext cx="499893" cy="499893"/>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8B75A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4" name="TextBox 14">
                <a:extLst>
                  <a:ext uri="{FF2B5EF4-FFF2-40B4-BE49-F238E27FC236}">
                    <a16:creationId xmlns:a16="http://schemas.microsoft.com/office/drawing/2014/main" id="{AB6E44E3-DC40-D33B-CAE9-76273748B2EA}"/>
                  </a:ext>
                </a:extLst>
              </p:cNvPr>
              <p:cNvSpPr txBox="1"/>
              <p:nvPr/>
            </p:nvSpPr>
            <p:spPr>
              <a:xfrm>
                <a:off x="229477" y="2136504"/>
                <a:ext cx="406167" cy="42374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5" name="TextBox 15">
              <a:extLst>
                <a:ext uri="{FF2B5EF4-FFF2-40B4-BE49-F238E27FC236}">
                  <a16:creationId xmlns:a16="http://schemas.microsoft.com/office/drawing/2014/main" id="{DEBF96B5-3DD0-BC8B-B687-84E7DF3264D3}"/>
                </a:ext>
              </a:extLst>
            </p:cNvPr>
            <p:cNvSpPr txBox="1"/>
            <p:nvPr/>
          </p:nvSpPr>
          <p:spPr>
            <a:xfrm>
              <a:off x="220937" y="2252724"/>
              <a:ext cx="423248" cy="23030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FFFFFF"/>
                  </a:solidFill>
                  <a:uFillTx/>
                  <a:latin typeface="Open Sans Bold"/>
                  <a:ea typeface="Open Sans Bold"/>
                  <a:cs typeface="Open Sans Bold"/>
                </a:rPr>
                <a:t>1</a:t>
              </a:r>
            </a:p>
          </p:txBody>
        </p:sp>
        <p:sp>
          <p:nvSpPr>
            <p:cNvPr id="16" name="Freeform 16">
              <a:extLst>
                <a:ext uri="{FF2B5EF4-FFF2-40B4-BE49-F238E27FC236}">
                  <a16:creationId xmlns:a16="http://schemas.microsoft.com/office/drawing/2014/main" id="{77F5E7DE-710C-E21A-A146-51CC49317AFF}"/>
                </a:ext>
              </a:extLst>
            </p:cNvPr>
            <p:cNvSpPr/>
            <p:nvPr/>
          </p:nvSpPr>
          <p:spPr>
            <a:xfrm>
              <a:off x="840580" y="3609319"/>
              <a:ext cx="238219" cy="238219"/>
            </a:xfrm>
            <a:custGeom>
              <a:avLst/>
              <a:gdLst>
                <a:gd name="f0" fmla="val w"/>
                <a:gd name="f1" fmla="val h"/>
                <a:gd name="f2" fmla="val 0"/>
                <a:gd name="f3" fmla="val 317623"/>
                <a:gd name="f4" fmla="val 317622"/>
                <a:gd name="f5" fmla="*/ f0 1 317623"/>
                <a:gd name="f6" fmla="*/ f1 1 317623"/>
                <a:gd name="f7" fmla="val f2"/>
                <a:gd name="f8" fmla="val f3"/>
                <a:gd name="f9" fmla="+- f8 0 f7"/>
                <a:gd name="f10" fmla="*/ f9 1 317623"/>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317623" h="317623">
                  <a:moveTo>
                    <a:pt x="f2" y="f2"/>
                  </a:moveTo>
                  <a:lnTo>
                    <a:pt x="f4" y="f2"/>
                  </a:lnTo>
                  <a:lnTo>
                    <a:pt x="f4" y="f4"/>
                  </a:lnTo>
                  <a:lnTo>
                    <a:pt x="f2" y="f4"/>
                  </a:lnTo>
                  <a:lnTo>
                    <a:pt x="f2" y="f2"/>
                  </a:lnTo>
                  <a:close/>
                </a:path>
              </a:pathLst>
            </a:custGeom>
            <a:blipFill>
              <a:blip>
                <a:alphaModFix/>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7" name="TextBox 17">
              <a:extLst>
                <a:ext uri="{FF2B5EF4-FFF2-40B4-BE49-F238E27FC236}">
                  <a16:creationId xmlns:a16="http://schemas.microsoft.com/office/drawing/2014/main" id="{F4F12593-317F-6664-D972-D4560F9FF934}"/>
                </a:ext>
              </a:extLst>
            </p:cNvPr>
            <p:cNvSpPr txBox="1"/>
            <p:nvPr/>
          </p:nvSpPr>
          <p:spPr>
            <a:xfrm>
              <a:off x="3534512" y="3537877"/>
              <a:ext cx="1263316" cy="294747"/>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735"/>
                </a:lnSpc>
                <a:spcBef>
                  <a:spcPts val="0"/>
                </a:spcBef>
                <a:spcAft>
                  <a:spcPts val="0"/>
                </a:spcAft>
                <a:buNone/>
                <a:tabLst/>
                <a:defRPr sz="1800" b="0" i="0" u="none" strike="noStrike" kern="0" cap="none" spc="0" baseline="0">
                  <a:solidFill>
                    <a:srgbClr val="000000"/>
                  </a:solidFill>
                  <a:uFillTx/>
                </a:defRPr>
              </a:pPr>
              <a:r>
                <a:rPr lang="en-US" sz="1494" b="0" i="0" u="none" strike="noStrike" kern="1200" cap="none" spc="85" baseline="0">
                  <a:solidFill>
                    <a:srgbClr val="464646"/>
                  </a:solidFill>
                  <a:uFillTx/>
                  <a:latin typeface="Open Sans"/>
                  <a:ea typeface="Open Sans"/>
                  <a:cs typeface="Open Sans"/>
                </a:rPr>
                <a:t>No</a:t>
              </a:r>
            </a:p>
          </p:txBody>
        </p:sp>
        <p:sp>
          <p:nvSpPr>
            <p:cNvPr id="18" name="TextBox 18">
              <a:extLst>
                <a:ext uri="{FF2B5EF4-FFF2-40B4-BE49-F238E27FC236}">
                  <a16:creationId xmlns:a16="http://schemas.microsoft.com/office/drawing/2014/main" id="{E207DAD2-4749-AE72-737D-4119D4AEA8AE}"/>
                </a:ext>
              </a:extLst>
            </p:cNvPr>
            <p:cNvSpPr txBox="1"/>
            <p:nvPr/>
          </p:nvSpPr>
          <p:spPr>
            <a:xfrm>
              <a:off x="5730014" y="3537877"/>
              <a:ext cx="989408" cy="294747"/>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735"/>
                </a:lnSpc>
                <a:spcBef>
                  <a:spcPts val="0"/>
                </a:spcBef>
                <a:spcAft>
                  <a:spcPts val="0"/>
                </a:spcAft>
                <a:buNone/>
                <a:tabLst/>
                <a:defRPr sz="1800" b="0" i="0" u="none" strike="noStrike" kern="0" cap="none" spc="0" baseline="0">
                  <a:solidFill>
                    <a:srgbClr val="000000"/>
                  </a:solidFill>
                  <a:uFillTx/>
                </a:defRPr>
              </a:pPr>
              <a:r>
                <a:rPr lang="en-US" sz="1494" b="0" i="0" u="none" strike="noStrike" kern="1200" cap="none" spc="85" baseline="0">
                  <a:solidFill>
                    <a:srgbClr val="464646"/>
                  </a:solidFill>
                  <a:uFillTx/>
                  <a:latin typeface="Open Sans"/>
                  <a:ea typeface="Open Sans"/>
                  <a:cs typeface="Open Sans"/>
                </a:rPr>
                <a:t>Not sure</a:t>
              </a:r>
            </a:p>
          </p:txBody>
        </p:sp>
        <p:sp>
          <p:nvSpPr>
            <p:cNvPr id="19" name="TextBox 19">
              <a:extLst>
                <a:ext uri="{FF2B5EF4-FFF2-40B4-BE49-F238E27FC236}">
                  <a16:creationId xmlns:a16="http://schemas.microsoft.com/office/drawing/2014/main" id="{DFA5A4CD-E621-723A-F115-9FB2168272C4}"/>
                </a:ext>
              </a:extLst>
            </p:cNvPr>
            <p:cNvSpPr txBox="1"/>
            <p:nvPr/>
          </p:nvSpPr>
          <p:spPr>
            <a:xfrm>
              <a:off x="1194133" y="3537877"/>
              <a:ext cx="1408212" cy="294747"/>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735"/>
                </a:lnSpc>
                <a:spcBef>
                  <a:spcPts val="0"/>
                </a:spcBef>
                <a:spcAft>
                  <a:spcPts val="0"/>
                </a:spcAft>
                <a:buNone/>
                <a:tabLst/>
                <a:defRPr sz="1800" b="0" i="0" u="none" strike="noStrike" kern="0" cap="none" spc="0" baseline="0">
                  <a:solidFill>
                    <a:srgbClr val="000000"/>
                  </a:solidFill>
                  <a:uFillTx/>
                </a:defRPr>
              </a:pPr>
              <a:r>
                <a:rPr lang="en-US" sz="1494" b="0" i="0" u="none" strike="noStrike" kern="1200" cap="none" spc="85" baseline="0">
                  <a:solidFill>
                    <a:srgbClr val="464646"/>
                  </a:solidFill>
                  <a:uFillTx/>
                  <a:latin typeface="Open Sans"/>
                  <a:ea typeface="Open Sans"/>
                  <a:cs typeface="Open Sans"/>
                </a:rPr>
                <a:t>Yes</a:t>
              </a:r>
            </a:p>
          </p:txBody>
        </p:sp>
        <p:sp>
          <p:nvSpPr>
            <p:cNvPr id="20" name="Freeform 20">
              <a:extLst>
                <a:ext uri="{FF2B5EF4-FFF2-40B4-BE49-F238E27FC236}">
                  <a16:creationId xmlns:a16="http://schemas.microsoft.com/office/drawing/2014/main" id="{E841F516-48ED-672D-A9E6-69C31F2558F0}"/>
                </a:ext>
              </a:extLst>
            </p:cNvPr>
            <p:cNvSpPr/>
            <p:nvPr/>
          </p:nvSpPr>
          <p:spPr>
            <a:xfrm>
              <a:off x="3130997" y="3609319"/>
              <a:ext cx="238219" cy="238219"/>
            </a:xfrm>
            <a:custGeom>
              <a:avLst/>
              <a:gdLst>
                <a:gd name="f0" fmla="val w"/>
                <a:gd name="f1" fmla="val h"/>
                <a:gd name="f2" fmla="val 0"/>
                <a:gd name="f3" fmla="val 317623"/>
                <a:gd name="f4" fmla="val 317622"/>
                <a:gd name="f5" fmla="*/ f0 1 317623"/>
                <a:gd name="f6" fmla="*/ f1 1 317623"/>
                <a:gd name="f7" fmla="val f2"/>
                <a:gd name="f8" fmla="val f3"/>
                <a:gd name="f9" fmla="+- f8 0 f7"/>
                <a:gd name="f10" fmla="*/ f9 1 317623"/>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317623" h="317623">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1" name="Freeform 21">
              <a:extLst>
                <a:ext uri="{FF2B5EF4-FFF2-40B4-BE49-F238E27FC236}">
                  <a16:creationId xmlns:a16="http://schemas.microsoft.com/office/drawing/2014/main" id="{B81F0D20-7942-76C1-91CD-661F3DFC96A9}"/>
                </a:ext>
              </a:extLst>
            </p:cNvPr>
            <p:cNvSpPr/>
            <p:nvPr/>
          </p:nvSpPr>
          <p:spPr>
            <a:xfrm>
              <a:off x="5421404" y="3609319"/>
              <a:ext cx="238219" cy="238219"/>
            </a:xfrm>
            <a:custGeom>
              <a:avLst/>
              <a:gdLst>
                <a:gd name="f0" fmla="val w"/>
                <a:gd name="f1" fmla="val h"/>
                <a:gd name="f2" fmla="val 0"/>
                <a:gd name="f3" fmla="val 317623"/>
                <a:gd name="f4" fmla="val 317622"/>
                <a:gd name="f5" fmla="*/ f0 1 317623"/>
                <a:gd name="f6" fmla="*/ f1 1 317623"/>
                <a:gd name="f7" fmla="val f2"/>
                <a:gd name="f8" fmla="val f3"/>
                <a:gd name="f9" fmla="+- f8 0 f7"/>
                <a:gd name="f10" fmla="*/ f9 1 317623"/>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317623" h="317623">
                  <a:moveTo>
                    <a:pt x="f2" y="f2"/>
                  </a:moveTo>
                  <a:lnTo>
                    <a:pt x="f3" y="f2"/>
                  </a:lnTo>
                  <a:lnTo>
                    <a:pt x="f3" y="f4"/>
                  </a:lnTo>
                  <a:lnTo>
                    <a:pt x="f2" y="f4"/>
                  </a:lnTo>
                  <a:lnTo>
                    <a:pt x="f2" y="f2"/>
                  </a:lnTo>
                  <a:close/>
                </a:path>
              </a:pathLst>
            </a:custGeom>
            <a:blipFill>
              <a:blip>
                <a:alphaModFix/>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22" name="Group 22">
            <a:extLst>
              <a:ext uri="{FF2B5EF4-FFF2-40B4-BE49-F238E27FC236}">
                <a16:creationId xmlns:a16="http://schemas.microsoft.com/office/drawing/2014/main" id="{49AA8811-45C9-1D78-E4B5-0A1BE0B7E926}"/>
              </a:ext>
            </a:extLst>
          </p:cNvPr>
          <p:cNvGrpSpPr/>
          <p:nvPr/>
        </p:nvGrpSpPr>
        <p:grpSpPr>
          <a:xfrm>
            <a:off x="182614" y="5346003"/>
            <a:ext cx="7194773" cy="3526748"/>
            <a:chOff x="182614" y="5346003"/>
            <a:chExt cx="7194773" cy="3526748"/>
          </a:xfrm>
        </p:grpSpPr>
        <p:grpSp>
          <p:nvGrpSpPr>
            <p:cNvPr id="23" name="Group 23">
              <a:extLst>
                <a:ext uri="{FF2B5EF4-FFF2-40B4-BE49-F238E27FC236}">
                  <a16:creationId xmlns:a16="http://schemas.microsoft.com/office/drawing/2014/main" id="{782AD09B-59F6-94B4-DC89-2AB60589C405}"/>
                </a:ext>
              </a:extLst>
            </p:cNvPr>
            <p:cNvGrpSpPr/>
            <p:nvPr/>
          </p:nvGrpSpPr>
          <p:grpSpPr>
            <a:xfrm>
              <a:off x="350352" y="5386766"/>
              <a:ext cx="7027035" cy="3485985"/>
              <a:chOff x="350352" y="5386766"/>
              <a:chExt cx="7027035" cy="3485985"/>
            </a:xfrm>
          </p:grpSpPr>
          <p:sp>
            <p:nvSpPr>
              <p:cNvPr id="24" name="Freeform 24">
                <a:extLst>
                  <a:ext uri="{FF2B5EF4-FFF2-40B4-BE49-F238E27FC236}">
                    <a16:creationId xmlns:a16="http://schemas.microsoft.com/office/drawing/2014/main" id="{202FDE54-7F26-41E8-01F0-88FFBAB3B090}"/>
                  </a:ext>
                </a:extLst>
              </p:cNvPr>
              <p:cNvSpPr/>
              <p:nvPr/>
            </p:nvSpPr>
            <p:spPr>
              <a:xfrm>
                <a:off x="350352" y="5466502"/>
                <a:ext cx="7027035" cy="3406249"/>
              </a:xfrm>
              <a:custGeom>
                <a:avLst/>
                <a:gdLst>
                  <a:gd name="f0" fmla="val w"/>
                  <a:gd name="f1" fmla="val h"/>
                  <a:gd name="f2" fmla="val 0"/>
                  <a:gd name="f3" fmla="val 2518331"/>
                  <a:gd name="f4" fmla="val 1220722"/>
                  <a:gd name="f5" fmla="val 40764"/>
                  <a:gd name="f6" fmla="val 2477567"/>
                  <a:gd name="f7" fmla="val 2488378"/>
                  <a:gd name="f8" fmla="val 2498747"/>
                  <a:gd name="f9" fmla="val 4295"/>
                  <a:gd name="f10" fmla="val 2506391"/>
                  <a:gd name="f11" fmla="val 11940"/>
                  <a:gd name="f12" fmla="val 2514036"/>
                  <a:gd name="f13" fmla="val 19584"/>
                  <a:gd name="f14" fmla="val 29953"/>
                  <a:gd name="f15" fmla="val 1179957"/>
                  <a:gd name="f16" fmla="val 1202471"/>
                  <a:gd name="f17" fmla="val 2500080"/>
                  <a:gd name="f18" fmla="val 1216427"/>
                  <a:gd name="f19" fmla="val 1208782"/>
                  <a:gd name="f20" fmla="val 1201137"/>
                  <a:gd name="f21" fmla="val 1190769"/>
                  <a:gd name="f22" fmla="val 18251"/>
                  <a:gd name="f23" fmla="*/ f0 1 2518331"/>
                  <a:gd name="f24" fmla="*/ f1 1 1220722"/>
                  <a:gd name="f25" fmla="val f2"/>
                  <a:gd name="f26" fmla="val f3"/>
                  <a:gd name="f27" fmla="val f4"/>
                  <a:gd name="f28" fmla="+- f27 0 f25"/>
                  <a:gd name="f29" fmla="+- f26 0 f25"/>
                  <a:gd name="f30" fmla="*/ f29 1 2518331"/>
                  <a:gd name="f31" fmla="*/ f28 1 1220722"/>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2518331" h="1220722">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4" y="f4"/>
                      <a:pt x="f13" y="f18"/>
                      <a:pt x="f11" y="f19"/>
                    </a:cubicBezTo>
                    <a:cubicBezTo>
                      <a:pt x="f9" y="f20"/>
                      <a:pt x="f2" y="f21"/>
                      <a:pt x="f2" y="f15"/>
                    </a:cubicBezTo>
                    <a:lnTo>
                      <a:pt x="f2" y="f5"/>
                    </a:lnTo>
                    <a:cubicBezTo>
                      <a:pt x="f2" y="f22"/>
                      <a:pt x="f22" y="f2"/>
                      <a:pt x="f5" y="f2"/>
                    </a:cubicBezTo>
                    <a:close/>
                  </a:path>
                </a:pathLst>
              </a:custGeom>
              <a:solidFill>
                <a:srgbClr val="FFFFFE"/>
              </a:solidFill>
              <a:ln w="38103" cap="rnd">
                <a:solidFill>
                  <a:srgbClr val="464646"/>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5" name="TextBox 25">
                <a:extLst>
                  <a:ext uri="{FF2B5EF4-FFF2-40B4-BE49-F238E27FC236}">
                    <a16:creationId xmlns:a16="http://schemas.microsoft.com/office/drawing/2014/main" id="{074DBB6D-9929-5713-A4DE-B8F9D223381D}"/>
                  </a:ext>
                </a:extLst>
              </p:cNvPr>
              <p:cNvSpPr txBox="1"/>
              <p:nvPr/>
            </p:nvSpPr>
            <p:spPr>
              <a:xfrm>
                <a:off x="350352" y="5386766"/>
                <a:ext cx="7027035" cy="348597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26" name="TextBox 26">
              <a:extLst>
                <a:ext uri="{FF2B5EF4-FFF2-40B4-BE49-F238E27FC236}">
                  <a16:creationId xmlns:a16="http://schemas.microsoft.com/office/drawing/2014/main" id="{399A92B8-0576-C6E8-55B7-E3CBF5F0D946}"/>
                </a:ext>
              </a:extLst>
            </p:cNvPr>
            <p:cNvSpPr txBox="1"/>
            <p:nvPr/>
          </p:nvSpPr>
          <p:spPr>
            <a:xfrm>
              <a:off x="773939" y="5574520"/>
              <a:ext cx="6179844" cy="2976719"/>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464646"/>
                  </a:solidFill>
                  <a:uFillTx/>
                  <a:latin typeface="Open Sans Bold"/>
                  <a:ea typeface="Open Sans Bold"/>
                  <a:cs typeface="Open Sans Bold"/>
                </a:rPr>
                <a:t>Practical Needs </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464646"/>
                  </a:solidFill>
                  <a:uFillTx/>
                  <a:latin typeface="Open Sans"/>
                  <a:ea typeface="Open Sans"/>
                  <a:cs typeface="Open Sans"/>
                </a:rPr>
                <a:t>Do you have any needs related to:</a:t>
              </a:r>
            </a:p>
            <a:p>
              <a:pPr marL="302264" marR="0" lvl="1" indent="-151132" algn="just" defTabSz="914400" rtl="0" fontAlgn="auto" hangingPunct="1">
                <a:lnSpc>
                  <a:spcPts val="3345"/>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400" b="0" i="0" u="none" strike="noStrike" kern="1200" cap="none" spc="0" baseline="0">
                  <a:solidFill>
                    <a:srgbClr val="464646"/>
                  </a:solidFill>
                  <a:uFillTx/>
                  <a:latin typeface="Open Sans"/>
                  <a:ea typeface="Open Sans"/>
                  <a:cs typeface="Open Sans"/>
                </a:rPr>
                <a:t>Working hours? ☐ Yes ☐ No</a:t>
              </a:r>
            </a:p>
            <a:p>
              <a:pPr marL="302264" marR="0" lvl="1" indent="-151132" algn="just" defTabSz="914400" rtl="0" fontAlgn="auto" hangingPunct="1">
                <a:lnSpc>
                  <a:spcPts val="3345"/>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400" b="0" i="0" u="none" strike="noStrike" kern="1200" cap="none" spc="0" baseline="0">
                  <a:solidFill>
                    <a:srgbClr val="464646"/>
                  </a:solidFill>
                  <a:uFillTx/>
                  <a:latin typeface="Open Sans"/>
                  <a:ea typeface="Open Sans"/>
                  <a:cs typeface="Open Sans"/>
                </a:rPr>
                <a:t>Transport or commuting? ☐ Yes ☐ No</a:t>
              </a:r>
            </a:p>
            <a:p>
              <a:pPr marL="302264" marR="0" lvl="1" indent="-151132" algn="just" defTabSz="914400" rtl="0" fontAlgn="auto" hangingPunct="1">
                <a:lnSpc>
                  <a:spcPts val="3345"/>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400" b="0" i="0" u="none" strike="noStrike" kern="1200" cap="none" spc="0" baseline="0">
                  <a:solidFill>
                    <a:srgbClr val="464646"/>
                  </a:solidFill>
                  <a:uFillTx/>
                  <a:latin typeface="Open Sans"/>
                  <a:ea typeface="Open Sans"/>
                  <a:cs typeface="Open Sans"/>
                </a:rPr>
                <a:t>Childcare or family responsibilities? ☐ Yes ☐ No</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464646"/>
                </a:solidFill>
                <a:uFillTx/>
                <a:latin typeface="Open Sans"/>
                <a:ea typeface="Open Sans"/>
                <a:cs typeface="Open Sans"/>
              </a:endParaRP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464646"/>
                  </a:solidFill>
                  <a:uFillTx/>
                  <a:latin typeface="Open Sans"/>
                  <a:ea typeface="Open Sans"/>
                  <a:cs typeface="Open Sans"/>
                </a:rPr>
                <a:t>If yes, please explain:</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464646"/>
                  </a:solidFill>
                  <a:uFillTx/>
                  <a:latin typeface="Open Sans"/>
                  <a:ea typeface="Open Sans"/>
                  <a:cs typeface="Open Sans"/>
                </a:rPr>
                <a:t>__________________________________________________________________________________________________________________________________________________________</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464646"/>
                </a:solidFill>
                <a:uFillTx/>
                <a:latin typeface="Open Sans"/>
                <a:ea typeface="Open Sans"/>
                <a:cs typeface="Open Sans"/>
              </a:endParaRPr>
            </a:p>
          </p:txBody>
        </p:sp>
        <p:grpSp>
          <p:nvGrpSpPr>
            <p:cNvPr id="27" name="Group 27">
              <a:extLst>
                <a:ext uri="{FF2B5EF4-FFF2-40B4-BE49-F238E27FC236}">
                  <a16:creationId xmlns:a16="http://schemas.microsoft.com/office/drawing/2014/main" id="{8858079C-D44A-66E1-C788-17A630D5166C}"/>
                </a:ext>
              </a:extLst>
            </p:cNvPr>
            <p:cNvGrpSpPr/>
            <p:nvPr/>
          </p:nvGrpSpPr>
          <p:grpSpPr>
            <a:xfrm>
              <a:off x="182614" y="5346003"/>
              <a:ext cx="499893" cy="499893"/>
              <a:chOff x="182614" y="5346003"/>
              <a:chExt cx="499893" cy="499893"/>
            </a:xfrm>
          </p:grpSpPr>
          <p:sp>
            <p:nvSpPr>
              <p:cNvPr id="28" name="Freeform 28">
                <a:extLst>
                  <a:ext uri="{FF2B5EF4-FFF2-40B4-BE49-F238E27FC236}">
                    <a16:creationId xmlns:a16="http://schemas.microsoft.com/office/drawing/2014/main" id="{FF874702-09D3-01DD-3DF9-DD9FDEF4081A}"/>
                  </a:ext>
                </a:extLst>
              </p:cNvPr>
              <p:cNvSpPr/>
              <p:nvPr/>
            </p:nvSpPr>
            <p:spPr>
              <a:xfrm>
                <a:off x="182614" y="5346003"/>
                <a:ext cx="499893" cy="499893"/>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8B75A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9" name="TextBox 29">
                <a:extLst>
                  <a:ext uri="{FF2B5EF4-FFF2-40B4-BE49-F238E27FC236}">
                    <a16:creationId xmlns:a16="http://schemas.microsoft.com/office/drawing/2014/main" id="{38B47E82-346F-C17F-66DD-02CB4EB0DD3D}"/>
                  </a:ext>
                </a:extLst>
              </p:cNvPr>
              <p:cNvSpPr txBox="1"/>
              <p:nvPr/>
            </p:nvSpPr>
            <p:spPr>
              <a:xfrm>
                <a:off x="229477" y="5375291"/>
                <a:ext cx="406167" cy="42374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30" name="TextBox 30">
              <a:extLst>
                <a:ext uri="{FF2B5EF4-FFF2-40B4-BE49-F238E27FC236}">
                  <a16:creationId xmlns:a16="http://schemas.microsoft.com/office/drawing/2014/main" id="{5629581C-9F85-5534-5851-663DBD37D462}"/>
                </a:ext>
              </a:extLst>
            </p:cNvPr>
            <p:cNvSpPr txBox="1"/>
            <p:nvPr/>
          </p:nvSpPr>
          <p:spPr>
            <a:xfrm>
              <a:off x="220937" y="5491511"/>
              <a:ext cx="423248" cy="23030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FFFFFF"/>
                  </a:solidFill>
                  <a:uFillTx/>
                  <a:latin typeface="Open Sans Bold"/>
                  <a:ea typeface="Open Sans Bold"/>
                  <a:cs typeface="Open Sans Bold"/>
                </a:rPr>
                <a:t>2</a:t>
              </a:r>
            </a:p>
          </p:txBody>
        </p:sp>
      </p:grpSp>
      <p:sp>
        <p:nvSpPr>
          <p:cNvPr id="31" name="TextBox 31">
            <a:extLst>
              <a:ext uri="{FF2B5EF4-FFF2-40B4-BE49-F238E27FC236}">
                <a16:creationId xmlns:a16="http://schemas.microsoft.com/office/drawing/2014/main" id="{FAF68D81-831D-D537-6121-4FAFE384FD9E}"/>
              </a:ext>
            </a:extLst>
          </p:cNvPr>
          <p:cNvSpPr txBox="1"/>
          <p:nvPr/>
        </p:nvSpPr>
        <p:spPr>
          <a:xfrm>
            <a:off x="260293" y="1566303"/>
            <a:ext cx="7039416" cy="40766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0" baseline="0">
                <a:solidFill>
                  <a:srgbClr val="464646"/>
                </a:solidFill>
                <a:uFillTx/>
                <a:latin typeface="Open Sans Italics"/>
                <a:ea typeface="Open Sans Italics"/>
                <a:cs typeface="Open Sans Italics"/>
              </a:rPr>
              <a:t>Strictly confidential. Used only to prepare appropriate support. Stored per data protection requirements. </a:t>
            </a:r>
          </a:p>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0" baseline="0">
                <a:solidFill>
                  <a:srgbClr val="464646"/>
                </a:solidFill>
                <a:uFillTx/>
                <a:latin typeface="Open Sans Italics"/>
                <a:ea typeface="Open Sans Italics"/>
                <a:cs typeface="Open Sans Italics"/>
              </a:rPr>
              <a:t>All questions optional.</a:t>
            </a:r>
          </a:p>
        </p:txBody>
      </p:sp>
      <p:sp>
        <p:nvSpPr>
          <p:cNvPr id="32" name="TextBox 32">
            <a:extLst>
              <a:ext uri="{FF2B5EF4-FFF2-40B4-BE49-F238E27FC236}">
                <a16:creationId xmlns:a16="http://schemas.microsoft.com/office/drawing/2014/main" id="{118CB4BB-210C-B929-5A40-47C23A6488E7}"/>
              </a:ext>
            </a:extLst>
          </p:cNvPr>
          <p:cNvSpPr txBox="1"/>
          <p:nvPr/>
        </p:nvSpPr>
        <p:spPr>
          <a:xfrm>
            <a:off x="396730" y="10097591"/>
            <a:ext cx="6766532" cy="24066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22C4F"/>
                </a:solidFill>
                <a:uFillTx/>
                <a:latin typeface="Open Sans Bold"/>
                <a:ea typeface="Open Sans Bold"/>
                <a:cs typeface="Open Sans Bold"/>
              </a:rPr>
              <a:t>Section B – Confidential · HR / Manager only · Page 1 of 2</a:t>
            </a:r>
          </a:p>
        </p:txBody>
      </p:sp>
      <p:grpSp>
        <p:nvGrpSpPr>
          <p:cNvPr id="33" name="Group 34">
            <a:extLst>
              <a:ext uri="{FF2B5EF4-FFF2-40B4-BE49-F238E27FC236}">
                <a16:creationId xmlns:a16="http://schemas.microsoft.com/office/drawing/2014/main" id="{68E2884E-5F4A-3E0B-7A29-C0792A0DFE2E}"/>
              </a:ext>
            </a:extLst>
          </p:cNvPr>
          <p:cNvGrpSpPr/>
          <p:nvPr/>
        </p:nvGrpSpPr>
        <p:grpSpPr>
          <a:xfrm>
            <a:off x="0" y="603366"/>
            <a:ext cx="7556501" cy="848756"/>
            <a:chOff x="0" y="603366"/>
            <a:chExt cx="7556501" cy="848756"/>
          </a:xfrm>
        </p:grpSpPr>
        <p:sp>
          <p:nvSpPr>
            <p:cNvPr id="34" name="Freeform 35">
              <a:extLst>
                <a:ext uri="{FF2B5EF4-FFF2-40B4-BE49-F238E27FC236}">
                  <a16:creationId xmlns:a16="http://schemas.microsoft.com/office/drawing/2014/main" id="{49F0CC21-96C4-3EFD-0A45-FD82200A9981}"/>
                </a:ext>
              </a:extLst>
            </p:cNvPr>
            <p:cNvSpPr/>
            <p:nvPr/>
          </p:nvSpPr>
          <p:spPr>
            <a:xfrm>
              <a:off x="0" y="656530"/>
              <a:ext cx="7556501" cy="795592"/>
            </a:xfrm>
            <a:custGeom>
              <a:avLst/>
              <a:gdLst>
                <a:gd name="f0" fmla="val w"/>
                <a:gd name="f1" fmla="val h"/>
                <a:gd name="f2" fmla="val 0"/>
                <a:gd name="f3" fmla="val 3550388"/>
                <a:gd name="f4" fmla="val 285122"/>
                <a:gd name="f5" fmla="val 28914"/>
                <a:gd name="f6" fmla="val 3521473"/>
                <a:gd name="f7" fmla="val 3537442"/>
                <a:gd name="f8" fmla="val 12945"/>
                <a:gd name="f9" fmla="val 256207"/>
                <a:gd name="f10" fmla="val 263876"/>
                <a:gd name="f11" fmla="val 3547341"/>
                <a:gd name="f12" fmla="val 271231"/>
                <a:gd name="f13" fmla="val 3541919"/>
                <a:gd name="f14" fmla="val 276653"/>
                <a:gd name="f15" fmla="val 3536496"/>
                <a:gd name="f16" fmla="val 282076"/>
                <a:gd name="f17" fmla="val 3529142"/>
                <a:gd name="f18" fmla="val 272176"/>
                <a:gd name="f19" fmla="*/ f0 1 3550388"/>
                <a:gd name="f20" fmla="*/ f1 1 285122"/>
                <a:gd name="f21" fmla="val f2"/>
                <a:gd name="f22" fmla="val f3"/>
                <a:gd name="f23" fmla="val f4"/>
                <a:gd name="f24" fmla="+- f23 0 f21"/>
                <a:gd name="f25" fmla="+- f22 0 f21"/>
                <a:gd name="f26" fmla="*/ f25 1 3550388"/>
                <a:gd name="f27" fmla="*/ f24 1 28512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3550388" h="285122">
                  <a:moveTo>
                    <a:pt x="f5" y="f2"/>
                  </a:moveTo>
                  <a:lnTo>
                    <a:pt x="f6" y="f2"/>
                  </a:lnTo>
                  <a:cubicBezTo>
                    <a:pt x="f7" y="f2"/>
                    <a:pt x="f3" y="f8"/>
                    <a:pt x="f3" y="f5"/>
                  </a:cubicBezTo>
                  <a:lnTo>
                    <a:pt x="f3" y="f9"/>
                  </a:lnTo>
                  <a:cubicBezTo>
                    <a:pt x="f3" y="f10"/>
                    <a:pt x="f11" y="f12"/>
                    <a:pt x="f13" y="f14"/>
                  </a:cubicBezTo>
                  <a:cubicBezTo>
                    <a:pt x="f15" y="f16"/>
                    <a:pt x="f17" y="f4"/>
                    <a:pt x="f6" y="f4"/>
                  </a:cubicBezTo>
                  <a:lnTo>
                    <a:pt x="f5" y="f4"/>
                  </a:lnTo>
                  <a:cubicBezTo>
                    <a:pt x="f8" y="f4"/>
                    <a:pt x="f2" y="f18"/>
                    <a:pt x="f2" y="f9"/>
                  </a:cubicBezTo>
                  <a:lnTo>
                    <a:pt x="f2" y="f5"/>
                  </a:lnTo>
                  <a:cubicBezTo>
                    <a:pt x="f2" y="f8"/>
                    <a:pt x="f8" y="f2"/>
                    <a:pt x="f5" y="f2"/>
                  </a:cubicBezTo>
                  <a:close/>
                </a:path>
              </a:pathLst>
            </a:custGeom>
            <a:solidFill>
              <a:srgbClr val="8B75A7"/>
            </a:solidFill>
            <a:ln w="38103" cap="rnd">
              <a:solidFill>
                <a:srgbClr val="E6DBF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5" name="TextBox 36">
              <a:extLst>
                <a:ext uri="{FF2B5EF4-FFF2-40B4-BE49-F238E27FC236}">
                  <a16:creationId xmlns:a16="http://schemas.microsoft.com/office/drawing/2014/main" id="{9A3F2201-56AC-180F-56B9-15F460EBDEA7}"/>
                </a:ext>
              </a:extLst>
            </p:cNvPr>
            <p:cNvSpPr txBox="1"/>
            <p:nvPr/>
          </p:nvSpPr>
          <p:spPr>
            <a:xfrm>
              <a:off x="0" y="603366"/>
              <a:ext cx="7556501" cy="84874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36" name="TextBox 37">
            <a:extLst>
              <a:ext uri="{FF2B5EF4-FFF2-40B4-BE49-F238E27FC236}">
                <a16:creationId xmlns:a16="http://schemas.microsoft.com/office/drawing/2014/main" id="{CC8E6B67-6A86-4F6A-7EBA-E3AA89AA214A}"/>
              </a:ext>
            </a:extLst>
          </p:cNvPr>
          <p:cNvSpPr txBox="1"/>
          <p:nvPr/>
        </p:nvSpPr>
        <p:spPr>
          <a:xfrm>
            <a:off x="143323" y="883584"/>
            <a:ext cx="5019964" cy="330198"/>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2800"/>
              </a:lnSpc>
              <a:spcBef>
                <a:spcPts val="0"/>
              </a:spcBef>
              <a:spcAft>
                <a:spcPts val="0"/>
              </a:spcAft>
              <a:buNone/>
              <a:tabLst/>
              <a:defRPr sz="1800" b="0" i="0" u="none" strike="noStrike" kern="0" cap="none" spc="0" baseline="0">
                <a:solidFill>
                  <a:srgbClr val="000000"/>
                </a:solidFill>
                <a:uFillTx/>
              </a:defRPr>
            </a:pPr>
            <a:r>
              <a:rPr lang="en-US" sz="1999" b="1" i="0" u="none" strike="noStrike" kern="1200" cap="none" spc="0" baseline="0">
                <a:solidFill>
                  <a:srgbClr val="FFFFFE"/>
                </a:solidFill>
                <a:uFillTx/>
                <a:latin typeface="Open Sans Bold"/>
                <a:ea typeface="Open Sans Bold"/>
                <a:cs typeface="Open Sans Bold"/>
              </a:rPr>
              <a:t>SECTION B – CONFIDENTIAL</a:t>
            </a:r>
          </a:p>
        </p:txBody>
      </p:sp>
      <p:grpSp>
        <p:nvGrpSpPr>
          <p:cNvPr id="37" name="Group 38">
            <a:extLst>
              <a:ext uri="{FF2B5EF4-FFF2-40B4-BE49-F238E27FC236}">
                <a16:creationId xmlns:a16="http://schemas.microsoft.com/office/drawing/2014/main" id="{820337F8-4A31-E42C-509C-78822971DB38}"/>
              </a:ext>
            </a:extLst>
          </p:cNvPr>
          <p:cNvGrpSpPr/>
          <p:nvPr/>
        </p:nvGrpSpPr>
        <p:grpSpPr>
          <a:xfrm>
            <a:off x="6148846" y="803574"/>
            <a:ext cx="1310307" cy="432611"/>
            <a:chOff x="6148846" y="803574"/>
            <a:chExt cx="1310307" cy="432611"/>
          </a:xfrm>
        </p:grpSpPr>
        <p:sp>
          <p:nvSpPr>
            <p:cNvPr id="38" name="Freeform 39">
              <a:extLst>
                <a:ext uri="{FF2B5EF4-FFF2-40B4-BE49-F238E27FC236}">
                  <a16:creationId xmlns:a16="http://schemas.microsoft.com/office/drawing/2014/main" id="{5A43CA5B-682E-9247-1F12-4B42A5168753}"/>
                </a:ext>
              </a:extLst>
            </p:cNvPr>
            <p:cNvSpPr/>
            <p:nvPr/>
          </p:nvSpPr>
          <p:spPr>
            <a:xfrm>
              <a:off x="6148846" y="856728"/>
              <a:ext cx="1310307" cy="379457"/>
            </a:xfrm>
            <a:custGeom>
              <a:avLst/>
              <a:gdLst>
                <a:gd name="f0" fmla="val w"/>
                <a:gd name="f1" fmla="val h"/>
                <a:gd name="f2" fmla="val 0"/>
                <a:gd name="f3" fmla="val 469584"/>
                <a:gd name="f4" fmla="val 135988"/>
                <a:gd name="f5" fmla="val 67994"/>
                <a:gd name="f6" fmla="val 401590"/>
                <a:gd name="f7" fmla="val 439142"/>
                <a:gd name="f8" fmla="val 30442"/>
                <a:gd name="f9" fmla="val 86027"/>
                <a:gd name="f10" fmla="val 462420"/>
                <a:gd name="f11" fmla="val 103322"/>
                <a:gd name="f12" fmla="val 449669"/>
                <a:gd name="f13" fmla="val 116073"/>
                <a:gd name="f14" fmla="val 436918"/>
                <a:gd name="f15" fmla="val 128825"/>
                <a:gd name="f16" fmla="val 419623"/>
                <a:gd name="f17" fmla="val 49961"/>
                <a:gd name="f18" fmla="val 32666"/>
                <a:gd name="f19" fmla="val 19915"/>
                <a:gd name="f20" fmla="val 7164"/>
                <a:gd name="f21" fmla="*/ f0 1 469584"/>
                <a:gd name="f22" fmla="*/ f1 1 135988"/>
                <a:gd name="f23" fmla="val f2"/>
                <a:gd name="f24" fmla="val f3"/>
                <a:gd name="f25" fmla="val f4"/>
                <a:gd name="f26" fmla="+- f25 0 f23"/>
                <a:gd name="f27" fmla="+- f24 0 f23"/>
                <a:gd name="f28" fmla="*/ f27 1 469584"/>
                <a:gd name="f29" fmla="*/ f26 1 13598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69584" h="135988">
                  <a:moveTo>
                    <a:pt x="f5" y="f2"/>
                  </a:moveTo>
                  <a:lnTo>
                    <a:pt x="f6" y="f2"/>
                  </a:lnTo>
                  <a:cubicBezTo>
                    <a:pt x="f7" y="f2"/>
                    <a:pt x="f3" y="f8"/>
                    <a:pt x="f3" y="f5"/>
                  </a:cubicBezTo>
                  <a:lnTo>
                    <a:pt x="f3" y="f5"/>
                  </a:lnTo>
                  <a:cubicBezTo>
                    <a:pt x="f3" y="f9"/>
                    <a:pt x="f10" y="f11"/>
                    <a:pt x="f12" y="f13"/>
                  </a:cubicBezTo>
                  <a:cubicBezTo>
                    <a:pt x="f14" y="f15"/>
                    <a:pt x="f16" y="f4"/>
                    <a:pt x="f6" y="f4"/>
                  </a:cubicBezTo>
                  <a:lnTo>
                    <a:pt x="f5" y="f4"/>
                  </a:lnTo>
                  <a:cubicBezTo>
                    <a:pt x="f17" y="f4"/>
                    <a:pt x="f18" y="f15"/>
                    <a:pt x="f19" y="f13"/>
                  </a:cubicBezTo>
                  <a:cubicBezTo>
                    <a:pt x="f20" y="f11"/>
                    <a:pt x="f2" y="f9"/>
                    <a:pt x="f2" y="f5"/>
                  </a:cubicBezTo>
                  <a:lnTo>
                    <a:pt x="f2" y="f5"/>
                  </a:lnTo>
                  <a:cubicBezTo>
                    <a:pt x="f2" y="f17"/>
                    <a:pt x="f20" y="f18"/>
                    <a:pt x="f19" y="f19"/>
                  </a:cubicBezTo>
                  <a:cubicBezTo>
                    <a:pt x="f18" y="f20"/>
                    <a:pt x="f17" y="f2"/>
                    <a:pt x="f5" y="f2"/>
                  </a:cubicBezTo>
                  <a:close/>
                </a:path>
              </a:pathLst>
            </a:custGeom>
            <a:solidFill>
              <a:srgbClr val="8B75A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9" name="TextBox 40">
              <a:extLst>
                <a:ext uri="{FF2B5EF4-FFF2-40B4-BE49-F238E27FC236}">
                  <a16:creationId xmlns:a16="http://schemas.microsoft.com/office/drawing/2014/main" id="{E3D54B1A-1A8C-EEF0-CD3F-AFC5AC0C4E77}"/>
                </a:ext>
              </a:extLst>
            </p:cNvPr>
            <p:cNvSpPr txBox="1"/>
            <p:nvPr/>
          </p:nvSpPr>
          <p:spPr>
            <a:xfrm>
              <a:off x="6148846" y="803574"/>
              <a:ext cx="1310307" cy="43261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2100"/>
                </a:lnSpc>
                <a:spcBef>
                  <a:spcPts val="0"/>
                </a:spcBef>
                <a:spcAft>
                  <a:spcPts val="0"/>
                </a:spcAft>
                <a:buNone/>
                <a:tabLst/>
                <a:defRPr sz="1800" b="0" i="0" u="none" strike="noStrike" kern="0" cap="none" spc="0" baseline="0">
                  <a:solidFill>
                    <a:srgbClr val="000000"/>
                  </a:solidFill>
                  <a:uFillTx/>
                </a:defRPr>
              </a:pPr>
              <a:r>
                <a:rPr lang="en-US" sz="1499" b="0" i="0" u="none" strike="noStrike" kern="1200" cap="none" spc="0" baseline="0">
                  <a:solidFill>
                    <a:srgbClr val="EFAB80"/>
                  </a:solidFill>
                  <a:uFillTx/>
                  <a:latin typeface="Open Sans"/>
                  <a:ea typeface="Open Sans"/>
                  <a:cs typeface="Open Sans"/>
                </a:rPr>
                <a:t>Sharable</a:t>
              </a:r>
            </a:p>
          </p:txBody>
        </p:sp>
      </p:grpSp>
      <p:grpSp>
        <p:nvGrpSpPr>
          <p:cNvPr id="40" name="Group 41">
            <a:extLst>
              <a:ext uri="{FF2B5EF4-FFF2-40B4-BE49-F238E27FC236}">
                <a16:creationId xmlns:a16="http://schemas.microsoft.com/office/drawing/2014/main" id="{001CBEBC-BF82-FC30-691A-768F7D59A72F}"/>
              </a:ext>
            </a:extLst>
          </p:cNvPr>
          <p:cNvGrpSpPr/>
          <p:nvPr/>
        </p:nvGrpSpPr>
        <p:grpSpPr>
          <a:xfrm>
            <a:off x="5478380" y="803574"/>
            <a:ext cx="1985006" cy="375772"/>
            <a:chOff x="5478380" y="803574"/>
            <a:chExt cx="1985006" cy="375772"/>
          </a:xfrm>
        </p:grpSpPr>
        <p:sp>
          <p:nvSpPr>
            <p:cNvPr id="41" name="Freeform 42">
              <a:extLst>
                <a:ext uri="{FF2B5EF4-FFF2-40B4-BE49-F238E27FC236}">
                  <a16:creationId xmlns:a16="http://schemas.microsoft.com/office/drawing/2014/main" id="{2049E22B-CDC4-CEC5-30BF-AF4C3310984E}"/>
                </a:ext>
              </a:extLst>
            </p:cNvPr>
            <p:cNvSpPr/>
            <p:nvPr/>
          </p:nvSpPr>
          <p:spPr>
            <a:xfrm>
              <a:off x="5478380" y="856728"/>
              <a:ext cx="1985006" cy="322618"/>
            </a:xfrm>
            <a:custGeom>
              <a:avLst/>
              <a:gdLst>
                <a:gd name="f0" fmla="val w"/>
                <a:gd name="f1" fmla="val h"/>
                <a:gd name="f2" fmla="val 0"/>
                <a:gd name="f3" fmla="val 711380"/>
                <a:gd name="f4" fmla="val 115618"/>
                <a:gd name="f5" fmla="val 57809"/>
                <a:gd name="f6" fmla="val 653571"/>
                <a:gd name="f7" fmla="val 668903"/>
                <a:gd name="f8" fmla="val 683607"/>
                <a:gd name="f9" fmla="val 6091"/>
                <a:gd name="f10" fmla="val 694448"/>
                <a:gd name="f11" fmla="val 16932"/>
                <a:gd name="f12" fmla="val 705290"/>
                <a:gd name="f13" fmla="val 27773"/>
                <a:gd name="f14" fmla="val 42477"/>
                <a:gd name="f15" fmla="val 89736"/>
                <a:gd name="f16" fmla="val 685498"/>
                <a:gd name="f17" fmla="val 109527"/>
                <a:gd name="f18" fmla="val 98686"/>
                <a:gd name="f19" fmla="val 87845"/>
                <a:gd name="f20" fmla="val 73141"/>
                <a:gd name="f21" fmla="*/ f0 1 711380"/>
                <a:gd name="f22" fmla="*/ f1 1 115618"/>
                <a:gd name="f23" fmla="val f2"/>
                <a:gd name="f24" fmla="val f3"/>
                <a:gd name="f25" fmla="val f4"/>
                <a:gd name="f26" fmla="+- f25 0 f23"/>
                <a:gd name="f27" fmla="+- f24 0 f23"/>
                <a:gd name="f28" fmla="*/ f27 1 711380"/>
                <a:gd name="f29" fmla="*/ f26 1 11561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711380" h="115618">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4" y="f4"/>
                    <a:pt x="f13" y="f17"/>
                    <a:pt x="f11" y="f18"/>
                  </a:cubicBezTo>
                  <a:cubicBezTo>
                    <a:pt x="f9" y="f19"/>
                    <a:pt x="f2" y="f20"/>
                    <a:pt x="f2" y="f5"/>
                  </a:cubicBezTo>
                  <a:lnTo>
                    <a:pt x="f2" y="f5"/>
                  </a:lnTo>
                  <a:cubicBezTo>
                    <a:pt x="f2" y="f14"/>
                    <a:pt x="f9" y="f13"/>
                    <a:pt x="f11" y="f11"/>
                  </a:cubicBezTo>
                  <a:cubicBezTo>
                    <a:pt x="f13" y="f9"/>
                    <a:pt x="f14" y="f2"/>
                    <a:pt x="f5"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2" name="TextBox 43">
              <a:extLst>
                <a:ext uri="{FF2B5EF4-FFF2-40B4-BE49-F238E27FC236}">
                  <a16:creationId xmlns:a16="http://schemas.microsoft.com/office/drawing/2014/main" id="{6022E334-7393-B375-4950-68D5DA21848F}"/>
                </a:ext>
              </a:extLst>
            </p:cNvPr>
            <p:cNvSpPr txBox="1"/>
            <p:nvPr/>
          </p:nvSpPr>
          <p:spPr>
            <a:xfrm>
              <a:off x="5478380" y="803574"/>
              <a:ext cx="1985006" cy="37577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HR / Manager only</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43FAB29-5AE8-44B5-70A7-8FFE2A580AC4}"/>
              </a:ext>
            </a:extLst>
          </p:cNvPr>
          <p:cNvGrpSpPr/>
          <p:nvPr/>
        </p:nvGrpSpPr>
        <p:grpSpPr>
          <a:xfrm>
            <a:off x="0" y="10338252"/>
            <a:ext cx="6897154" cy="205757"/>
            <a:chOff x="0" y="10338252"/>
            <a:chExt cx="6897154" cy="205757"/>
          </a:xfrm>
        </p:grpSpPr>
        <p:sp>
          <p:nvSpPr>
            <p:cNvPr id="3" name="Freeform 5">
              <a:extLst>
                <a:ext uri="{FF2B5EF4-FFF2-40B4-BE49-F238E27FC236}">
                  <a16:creationId xmlns:a16="http://schemas.microsoft.com/office/drawing/2014/main" id="{F2E3B983-362C-2E0C-3BFE-5A26560949BE}"/>
                </a:ext>
              </a:extLst>
            </p:cNvPr>
            <p:cNvSpPr/>
            <p:nvPr/>
          </p:nvSpPr>
          <p:spPr>
            <a:xfrm>
              <a:off x="0" y="10338252"/>
              <a:ext cx="6897154" cy="99943"/>
            </a:xfrm>
            <a:custGeom>
              <a:avLst/>
              <a:gdLst>
                <a:gd name="f0" fmla="val w"/>
                <a:gd name="f1" fmla="val h"/>
                <a:gd name="f2" fmla="val 0"/>
                <a:gd name="f3" fmla="val 2709333"/>
                <a:gd name="f4" fmla="val 26991"/>
                <a:gd name="f5" fmla="val 13495"/>
                <a:gd name="f6" fmla="val 2695838"/>
                <a:gd name="f7" fmla="val 2699417"/>
                <a:gd name="f8" fmla="val 2702850"/>
                <a:gd name="f9" fmla="val 1422"/>
                <a:gd name="f10" fmla="val 2705381"/>
                <a:gd name="f11" fmla="val 3953"/>
                <a:gd name="f12" fmla="val 2707911"/>
                <a:gd name="f13" fmla="val 6484"/>
                <a:gd name="f14" fmla="val 9916"/>
                <a:gd name="f15" fmla="val 20949"/>
                <a:gd name="f16" fmla="val 2703291"/>
                <a:gd name="f17" fmla="val 6042"/>
                <a:gd name="f18" fmla="*/ f0 1 2709333"/>
                <a:gd name="f19" fmla="*/ f1 1 26991"/>
                <a:gd name="f20" fmla="val f2"/>
                <a:gd name="f21" fmla="val f3"/>
                <a:gd name="f22" fmla="val f4"/>
                <a:gd name="f23" fmla="+- f22 0 f20"/>
                <a:gd name="f24" fmla="+- f21 0 f20"/>
                <a:gd name="f25" fmla="*/ f24 1 2709333"/>
                <a:gd name="f26" fmla="*/ f23 1 26991"/>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2709333" h="26991">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7" y="f4"/>
                    <a:pt x="f2" y="f15"/>
                    <a:pt x="f2" y="f5"/>
                  </a:cubicBezTo>
                  <a:lnTo>
                    <a:pt x="f2" y="f5"/>
                  </a:lnTo>
                  <a:cubicBezTo>
                    <a:pt x="f2" y="f17"/>
                    <a:pt x="f17" y="f2"/>
                    <a:pt x="f5" y="f2"/>
                  </a:cubicBezTo>
                  <a:close/>
                </a:path>
              </a:pathLst>
            </a:custGeom>
            <a:gradFill>
              <a:gsLst>
                <a:gs pos="0">
                  <a:srgbClr val="FA3DE1">
                    <a:alpha val="40000"/>
                  </a:srgbClr>
                </a:gs>
                <a:gs pos="100000">
                  <a:srgbClr val="FE8F28">
                    <a:alpha val="40000"/>
                  </a:srgbClr>
                </a:gs>
              </a:gsLst>
              <a:lin ang="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 name="TextBox 6">
              <a:extLst>
                <a:ext uri="{FF2B5EF4-FFF2-40B4-BE49-F238E27FC236}">
                  <a16:creationId xmlns:a16="http://schemas.microsoft.com/office/drawing/2014/main" id="{48422162-DDAD-22F8-9B88-E5590474DDB6}"/>
                </a:ext>
              </a:extLst>
            </p:cNvPr>
            <p:cNvSpPr txBox="1"/>
            <p:nvPr/>
          </p:nvSpPr>
          <p:spPr>
            <a:xfrm>
              <a:off x="0" y="10444066"/>
              <a:ext cx="6897154" cy="9994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5" name="Group 7">
            <a:extLst>
              <a:ext uri="{FF2B5EF4-FFF2-40B4-BE49-F238E27FC236}">
                <a16:creationId xmlns:a16="http://schemas.microsoft.com/office/drawing/2014/main" id="{5495E0AC-8B1F-ED4D-0BB7-7BEEADB22B45}"/>
              </a:ext>
            </a:extLst>
          </p:cNvPr>
          <p:cNvGrpSpPr/>
          <p:nvPr/>
        </p:nvGrpSpPr>
        <p:grpSpPr>
          <a:xfrm>
            <a:off x="90086" y="4375129"/>
            <a:ext cx="7194773" cy="2013609"/>
            <a:chOff x="90086" y="4375129"/>
            <a:chExt cx="7194773" cy="2013609"/>
          </a:xfrm>
        </p:grpSpPr>
        <p:grpSp>
          <p:nvGrpSpPr>
            <p:cNvPr id="6" name="Group 8">
              <a:extLst>
                <a:ext uri="{FF2B5EF4-FFF2-40B4-BE49-F238E27FC236}">
                  <a16:creationId xmlns:a16="http://schemas.microsoft.com/office/drawing/2014/main" id="{23D35AD1-2173-4A2A-CD65-2143C5D0704E}"/>
                </a:ext>
              </a:extLst>
            </p:cNvPr>
            <p:cNvGrpSpPr/>
            <p:nvPr/>
          </p:nvGrpSpPr>
          <p:grpSpPr>
            <a:xfrm>
              <a:off x="257824" y="4415902"/>
              <a:ext cx="7027035" cy="1972836"/>
              <a:chOff x="257824" y="4415902"/>
              <a:chExt cx="7027035" cy="1972836"/>
            </a:xfrm>
          </p:grpSpPr>
          <p:sp>
            <p:nvSpPr>
              <p:cNvPr id="7" name="Freeform 9">
                <a:extLst>
                  <a:ext uri="{FF2B5EF4-FFF2-40B4-BE49-F238E27FC236}">
                    <a16:creationId xmlns:a16="http://schemas.microsoft.com/office/drawing/2014/main" id="{E9D39A26-4DA5-5FE1-8474-6FEBD7FADB3A}"/>
                  </a:ext>
                </a:extLst>
              </p:cNvPr>
              <p:cNvSpPr/>
              <p:nvPr/>
            </p:nvSpPr>
            <p:spPr>
              <a:xfrm>
                <a:off x="257824" y="4495629"/>
                <a:ext cx="7027035" cy="1893100"/>
              </a:xfrm>
              <a:custGeom>
                <a:avLst/>
                <a:gdLst>
                  <a:gd name="f0" fmla="val w"/>
                  <a:gd name="f1" fmla="val h"/>
                  <a:gd name="f2" fmla="val 0"/>
                  <a:gd name="f3" fmla="val 2518331"/>
                  <a:gd name="f4" fmla="val 678445"/>
                  <a:gd name="f5" fmla="val 40764"/>
                  <a:gd name="f6" fmla="val 2477567"/>
                  <a:gd name="f7" fmla="val 2488378"/>
                  <a:gd name="f8" fmla="val 2498747"/>
                  <a:gd name="f9" fmla="val 4295"/>
                  <a:gd name="f10" fmla="val 2506391"/>
                  <a:gd name="f11" fmla="val 11940"/>
                  <a:gd name="f12" fmla="val 2514036"/>
                  <a:gd name="f13" fmla="val 19584"/>
                  <a:gd name="f14" fmla="val 29953"/>
                  <a:gd name="f15" fmla="val 637681"/>
                  <a:gd name="f16" fmla="val 660194"/>
                  <a:gd name="f17" fmla="val 2500080"/>
                  <a:gd name="f18" fmla="val 674150"/>
                  <a:gd name="f19" fmla="val 666505"/>
                  <a:gd name="f20" fmla="val 658860"/>
                  <a:gd name="f21" fmla="val 648492"/>
                  <a:gd name="f22" fmla="val 18251"/>
                  <a:gd name="f23" fmla="*/ f0 1 2518331"/>
                  <a:gd name="f24" fmla="*/ f1 1 678445"/>
                  <a:gd name="f25" fmla="val f2"/>
                  <a:gd name="f26" fmla="val f3"/>
                  <a:gd name="f27" fmla="val f4"/>
                  <a:gd name="f28" fmla="+- f27 0 f25"/>
                  <a:gd name="f29" fmla="+- f26 0 f25"/>
                  <a:gd name="f30" fmla="*/ f29 1 2518331"/>
                  <a:gd name="f31" fmla="*/ f28 1 67844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2518331" h="678445">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4" y="f4"/>
                      <a:pt x="f13" y="f18"/>
                      <a:pt x="f11" y="f19"/>
                    </a:cubicBezTo>
                    <a:cubicBezTo>
                      <a:pt x="f9" y="f20"/>
                      <a:pt x="f2" y="f21"/>
                      <a:pt x="f2" y="f15"/>
                    </a:cubicBezTo>
                    <a:lnTo>
                      <a:pt x="f2" y="f5"/>
                    </a:lnTo>
                    <a:cubicBezTo>
                      <a:pt x="f2" y="f22"/>
                      <a:pt x="f22" y="f2"/>
                      <a:pt x="f5" y="f2"/>
                    </a:cubicBezTo>
                    <a:close/>
                  </a:path>
                </a:pathLst>
              </a:custGeom>
              <a:solidFill>
                <a:srgbClr val="E6DBF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8" name="TextBox 10">
                <a:extLst>
                  <a:ext uri="{FF2B5EF4-FFF2-40B4-BE49-F238E27FC236}">
                    <a16:creationId xmlns:a16="http://schemas.microsoft.com/office/drawing/2014/main" id="{62758F99-E717-B463-8211-502969CE147F}"/>
                  </a:ext>
                </a:extLst>
              </p:cNvPr>
              <p:cNvSpPr txBox="1"/>
              <p:nvPr/>
            </p:nvSpPr>
            <p:spPr>
              <a:xfrm>
                <a:off x="257824" y="4415902"/>
                <a:ext cx="7027035" cy="197283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9" name="TextBox 11">
              <a:extLst>
                <a:ext uri="{FF2B5EF4-FFF2-40B4-BE49-F238E27FC236}">
                  <a16:creationId xmlns:a16="http://schemas.microsoft.com/office/drawing/2014/main" id="{4069C6E1-DBD1-7EC1-D62F-1FC94E3DA5B5}"/>
                </a:ext>
              </a:extLst>
            </p:cNvPr>
            <p:cNvSpPr txBox="1"/>
            <p:nvPr/>
          </p:nvSpPr>
          <p:spPr>
            <a:xfrm>
              <a:off x="589989" y="4669310"/>
              <a:ext cx="6179844" cy="1719419"/>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Support During the First Weeks </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Is there anything that would help you feel more comfortable or supported when you start working?</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_______________________________________________________________________________________________________________________________________________________________________________________________________________________________________</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p:txBody>
        </p:sp>
        <p:grpSp>
          <p:nvGrpSpPr>
            <p:cNvPr id="10" name="Group 12">
              <a:extLst>
                <a:ext uri="{FF2B5EF4-FFF2-40B4-BE49-F238E27FC236}">
                  <a16:creationId xmlns:a16="http://schemas.microsoft.com/office/drawing/2014/main" id="{9D478091-EA8E-8D96-1C56-E1A4C36D1C48}"/>
                </a:ext>
              </a:extLst>
            </p:cNvPr>
            <p:cNvGrpSpPr/>
            <p:nvPr/>
          </p:nvGrpSpPr>
          <p:grpSpPr>
            <a:xfrm>
              <a:off x="90086" y="4375129"/>
              <a:ext cx="499893" cy="499893"/>
              <a:chOff x="90086" y="4375129"/>
              <a:chExt cx="499893" cy="499893"/>
            </a:xfrm>
          </p:grpSpPr>
          <p:sp>
            <p:nvSpPr>
              <p:cNvPr id="11" name="Freeform 13">
                <a:extLst>
                  <a:ext uri="{FF2B5EF4-FFF2-40B4-BE49-F238E27FC236}">
                    <a16:creationId xmlns:a16="http://schemas.microsoft.com/office/drawing/2014/main" id="{614B557E-2865-2E0D-E826-2F1DC38ECF37}"/>
                  </a:ext>
                </a:extLst>
              </p:cNvPr>
              <p:cNvSpPr/>
              <p:nvPr/>
            </p:nvSpPr>
            <p:spPr>
              <a:xfrm>
                <a:off x="90086" y="4375129"/>
                <a:ext cx="499893" cy="499893"/>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8B75A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2" name="TextBox 14">
                <a:extLst>
                  <a:ext uri="{FF2B5EF4-FFF2-40B4-BE49-F238E27FC236}">
                    <a16:creationId xmlns:a16="http://schemas.microsoft.com/office/drawing/2014/main" id="{BEB0C367-6F4E-4442-47CC-989876F4950D}"/>
                  </a:ext>
                </a:extLst>
              </p:cNvPr>
              <p:cNvSpPr txBox="1"/>
              <p:nvPr/>
            </p:nvSpPr>
            <p:spPr>
              <a:xfrm>
                <a:off x="136958" y="4404417"/>
                <a:ext cx="406167" cy="42374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3" name="TextBox 15">
              <a:extLst>
                <a:ext uri="{FF2B5EF4-FFF2-40B4-BE49-F238E27FC236}">
                  <a16:creationId xmlns:a16="http://schemas.microsoft.com/office/drawing/2014/main" id="{E119D775-AFDE-6215-94A7-909417CCEEBD}"/>
                </a:ext>
              </a:extLst>
            </p:cNvPr>
            <p:cNvSpPr txBox="1"/>
            <p:nvPr/>
          </p:nvSpPr>
          <p:spPr>
            <a:xfrm>
              <a:off x="128418" y="4520638"/>
              <a:ext cx="423248" cy="23030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FFFFFF"/>
                  </a:solidFill>
                  <a:uFillTx/>
                  <a:latin typeface="Open Sans Bold"/>
                  <a:ea typeface="Open Sans Bold"/>
                  <a:cs typeface="Open Sans Bold"/>
                </a:rPr>
                <a:t>4</a:t>
              </a:r>
            </a:p>
          </p:txBody>
        </p:sp>
      </p:grpSp>
      <p:grpSp>
        <p:nvGrpSpPr>
          <p:cNvPr id="14" name="Group 16">
            <a:extLst>
              <a:ext uri="{FF2B5EF4-FFF2-40B4-BE49-F238E27FC236}">
                <a16:creationId xmlns:a16="http://schemas.microsoft.com/office/drawing/2014/main" id="{521E8E67-9094-B8C7-7C10-80FDA0081207}"/>
              </a:ext>
            </a:extLst>
          </p:cNvPr>
          <p:cNvGrpSpPr/>
          <p:nvPr/>
        </p:nvGrpSpPr>
        <p:grpSpPr>
          <a:xfrm>
            <a:off x="90086" y="6502371"/>
            <a:ext cx="7194773" cy="1947937"/>
            <a:chOff x="90086" y="6502371"/>
            <a:chExt cx="7194773" cy="1947937"/>
          </a:xfrm>
        </p:grpSpPr>
        <p:grpSp>
          <p:nvGrpSpPr>
            <p:cNvPr id="15" name="Group 17">
              <a:extLst>
                <a:ext uri="{FF2B5EF4-FFF2-40B4-BE49-F238E27FC236}">
                  <a16:creationId xmlns:a16="http://schemas.microsoft.com/office/drawing/2014/main" id="{80325353-917E-F367-2F8C-A089B37DE2D6}"/>
                </a:ext>
              </a:extLst>
            </p:cNvPr>
            <p:cNvGrpSpPr/>
            <p:nvPr/>
          </p:nvGrpSpPr>
          <p:grpSpPr>
            <a:xfrm>
              <a:off x="257824" y="6543144"/>
              <a:ext cx="7027035" cy="1840376"/>
              <a:chOff x="257824" y="6543144"/>
              <a:chExt cx="7027035" cy="1840376"/>
            </a:xfrm>
          </p:grpSpPr>
          <p:sp>
            <p:nvSpPr>
              <p:cNvPr id="16" name="Freeform 18">
                <a:extLst>
                  <a:ext uri="{FF2B5EF4-FFF2-40B4-BE49-F238E27FC236}">
                    <a16:creationId xmlns:a16="http://schemas.microsoft.com/office/drawing/2014/main" id="{A107FF97-C1F0-656A-2EEC-CE83B322688F}"/>
                  </a:ext>
                </a:extLst>
              </p:cNvPr>
              <p:cNvSpPr/>
              <p:nvPr/>
            </p:nvSpPr>
            <p:spPr>
              <a:xfrm>
                <a:off x="257824" y="6622880"/>
                <a:ext cx="7027035" cy="1760640"/>
              </a:xfrm>
              <a:custGeom>
                <a:avLst/>
                <a:gdLst>
                  <a:gd name="f0" fmla="val w"/>
                  <a:gd name="f1" fmla="val h"/>
                  <a:gd name="f2" fmla="val 0"/>
                  <a:gd name="f3" fmla="val 2518331"/>
                  <a:gd name="f4" fmla="val 630975"/>
                  <a:gd name="f5" fmla="val 40764"/>
                  <a:gd name="f6" fmla="val 2477567"/>
                  <a:gd name="f7" fmla="val 2488378"/>
                  <a:gd name="f8" fmla="val 2498747"/>
                  <a:gd name="f9" fmla="val 4295"/>
                  <a:gd name="f10" fmla="val 2506391"/>
                  <a:gd name="f11" fmla="val 11940"/>
                  <a:gd name="f12" fmla="val 2514036"/>
                  <a:gd name="f13" fmla="val 19584"/>
                  <a:gd name="f14" fmla="val 29953"/>
                  <a:gd name="f15" fmla="val 590211"/>
                  <a:gd name="f16" fmla="val 612724"/>
                  <a:gd name="f17" fmla="val 2500080"/>
                  <a:gd name="f18" fmla="val 626680"/>
                  <a:gd name="f19" fmla="val 619035"/>
                  <a:gd name="f20" fmla="val 611390"/>
                  <a:gd name="f21" fmla="val 601022"/>
                  <a:gd name="f22" fmla="val 18251"/>
                  <a:gd name="f23" fmla="*/ f0 1 2518331"/>
                  <a:gd name="f24" fmla="*/ f1 1 630975"/>
                  <a:gd name="f25" fmla="val f2"/>
                  <a:gd name="f26" fmla="val f3"/>
                  <a:gd name="f27" fmla="val f4"/>
                  <a:gd name="f28" fmla="+- f27 0 f25"/>
                  <a:gd name="f29" fmla="+- f26 0 f25"/>
                  <a:gd name="f30" fmla="*/ f29 1 2518331"/>
                  <a:gd name="f31" fmla="*/ f28 1 63097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2518331" h="630975">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4" y="f4"/>
                      <a:pt x="f13" y="f18"/>
                      <a:pt x="f11" y="f19"/>
                    </a:cubicBezTo>
                    <a:cubicBezTo>
                      <a:pt x="f9" y="f20"/>
                      <a:pt x="f2" y="f21"/>
                      <a:pt x="f2" y="f15"/>
                    </a:cubicBezTo>
                    <a:lnTo>
                      <a:pt x="f2" y="f5"/>
                    </a:lnTo>
                    <a:cubicBezTo>
                      <a:pt x="f2" y="f22"/>
                      <a:pt x="f22" y="f2"/>
                      <a:pt x="f5" y="f2"/>
                    </a:cubicBezTo>
                    <a:close/>
                  </a:path>
                </a:pathLst>
              </a:custGeom>
              <a:solidFill>
                <a:srgbClr val="FFFFFE"/>
              </a:solidFill>
              <a:ln w="38103" cap="rnd">
                <a:solidFill>
                  <a:srgbClr val="464646"/>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7" name="TextBox 19">
                <a:extLst>
                  <a:ext uri="{FF2B5EF4-FFF2-40B4-BE49-F238E27FC236}">
                    <a16:creationId xmlns:a16="http://schemas.microsoft.com/office/drawing/2014/main" id="{B7DA282C-0E98-3867-19B9-A498D48A5318}"/>
                  </a:ext>
                </a:extLst>
              </p:cNvPr>
              <p:cNvSpPr txBox="1"/>
              <p:nvPr/>
            </p:nvSpPr>
            <p:spPr>
              <a:xfrm>
                <a:off x="257824" y="6543144"/>
                <a:ext cx="7027035" cy="184037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8" name="TextBox 20">
              <a:extLst>
                <a:ext uri="{FF2B5EF4-FFF2-40B4-BE49-F238E27FC236}">
                  <a16:creationId xmlns:a16="http://schemas.microsoft.com/office/drawing/2014/main" id="{EC83ADF8-E599-FBEA-BF3F-A9E1EEF69C60}"/>
                </a:ext>
              </a:extLst>
            </p:cNvPr>
            <p:cNvSpPr txBox="1"/>
            <p:nvPr/>
          </p:nvSpPr>
          <p:spPr>
            <a:xfrm>
              <a:off x="681420" y="6730889"/>
              <a:ext cx="6179844" cy="1719419"/>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Additional Comments</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Is there anything else you would like to share privately with HR or your manager?</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_______________________________________________________________________________________________________________________________________________________________________________________________________________________________________</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p:txBody>
        </p:sp>
        <p:grpSp>
          <p:nvGrpSpPr>
            <p:cNvPr id="19" name="Group 21">
              <a:extLst>
                <a:ext uri="{FF2B5EF4-FFF2-40B4-BE49-F238E27FC236}">
                  <a16:creationId xmlns:a16="http://schemas.microsoft.com/office/drawing/2014/main" id="{B0AFA520-EF18-5A97-96E1-A3A91D2770FE}"/>
                </a:ext>
              </a:extLst>
            </p:cNvPr>
            <p:cNvGrpSpPr/>
            <p:nvPr/>
          </p:nvGrpSpPr>
          <p:grpSpPr>
            <a:xfrm>
              <a:off x="90086" y="6502371"/>
              <a:ext cx="499893" cy="499893"/>
              <a:chOff x="90086" y="6502371"/>
              <a:chExt cx="499893" cy="499893"/>
            </a:xfrm>
          </p:grpSpPr>
          <p:sp>
            <p:nvSpPr>
              <p:cNvPr id="20" name="Freeform 22">
                <a:extLst>
                  <a:ext uri="{FF2B5EF4-FFF2-40B4-BE49-F238E27FC236}">
                    <a16:creationId xmlns:a16="http://schemas.microsoft.com/office/drawing/2014/main" id="{7A37DBD8-8F0D-4FFA-5116-AA0CF311B1EA}"/>
                  </a:ext>
                </a:extLst>
              </p:cNvPr>
              <p:cNvSpPr/>
              <p:nvPr/>
            </p:nvSpPr>
            <p:spPr>
              <a:xfrm>
                <a:off x="90086" y="6502371"/>
                <a:ext cx="499893" cy="499893"/>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8B75A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1" name="TextBox 23">
                <a:extLst>
                  <a:ext uri="{FF2B5EF4-FFF2-40B4-BE49-F238E27FC236}">
                    <a16:creationId xmlns:a16="http://schemas.microsoft.com/office/drawing/2014/main" id="{540C54E6-C5D5-FF44-D813-37BE48C71A8B}"/>
                  </a:ext>
                </a:extLst>
              </p:cNvPr>
              <p:cNvSpPr txBox="1"/>
              <p:nvPr/>
            </p:nvSpPr>
            <p:spPr>
              <a:xfrm>
                <a:off x="136958" y="6531668"/>
                <a:ext cx="406167" cy="42374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22" name="TextBox 24">
              <a:extLst>
                <a:ext uri="{FF2B5EF4-FFF2-40B4-BE49-F238E27FC236}">
                  <a16:creationId xmlns:a16="http://schemas.microsoft.com/office/drawing/2014/main" id="{8079D7DB-BABF-396D-280F-44B7D76FBDE2}"/>
                </a:ext>
              </a:extLst>
            </p:cNvPr>
            <p:cNvSpPr txBox="1"/>
            <p:nvPr/>
          </p:nvSpPr>
          <p:spPr>
            <a:xfrm>
              <a:off x="128418" y="6647889"/>
              <a:ext cx="423248" cy="23030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FFFFFF"/>
                  </a:solidFill>
                  <a:uFillTx/>
                  <a:latin typeface="Open Sans Bold"/>
                  <a:ea typeface="Open Sans Bold"/>
                  <a:cs typeface="Open Sans Bold"/>
                </a:rPr>
                <a:t>5</a:t>
              </a:r>
            </a:p>
          </p:txBody>
        </p:sp>
      </p:grpSp>
      <p:grpSp>
        <p:nvGrpSpPr>
          <p:cNvPr id="23" name="Group 26">
            <a:extLst>
              <a:ext uri="{FF2B5EF4-FFF2-40B4-BE49-F238E27FC236}">
                <a16:creationId xmlns:a16="http://schemas.microsoft.com/office/drawing/2014/main" id="{3C0C850A-76D8-C8FF-24BA-E7B42D1E4387}"/>
              </a:ext>
            </a:extLst>
          </p:cNvPr>
          <p:cNvGrpSpPr/>
          <p:nvPr/>
        </p:nvGrpSpPr>
        <p:grpSpPr>
          <a:xfrm>
            <a:off x="0" y="603366"/>
            <a:ext cx="7556501" cy="848756"/>
            <a:chOff x="0" y="603366"/>
            <a:chExt cx="7556501" cy="848756"/>
          </a:xfrm>
        </p:grpSpPr>
        <p:sp>
          <p:nvSpPr>
            <p:cNvPr id="24" name="Freeform 27">
              <a:extLst>
                <a:ext uri="{FF2B5EF4-FFF2-40B4-BE49-F238E27FC236}">
                  <a16:creationId xmlns:a16="http://schemas.microsoft.com/office/drawing/2014/main" id="{F508A761-358D-C33F-9310-0DF375386885}"/>
                </a:ext>
              </a:extLst>
            </p:cNvPr>
            <p:cNvSpPr/>
            <p:nvPr/>
          </p:nvSpPr>
          <p:spPr>
            <a:xfrm>
              <a:off x="0" y="656530"/>
              <a:ext cx="7556501" cy="795592"/>
            </a:xfrm>
            <a:custGeom>
              <a:avLst/>
              <a:gdLst>
                <a:gd name="f0" fmla="val w"/>
                <a:gd name="f1" fmla="val h"/>
                <a:gd name="f2" fmla="val 0"/>
                <a:gd name="f3" fmla="val 3550388"/>
                <a:gd name="f4" fmla="val 285122"/>
                <a:gd name="f5" fmla="val 28914"/>
                <a:gd name="f6" fmla="val 3521473"/>
                <a:gd name="f7" fmla="val 3537442"/>
                <a:gd name="f8" fmla="val 12945"/>
                <a:gd name="f9" fmla="val 256207"/>
                <a:gd name="f10" fmla="val 263876"/>
                <a:gd name="f11" fmla="val 3547341"/>
                <a:gd name="f12" fmla="val 271231"/>
                <a:gd name="f13" fmla="val 3541919"/>
                <a:gd name="f14" fmla="val 276653"/>
                <a:gd name="f15" fmla="val 3536496"/>
                <a:gd name="f16" fmla="val 282076"/>
                <a:gd name="f17" fmla="val 3529142"/>
                <a:gd name="f18" fmla="val 272176"/>
                <a:gd name="f19" fmla="*/ f0 1 3550388"/>
                <a:gd name="f20" fmla="*/ f1 1 285122"/>
                <a:gd name="f21" fmla="val f2"/>
                <a:gd name="f22" fmla="val f3"/>
                <a:gd name="f23" fmla="val f4"/>
                <a:gd name="f24" fmla="+- f23 0 f21"/>
                <a:gd name="f25" fmla="+- f22 0 f21"/>
                <a:gd name="f26" fmla="*/ f25 1 3550388"/>
                <a:gd name="f27" fmla="*/ f24 1 28512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3550388" h="285122">
                  <a:moveTo>
                    <a:pt x="f5" y="f2"/>
                  </a:moveTo>
                  <a:lnTo>
                    <a:pt x="f6" y="f2"/>
                  </a:lnTo>
                  <a:cubicBezTo>
                    <a:pt x="f7" y="f2"/>
                    <a:pt x="f3" y="f8"/>
                    <a:pt x="f3" y="f5"/>
                  </a:cubicBezTo>
                  <a:lnTo>
                    <a:pt x="f3" y="f9"/>
                  </a:lnTo>
                  <a:cubicBezTo>
                    <a:pt x="f3" y="f10"/>
                    <a:pt x="f11" y="f12"/>
                    <a:pt x="f13" y="f14"/>
                  </a:cubicBezTo>
                  <a:cubicBezTo>
                    <a:pt x="f15" y="f16"/>
                    <a:pt x="f17" y="f4"/>
                    <a:pt x="f6" y="f4"/>
                  </a:cubicBezTo>
                  <a:lnTo>
                    <a:pt x="f5" y="f4"/>
                  </a:lnTo>
                  <a:cubicBezTo>
                    <a:pt x="f8" y="f4"/>
                    <a:pt x="f2" y="f18"/>
                    <a:pt x="f2" y="f9"/>
                  </a:cubicBezTo>
                  <a:lnTo>
                    <a:pt x="f2" y="f5"/>
                  </a:lnTo>
                  <a:cubicBezTo>
                    <a:pt x="f2" y="f8"/>
                    <a:pt x="f8" y="f2"/>
                    <a:pt x="f5" y="f2"/>
                  </a:cubicBezTo>
                  <a:close/>
                </a:path>
              </a:pathLst>
            </a:custGeom>
            <a:solidFill>
              <a:srgbClr val="8B75A7"/>
            </a:solidFill>
            <a:ln w="38103" cap="rnd">
              <a:solidFill>
                <a:srgbClr val="E6DBF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5" name="TextBox 28">
              <a:extLst>
                <a:ext uri="{FF2B5EF4-FFF2-40B4-BE49-F238E27FC236}">
                  <a16:creationId xmlns:a16="http://schemas.microsoft.com/office/drawing/2014/main" id="{B1180EFA-7AEA-604F-7943-5395A00CDD74}"/>
                </a:ext>
              </a:extLst>
            </p:cNvPr>
            <p:cNvSpPr txBox="1"/>
            <p:nvPr/>
          </p:nvSpPr>
          <p:spPr>
            <a:xfrm>
              <a:off x="0" y="603366"/>
              <a:ext cx="7556501" cy="84874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26" name="TextBox 29">
            <a:extLst>
              <a:ext uri="{FF2B5EF4-FFF2-40B4-BE49-F238E27FC236}">
                <a16:creationId xmlns:a16="http://schemas.microsoft.com/office/drawing/2014/main" id="{5A3F12DB-7699-C103-608C-3FE08FBB7BE4}"/>
              </a:ext>
            </a:extLst>
          </p:cNvPr>
          <p:cNvSpPr txBox="1"/>
          <p:nvPr/>
        </p:nvSpPr>
        <p:spPr>
          <a:xfrm>
            <a:off x="143323" y="883584"/>
            <a:ext cx="5019964" cy="330198"/>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2800"/>
              </a:lnSpc>
              <a:spcBef>
                <a:spcPts val="0"/>
              </a:spcBef>
              <a:spcAft>
                <a:spcPts val="0"/>
              </a:spcAft>
              <a:buNone/>
              <a:tabLst/>
              <a:defRPr sz="1800" b="0" i="0" u="none" strike="noStrike" kern="0" cap="none" spc="0" baseline="0">
                <a:solidFill>
                  <a:srgbClr val="000000"/>
                </a:solidFill>
                <a:uFillTx/>
              </a:defRPr>
            </a:pPr>
            <a:r>
              <a:rPr lang="en-US" sz="1999" b="1" i="0" u="none" strike="noStrike" kern="1200" cap="none" spc="0" baseline="0">
                <a:solidFill>
                  <a:srgbClr val="FFFFFE"/>
                </a:solidFill>
                <a:uFillTx/>
                <a:latin typeface="Open Sans Bold"/>
                <a:ea typeface="Open Sans Bold"/>
                <a:cs typeface="Open Sans Bold"/>
              </a:rPr>
              <a:t>SECTION B – CONFIDENTIAL</a:t>
            </a:r>
          </a:p>
        </p:txBody>
      </p:sp>
      <p:grpSp>
        <p:nvGrpSpPr>
          <p:cNvPr id="27" name="Group 30">
            <a:extLst>
              <a:ext uri="{FF2B5EF4-FFF2-40B4-BE49-F238E27FC236}">
                <a16:creationId xmlns:a16="http://schemas.microsoft.com/office/drawing/2014/main" id="{6536269E-AADB-049A-3A0C-87E3A2C6710D}"/>
              </a:ext>
            </a:extLst>
          </p:cNvPr>
          <p:cNvGrpSpPr/>
          <p:nvPr/>
        </p:nvGrpSpPr>
        <p:grpSpPr>
          <a:xfrm>
            <a:off x="6148846" y="803574"/>
            <a:ext cx="1310307" cy="432611"/>
            <a:chOff x="6148846" y="803574"/>
            <a:chExt cx="1310307" cy="432611"/>
          </a:xfrm>
        </p:grpSpPr>
        <p:sp>
          <p:nvSpPr>
            <p:cNvPr id="28" name="Freeform 31">
              <a:extLst>
                <a:ext uri="{FF2B5EF4-FFF2-40B4-BE49-F238E27FC236}">
                  <a16:creationId xmlns:a16="http://schemas.microsoft.com/office/drawing/2014/main" id="{19589DF4-E083-C657-1362-DB946F5C0863}"/>
                </a:ext>
              </a:extLst>
            </p:cNvPr>
            <p:cNvSpPr/>
            <p:nvPr/>
          </p:nvSpPr>
          <p:spPr>
            <a:xfrm>
              <a:off x="6148846" y="856728"/>
              <a:ext cx="1310307" cy="379457"/>
            </a:xfrm>
            <a:custGeom>
              <a:avLst/>
              <a:gdLst>
                <a:gd name="f0" fmla="val w"/>
                <a:gd name="f1" fmla="val h"/>
                <a:gd name="f2" fmla="val 0"/>
                <a:gd name="f3" fmla="val 469584"/>
                <a:gd name="f4" fmla="val 135988"/>
                <a:gd name="f5" fmla="val 67994"/>
                <a:gd name="f6" fmla="val 401590"/>
                <a:gd name="f7" fmla="val 439142"/>
                <a:gd name="f8" fmla="val 30442"/>
                <a:gd name="f9" fmla="val 86027"/>
                <a:gd name="f10" fmla="val 462420"/>
                <a:gd name="f11" fmla="val 103322"/>
                <a:gd name="f12" fmla="val 449669"/>
                <a:gd name="f13" fmla="val 116073"/>
                <a:gd name="f14" fmla="val 436918"/>
                <a:gd name="f15" fmla="val 128825"/>
                <a:gd name="f16" fmla="val 419623"/>
                <a:gd name="f17" fmla="val 49961"/>
                <a:gd name="f18" fmla="val 32666"/>
                <a:gd name="f19" fmla="val 19915"/>
                <a:gd name="f20" fmla="val 7164"/>
                <a:gd name="f21" fmla="*/ f0 1 469584"/>
                <a:gd name="f22" fmla="*/ f1 1 135988"/>
                <a:gd name="f23" fmla="val f2"/>
                <a:gd name="f24" fmla="val f3"/>
                <a:gd name="f25" fmla="val f4"/>
                <a:gd name="f26" fmla="+- f25 0 f23"/>
                <a:gd name="f27" fmla="+- f24 0 f23"/>
                <a:gd name="f28" fmla="*/ f27 1 469584"/>
                <a:gd name="f29" fmla="*/ f26 1 13598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69584" h="135988">
                  <a:moveTo>
                    <a:pt x="f5" y="f2"/>
                  </a:moveTo>
                  <a:lnTo>
                    <a:pt x="f6" y="f2"/>
                  </a:lnTo>
                  <a:cubicBezTo>
                    <a:pt x="f7" y="f2"/>
                    <a:pt x="f3" y="f8"/>
                    <a:pt x="f3" y="f5"/>
                  </a:cubicBezTo>
                  <a:lnTo>
                    <a:pt x="f3" y="f5"/>
                  </a:lnTo>
                  <a:cubicBezTo>
                    <a:pt x="f3" y="f9"/>
                    <a:pt x="f10" y="f11"/>
                    <a:pt x="f12" y="f13"/>
                  </a:cubicBezTo>
                  <a:cubicBezTo>
                    <a:pt x="f14" y="f15"/>
                    <a:pt x="f16" y="f4"/>
                    <a:pt x="f6" y="f4"/>
                  </a:cubicBezTo>
                  <a:lnTo>
                    <a:pt x="f5" y="f4"/>
                  </a:lnTo>
                  <a:cubicBezTo>
                    <a:pt x="f17" y="f4"/>
                    <a:pt x="f18" y="f15"/>
                    <a:pt x="f19" y="f13"/>
                  </a:cubicBezTo>
                  <a:cubicBezTo>
                    <a:pt x="f20" y="f11"/>
                    <a:pt x="f2" y="f9"/>
                    <a:pt x="f2" y="f5"/>
                  </a:cubicBezTo>
                  <a:lnTo>
                    <a:pt x="f2" y="f5"/>
                  </a:lnTo>
                  <a:cubicBezTo>
                    <a:pt x="f2" y="f17"/>
                    <a:pt x="f20" y="f18"/>
                    <a:pt x="f19" y="f19"/>
                  </a:cubicBezTo>
                  <a:cubicBezTo>
                    <a:pt x="f18" y="f20"/>
                    <a:pt x="f17" y="f2"/>
                    <a:pt x="f5" y="f2"/>
                  </a:cubicBezTo>
                  <a:close/>
                </a:path>
              </a:pathLst>
            </a:custGeom>
            <a:solidFill>
              <a:srgbClr val="8B75A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9" name="TextBox 32">
              <a:extLst>
                <a:ext uri="{FF2B5EF4-FFF2-40B4-BE49-F238E27FC236}">
                  <a16:creationId xmlns:a16="http://schemas.microsoft.com/office/drawing/2014/main" id="{69E8B2BE-2F13-1D6E-F434-864ACB53C488}"/>
                </a:ext>
              </a:extLst>
            </p:cNvPr>
            <p:cNvSpPr txBox="1"/>
            <p:nvPr/>
          </p:nvSpPr>
          <p:spPr>
            <a:xfrm>
              <a:off x="6148846" y="803574"/>
              <a:ext cx="1310307" cy="43261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2100"/>
                </a:lnSpc>
                <a:spcBef>
                  <a:spcPts val="0"/>
                </a:spcBef>
                <a:spcAft>
                  <a:spcPts val="0"/>
                </a:spcAft>
                <a:buNone/>
                <a:tabLst/>
                <a:defRPr sz="1800" b="0" i="0" u="none" strike="noStrike" kern="0" cap="none" spc="0" baseline="0">
                  <a:solidFill>
                    <a:srgbClr val="000000"/>
                  </a:solidFill>
                  <a:uFillTx/>
                </a:defRPr>
              </a:pPr>
              <a:r>
                <a:rPr lang="en-US" sz="1499" b="0" i="0" u="none" strike="noStrike" kern="1200" cap="none" spc="0" baseline="0">
                  <a:solidFill>
                    <a:srgbClr val="EFAB80"/>
                  </a:solidFill>
                  <a:uFillTx/>
                  <a:latin typeface="Open Sans"/>
                  <a:ea typeface="Open Sans"/>
                  <a:cs typeface="Open Sans"/>
                </a:rPr>
                <a:t>Sharable</a:t>
              </a:r>
            </a:p>
          </p:txBody>
        </p:sp>
      </p:grpSp>
      <p:grpSp>
        <p:nvGrpSpPr>
          <p:cNvPr id="30" name="Group 33">
            <a:extLst>
              <a:ext uri="{FF2B5EF4-FFF2-40B4-BE49-F238E27FC236}">
                <a16:creationId xmlns:a16="http://schemas.microsoft.com/office/drawing/2014/main" id="{2FBC08AF-DA85-49FE-CE69-C11F83119E92}"/>
              </a:ext>
            </a:extLst>
          </p:cNvPr>
          <p:cNvGrpSpPr/>
          <p:nvPr/>
        </p:nvGrpSpPr>
        <p:grpSpPr>
          <a:xfrm>
            <a:off x="5478380" y="803574"/>
            <a:ext cx="1985006" cy="432611"/>
            <a:chOff x="5478380" y="803574"/>
            <a:chExt cx="1985006" cy="432611"/>
          </a:xfrm>
        </p:grpSpPr>
        <p:sp>
          <p:nvSpPr>
            <p:cNvPr id="31" name="Freeform 34">
              <a:extLst>
                <a:ext uri="{FF2B5EF4-FFF2-40B4-BE49-F238E27FC236}">
                  <a16:creationId xmlns:a16="http://schemas.microsoft.com/office/drawing/2014/main" id="{8F7D5587-F694-E4E1-1BDE-5716B1878755}"/>
                </a:ext>
              </a:extLst>
            </p:cNvPr>
            <p:cNvSpPr/>
            <p:nvPr/>
          </p:nvSpPr>
          <p:spPr>
            <a:xfrm>
              <a:off x="5478380" y="856728"/>
              <a:ext cx="1985006" cy="379457"/>
            </a:xfrm>
            <a:custGeom>
              <a:avLst/>
              <a:gdLst>
                <a:gd name="f0" fmla="val w"/>
                <a:gd name="f1" fmla="val h"/>
                <a:gd name="f2" fmla="val 0"/>
                <a:gd name="f3" fmla="val 711380"/>
                <a:gd name="f4" fmla="val 135988"/>
                <a:gd name="f5" fmla="val 67994"/>
                <a:gd name="f6" fmla="val 643386"/>
                <a:gd name="f7" fmla="val 661419"/>
                <a:gd name="f8" fmla="val 678714"/>
                <a:gd name="f9" fmla="val 7164"/>
                <a:gd name="f10" fmla="val 691465"/>
                <a:gd name="f11" fmla="val 19915"/>
                <a:gd name="f12" fmla="val 704217"/>
                <a:gd name="f13" fmla="val 32666"/>
                <a:gd name="f14" fmla="val 49961"/>
                <a:gd name="f15" fmla="val 105546"/>
                <a:gd name="f16" fmla="val 680938"/>
                <a:gd name="f17" fmla="val 128825"/>
                <a:gd name="f18" fmla="val 116073"/>
                <a:gd name="f19" fmla="val 103322"/>
                <a:gd name="f20" fmla="val 86027"/>
                <a:gd name="f21" fmla="*/ f0 1 711380"/>
                <a:gd name="f22" fmla="*/ f1 1 135988"/>
                <a:gd name="f23" fmla="val f2"/>
                <a:gd name="f24" fmla="val f3"/>
                <a:gd name="f25" fmla="val f4"/>
                <a:gd name="f26" fmla="+- f25 0 f23"/>
                <a:gd name="f27" fmla="+- f24 0 f23"/>
                <a:gd name="f28" fmla="*/ f27 1 711380"/>
                <a:gd name="f29" fmla="*/ f26 1 13598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711380" h="135988">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4" y="f4"/>
                    <a:pt x="f13" y="f17"/>
                    <a:pt x="f11" y="f18"/>
                  </a:cubicBezTo>
                  <a:cubicBezTo>
                    <a:pt x="f9" y="f19"/>
                    <a:pt x="f2" y="f20"/>
                    <a:pt x="f2" y="f5"/>
                  </a:cubicBezTo>
                  <a:lnTo>
                    <a:pt x="f2" y="f5"/>
                  </a:lnTo>
                  <a:cubicBezTo>
                    <a:pt x="f2" y="f14"/>
                    <a:pt x="f9" y="f13"/>
                    <a:pt x="f11" y="f11"/>
                  </a:cubicBezTo>
                  <a:cubicBezTo>
                    <a:pt x="f13" y="f9"/>
                    <a:pt x="f14" y="f2"/>
                    <a:pt x="f5"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2" name="TextBox 35">
              <a:extLst>
                <a:ext uri="{FF2B5EF4-FFF2-40B4-BE49-F238E27FC236}">
                  <a16:creationId xmlns:a16="http://schemas.microsoft.com/office/drawing/2014/main" id="{94354E4C-7800-AF92-90DE-AB5F50EFFDC5}"/>
                </a:ext>
              </a:extLst>
            </p:cNvPr>
            <p:cNvSpPr txBox="1"/>
            <p:nvPr/>
          </p:nvSpPr>
          <p:spPr>
            <a:xfrm>
              <a:off x="5478380" y="803574"/>
              <a:ext cx="1985006" cy="43261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2100"/>
                </a:lnSpc>
                <a:spcBef>
                  <a:spcPts val="0"/>
                </a:spcBef>
                <a:spcAft>
                  <a:spcPts val="0"/>
                </a:spcAft>
                <a:buNone/>
                <a:tabLst/>
                <a:defRPr sz="1800" b="0" i="0" u="none" strike="noStrike" kern="0" cap="none" spc="0" baseline="0">
                  <a:solidFill>
                    <a:srgbClr val="000000"/>
                  </a:solidFill>
                  <a:uFillTx/>
                </a:defRPr>
              </a:pPr>
              <a:r>
                <a:rPr lang="en-US" sz="1499" b="0" i="0" u="none" strike="noStrike" kern="1200" cap="none" spc="0" baseline="0">
                  <a:solidFill>
                    <a:srgbClr val="464646"/>
                  </a:solidFill>
                  <a:uFillTx/>
                  <a:latin typeface="Open Sans"/>
                  <a:ea typeface="Open Sans"/>
                  <a:cs typeface="Open Sans"/>
                </a:rPr>
                <a:t>HR / Manager only</a:t>
              </a:r>
            </a:p>
          </p:txBody>
        </p:sp>
      </p:grpSp>
      <p:grpSp>
        <p:nvGrpSpPr>
          <p:cNvPr id="33" name="Group 36">
            <a:extLst>
              <a:ext uri="{FF2B5EF4-FFF2-40B4-BE49-F238E27FC236}">
                <a16:creationId xmlns:a16="http://schemas.microsoft.com/office/drawing/2014/main" id="{F31DF3DD-70F5-4321-91B0-167E9097169F}"/>
              </a:ext>
            </a:extLst>
          </p:cNvPr>
          <p:cNvGrpSpPr/>
          <p:nvPr/>
        </p:nvGrpSpPr>
        <p:grpSpPr>
          <a:xfrm>
            <a:off x="405947" y="8563950"/>
            <a:ext cx="6563060" cy="1392740"/>
            <a:chOff x="405947" y="8563950"/>
            <a:chExt cx="6563060" cy="1392740"/>
          </a:xfrm>
        </p:grpSpPr>
        <p:grpSp>
          <p:nvGrpSpPr>
            <p:cNvPr id="34" name="Group 37">
              <a:extLst>
                <a:ext uri="{FF2B5EF4-FFF2-40B4-BE49-F238E27FC236}">
                  <a16:creationId xmlns:a16="http://schemas.microsoft.com/office/drawing/2014/main" id="{AF218300-66A2-EA70-7F72-CFD655CB7886}"/>
                </a:ext>
              </a:extLst>
            </p:cNvPr>
            <p:cNvGrpSpPr/>
            <p:nvPr/>
          </p:nvGrpSpPr>
          <p:grpSpPr>
            <a:xfrm>
              <a:off x="405947" y="8563950"/>
              <a:ext cx="326486" cy="1392740"/>
              <a:chOff x="405947" y="8563950"/>
              <a:chExt cx="326486" cy="1392740"/>
            </a:xfrm>
          </p:grpSpPr>
          <p:sp>
            <p:nvSpPr>
              <p:cNvPr id="35" name="Freeform 38">
                <a:extLst>
                  <a:ext uri="{FF2B5EF4-FFF2-40B4-BE49-F238E27FC236}">
                    <a16:creationId xmlns:a16="http://schemas.microsoft.com/office/drawing/2014/main" id="{B7241105-4CDC-E77F-CB8A-E43CF955F4FD}"/>
                  </a:ext>
                </a:extLst>
              </p:cNvPr>
              <p:cNvSpPr/>
              <p:nvPr/>
            </p:nvSpPr>
            <p:spPr>
              <a:xfrm>
                <a:off x="405947" y="8563950"/>
                <a:ext cx="326486" cy="1392740"/>
              </a:xfrm>
              <a:custGeom>
                <a:avLst/>
                <a:gdLst>
                  <a:gd name="f0" fmla="val w"/>
                  <a:gd name="f1" fmla="val h"/>
                  <a:gd name="f2" fmla="val 0"/>
                  <a:gd name="f3" fmla="val 279799"/>
                  <a:gd name="f4" fmla="val 1193574"/>
                  <a:gd name="f5" fmla="*/ f0 1 279799"/>
                  <a:gd name="f6" fmla="*/ f1 1 1193574"/>
                  <a:gd name="f7" fmla="val f2"/>
                  <a:gd name="f8" fmla="val f3"/>
                  <a:gd name="f9" fmla="val f4"/>
                  <a:gd name="f10" fmla="+- f9 0 f7"/>
                  <a:gd name="f11" fmla="+- f8 0 f7"/>
                  <a:gd name="f12" fmla="*/ f11 1 279799"/>
                  <a:gd name="f13" fmla="*/ f10 1 1193574"/>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279799" h="1193574">
                    <a:moveTo>
                      <a:pt x="f2" y="f2"/>
                    </a:moveTo>
                    <a:lnTo>
                      <a:pt x="f3" y="f2"/>
                    </a:lnTo>
                    <a:lnTo>
                      <a:pt x="f3" y="f4"/>
                    </a:lnTo>
                    <a:lnTo>
                      <a:pt x="f2" y="f4"/>
                    </a:lnTo>
                    <a:close/>
                  </a:path>
                </a:pathLst>
              </a:custGeom>
              <a:gradFill>
                <a:gsLst>
                  <a:gs pos="0">
                    <a:srgbClr val="FA3DE1">
                      <a:alpha val="31000"/>
                    </a:srgbClr>
                  </a:gs>
                  <a:gs pos="100000">
                    <a:srgbClr val="FE8F28">
                      <a:alpha val="31000"/>
                    </a:srgbClr>
                  </a:gs>
                </a:gsLst>
                <a:lin ang="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6" name="TextBox 39">
                <a:extLst>
                  <a:ext uri="{FF2B5EF4-FFF2-40B4-BE49-F238E27FC236}">
                    <a16:creationId xmlns:a16="http://schemas.microsoft.com/office/drawing/2014/main" id="{AEC27476-A3A6-F575-9922-2128169659E8}"/>
                  </a:ext>
                </a:extLst>
              </p:cNvPr>
              <p:cNvSpPr txBox="1"/>
              <p:nvPr/>
            </p:nvSpPr>
            <p:spPr>
              <a:xfrm>
                <a:off x="405947" y="8586179"/>
                <a:ext cx="326486" cy="137051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grpSp>
          <p:nvGrpSpPr>
            <p:cNvPr id="37" name="Group 40">
              <a:extLst>
                <a:ext uri="{FF2B5EF4-FFF2-40B4-BE49-F238E27FC236}">
                  <a16:creationId xmlns:a16="http://schemas.microsoft.com/office/drawing/2014/main" id="{25388200-867B-E378-58D4-9932E6D84EED}"/>
                </a:ext>
              </a:extLst>
            </p:cNvPr>
            <p:cNvGrpSpPr/>
            <p:nvPr/>
          </p:nvGrpSpPr>
          <p:grpSpPr>
            <a:xfrm>
              <a:off x="622770" y="8563950"/>
              <a:ext cx="6346237" cy="1392740"/>
              <a:chOff x="622770" y="8563950"/>
              <a:chExt cx="6346237" cy="1392740"/>
            </a:xfrm>
          </p:grpSpPr>
          <p:sp>
            <p:nvSpPr>
              <p:cNvPr id="38" name="Freeform 41">
                <a:extLst>
                  <a:ext uri="{FF2B5EF4-FFF2-40B4-BE49-F238E27FC236}">
                    <a16:creationId xmlns:a16="http://schemas.microsoft.com/office/drawing/2014/main" id="{DA4600EE-7AE6-1CBE-A383-62AA221F7946}"/>
                  </a:ext>
                </a:extLst>
              </p:cNvPr>
              <p:cNvSpPr/>
              <p:nvPr/>
            </p:nvSpPr>
            <p:spPr>
              <a:xfrm>
                <a:off x="622770" y="8563950"/>
                <a:ext cx="6346237" cy="1392740"/>
              </a:xfrm>
              <a:custGeom>
                <a:avLst/>
                <a:gdLst>
                  <a:gd name="f0" fmla="val w"/>
                  <a:gd name="f1" fmla="val h"/>
                  <a:gd name="f2" fmla="val 0"/>
                  <a:gd name="f3" fmla="val 5438696"/>
                  <a:gd name="f4" fmla="val 1193574"/>
                  <a:gd name="f5" fmla="*/ f0 1 5438696"/>
                  <a:gd name="f6" fmla="*/ f1 1 1193574"/>
                  <a:gd name="f7" fmla="val f2"/>
                  <a:gd name="f8" fmla="val f3"/>
                  <a:gd name="f9" fmla="val f4"/>
                  <a:gd name="f10" fmla="+- f9 0 f7"/>
                  <a:gd name="f11" fmla="+- f8 0 f7"/>
                  <a:gd name="f12" fmla="*/ f11 1 5438696"/>
                  <a:gd name="f13" fmla="*/ f10 1 1193574"/>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5438696" h="1193574">
                    <a:moveTo>
                      <a:pt x="f2" y="f2"/>
                    </a:moveTo>
                    <a:lnTo>
                      <a:pt x="f3" y="f2"/>
                    </a:lnTo>
                    <a:lnTo>
                      <a:pt x="f3" y="f4"/>
                    </a:lnTo>
                    <a:lnTo>
                      <a:pt x="f2" y="f4"/>
                    </a:lnTo>
                    <a:close/>
                  </a:path>
                </a:pathLst>
              </a:custGeom>
              <a:solidFill>
                <a:srgbClr val="FFFFFF"/>
              </a:solidFill>
              <a:ln w="38103" cap="sq">
                <a:solidFill>
                  <a:srgbClr val="BFABDA"/>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9" name="TextBox 42">
                <a:extLst>
                  <a:ext uri="{FF2B5EF4-FFF2-40B4-BE49-F238E27FC236}">
                    <a16:creationId xmlns:a16="http://schemas.microsoft.com/office/drawing/2014/main" id="{DA31152A-2446-616B-E313-47A9EE91F343}"/>
                  </a:ext>
                </a:extLst>
              </p:cNvPr>
              <p:cNvSpPr txBox="1"/>
              <p:nvPr/>
            </p:nvSpPr>
            <p:spPr>
              <a:xfrm>
                <a:off x="622770" y="8586179"/>
                <a:ext cx="6346237" cy="137051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40" name="TextBox 43">
              <a:extLst>
                <a:ext uri="{FF2B5EF4-FFF2-40B4-BE49-F238E27FC236}">
                  <a16:creationId xmlns:a16="http://schemas.microsoft.com/office/drawing/2014/main" id="{0F62AA1F-0305-1CE1-AC2B-EACA0722D7CC}"/>
                </a:ext>
              </a:extLst>
            </p:cNvPr>
            <p:cNvSpPr txBox="1"/>
            <p:nvPr/>
          </p:nvSpPr>
          <p:spPr>
            <a:xfrm>
              <a:off x="858612" y="8685272"/>
              <a:ext cx="5327660" cy="1223202"/>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845"/>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Thank you</a:t>
              </a:r>
            </a:p>
            <a:p>
              <a:pPr marL="0" marR="0" lvl="0" indent="0" algn="just" defTabSz="914400" rtl="0" fontAlgn="auto" hangingPunct="1">
                <a:lnSpc>
                  <a:spcPts val="1585"/>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Thank you for taking the time to complete this questionnaire. Your answers will be treated with respect and confidentiality and used only to support your onboarding.</a:t>
              </a:r>
            </a:p>
            <a:p>
              <a:pPr marL="0" marR="0" lvl="0" indent="0" algn="just" defTabSz="914400" rtl="0" fontAlgn="auto" hangingPunct="1">
                <a:lnSpc>
                  <a:spcPts val="1585"/>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464646"/>
                </a:solidFill>
                <a:uFillTx/>
                <a:latin typeface="Open Sans"/>
                <a:ea typeface="Open Sans"/>
                <a:cs typeface="Open Sans"/>
              </a:endParaRPr>
            </a:p>
            <a:p>
              <a:pPr marL="0" marR="0" lvl="0" indent="0" algn="just" defTabSz="914400" rtl="0" fontAlgn="auto" hangingPunct="1">
                <a:lnSpc>
                  <a:spcPts val="1585"/>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464646"/>
                  </a:solidFill>
                  <a:uFillTx/>
                  <a:latin typeface="Open Sans"/>
                  <a:ea typeface="Open Sans"/>
                  <a:cs typeface="Open Sans"/>
                </a:rPr>
                <a:t>Questions? Contact: </a:t>
              </a:r>
            </a:p>
          </p:txBody>
        </p:sp>
      </p:grpSp>
      <p:grpSp>
        <p:nvGrpSpPr>
          <p:cNvPr id="41" name="Group 44">
            <a:extLst>
              <a:ext uri="{FF2B5EF4-FFF2-40B4-BE49-F238E27FC236}">
                <a16:creationId xmlns:a16="http://schemas.microsoft.com/office/drawing/2014/main" id="{33F845DB-40EC-B079-64A4-D50489FA08A8}"/>
              </a:ext>
            </a:extLst>
          </p:cNvPr>
          <p:cNvGrpSpPr/>
          <p:nvPr/>
        </p:nvGrpSpPr>
        <p:grpSpPr>
          <a:xfrm>
            <a:off x="90086" y="2000231"/>
            <a:ext cx="7194773" cy="2261265"/>
            <a:chOff x="90086" y="2000231"/>
            <a:chExt cx="7194773" cy="2261265"/>
          </a:xfrm>
        </p:grpSpPr>
        <p:grpSp>
          <p:nvGrpSpPr>
            <p:cNvPr id="42" name="Group 45">
              <a:extLst>
                <a:ext uri="{FF2B5EF4-FFF2-40B4-BE49-F238E27FC236}">
                  <a16:creationId xmlns:a16="http://schemas.microsoft.com/office/drawing/2014/main" id="{F3CF9DF2-4E41-E3AF-3500-3B8735E84BDE}"/>
                </a:ext>
              </a:extLst>
            </p:cNvPr>
            <p:cNvGrpSpPr/>
            <p:nvPr/>
          </p:nvGrpSpPr>
          <p:grpSpPr>
            <a:xfrm>
              <a:off x="257824" y="2041004"/>
              <a:ext cx="7027035" cy="2220483"/>
              <a:chOff x="257824" y="2041004"/>
              <a:chExt cx="7027035" cy="2220483"/>
            </a:xfrm>
          </p:grpSpPr>
          <p:sp>
            <p:nvSpPr>
              <p:cNvPr id="43" name="Freeform 46">
                <a:extLst>
                  <a:ext uri="{FF2B5EF4-FFF2-40B4-BE49-F238E27FC236}">
                    <a16:creationId xmlns:a16="http://schemas.microsoft.com/office/drawing/2014/main" id="{D3E7FC45-3F45-924B-3194-9CC7AC6F9BD2}"/>
                  </a:ext>
                </a:extLst>
              </p:cNvPr>
              <p:cNvSpPr/>
              <p:nvPr/>
            </p:nvSpPr>
            <p:spPr>
              <a:xfrm>
                <a:off x="257824" y="2120740"/>
                <a:ext cx="7027035" cy="2140747"/>
              </a:xfrm>
              <a:custGeom>
                <a:avLst/>
                <a:gdLst>
                  <a:gd name="f0" fmla="val w"/>
                  <a:gd name="f1" fmla="val h"/>
                  <a:gd name="f2" fmla="val 0"/>
                  <a:gd name="f3" fmla="val 2518331"/>
                  <a:gd name="f4" fmla="val 767197"/>
                  <a:gd name="f5" fmla="val 40764"/>
                  <a:gd name="f6" fmla="val 2477567"/>
                  <a:gd name="f7" fmla="val 2488378"/>
                  <a:gd name="f8" fmla="val 2498747"/>
                  <a:gd name="f9" fmla="val 4295"/>
                  <a:gd name="f10" fmla="val 2506391"/>
                  <a:gd name="f11" fmla="val 11940"/>
                  <a:gd name="f12" fmla="val 2514036"/>
                  <a:gd name="f13" fmla="val 19584"/>
                  <a:gd name="f14" fmla="val 29953"/>
                  <a:gd name="f15" fmla="val 726433"/>
                  <a:gd name="f16" fmla="val 748946"/>
                  <a:gd name="f17" fmla="val 2500080"/>
                  <a:gd name="f18" fmla="val 762902"/>
                  <a:gd name="f19" fmla="val 755257"/>
                  <a:gd name="f20" fmla="val 747613"/>
                  <a:gd name="f21" fmla="val 737244"/>
                  <a:gd name="f22" fmla="val 18251"/>
                  <a:gd name="f23" fmla="*/ f0 1 2518331"/>
                  <a:gd name="f24" fmla="*/ f1 1 767197"/>
                  <a:gd name="f25" fmla="val f2"/>
                  <a:gd name="f26" fmla="val f3"/>
                  <a:gd name="f27" fmla="val f4"/>
                  <a:gd name="f28" fmla="+- f27 0 f25"/>
                  <a:gd name="f29" fmla="+- f26 0 f25"/>
                  <a:gd name="f30" fmla="*/ f29 1 2518331"/>
                  <a:gd name="f31" fmla="*/ f28 1 767197"/>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2518331" h="767197">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4" y="f4"/>
                      <a:pt x="f13" y="f18"/>
                      <a:pt x="f11" y="f19"/>
                    </a:cubicBezTo>
                    <a:cubicBezTo>
                      <a:pt x="f9" y="f20"/>
                      <a:pt x="f2" y="f21"/>
                      <a:pt x="f2" y="f15"/>
                    </a:cubicBezTo>
                    <a:lnTo>
                      <a:pt x="f2" y="f5"/>
                    </a:lnTo>
                    <a:cubicBezTo>
                      <a:pt x="f2" y="f22"/>
                      <a:pt x="f22" y="f2"/>
                      <a:pt x="f5" y="f2"/>
                    </a:cubicBezTo>
                    <a:close/>
                  </a:path>
                </a:pathLst>
              </a:custGeom>
              <a:solidFill>
                <a:srgbClr val="FFFFFE"/>
              </a:solidFill>
              <a:ln w="38103" cap="rnd">
                <a:solidFill>
                  <a:srgbClr val="464646"/>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4" name="TextBox 47">
                <a:extLst>
                  <a:ext uri="{FF2B5EF4-FFF2-40B4-BE49-F238E27FC236}">
                    <a16:creationId xmlns:a16="http://schemas.microsoft.com/office/drawing/2014/main" id="{ABF76BDA-8289-6B48-F3B1-644B40649F07}"/>
                  </a:ext>
                </a:extLst>
              </p:cNvPr>
              <p:cNvSpPr txBox="1"/>
              <p:nvPr/>
            </p:nvSpPr>
            <p:spPr>
              <a:xfrm>
                <a:off x="257824" y="2041004"/>
                <a:ext cx="7027035" cy="222048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45" name="TextBox 48">
              <a:extLst>
                <a:ext uri="{FF2B5EF4-FFF2-40B4-BE49-F238E27FC236}">
                  <a16:creationId xmlns:a16="http://schemas.microsoft.com/office/drawing/2014/main" id="{9C341AFA-3F01-D852-C210-412FF83AFFF7}"/>
                </a:ext>
              </a:extLst>
            </p:cNvPr>
            <p:cNvSpPr txBox="1"/>
            <p:nvPr/>
          </p:nvSpPr>
          <p:spPr>
            <a:xfrm>
              <a:off x="589989" y="2294421"/>
              <a:ext cx="6402793" cy="1967075"/>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 Health, Accessibility &amp; Well-Being</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Do you have any health, accessibility, or well-being needs we should be aware of in order to support you at work?</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 Yes ☐ No</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If yes, please explain:</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__________________________________________________________</a:t>
              </a:r>
              <a:r>
                <a:rPr lang="en-US" sz="1399" b="1" i="0" u="none" strike="noStrike" kern="1200" cap="none" spc="0" baseline="0">
                  <a:solidFill>
                    <a:srgbClr val="464646"/>
                  </a:solidFill>
                  <a:uFillTx/>
                  <a:latin typeface="Open Sans Bold"/>
                  <a:ea typeface="Open Sans Bold"/>
                  <a:cs typeface="Open Sans Bold"/>
                </a:rPr>
                <a:t>_______________________________________________________________________________________________________________</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1" i="0" u="none" strike="noStrike" kern="1200" cap="none" spc="0" baseline="0">
                <a:solidFill>
                  <a:srgbClr val="464646"/>
                </a:solidFill>
                <a:uFillTx/>
                <a:latin typeface="Open Sans Bold"/>
                <a:ea typeface="Open Sans Bold"/>
                <a:cs typeface="Open Sans Bold"/>
              </a:endParaRPr>
            </a:p>
          </p:txBody>
        </p:sp>
        <p:grpSp>
          <p:nvGrpSpPr>
            <p:cNvPr id="46" name="Group 49">
              <a:extLst>
                <a:ext uri="{FF2B5EF4-FFF2-40B4-BE49-F238E27FC236}">
                  <a16:creationId xmlns:a16="http://schemas.microsoft.com/office/drawing/2014/main" id="{7F75DE7F-5869-2F62-50D4-9CC6260CC9E7}"/>
                </a:ext>
              </a:extLst>
            </p:cNvPr>
            <p:cNvGrpSpPr/>
            <p:nvPr/>
          </p:nvGrpSpPr>
          <p:grpSpPr>
            <a:xfrm>
              <a:off x="90086" y="2000231"/>
              <a:ext cx="499893" cy="499893"/>
              <a:chOff x="90086" y="2000231"/>
              <a:chExt cx="499893" cy="499893"/>
            </a:xfrm>
          </p:grpSpPr>
          <p:sp>
            <p:nvSpPr>
              <p:cNvPr id="47" name="Freeform 50">
                <a:extLst>
                  <a:ext uri="{FF2B5EF4-FFF2-40B4-BE49-F238E27FC236}">
                    <a16:creationId xmlns:a16="http://schemas.microsoft.com/office/drawing/2014/main" id="{B8C5D343-4FEA-AD4A-627A-2091BE9C1974}"/>
                  </a:ext>
                </a:extLst>
              </p:cNvPr>
              <p:cNvSpPr/>
              <p:nvPr/>
            </p:nvSpPr>
            <p:spPr>
              <a:xfrm>
                <a:off x="90086" y="2000231"/>
                <a:ext cx="499893" cy="499893"/>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8B75A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8" name="TextBox 51">
                <a:extLst>
                  <a:ext uri="{FF2B5EF4-FFF2-40B4-BE49-F238E27FC236}">
                    <a16:creationId xmlns:a16="http://schemas.microsoft.com/office/drawing/2014/main" id="{A2BC3773-AE37-F81D-B082-482874AF831E}"/>
                  </a:ext>
                </a:extLst>
              </p:cNvPr>
              <p:cNvSpPr txBox="1"/>
              <p:nvPr/>
            </p:nvSpPr>
            <p:spPr>
              <a:xfrm>
                <a:off x="136958" y="2029529"/>
                <a:ext cx="406167" cy="42374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49" name="TextBox 52">
              <a:extLst>
                <a:ext uri="{FF2B5EF4-FFF2-40B4-BE49-F238E27FC236}">
                  <a16:creationId xmlns:a16="http://schemas.microsoft.com/office/drawing/2014/main" id="{CC4E3FBA-2860-83DD-9583-E08676B692F2}"/>
                </a:ext>
              </a:extLst>
            </p:cNvPr>
            <p:cNvSpPr txBox="1"/>
            <p:nvPr/>
          </p:nvSpPr>
          <p:spPr>
            <a:xfrm>
              <a:off x="128418" y="2142174"/>
              <a:ext cx="423248" cy="22997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FFFFFF"/>
                  </a:solidFill>
                  <a:uFillTx/>
                  <a:latin typeface="Open Sans Bold"/>
                  <a:ea typeface="Open Sans Bold"/>
                  <a:cs typeface="Open Sans Bold"/>
                </a:rPr>
                <a:t>3</a:t>
              </a:r>
            </a:p>
          </p:txBody>
        </p:sp>
      </p:grpSp>
      <p:sp>
        <p:nvSpPr>
          <p:cNvPr id="50" name="TextBox 53">
            <a:extLst>
              <a:ext uri="{FF2B5EF4-FFF2-40B4-BE49-F238E27FC236}">
                <a16:creationId xmlns:a16="http://schemas.microsoft.com/office/drawing/2014/main" id="{76DE2F2A-1D70-E183-F5B3-518FC664051B}"/>
              </a:ext>
            </a:extLst>
          </p:cNvPr>
          <p:cNvSpPr txBox="1"/>
          <p:nvPr/>
        </p:nvSpPr>
        <p:spPr>
          <a:xfrm>
            <a:off x="260293" y="1512819"/>
            <a:ext cx="7039416" cy="40766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0" baseline="0">
                <a:solidFill>
                  <a:srgbClr val="464646"/>
                </a:solidFill>
                <a:uFillTx/>
                <a:latin typeface="Open Sans Italics"/>
                <a:ea typeface="Open Sans Italics"/>
                <a:cs typeface="Open Sans Italics"/>
              </a:rPr>
              <a:t>Strictly confidential. Used only to prepare appropriate support. Stored per data protection requirements. </a:t>
            </a:r>
          </a:p>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0" baseline="0">
                <a:solidFill>
                  <a:srgbClr val="464646"/>
                </a:solidFill>
                <a:uFillTx/>
                <a:latin typeface="Open Sans Italics"/>
                <a:ea typeface="Open Sans Italics"/>
                <a:cs typeface="Open Sans Italics"/>
              </a:rPr>
              <a:t>All questions optional.</a:t>
            </a:r>
          </a:p>
        </p:txBody>
      </p:sp>
      <p:sp>
        <p:nvSpPr>
          <p:cNvPr id="51" name="TextBox 54">
            <a:extLst>
              <a:ext uri="{FF2B5EF4-FFF2-40B4-BE49-F238E27FC236}">
                <a16:creationId xmlns:a16="http://schemas.microsoft.com/office/drawing/2014/main" id="{B1B2C510-B59F-DB63-20C2-ACA3ED893757}"/>
              </a:ext>
            </a:extLst>
          </p:cNvPr>
          <p:cNvSpPr txBox="1"/>
          <p:nvPr/>
        </p:nvSpPr>
        <p:spPr>
          <a:xfrm>
            <a:off x="396730" y="10097591"/>
            <a:ext cx="6766532" cy="24066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22C4F"/>
                </a:solidFill>
                <a:uFillTx/>
                <a:latin typeface="Open Sans Bold"/>
                <a:ea typeface="Open Sans Bold"/>
                <a:cs typeface="Open Sans Bold"/>
              </a:rPr>
              <a:t>Section B – Confidential · HR / Manager only · Page 2 of 2</a:t>
            </a:r>
          </a:p>
        </p:txBody>
      </p:sp>
      <p:sp>
        <p:nvSpPr>
          <p:cNvPr id="52" name="Freeform 2">
            <a:extLst>
              <a:ext uri="{FF2B5EF4-FFF2-40B4-BE49-F238E27FC236}">
                <a16:creationId xmlns:a16="http://schemas.microsoft.com/office/drawing/2014/main" id="{A9C653DE-3800-C226-CDA3-DA1E6C04ED62}"/>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3" name="Freeform 3">
            <a:extLst>
              <a:ext uri="{FF2B5EF4-FFF2-40B4-BE49-F238E27FC236}">
                <a16:creationId xmlns:a16="http://schemas.microsoft.com/office/drawing/2014/main" id="{6E492435-CF17-1844-A584-39C2409A7537}"/>
              </a:ext>
            </a:extLst>
          </p:cNvPr>
          <p:cNvSpPr/>
          <p:nvPr/>
        </p:nvSpPr>
        <p:spPr>
          <a:xfrm>
            <a:off x="2902269" y="-51727"/>
            <a:ext cx="3024003" cy="65763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84">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634E2F6F-DC53-1E25-857F-3A5C744B4193}"/>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A7E5AABE-EC6C-6A2C-4790-FDC1532794F9}"/>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D606FA87-DA40-21F7-24A3-8F70B24EC3C3}"/>
              </a:ext>
            </a:extLst>
          </p:cNvPr>
          <p:cNvSpPr txBox="1"/>
          <p:nvPr/>
        </p:nvSpPr>
        <p:spPr>
          <a:xfrm>
            <a:off x="1195340" y="3214719"/>
            <a:ext cx="5165811" cy="117157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9225"/>
              </a:lnSpc>
              <a:spcBef>
                <a:spcPts val="0"/>
              </a:spcBef>
              <a:spcAft>
                <a:spcPts val="0"/>
              </a:spcAft>
              <a:buNone/>
              <a:tabLst/>
              <a:defRPr sz="1800" b="0" i="0" u="none" strike="noStrike" kern="0" cap="none" spc="0" baseline="0">
                <a:solidFill>
                  <a:srgbClr val="000000"/>
                </a:solidFill>
                <a:uFillTx/>
              </a:defRPr>
            </a:pPr>
            <a:r>
              <a:rPr lang="en-CY" sz="7500" b="1" i="0" u="none" strike="noStrike" kern="1200" cap="none" spc="0" baseline="0">
                <a:solidFill>
                  <a:srgbClr val="FAC175"/>
                </a:solidFill>
                <a:uFillTx/>
                <a:latin typeface="Open Sans Bold"/>
                <a:ea typeface="Open Sans Bold"/>
                <a:cs typeface="Open Sans Bold"/>
              </a:rPr>
              <a:t>Activity 2</a:t>
            </a:r>
            <a:endParaRPr lang="en-US" sz="7500" b="1" i="0" u="none" strike="noStrike" kern="1200" cap="none" spc="0" baseline="0">
              <a:solidFill>
                <a:srgbClr val="FAC175"/>
              </a:solidFill>
              <a:uFillTx/>
              <a:latin typeface="Open Sans Bold"/>
              <a:ea typeface="Open Sans Bold"/>
              <a:cs typeface="Open Sans Bold"/>
            </a:endParaRPr>
          </a:p>
        </p:txBody>
      </p:sp>
      <p:sp>
        <p:nvSpPr>
          <p:cNvPr id="7" name="Freeform 2">
            <a:extLst>
              <a:ext uri="{FF2B5EF4-FFF2-40B4-BE49-F238E27FC236}">
                <a16:creationId xmlns:a16="http://schemas.microsoft.com/office/drawing/2014/main" id="{4005E13B-B2A7-2AB4-B2E3-3B4C8AEC571F}"/>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8" name="Freeform 3">
            <a:extLst>
              <a:ext uri="{FF2B5EF4-FFF2-40B4-BE49-F238E27FC236}">
                <a16:creationId xmlns:a16="http://schemas.microsoft.com/office/drawing/2014/main" id="{28E89DDF-BA54-B171-48F0-243CE3757AF2}"/>
              </a:ext>
            </a:extLst>
          </p:cNvPr>
          <p:cNvSpPr/>
          <p:nvPr/>
        </p:nvSpPr>
        <p:spPr>
          <a:xfrm>
            <a:off x="2902269" y="-51727"/>
            <a:ext cx="3024003" cy="65763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6F5AC682-3A54-3D3C-A6BF-40784584C997}"/>
              </a:ext>
            </a:extLst>
          </p:cNvPr>
          <p:cNvGrpSpPr/>
          <p:nvPr/>
        </p:nvGrpSpPr>
        <p:grpSpPr>
          <a:xfrm>
            <a:off x="182614" y="2498561"/>
            <a:ext cx="7194773" cy="1765953"/>
            <a:chOff x="182614" y="2498561"/>
            <a:chExt cx="7194773" cy="1765953"/>
          </a:xfrm>
        </p:grpSpPr>
        <p:grpSp>
          <p:nvGrpSpPr>
            <p:cNvPr id="3" name="Group 8">
              <a:extLst>
                <a:ext uri="{FF2B5EF4-FFF2-40B4-BE49-F238E27FC236}">
                  <a16:creationId xmlns:a16="http://schemas.microsoft.com/office/drawing/2014/main" id="{2E2E3565-A1B3-6974-8DD2-9EDAEA8A6EDB}"/>
                </a:ext>
              </a:extLst>
            </p:cNvPr>
            <p:cNvGrpSpPr/>
            <p:nvPr/>
          </p:nvGrpSpPr>
          <p:grpSpPr>
            <a:xfrm>
              <a:off x="350352" y="2539325"/>
              <a:ext cx="7027035" cy="1588752"/>
              <a:chOff x="350352" y="2539325"/>
              <a:chExt cx="7027035" cy="1588752"/>
            </a:xfrm>
          </p:grpSpPr>
          <p:sp>
            <p:nvSpPr>
              <p:cNvPr id="4" name="Freeform 9">
                <a:extLst>
                  <a:ext uri="{FF2B5EF4-FFF2-40B4-BE49-F238E27FC236}">
                    <a16:creationId xmlns:a16="http://schemas.microsoft.com/office/drawing/2014/main" id="{E6D3BAAF-B712-395A-218A-4EA837E299F2}"/>
                  </a:ext>
                </a:extLst>
              </p:cNvPr>
              <p:cNvSpPr/>
              <p:nvPr/>
            </p:nvSpPr>
            <p:spPr>
              <a:xfrm>
                <a:off x="350352" y="2619061"/>
                <a:ext cx="7027035" cy="1509016"/>
              </a:xfrm>
              <a:custGeom>
                <a:avLst/>
                <a:gdLst>
                  <a:gd name="f0" fmla="val w"/>
                  <a:gd name="f1" fmla="val h"/>
                  <a:gd name="f2" fmla="val 0"/>
                  <a:gd name="f3" fmla="val 2518331"/>
                  <a:gd name="f4" fmla="val 540796"/>
                  <a:gd name="f5" fmla="val 40764"/>
                  <a:gd name="f6" fmla="val 2477567"/>
                  <a:gd name="f7" fmla="val 2488378"/>
                  <a:gd name="f8" fmla="val 2498747"/>
                  <a:gd name="f9" fmla="val 4295"/>
                  <a:gd name="f10" fmla="val 2506391"/>
                  <a:gd name="f11" fmla="val 11940"/>
                  <a:gd name="f12" fmla="val 2514036"/>
                  <a:gd name="f13" fmla="val 19584"/>
                  <a:gd name="f14" fmla="val 29953"/>
                  <a:gd name="f15" fmla="val 500032"/>
                  <a:gd name="f16" fmla="val 522545"/>
                  <a:gd name="f17" fmla="val 2500080"/>
                  <a:gd name="f18" fmla="val 536501"/>
                  <a:gd name="f19" fmla="val 528856"/>
                  <a:gd name="f20" fmla="val 521212"/>
                  <a:gd name="f21" fmla="val 510843"/>
                  <a:gd name="f22" fmla="val 18251"/>
                  <a:gd name="f23" fmla="*/ f0 1 2518331"/>
                  <a:gd name="f24" fmla="*/ f1 1 540796"/>
                  <a:gd name="f25" fmla="val f2"/>
                  <a:gd name="f26" fmla="val f3"/>
                  <a:gd name="f27" fmla="val f4"/>
                  <a:gd name="f28" fmla="+- f27 0 f25"/>
                  <a:gd name="f29" fmla="+- f26 0 f25"/>
                  <a:gd name="f30" fmla="*/ f29 1 2518331"/>
                  <a:gd name="f31" fmla="*/ f28 1 540796"/>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2518331" h="540796">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4" y="f4"/>
                      <a:pt x="f13" y="f18"/>
                      <a:pt x="f11" y="f19"/>
                    </a:cubicBezTo>
                    <a:cubicBezTo>
                      <a:pt x="f9" y="f20"/>
                      <a:pt x="f2" y="f21"/>
                      <a:pt x="f2" y="f15"/>
                    </a:cubicBezTo>
                    <a:lnTo>
                      <a:pt x="f2" y="f5"/>
                    </a:lnTo>
                    <a:cubicBezTo>
                      <a:pt x="f2" y="f22"/>
                      <a:pt x="f22" y="f2"/>
                      <a:pt x="f5" y="f2"/>
                    </a:cubicBezTo>
                    <a:close/>
                  </a:path>
                </a:pathLst>
              </a:custGeom>
              <a:solidFill>
                <a:srgbClr val="FFF3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10">
                <a:extLst>
                  <a:ext uri="{FF2B5EF4-FFF2-40B4-BE49-F238E27FC236}">
                    <a16:creationId xmlns:a16="http://schemas.microsoft.com/office/drawing/2014/main" id="{5B7BF972-DF7F-FD7C-CD76-C787520F3977}"/>
                  </a:ext>
                </a:extLst>
              </p:cNvPr>
              <p:cNvSpPr txBox="1"/>
              <p:nvPr/>
            </p:nvSpPr>
            <p:spPr>
              <a:xfrm>
                <a:off x="350352" y="2539325"/>
                <a:ext cx="7027035" cy="158874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6" name="TextBox 11">
              <a:extLst>
                <a:ext uri="{FF2B5EF4-FFF2-40B4-BE49-F238E27FC236}">
                  <a16:creationId xmlns:a16="http://schemas.microsoft.com/office/drawing/2014/main" id="{3E855C1E-8155-9186-2305-50784C2F61FB}"/>
                </a:ext>
              </a:extLst>
            </p:cNvPr>
            <p:cNvSpPr txBox="1"/>
            <p:nvPr/>
          </p:nvSpPr>
          <p:spPr>
            <a:xfrm>
              <a:off x="682508" y="2792742"/>
              <a:ext cx="6179844" cy="1471772"/>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Basic Information:</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A new colleague will be joining our team.</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Name: ___________________________</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Role: ___________________________</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Start date: ______________________</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p:txBody>
        </p:sp>
        <p:grpSp>
          <p:nvGrpSpPr>
            <p:cNvPr id="7" name="Group 12">
              <a:extLst>
                <a:ext uri="{FF2B5EF4-FFF2-40B4-BE49-F238E27FC236}">
                  <a16:creationId xmlns:a16="http://schemas.microsoft.com/office/drawing/2014/main" id="{9815EE4B-4939-4B4E-407E-D185F868C707}"/>
                </a:ext>
              </a:extLst>
            </p:cNvPr>
            <p:cNvGrpSpPr/>
            <p:nvPr/>
          </p:nvGrpSpPr>
          <p:grpSpPr>
            <a:xfrm>
              <a:off x="182614" y="2498561"/>
              <a:ext cx="499893" cy="499893"/>
              <a:chOff x="182614" y="2498561"/>
              <a:chExt cx="499893" cy="499893"/>
            </a:xfrm>
          </p:grpSpPr>
          <p:sp>
            <p:nvSpPr>
              <p:cNvPr id="8" name="Freeform 13">
                <a:extLst>
                  <a:ext uri="{FF2B5EF4-FFF2-40B4-BE49-F238E27FC236}">
                    <a16:creationId xmlns:a16="http://schemas.microsoft.com/office/drawing/2014/main" id="{E080CB88-1A4A-8064-93D8-0F08807D848B}"/>
                  </a:ext>
                </a:extLst>
              </p:cNvPr>
              <p:cNvSpPr/>
              <p:nvPr/>
            </p:nvSpPr>
            <p:spPr>
              <a:xfrm>
                <a:off x="182614" y="2498561"/>
                <a:ext cx="499893" cy="499893"/>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EFAB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TextBox 14">
                <a:extLst>
                  <a:ext uri="{FF2B5EF4-FFF2-40B4-BE49-F238E27FC236}">
                    <a16:creationId xmlns:a16="http://schemas.microsoft.com/office/drawing/2014/main" id="{53393DCB-54F7-09AB-1A05-009B2F932AE0}"/>
                  </a:ext>
                </a:extLst>
              </p:cNvPr>
              <p:cNvSpPr txBox="1"/>
              <p:nvPr/>
            </p:nvSpPr>
            <p:spPr>
              <a:xfrm>
                <a:off x="229477" y="2527849"/>
                <a:ext cx="406167" cy="42374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0" name="TextBox 15">
              <a:extLst>
                <a:ext uri="{FF2B5EF4-FFF2-40B4-BE49-F238E27FC236}">
                  <a16:creationId xmlns:a16="http://schemas.microsoft.com/office/drawing/2014/main" id="{257BB15A-B0E7-EA58-E96C-CA29538A3F9E}"/>
                </a:ext>
              </a:extLst>
            </p:cNvPr>
            <p:cNvSpPr txBox="1"/>
            <p:nvPr/>
          </p:nvSpPr>
          <p:spPr>
            <a:xfrm>
              <a:off x="220937" y="2644234"/>
              <a:ext cx="423248" cy="22997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464646"/>
                  </a:solidFill>
                  <a:uFillTx/>
                  <a:latin typeface="Open Sans Bold"/>
                  <a:ea typeface="Open Sans Bold"/>
                  <a:cs typeface="Open Sans Bold"/>
                </a:rPr>
                <a:t>1</a:t>
              </a:r>
            </a:p>
          </p:txBody>
        </p:sp>
      </p:grpSp>
      <p:grpSp>
        <p:nvGrpSpPr>
          <p:cNvPr id="11" name="Group 16">
            <a:extLst>
              <a:ext uri="{FF2B5EF4-FFF2-40B4-BE49-F238E27FC236}">
                <a16:creationId xmlns:a16="http://schemas.microsoft.com/office/drawing/2014/main" id="{B0C74626-7555-1347-8A7E-75C404E4603C}"/>
              </a:ext>
            </a:extLst>
          </p:cNvPr>
          <p:cNvGrpSpPr/>
          <p:nvPr/>
        </p:nvGrpSpPr>
        <p:grpSpPr>
          <a:xfrm>
            <a:off x="182614" y="4264514"/>
            <a:ext cx="7194773" cy="5583747"/>
            <a:chOff x="182614" y="4264514"/>
            <a:chExt cx="7194773" cy="5583747"/>
          </a:xfrm>
        </p:grpSpPr>
        <p:grpSp>
          <p:nvGrpSpPr>
            <p:cNvPr id="12" name="Group 17">
              <a:extLst>
                <a:ext uri="{FF2B5EF4-FFF2-40B4-BE49-F238E27FC236}">
                  <a16:creationId xmlns:a16="http://schemas.microsoft.com/office/drawing/2014/main" id="{CF67E800-1514-596A-A764-A5FF98BDB382}"/>
                </a:ext>
              </a:extLst>
            </p:cNvPr>
            <p:cNvGrpSpPr/>
            <p:nvPr/>
          </p:nvGrpSpPr>
          <p:grpSpPr>
            <a:xfrm>
              <a:off x="350352" y="4305278"/>
              <a:ext cx="7027035" cy="5542983"/>
              <a:chOff x="350352" y="4305278"/>
              <a:chExt cx="7027035" cy="5542983"/>
            </a:xfrm>
          </p:grpSpPr>
          <p:sp>
            <p:nvSpPr>
              <p:cNvPr id="13" name="Freeform 18">
                <a:extLst>
                  <a:ext uri="{FF2B5EF4-FFF2-40B4-BE49-F238E27FC236}">
                    <a16:creationId xmlns:a16="http://schemas.microsoft.com/office/drawing/2014/main" id="{E21B8E1B-B1A6-84E4-F53F-AFC9A44112A0}"/>
                  </a:ext>
                </a:extLst>
              </p:cNvPr>
              <p:cNvSpPr/>
              <p:nvPr/>
            </p:nvSpPr>
            <p:spPr>
              <a:xfrm>
                <a:off x="350352" y="4385014"/>
                <a:ext cx="7027035" cy="5463247"/>
              </a:xfrm>
              <a:custGeom>
                <a:avLst/>
                <a:gdLst>
                  <a:gd name="f0" fmla="val w"/>
                  <a:gd name="f1" fmla="val h"/>
                  <a:gd name="f2" fmla="val 0"/>
                  <a:gd name="f3" fmla="val 2518331"/>
                  <a:gd name="f4" fmla="val 1957905"/>
                  <a:gd name="f5" fmla="val 40764"/>
                  <a:gd name="f6" fmla="val 2477567"/>
                  <a:gd name="f7" fmla="val 2488378"/>
                  <a:gd name="f8" fmla="val 2498747"/>
                  <a:gd name="f9" fmla="val 4295"/>
                  <a:gd name="f10" fmla="val 2506391"/>
                  <a:gd name="f11" fmla="val 11940"/>
                  <a:gd name="f12" fmla="val 2514036"/>
                  <a:gd name="f13" fmla="val 19584"/>
                  <a:gd name="f14" fmla="val 29953"/>
                  <a:gd name="f15" fmla="val 1917141"/>
                  <a:gd name="f16" fmla="val 1939654"/>
                  <a:gd name="f17" fmla="val 2500080"/>
                  <a:gd name="f18" fmla="val 18251"/>
                  <a:gd name="f19" fmla="*/ f0 1 2518331"/>
                  <a:gd name="f20" fmla="*/ f1 1 1957905"/>
                  <a:gd name="f21" fmla="val f2"/>
                  <a:gd name="f22" fmla="val f3"/>
                  <a:gd name="f23" fmla="val f4"/>
                  <a:gd name="f24" fmla="+- f23 0 f21"/>
                  <a:gd name="f25" fmla="+- f22 0 f21"/>
                  <a:gd name="f26" fmla="*/ f25 1 2518331"/>
                  <a:gd name="f27" fmla="*/ f24 1 1957905"/>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518331" h="1957905">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8" y="f4"/>
                      <a:pt x="f2" y="f16"/>
                      <a:pt x="f2" y="f15"/>
                    </a:cubicBezTo>
                    <a:lnTo>
                      <a:pt x="f2" y="f5"/>
                    </a:lnTo>
                    <a:cubicBezTo>
                      <a:pt x="f2" y="f18"/>
                      <a:pt x="f18" y="f2"/>
                      <a:pt x="f5" y="f2"/>
                    </a:cubicBezTo>
                    <a:close/>
                  </a:path>
                </a:pathLst>
              </a:custGeom>
              <a:solidFill>
                <a:srgbClr val="FFFFFE"/>
              </a:solidFill>
              <a:ln w="38103" cap="rnd">
                <a:solidFill>
                  <a:srgbClr val="F0AC81"/>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4" name="TextBox 19">
                <a:extLst>
                  <a:ext uri="{FF2B5EF4-FFF2-40B4-BE49-F238E27FC236}">
                    <a16:creationId xmlns:a16="http://schemas.microsoft.com/office/drawing/2014/main" id="{D0D7CAF9-D932-1DDB-D990-BBAD97109375}"/>
                  </a:ext>
                </a:extLst>
              </p:cNvPr>
              <p:cNvSpPr txBox="1"/>
              <p:nvPr/>
            </p:nvSpPr>
            <p:spPr>
              <a:xfrm>
                <a:off x="350352" y="4305278"/>
                <a:ext cx="7027035" cy="554298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5" name="TextBox 20">
              <a:extLst>
                <a:ext uri="{FF2B5EF4-FFF2-40B4-BE49-F238E27FC236}">
                  <a16:creationId xmlns:a16="http://schemas.microsoft.com/office/drawing/2014/main" id="{3E80EAD8-865A-8633-62EE-DD8436E8E97D}"/>
                </a:ext>
              </a:extLst>
            </p:cNvPr>
            <p:cNvSpPr txBox="1"/>
            <p:nvPr/>
          </p:nvSpPr>
          <p:spPr>
            <a:xfrm>
              <a:off x="682508" y="4558695"/>
              <a:ext cx="6179844" cy="4443572"/>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About the New Colleague</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1" u="none" strike="noStrike" kern="1200" cap="none" spc="0" baseline="0">
                  <a:solidFill>
                    <a:srgbClr val="464646"/>
                  </a:solidFill>
                  <a:uFillTx/>
                  <a:latin typeface="Open Sans Italics"/>
                  <a:ea typeface="Open Sans Italics"/>
                  <a:cs typeface="Open Sans Italics"/>
                </a:rPr>
                <a:t>Based on information the employee agreed to share</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1" u="none" strike="noStrike" kern="1200" cap="none" spc="0" baseline="0">
                  <a:solidFill>
                    <a:srgbClr val="464646"/>
                  </a:solidFill>
                  <a:uFillTx/>
                  <a:latin typeface="Open Sans Italics"/>
                  <a:ea typeface="Open Sans Italics"/>
                  <a:cs typeface="Open Sans Italics"/>
                </a:rPr>
                <a:t>The following information comes from the “Getting to Know You” section of the pre-arrival questionnaire and is shared with the employee’s consent to help the team prepare and connect (only include information the employee has agreed to share, do not add assumptions or interpretations).</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1" u="none" strike="noStrike" kern="1200" cap="none" spc="0" baseline="0">
                <a:solidFill>
                  <a:srgbClr val="464646"/>
                </a:solidFill>
                <a:uFillTx/>
                <a:latin typeface="Open Sans Italics"/>
                <a:ea typeface="Open Sans Italics"/>
                <a:cs typeface="Open Sans Italics"/>
              </a:endParaRP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Preferred name and pronunciation:</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Educational background or field(s) of study:</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Places lived / international experience:</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Languages spoken or understood:</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Interests or hobbies:</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Preferred way of learning new tasks:</a:t>
              </a:r>
            </a:p>
          </p:txBody>
        </p:sp>
        <p:grpSp>
          <p:nvGrpSpPr>
            <p:cNvPr id="16" name="Group 21">
              <a:extLst>
                <a:ext uri="{FF2B5EF4-FFF2-40B4-BE49-F238E27FC236}">
                  <a16:creationId xmlns:a16="http://schemas.microsoft.com/office/drawing/2014/main" id="{FC5979A8-F193-BB45-A21F-ABFC9F147E3C}"/>
                </a:ext>
              </a:extLst>
            </p:cNvPr>
            <p:cNvGrpSpPr/>
            <p:nvPr/>
          </p:nvGrpSpPr>
          <p:grpSpPr>
            <a:xfrm>
              <a:off x="182614" y="4264514"/>
              <a:ext cx="499893" cy="499893"/>
              <a:chOff x="182614" y="4264514"/>
              <a:chExt cx="499893" cy="499893"/>
            </a:xfrm>
          </p:grpSpPr>
          <p:sp>
            <p:nvSpPr>
              <p:cNvPr id="17" name="Freeform 22">
                <a:extLst>
                  <a:ext uri="{FF2B5EF4-FFF2-40B4-BE49-F238E27FC236}">
                    <a16:creationId xmlns:a16="http://schemas.microsoft.com/office/drawing/2014/main" id="{760CE0FE-810A-4A02-F3D6-5C9BD77326DA}"/>
                  </a:ext>
                </a:extLst>
              </p:cNvPr>
              <p:cNvSpPr/>
              <p:nvPr/>
            </p:nvSpPr>
            <p:spPr>
              <a:xfrm>
                <a:off x="182614" y="4264514"/>
                <a:ext cx="499893" cy="499893"/>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EFAB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8" name="TextBox 23">
                <a:extLst>
                  <a:ext uri="{FF2B5EF4-FFF2-40B4-BE49-F238E27FC236}">
                    <a16:creationId xmlns:a16="http://schemas.microsoft.com/office/drawing/2014/main" id="{998E86EB-146A-72F4-063A-3EF194F476A0}"/>
                  </a:ext>
                </a:extLst>
              </p:cNvPr>
              <p:cNvSpPr txBox="1"/>
              <p:nvPr/>
            </p:nvSpPr>
            <p:spPr>
              <a:xfrm>
                <a:off x="229477" y="4293802"/>
                <a:ext cx="406167" cy="42374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9" name="TextBox 24">
              <a:extLst>
                <a:ext uri="{FF2B5EF4-FFF2-40B4-BE49-F238E27FC236}">
                  <a16:creationId xmlns:a16="http://schemas.microsoft.com/office/drawing/2014/main" id="{4BD061B8-0F1A-DB09-E7AD-52D2BF81F4C6}"/>
                </a:ext>
              </a:extLst>
            </p:cNvPr>
            <p:cNvSpPr txBox="1"/>
            <p:nvPr/>
          </p:nvSpPr>
          <p:spPr>
            <a:xfrm>
              <a:off x="220937" y="4410187"/>
              <a:ext cx="423248" cy="22997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464646"/>
                  </a:solidFill>
                  <a:uFillTx/>
                  <a:latin typeface="Open Sans Bold"/>
                  <a:ea typeface="Open Sans Bold"/>
                  <a:cs typeface="Open Sans Bold"/>
                </a:rPr>
                <a:t>2</a:t>
              </a:r>
            </a:p>
          </p:txBody>
        </p:sp>
        <p:grpSp>
          <p:nvGrpSpPr>
            <p:cNvPr id="20" name="Group 25">
              <a:extLst>
                <a:ext uri="{FF2B5EF4-FFF2-40B4-BE49-F238E27FC236}">
                  <a16:creationId xmlns:a16="http://schemas.microsoft.com/office/drawing/2014/main" id="{BCBC5D87-CD05-F3F1-52E3-07E3CC578829}"/>
                </a:ext>
              </a:extLst>
            </p:cNvPr>
            <p:cNvGrpSpPr/>
            <p:nvPr/>
          </p:nvGrpSpPr>
          <p:grpSpPr>
            <a:xfrm>
              <a:off x="5942959" y="4411559"/>
              <a:ext cx="1310307" cy="396731"/>
              <a:chOff x="5942959" y="4411559"/>
              <a:chExt cx="1310307" cy="396731"/>
            </a:xfrm>
          </p:grpSpPr>
          <p:sp>
            <p:nvSpPr>
              <p:cNvPr id="21" name="Freeform 26">
                <a:extLst>
                  <a:ext uri="{FF2B5EF4-FFF2-40B4-BE49-F238E27FC236}">
                    <a16:creationId xmlns:a16="http://schemas.microsoft.com/office/drawing/2014/main" id="{E0B9E9A8-85D9-D577-59BD-6D2A81784BAA}"/>
                  </a:ext>
                </a:extLst>
              </p:cNvPr>
              <p:cNvSpPr/>
              <p:nvPr/>
            </p:nvSpPr>
            <p:spPr>
              <a:xfrm>
                <a:off x="5942959" y="4491295"/>
                <a:ext cx="1310307" cy="316995"/>
              </a:xfrm>
              <a:custGeom>
                <a:avLst/>
                <a:gdLst>
                  <a:gd name="f0" fmla="val w"/>
                  <a:gd name="f1" fmla="val h"/>
                  <a:gd name="f2" fmla="val 0"/>
                  <a:gd name="f3" fmla="val 469584"/>
                  <a:gd name="f4" fmla="val 113603"/>
                  <a:gd name="f5" fmla="val 56801"/>
                  <a:gd name="f6" fmla="val 412783"/>
                  <a:gd name="f7" fmla="val 444153"/>
                  <a:gd name="f8" fmla="val 25431"/>
                  <a:gd name="f9" fmla="val 71866"/>
                  <a:gd name="f10" fmla="val 463600"/>
                  <a:gd name="f11" fmla="val 86314"/>
                  <a:gd name="f12" fmla="val 452947"/>
                  <a:gd name="f13" fmla="val 96966"/>
                  <a:gd name="f14" fmla="val 442295"/>
                  <a:gd name="f15" fmla="val 107618"/>
                  <a:gd name="f16" fmla="val 427847"/>
                  <a:gd name="f17" fmla="val 41737"/>
                  <a:gd name="f18" fmla="val 27289"/>
                  <a:gd name="f19" fmla="val 16637"/>
                  <a:gd name="f20" fmla="val 5984"/>
                  <a:gd name="f21" fmla="*/ f0 1 469584"/>
                  <a:gd name="f22" fmla="*/ f1 1 113603"/>
                  <a:gd name="f23" fmla="val f2"/>
                  <a:gd name="f24" fmla="val f3"/>
                  <a:gd name="f25" fmla="val f4"/>
                  <a:gd name="f26" fmla="+- f25 0 f23"/>
                  <a:gd name="f27" fmla="+- f24 0 f23"/>
                  <a:gd name="f28" fmla="*/ f27 1 469584"/>
                  <a:gd name="f29" fmla="*/ f26 1 1136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69584" h="113603">
                    <a:moveTo>
                      <a:pt x="f5" y="f2"/>
                    </a:moveTo>
                    <a:lnTo>
                      <a:pt x="f6" y="f2"/>
                    </a:lnTo>
                    <a:cubicBezTo>
                      <a:pt x="f7" y="f2"/>
                      <a:pt x="f3" y="f8"/>
                      <a:pt x="f3" y="f5"/>
                    </a:cubicBezTo>
                    <a:lnTo>
                      <a:pt x="f3" y="f5"/>
                    </a:lnTo>
                    <a:cubicBezTo>
                      <a:pt x="f3" y="f9"/>
                      <a:pt x="f10" y="f11"/>
                      <a:pt x="f12" y="f13"/>
                    </a:cubicBezTo>
                    <a:cubicBezTo>
                      <a:pt x="f14" y="f15"/>
                      <a:pt x="f16" y="f4"/>
                      <a:pt x="f6" y="f4"/>
                    </a:cubicBezTo>
                    <a:lnTo>
                      <a:pt x="f5" y="f4"/>
                    </a:lnTo>
                    <a:cubicBezTo>
                      <a:pt x="f17" y="f4"/>
                      <a:pt x="f18" y="f15"/>
                      <a:pt x="f19" y="f13"/>
                    </a:cubicBezTo>
                    <a:cubicBezTo>
                      <a:pt x="f20" y="f11"/>
                      <a:pt x="f2" y="f9"/>
                      <a:pt x="f2" y="f5"/>
                    </a:cubicBezTo>
                    <a:lnTo>
                      <a:pt x="f2" y="f5"/>
                    </a:lnTo>
                    <a:cubicBezTo>
                      <a:pt x="f2" y="f17"/>
                      <a:pt x="f20" y="f18"/>
                      <a:pt x="f19" y="f19"/>
                    </a:cubicBezTo>
                    <a:cubicBezTo>
                      <a:pt x="f18" y="f20"/>
                      <a:pt x="f17" y="f2"/>
                      <a:pt x="f5" y="f2"/>
                    </a:cubicBezTo>
                    <a:close/>
                  </a:path>
                </a:pathLst>
              </a:custGeom>
              <a:solidFill>
                <a:srgbClr val="EFAB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2" name="TextBox 27">
                <a:extLst>
                  <a:ext uri="{FF2B5EF4-FFF2-40B4-BE49-F238E27FC236}">
                    <a16:creationId xmlns:a16="http://schemas.microsoft.com/office/drawing/2014/main" id="{A5C1EEE9-E46C-150E-4AA3-E79744115490}"/>
                  </a:ext>
                </a:extLst>
              </p:cNvPr>
              <p:cNvSpPr txBox="1"/>
              <p:nvPr/>
            </p:nvSpPr>
            <p:spPr>
              <a:xfrm>
                <a:off x="5942959" y="4411559"/>
                <a:ext cx="1310307" cy="39672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Public Sans"/>
                    <a:ea typeface="Public Sans"/>
                    <a:cs typeface="Public Sans"/>
                  </a:rPr>
                  <a:t>Optional</a:t>
                </a:r>
              </a:p>
            </p:txBody>
          </p:sp>
        </p:grpSp>
      </p:grpSp>
      <p:sp>
        <p:nvSpPr>
          <p:cNvPr id="23" name="TextBox 28">
            <a:extLst>
              <a:ext uri="{FF2B5EF4-FFF2-40B4-BE49-F238E27FC236}">
                <a16:creationId xmlns:a16="http://schemas.microsoft.com/office/drawing/2014/main" id="{9343A217-53BE-7C04-6848-6DAEF292A33E}"/>
              </a:ext>
            </a:extLst>
          </p:cNvPr>
          <p:cNvSpPr txBox="1"/>
          <p:nvPr/>
        </p:nvSpPr>
        <p:spPr>
          <a:xfrm>
            <a:off x="447662" y="1543077"/>
            <a:ext cx="6664668" cy="198123"/>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0" baseline="0">
                <a:solidFill>
                  <a:srgbClr val="464646"/>
                </a:solidFill>
                <a:uFillTx/>
                <a:latin typeface="Open Sans Italics"/>
                <a:ea typeface="Open Sans Italics"/>
                <a:cs typeface="Open Sans Italics"/>
              </a:rPr>
              <a:t>This section is friendly and informal. It may be shared with your team to help them get to know you.</a:t>
            </a:r>
          </a:p>
        </p:txBody>
      </p:sp>
      <p:grpSp>
        <p:nvGrpSpPr>
          <p:cNvPr id="24" name="Group 30">
            <a:extLst>
              <a:ext uri="{FF2B5EF4-FFF2-40B4-BE49-F238E27FC236}">
                <a16:creationId xmlns:a16="http://schemas.microsoft.com/office/drawing/2014/main" id="{12A9517B-1CE6-D48F-DBCF-1134B8D3D8FE}"/>
              </a:ext>
            </a:extLst>
          </p:cNvPr>
          <p:cNvGrpSpPr/>
          <p:nvPr/>
        </p:nvGrpSpPr>
        <p:grpSpPr>
          <a:xfrm>
            <a:off x="0" y="600038"/>
            <a:ext cx="7556501" cy="1235930"/>
            <a:chOff x="0" y="600038"/>
            <a:chExt cx="7556501" cy="1235930"/>
          </a:xfrm>
        </p:grpSpPr>
        <p:sp>
          <p:nvSpPr>
            <p:cNvPr id="25" name="Freeform 31">
              <a:extLst>
                <a:ext uri="{FF2B5EF4-FFF2-40B4-BE49-F238E27FC236}">
                  <a16:creationId xmlns:a16="http://schemas.microsoft.com/office/drawing/2014/main" id="{410F4E58-19AF-C560-71AC-6C89DD7ACA5A}"/>
                </a:ext>
              </a:extLst>
            </p:cNvPr>
            <p:cNvSpPr/>
            <p:nvPr/>
          </p:nvSpPr>
          <p:spPr>
            <a:xfrm>
              <a:off x="0" y="656530"/>
              <a:ext cx="7556501" cy="1179438"/>
            </a:xfrm>
            <a:custGeom>
              <a:avLst/>
              <a:gdLst>
                <a:gd name="f0" fmla="val w"/>
                <a:gd name="f1" fmla="val h"/>
                <a:gd name="f2" fmla="val 0"/>
                <a:gd name="f3" fmla="val 3550388"/>
                <a:gd name="f4" fmla="val 397759"/>
                <a:gd name="f5" fmla="val 28914"/>
                <a:gd name="f6" fmla="val 3521473"/>
                <a:gd name="f7" fmla="val 3537442"/>
                <a:gd name="f8" fmla="val 12945"/>
                <a:gd name="f9" fmla="val 368844"/>
                <a:gd name="f10" fmla="val 384813"/>
                <a:gd name="f11" fmla="val 21246"/>
                <a:gd name="f12" fmla="val 13891"/>
                <a:gd name="f13" fmla="val 394712"/>
                <a:gd name="f14" fmla="val 8469"/>
                <a:gd name="f15" fmla="val 389290"/>
                <a:gd name="f16" fmla="val 3046"/>
                <a:gd name="f17" fmla="val 383867"/>
                <a:gd name="f18" fmla="val 376513"/>
                <a:gd name="f19" fmla="*/ f0 1 3550388"/>
                <a:gd name="f20" fmla="*/ f1 1 397759"/>
                <a:gd name="f21" fmla="val f2"/>
                <a:gd name="f22" fmla="val f3"/>
                <a:gd name="f23" fmla="val f4"/>
                <a:gd name="f24" fmla="+- f23 0 f21"/>
                <a:gd name="f25" fmla="+- f22 0 f21"/>
                <a:gd name="f26" fmla="*/ f25 1 3550388"/>
                <a:gd name="f27" fmla="*/ f24 1 39775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3550388" h="397759">
                  <a:moveTo>
                    <a:pt x="f5" y="f2"/>
                  </a:moveTo>
                  <a:lnTo>
                    <a:pt x="f6" y="f2"/>
                  </a:lnTo>
                  <a:cubicBezTo>
                    <a:pt x="f7" y="f2"/>
                    <a:pt x="f3" y="f8"/>
                    <a:pt x="f3" y="f5"/>
                  </a:cubicBezTo>
                  <a:lnTo>
                    <a:pt x="f3" y="f9"/>
                  </a:lnTo>
                  <a:cubicBezTo>
                    <a:pt x="f3" y="f10"/>
                    <a:pt x="f7" y="f4"/>
                    <a:pt x="f6" y="f4"/>
                  </a:cubicBezTo>
                  <a:lnTo>
                    <a:pt x="f5" y="f4"/>
                  </a:lnTo>
                  <a:cubicBezTo>
                    <a:pt x="f11" y="f4"/>
                    <a:pt x="f12" y="f13"/>
                    <a:pt x="f14" y="f15"/>
                  </a:cubicBezTo>
                  <a:cubicBezTo>
                    <a:pt x="f16" y="f17"/>
                    <a:pt x="f2" y="f18"/>
                    <a:pt x="f2" y="f9"/>
                  </a:cubicBezTo>
                  <a:lnTo>
                    <a:pt x="f2" y="f5"/>
                  </a:lnTo>
                  <a:cubicBezTo>
                    <a:pt x="f2" y="f8"/>
                    <a:pt x="f8" y="f2"/>
                    <a:pt x="f5" y="f2"/>
                  </a:cubicBezTo>
                  <a:close/>
                </a:path>
              </a:pathLst>
            </a:custGeom>
            <a:solidFill>
              <a:srgbClr val="FAC175"/>
            </a:solidFill>
            <a:ln w="38103" cap="rnd">
              <a:solidFill>
                <a:srgbClr val="EFAB8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6" name="TextBox 32">
              <a:extLst>
                <a:ext uri="{FF2B5EF4-FFF2-40B4-BE49-F238E27FC236}">
                  <a16:creationId xmlns:a16="http://schemas.microsoft.com/office/drawing/2014/main" id="{0EA2E92B-F3BD-199C-4090-B7BDC7291668}"/>
                </a:ext>
              </a:extLst>
            </p:cNvPr>
            <p:cNvSpPr txBox="1"/>
            <p:nvPr/>
          </p:nvSpPr>
          <p:spPr>
            <a:xfrm>
              <a:off x="0" y="600038"/>
              <a:ext cx="7556501" cy="123592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27" name="TextBox 33">
            <a:extLst>
              <a:ext uri="{FF2B5EF4-FFF2-40B4-BE49-F238E27FC236}">
                <a16:creationId xmlns:a16="http://schemas.microsoft.com/office/drawing/2014/main" id="{C099DD18-CC52-6B42-744A-F7E21BD5CFFF}"/>
              </a:ext>
            </a:extLst>
          </p:cNvPr>
          <p:cNvSpPr txBox="1"/>
          <p:nvPr/>
        </p:nvSpPr>
        <p:spPr>
          <a:xfrm>
            <a:off x="143323" y="883584"/>
            <a:ext cx="5760491" cy="68262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2800"/>
              </a:lnSpc>
              <a:spcBef>
                <a:spcPts val="0"/>
              </a:spcBef>
              <a:spcAft>
                <a:spcPts val="0"/>
              </a:spcAft>
              <a:buNone/>
              <a:tabLst/>
              <a:defRPr sz="1800" b="0" i="0" u="none" strike="noStrike" kern="0" cap="none" spc="0" baseline="0">
                <a:solidFill>
                  <a:srgbClr val="000000"/>
                </a:solidFill>
                <a:uFillTx/>
              </a:defRPr>
            </a:pPr>
            <a:r>
              <a:rPr lang="en-US" sz="1999" b="1" i="0" u="none" strike="noStrike" kern="1200" cap="none" spc="0" baseline="0">
                <a:solidFill>
                  <a:srgbClr val="FFFFFE"/>
                </a:solidFill>
                <a:uFillTx/>
                <a:latin typeface="Open Sans Bold"/>
                <a:ea typeface="Open Sans Bold"/>
                <a:cs typeface="Open Sans Bold"/>
              </a:rPr>
              <a:t>Team Preparation Brief – Getting Ready to Welcome a New Colleague</a:t>
            </a:r>
          </a:p>
        </p:txBody>
      </p:sp>
      <p:grpSp>
        <p:nvGrpSpPr>
          <p:cNvPr id="28" name="Group 34">
            <a:extLst>
              <a:ext uri="{FF2B5EF4-FFF2-40B4-BE49-F238E27FC236}">
                <a16:creationId xmlns:a16="http://schemas.microsoft.com/office/drawing/2014/main" id="{336215E6-8D8C-3571-8EC6-19CF915E31B9}"/>
              </a:ext>
            </a:extLst>
          </p:cNvPr>
          <p:cNvGrpSpPr/>
          <p:nvPr/>
        </p:nvGrpSpPr>
        <p:grpSpPr>
          <a:xfrm>
            <a:off x="6148846" y="803574"/>
            <a:ext cx="1310307" cy="432611"/>
            <a:chOff x="6148846" y="803574"/>
            <a:chExt cx="1310307" cy="432611"/>
          </a:xfrm>
        </p:grpSpPr>
        <p:sp>
          <p:nvSpPr>
            <p:cNvPr id="29" name="Freeform 35">
              <a:extLst>
                <a:ext uri="{FF2B5EF4-FFF2-40B4-BE49-F238E27FC236}">
                  <a16:creationId xmlns:a16="http://schemas.microsoft.com/office/drawing/2014/main" id="{CD78EDF8-F859-C7DF-A36D-610562E3615A}"/>
                </a:ext>
              </a:extLst>
            </p:cNvPr>
            <p:cNvSpPr/>
            <p:nvPr/>
          </p:nvSpPr>
          <p:spPr>
            <a:xfrm>
              <a:off x="6148846" y="856728"/>
              <a:ext cx="1310307" cy="379457"/>
            </a:xfrm>
            <a:custGeom>
              <a:avLst/>
              <a:gdLst>
                <a:gd name="f0" fmla="val w"/>
                <a:gd name="f1" fmla="val h"/>
                <a:gd name="f2" fmla="val 0"/>
                <a:gd name="f3" fmla="val 469584"/>
                <a:gd name="f4" fmla="val 135988"/>
                <a:gd name="f5" fmla="val 67994"/>
                <a:gd name="f6" fmla="val 401590"/>
                <a:gd name="f7" fmla="val 439142"/>
                <a:gd name="f8" fmla="val 30442"/>
                <a:gd name="f9" fmla="val 86027"/>
                <a:gd name="f10" fmla="val 462420"/>
                <a:gd name="f11" fmla="val 103322"/>
                <a:gd name="f12" fmla="val 449669"/>
                <a:gd name="f13" fmla="val 116073"/>
                <a:gd name="f14" fmla="val 436918"/>
                <a:gd name="f15" fmla="val 128825"/>
                <a:gd name="f16" fmla="val 419623"/>
                <a:gd name="f17" fmla="val 49961"/>
                <a:gd name="f18" fmla="val 32666"/>
                <a:gd name="f19" fmla="val 19915"/>
                <a:gd name="f20" fmla="val 7164"/>
                <a:gd name="f21" fmla="*/ f0 1 469584"/>
                <a:gd name="f22" fmla="*/ f1 1 135988"/>
                <a:gd name="f23" fmla="val f2"/>
                <a:gd name="f24" fmla="val f3"/>
                <a:gd name="f25" fmla="val f4"/>
                <a:gd name="f26" fmla="+- f25 0 f23"/>
                <a:gd name="f27" fmla="+- f24 0 f23"/>
                <a:gd name="f28" fmla="*/ f27 1 469584"/>
                <a:gd name="f29" fmla="*/ f26 1 13598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69584" h="135988">
                  <a:moveTo>
                    <a:pt x="f5" y="f2"/>
                  </a:moveTo>
                  <a:lnTo>
                    <a:pt x="f6" y="f2"/>
                  </a:lnTo>
                  <a:cubicBezTo>
                    <a:pt x="f7" y="f2"/>
                    <a:pt x="f3" y="f8"/>
                    <a:pt x="f3" y="f5"/>
                  </a:cubicBezTo>
                  <a:lnTo>
                    <a:pt x="f3" y="f5"/>
                  </a:lnTo>
                  <a:cubicBezTo>
                    <a:pt x="f3" y="f9"/>
                    <a:pt x="f10" y="f11"/>
                    <a:pt x="f12" y="f13"/>
                  </a:cubicBezTo>
                  <a:cubicBezTo>
                    <a:pt x="f14" y="f15"/>
                    <a:pt x="f16" y="f4"/>
                    <a:pt x="f6" y="f4"/>
                  </a:cubicBezTo>
                  <a:lnTo>
                    <a:pt x="f5" y="f4"/>
                  </a:lnTo>
                  <a:cubicBezTo>
                    <a:pt x="f17" y="f4"/>
                    <a:pt x="f18" y="f15"/>
                    <a:pt x="f19" y="f13"/>
                  </a:cubicBezTo>
                  <a:cubicBezTo>
                    <a:pt x="f20" y="f11"/>
                    <a:pt x="f2" y="f9"/>
                    <a:pt x="f2" y="f5"/>
                  </a:cubicBezTo>
                  <a:lnTo>
                    <a:pt x="f2" y="f5"/>
                  </a:lnTo>
                  <a:cubicBezTo>
                    <a:pt x="f2" y="f17"/>
                    <a:pt x="f20" y="f18"/>
                    <a:pt x="f19" y="f19"/>
                  </a:cubicBezTo>
                  <a:cubicBezTo>
                    <a:pt x="f18" y="f20"/>
                    <a:pt x="f17" y="f2"/>
                    <a:pt x="f5"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0" name="TextBox 36">
              <a:extLst>
                <a:ext uri="{FF2B5EF4-FFF2-40B4-BE49-F238E27FC236}">
                  <a16:creationId xmlns:a16="http://schemas.microsoft.com/office/drawing/2014/main" id="{6B516BBB-1D29-B7AA-51E8-1C3FC91C05A9}"/>
                </a:ext>
              </a:extLst>
            </p:cNvPr>
            <p:cNvSpPr txBox="1"/>
            <p:nvPr/>
          </p:nvSpPr>
          <p:spPr>
            <a:xfrm>
              <a:off x="6148846" y="803574"/>
              <a:ext cx="1310307" cy="43261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EFAB80"/>
                  </a:solidFill>
                  <a:uFillTx/>
                  <a:latin typeface="Open Sans"/>
                  <a:ea typeface="Open Sans"/>
                  <a:cs typeface="Open Sans"/>
                </a:rPr>
                <a:t>For Manager</a:t>
              </a:r>
            </a:p>
          </p:txBody>
        </p:sp>
      </p:grpSp>
      <p:sp>
        <p:nvSpPr>
          <p:cNvPr id="31" name="Freeform 37">
            <a:extLst>
              <a:ext uri="{FF2B5EF4-FFF2-40B4-BE49-F238E27FC236}">
                <a16:creationId xmlns:a16="http://schemas.microsoft.com/office/drawing/2014/main" id="{A3CBEF54-4BC7-BA58-BF75-A1DD6AC6872C}"/>
              </a:ext>
            </a:extLst>
          </p:cNvPr>
          <p:cNvSpPr/>
          <p:nvPr/>
        </p:nvSpPr>
        <p:spPr>
          <a:xfrm>
            <a:off x="755998" y="6730724"/>
            <a:ext cx="6356332" cy="15892"/>
          </a:xfrm>
          <a:custGeom>
            <a:avLst/>
            <a:gdLst>
              <a:gd name="f0" fmla="val w"/>
              <a:gd name="f1" fmla="val h"/>
              <a:gd name="f2" fmla="val 0"/>
              <a:gd name="f3" fmla="val 6356336"/>
              <a:gd name="f4" fmla="val 15891"/>
              <a:gd name="f5" fmla="*/ f0 1 6356336"/>
              <a:gd name="f6" fmla="*/ f1 1 15891"/>
              <a:gd name="f7" fmla="val f2"/>
              <a:gd name="f8" fmla="val f3"/>
              <a:gd name="f9" fmla="val f4"/>
              <a:gd name="f10" fmla="+- f9 0 f7"/>
              <a:gd name="f11" fmla="+- f8 0 f7"/>
              <a:gd name="f12" fmla="*/ f11 1 6356336"/>
              <a:gd name="f13" fmla="*/ f10 1 1589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6356336" h="15891">
                <a:moveTo>
                  <a:pt x="f2" y="f2"/>
                </a:moveTo>
                <a:lnTo>
                  <a:pt x="f3" y="f2"/>
                </a:lnTo>
                <a:lnTo>
                  <a:pt x="f3" y="f4"/>
                </a:lnTo>
                <a:lnTo>
                  <a:pt x="f2" y="f4"/>
                </a:lnTo>
                <a:lnTo>
                  <a:pt x="f2" y="f2"/>
                </a:lnTo>
                <a:close/>
              </a:path>
            </a:pathLst>
          </a:custGeom>
          <a:blipFill>
            <a:blip r:embed="rId2">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2" name="TextBox 38">
            <a:extLst>
              <a:ext uri="{FF2B5EF4-FFF2-40B4-BE49-F238E27FC236}">
                <a16:creationId xmlns:a16="http://schemas.microsoft.com/office/drawing/2014/main" id="{4E1DFABA-32FA-8C20-682F-148ACEBD5078}"/>
              </a:ext>
            </a:extLst>
          </p:cNvPr>
          <p:cNvSpPr txBox="1"/>
          <p:nvPr/>
        </p:nvSpPr>
        <p:spPr>
          <a:xfrm>
            <a:off x="396730" y="10067342"/>
            <a:ext cx="6766532" cy="24066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22C4F"/>
                </a:solidFill>
                <a:uFillTx/>
                <a:latin typeface="Open Sans Bold"/>
                <a:ea typeface="Open Sans Bold"/>
                <a:cs typeface="Open Sans Bold"/>
              </a:rPr>
              <a:t>Team Preparation Brief · Page 1 of 2</a:t>
            </a:r>
          </a:p>
        </p:txBody>
      </p:sp>
      <p:sp>
        <p:nvSpPr>
          <p:cNvPr id="33" name="TextBox 39">
            <a:extLst>
              <a:ext uri="{FF2B5EF4-FFF2-40B4-BE49-F238E27FC236}">
                <a16:creationId xmlns:a16="http://schemas.microsoft.com/office/drawing/2014/main" id="{AA78D66D-98FB-E962-7BA3-781939D70169}"/>
              </a:ext>
            </a:extLst>
          </p:cNvPr>
          <p:cNvSpPr txBox="1"/>
          <p:nvPr/>
        </p:nvSpPr>
        <p:spPr>
          <a:xfrm>
            <a:off x="317004" y="1919124"/>
            <a:ext cx="6925985" cy="40766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1" u="none" strike="noStrike" kern="1200" cap="none" spc="0" baseline="0">
                <a:solidFill>
                  <a:srgbClr val="464646"/>
                </a:solidFill>
                <a:uFillTx/>
                <a:latin typeface="Open Sans Italics"/>
                <a:ea typeface="Open Sans Italics"/>
                <a:cs typeface="Open Sans Italics"/>
              </a:rPr>
              <a:t>Complete and share with your team before the new colleague's first working day. Share only information the employee has consented to share.</a:t>
            </a:r>
          </a:p>
        </p:txBody>
      </p:sp>
      <p:sp>
        <p:nvSpPr>
          <p:cNvPr id="34" name="Freeform 40">
            <a:extLst>
              <a:ext uri="{FF2B5EF4-FFF2-40B4-BE49-F238E27FC236}">
                <a16:creationId xmlns:a16="http://schemas.microsoft.com/office/drawing/2014/main" id="{336504C3-CAF3-41B1-50D3-15B9FEB50431}"/>
              </a:ext>
            </a:extLst>
          </p:cNvPr>
          <p:cNvSpPr/>
          <p:nvPr/>
        </p:nvSpPr>
        <p:spPr>
          <a:xfrm>
            <a:off x="755998" y="7203332"/>
            <a:ext cx="6356332" cy="15892"/>
          </a:xfrm>
          <a:custGeom>
            <a:avLst/>
            <a:gdLst>
              <a:gd name="f0" fmla="val w"/>
              <a:gd name="f1" fmla="val h"/>
              <a:gd name="f2" fmla="val 0"/>
              <a:gd name="f3" fmla="val 6356336"/>
              <a:gd name="f4" fmla="val 15891"/>
              <a:gd name="f5" fmla="*/ f0 1 6356336"/>
              <a:gd name="f6" fmla="*/ f1 1 15891"/>
              <a:gd name="f7" fmla="val f2"/>
              <a:gd name="f8" fmla="val f3"/>
              <a:gd name="f9" fmla="val f4"/>
              <a:gd name="f10" fmla="+- f9 0 f7"/>
              <a:gd name="f11" fmla="+- f8 0 f7"/>
              <a:gd name="f12" fmla="*/ f11 1 6356336"/>
              <a:gd name="f13" fmla="*/ f10 1 1589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6356336" h="15891">
                <a:moveTo>
                  <a:pt x="f2" y="f2"/>
                </a:moveTo>
                <a:lnTo>
                  <a:pt x="f3" y="f2"/>
                </a:lnTo>
                <a:lnTo>
                  <a:pt x="f3" y="f4"/>
                </a:lnTo>
                <a:lnTo>
                  <a:pt x="f2" y="f4"/>
                </a:lnTo>
                <a:lnTo>
                  <a:pt x="f2" y="f2"/>
                </a:lnTo>
                <a:close/>
              </a:path>
            </a:pathLst>
          </a:custGeom>
          <a:blipFill>
            <a:blip r:embed="rId2">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35" name="Group 41">
            <a:extLst>
              <a:ext uri="{FF2B5EF4-FFF2-40B4-BE49-F238E27FC236}">
                <a16:creationId xmlns:a16="http://schemas.microsoft.com/office/drawing/2014/main" id="{8553AEDA-75EB-99CA-019F-7649001D06EF}"/>
              </a:ext>
            </a:extLst>
          </p:cNvPr>
          <p:cNvGrpSpPr/>
          <p:nvPr/>
        </p:nvGrpSpPr>
        <p:grpSpPr>
          <a:xfrm>
            <a:off x="558972" y="9496300"/>
            <a:ext cx="6442058" cy="230218"/>
            <a:chOff x="558972" y="9496300"/>
            <a:chExt cx="6442058" cy="230218"/>
          </a:xfrm>
        </p:grpSpPr>
        <p:sp>
          <p:nvSpPr>
            <p:cNvPr id="36" name="TextBox 42">
              <a:extLst>
                <a:ext uri="{FF2B5EF4-FFF2-40B4-BE49-F238E27FC236}">
                  <a16:creationId xmlns:a16="http://schemas.microsoft.com/office/drawing/2014/main" id="{3D3CEDC1-18B5-BCE1-E1EC-E3EEE2529AE4}"/>
                </a:ext>
              </a:extLst>
            </p:cNvPr>
            <p:cNvSpPr txBox="1"/>
            <p:nvPr/>
          </p:nvSpPr>
          <p:spPr>
            <a:xfrm>
              <a:off x="2283796" y="9496300"/>
              <a:ext cx="1280443" cy="230218"/>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195"/>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68" baseline="0">
                  <a:solidFill>
                    <a:srgbClr val="464646"/>
                  </a:solidFill>
                  <a:uFillTx/>
                  <a:latin typeface="Open Sans"/>
                  <a:ea typeface="Open Sans"/>
                  <a:cs typeface="Open Sans"/>
                </a:rPr>
                <a:t>Trying it myself</a:t>
              </a:r>
            </a:p>
          </p:txBody>
        </p:sp>
        <p:sp>
          <p:nvSpPr>
            <p:cNvPr id="37" name="TextBox 43">
              <a:extLst>
                <a:ext uri="{FF2B5EF4-FFF2-40B4-BE49-F238E27FC236}">
                  <a16:creationId xmlns:a16="http://schemas.microsoft.com/office/drawing/2014/main" id="{A466EBAC-8A27-613F-D841-DF61593E1F32}"/>
                </a:ext>
              </a:extLst>
            </p:cNvPr>
            <p:cNvSpPr txBox="1"/>
            <p:nvPr/>
          </p:nvSpPr>
          <p:spPr>
            <a:xfrm>
              <a:off x="3764392" y="9496300"/>
              <a:ext cx="1717279" cy="230218"/>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195"/>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68" baseline="0">
                  <a:solidFill>
                    <a:srgbClr val="464646"/>
                  </a:solidFill>
                  <a:uFillTx/>
                  <a:latin typeface="Open Sans"/>
                  <a:ea typeface="Open Sans"/>
                  <a:cs typeface="Open Sans"/>
                </a:rPr>
                <a:t>Written instructions</a:t>
              </a:r>
            </a:p>
          </p:txBody>
        </p:sp>
        <p:sp>
          <p:nvSpPr>
            <p:cNvPr id="38" name="TextBox 44">
              <a:extLst>
                <a:ext uri="{FF2B5EF4-FFF2-40B4-BE49-F238E27FC236}">
                  <a16:creationId xmlns:a16="http://schemas.microsoft.com/office/drawing/2014/main" id="{65D6E1B5-D6F2-DB37-1274-DD375C8CDA41}"/>
                </a:ext>
              </a:extLst>
            </p:cNvPr>
            <p:cNvSpPr txBox="1"/>
            <p:nvPr/>
          </p:nvSpPr>
          <p:spPr>
            <a:xfrm>
              <a:off x="558972" y="9496300"/>
              <a:ext cx="1524679" cy="230218"/>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2195"/>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68" baseline="0">
                  <a:solidFill>
                    <a:srgbClr val="464646"/>
                  </a:solidFill>
                  <a:uFillTx/>
                  <a:latin typeface="Open Sans"/>
                  <a:ea typeface="Open Sans"/>
                  <a:cs typeface="Open Sans"/>
                </a:rPr>
                <a:t>Watching someone</a:t>
              </a:r>
            </a:p>
          </p:txBody>
        </p:sp>
        <p:sp>
          <p:nvSpPr>
            <p:cNvPr id="39" name="TextBox 45">
              <a:extLst>
                <a:ext uri="{FF2B5EF4-FFF2-40B4-BE49-F238E27FC236}">
                  <a16:creationId xmlns:a16="http://schemas.microsoft.com/office/drawing/2014/main" id="{A4B420CB-684D-EDC7-C15A-F1374B2747E5}"/>
                </a:ext>
              </a:extLst>
            </p:cNvPr>
            <p:cNvSpPr txBox="1"/>
            <p:nvPr/>
          </p:nvSpPr>
          <p:spPr>
            <a:xfrm>
              <a:off x="5681816" y="9496300"/>
              <a:ext cx="1319214" cy="230218"/>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2195"/>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68" baseline="0">
                  <a:solidFill>
                    <a:srgbClr val="464646"/>
                  </a:solidFill>
                  <a:uFillTx/>
                  <a:latin typeface="Open Sans"/>
                  <a:ea typeface="Open Sans"/>
                  <a:cs typeface="Open Sans"/>
                </a:rPr>
                <a:t> Visual examples</a:t>
              </a:r>
            </a:p>
          </p:txBody>
        </p:sp>
      </p:grpSp>
      <p:grpSp>
        <p:nvGrpSpPr>
          <p:cNvPr id="40" name="Group 46">
            <a:extLst>
              <a:ext uri="{FF2B5EF4-FFF2-40B4-BE49-F238E27FC236}">
                <a16:creationId xmlns:a16="http://schemas.microsoft.com/office/drawing/2014/main" id="{F85B5950-5A1E-7D30-D65F-AAEC1A9D6F55}"/>
              </a:ext>
            </a:extLst>
          </p:cNvPr>
          <p:cNvGrpSpPr/>
          <p:nvPr/>
        </p:nvGrpSpPr>
        <p:grpSpPr>
          <a:xfrm>
            <a:off x="1025499" y="9212836"/>
            <a:ext cx="5509004" cy="238219"/>
            <a:chOff x="1025499" y="9212836"/>
            <a:chExt cx="5509004" cy="238219"/>
          </a:xfrm>
        </p:grpSpPr>
        <p:sp>
          <p:nvSpPr>
            <p:cNvPr id="41" name="Freeform 47">
              <a:extLst>
                <a:ext uri="{FF2B5EF4-FFF2-40B4-BE49-F238E27FC236}">
                  <a16:creationId xmlns:a16="http://schemas.microsoft.com/office/drawing/2014/main" id="{260D39C5-1BFF-E41F-FB32-DD3B8196A0D2}"/>
                </a:ext>
              </a:extLst>
            </p:cNvPr>
            <p:cNvSpPr/>
            <p:nvPr/>
          </p:nvSpPr>
          <p:spPr>
            <a:xfrm>
              <a:off x="1025499" y="9212836"/>
              <a:ext cx="238219" cy="238219"/>
            </a:xfrm>
            <a:custGeom>
              <a:avLst/>
              <a:gdLst>
                <a:gd name="f0" fmla="val w"/>
                <a:gd name="f1" fmla="val h"/>
                <a:gd name="f2" fmla="val 0"/>
                <a:gd name="f3" fmla="val 317623"/>
                <a:gd name="f4" fmla="*/ f0 1 317623"/>
                <a:gd name="f5" fmla="*/ f1 1 317623"/>
                <a:gd name="f6" fmla="val f2"/>
                <a:gd name="f7" fmla="val f3"/>
                <a:gd name="f8" fmla="+- f7 0 f6"/>
                <a:gd name="f9" fmla="*/ f8 1 317623"/>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317623" h="317623">
                  <a:moveTo>
                    <a:pt x="f2" y="f2"/>
                  </a:moveTo>
                  <a:lnTo>
                    <a:pt x="f3" y="f2"/>
                  </a:lnTo>
                  <a:lnTo>
                    <a:pt x="f3" y="f3"/>
                  </a:lnTo>
                  <a:lnTo>
                    <a:pt x="f2" y="f3"/>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2" name="Freeform 48">
              <a:extLst>
                <a:ext uri="{FF2B5EF4-FFF2-40B4-BE49-F238E27FC236}">
                  <a16:creationId xmlns:a16="http://schemas.microsoft.com/office/drawing/2014/main" id="{E9688AEC-8CCD-6A42-641C-1A632CA9D097}"/>
                </a:ext>
              </a:extLst>
            </p:cNvPr>
            <p:cNvSpPr/>
            <p:nvPr/>
          </p:nvSpPr>
          <p:spPr>
            <a:xfrm>
              <a:off x="2782427" y="9212836"/>
              <a:ext cx="238219" cy="238219"/>
            </a:xfrm>
            <a:custGeom>
              <a:avLst/>
              <a:gdLst>
                <a:gd name="f0" fmla="val w"/>
                <a:gd name="f1" fmla="val h"/>
                <a:gd name="f2" fmla="val 0"/>
                <a:gd name="f3" fmla="val 317623"/>
                <a:gd name="f4" fmla="val 317622"/>
                <a:gd name="f5" fmla="*/ f0 1 317623"/>
                <a:gd name="f6" fmla="*/ f1 1 317623"/>
                <a:gd name="f7" fmla="val f2"/>
                <a:gd name="f8" fmla="val f3"/>
                <a:gd name="f9" fmla="+- f8 0 f7"/>
                <a:gd name="f10" fmla="*/ f9 1 317623"/>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317623" h="317623">
                  <a:moveTo>
                    <a:pt x="f2" y="f2"/>
                  </a:moveTo>
                  <a:lnTo>
                    <a:pt x="f4" y="f2"/>
                  </a:lnTo>
                  <a:lnTo>
                    <a:pt x="f4" y="f3"/>
                  </a:lnTo>
                  <a:lnTo>
                    <a:pt x="f2" y="f3"/>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3" name="Freeform 49">
              <a:extLst>
                <a:ext uri="{FF2B5EF4-FFF2-40B4-BE49-F238E27FC236}">
                  <a16:creationId xmlns:a16="http://schemas.microsoft.com/office/drawing/2014/main" id="{627BF23A-E3F1-A15C-CC53-49624A71894A}"/>
                </a:ext>
              </a:extLst>
            </p:cNvPr>
            <p:cNvSpPr/>
            <p:nvPr/>
          </p:nvSpPr>
          <p:spPr>
            <a:xfrm>
              <a:off x="4539355" y="9212836"/>
              <a:ext cx="238219" cy="238219"/>
            </a:xfrm>
            <a:custGeom>
              <a:avLst/>
              <a:gdLst>
                <a:gd name="f0" fmla="val w"/>
                <a:gd name="f1" fmla="val h"/>
                <a:gd name="f2" fmla="val 0"/>
                <a:gd name="f3" fmla="val 317623"/>
                <a:gd name="f4" fmla="*/ f0 1 317623"/>
                <a:gd name="f5" fmla="*/ f1 1 317623"/>
                <a:gd name="f6" fmla="val f2"/>
                <a:gd name="f7" fmla="val f3"/>
                <a:gd name="f8" fmla="+- f7 0 f6"/>
                <a:gd name="f9" fmla="*/ f8 1 317623"/>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317623" h="317623">
                  <a:moveTo>
                    <a:pt x="f2" y="f2"/>
                  </a:moveTo>
                  <a:lnTo>
                    <a:pt x="f3" y="f2"/>
                  </a:lnTo>
                  <a:lnTo>
                    <a:pt x="f3" y="f3"/>
                  </a:lnTo>
                  <a:lnTo>
                    <a:pt x="f2" y="f3"/>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4" name="Freeform 50">
              <a:extLst>
                <a:ext uri="{FF2B5EF4-FFF2-40B4-BE49-F238E27FC236}">
                  <a16:creationId xmlns:a16="http://schemas.microsoft.com/office/drawing/2014/main" id="{7468D84B-74C1-A211-5A4C-8C9DDFF111C4}"/>
                </a:ext>
              </a:extLst>
            </p:cNvPr>
            <p:cNvSpPr/>
            <p:nvPr/>
          </p:nvSpPr>
          <p:spPr>
            <a:xfrm>
              <a:off x="6296284" y="9212836"/>
              <a:ext cx="238219" cy="238219"/>
            </a:xfrm>
            <a:custGeom>
              <a:avLst/>
              <a:gdLst>
                <a:gd name="f0" fmla="val w"/>
                <a:gd name="f1" fmla="val h"/>
                <a:gd name="f2" fmla="val 0"/>
                <a:gd name="f3" fmla="val 317623"/>
                <a:gd name="f4" fmla="val 317622"/>
                <a:gd name="f5" fmla="*/ f0 1 317623"/>
                <a:gd name="f6" fmla="*/ f1 1 317623"/>
                <a:gd name="f7" fmla="val f2"/>
                <a:gd name="f8" fmla="val f3"/>
                <a:gd name="f9" fmla="+- f8 0 f7"/>
                <a:gd name="f10" fmla="*/ f9 1 317623"/>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317623" h="317623">
                  <a:moveTo>
                    <a:pt x="f2" y="f2"/>
                  </a:moveTo>
                  <a:lnTo>
                    <a:pt x="f4" y="f2"/>
                  </a:lnTo>
                  <a:lnTo>
                    <a:pt x="f4" y="f3"/>
                  </a:lnTo>
                  <a:lnTo>
                    <a:pt x="f2" y="f3"/>
                  </a:lnTo>
                  <a:lnTo>
                    <a:pt x="f2" y="f2"/>
                  </a:lnTo>
                  <a:close/>
                </a:path>
              </a:pathLst>
            </a:cu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45" name="Freeform 51">
            <a:extLst>
              <a:ext uri="{FF2B5EF4-FFF2-40B4-BE49-F238E27FC236}">
                <a16:creationId xmlns:a16="http://schemas.microsoft.com/office/drawing/2014/main" id="{40712C42-5E98-256B-9DB7-E2A8C15B178A}"/>
              </a:ext>
            </a:extLst>
          </p:cNvPr>
          <p:cNvSpPr/>
          <p:nvPr/>
        </p:nvSpPr>
        <p:spPr>
          <a:xfrm>
            <a:off x="755998" y="7675930"/>
            <a:ext cx="6356332" cy="15892"/>
          </a:xfrm>
          <a:custGeom>
            <a:avLst/>
            <a:gdLst>
              <a:gd name="f0" fmla="val w"/>
              <a:gd name="f1" fmla="val h"/>
              <a:gd name="f2" fmla="val 0"/>
              <a:gd name="f3" fmla="val 6356336"/>
              <a:gd name="f4" fmla="val 15891"/>
              <a:gd name="f5" fmla="*/ f0 1 6356336"/>
              <a:gd name="f6" fmla="*/ f1 1 15891"/>
              <a:gd name="f7" fmla="val f2"/>
              <a:gd name="f8" fmla="val f3"/>
              <a:gd name="f9" fmla="val f4"/>
              <a:gd name="f10" fmla="+- f9 0 f7"/>
              <a:gd name="f11" fmla="+- f8 0 f7"/>
              <a:gd name="f12" fmla="*/ f11 1 6356336"/>
              <a:gd name="f13" fmla="*/ f10 1 1589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6356336" h="15891">
                <a:moveTo>
                  <a:pt x="f2" y="f2"/>
                </a:moveTo>
                <a:lnTo>
                  <a:pt x="f3" y="f2"/>
                </a:lnTo>
                <a:lnTo>
                  <a:pt x="f3" y="f4"/>
                </a:lnTo>
                <a:lnTo>
                  <a:pt x="f2" y="f4"/>
                </a:lnTo>
                <a:lnTo>
                  <a:pt x="f2" y="f2"/>
                </a:lnTo>
                <a:close/>
              </a:path>
            </a:pathLst>
          </a:custGeom>
          <a:blipFill>
            <a:blip r:embed="rId2">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6" name="Freeform 52">
            <a:extLst>
              <a:ext uri="{FF2B5EF4-FFF2-40B4-BE49-F238E27FC236}">
                <a16:creationId xmlns:a16="http://schemas.microsoft.com/office/drawing/2014/main" id="{65C39437-4143-B575-EB56-D703A95EDDA0}"/>
              </a:ext>
            </a:extLst>
          </p:cNvPr>
          <p:cNvSpPr/>
          <p:nvPr/>
        </p:nvSpPr>
        <p:spPr>
          <a:xfrm>
            <a:off x="755998" y="8148529"/>
            <a:ext cx="6356332" cy="15892"/>
          </a:xfrm>
          <a:custGeom>
            <a:avLst/>
            <a:gdLst>
              <a:gd name="f0" fmla="val w"/>
              <a:gd name="f1" fmla="val h"/>
              <a:gd name="f2" fmla="val 0"/>
              <a:gd name="f3" fmla="val 6356336"/>
              <a:gd name="f4" fmla="val 15891"/>
              <a:gd name="f5" fmla="val 15890"/>
              <a:gd name="f6" fmla="*/ f0 1 6356336"/>
              <a:gd name="f7" fmla="*/ f1 1 15891"/>
              <a:gd name="f8" fmla="val f2"/>
              <a:gd name="f9" fmla="val f3"/>
              <a:gd name="f10" fmla="val f4"/>
              <a:gd name="f11" fmla="+- f10 0 f8"/>
              <a:gd name="f12" fmla="+- f9 0 f8"/>
              <a:gd name="f13" fmla="*/ f12 1 6356336"/>
              <a:gd name="f14" fmla="*/ f11 1 1589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356336" h="15891">
                <a:moveTo>
                  <a:pt x="f2" y="f2"/>
                </a:moveTo>
                <a:lnTo>
                  <a:pt x="f3" y="f2"/>
                </a:lnTo>
                <a:lnTo>
                  <a:pt x="f3" y="f5"/>
                </a:lnTo>
                <a:lnTo>
                  <a:pt x="f2" y="f5"/>
                </a:lnTo>
                <a:lnTo>
                  <a:pt x="f2" y="f2"/>
                </a:lnTo>
                <a:close/>
              </a:path>
            </a:pathLst>
          </a:custGeom>
          <a:blipFill>
            <a:blip r:embed="rId2">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7" name="Freeform 53">
            <a:extLst>
              <a:ext uri="{FF2B5EF4-FFF2-40B4-BE49-F238E27FC236}">
                <a16:creationId xmlns:a16="http://schemas.microsoft.com/office/drawing/2014/main" id="{2D5B4C7E-EB3E-3BA1-CC95-1108D90B4577}"/>
              </a:ext>
            </a:extLst>
          </p:cNvPr>
          <p:cNvSpPr/>
          <p:nvPr/>
        </p:nvSpPr>
        <p:spPr>
          <a:xfrm>
            <a:off x="755998" y="8621127"/>
            <a:ext cx="6356332" cy="15892"/>
          </a:xfrm>
          <a:custGeom>
            <a:avLst/>
            <a:gdLst>
              <a:gd name="f0" fmla="val w"/>
              <a:gd name="f1" fmla="val h"/>
              <a:gd name="f2" fmla="val 0"/>
              <a:gd name="f3" fmla="val 6356336"/>
              <a:gd name="f4" fmla="val 15891"/>
              <a:gd name="f5" fmla="*/ f0 1 6356336"/>
              <a:gd name="f6" fmla="*/ f1 1 15891"/>
              <a:gd name="f7" fmla="val f2"/>
              <a:gd name="f8" fmla="val f3"/>
              <a:gd name="f9" fmla="val f4"/>
              <a:gd name="f10" fmla="+- f9 0 f7"/>
              <a:gd name="f11" fmla="+- f8 0 f7"/>
              <a:gd name="f12" fmla="*/ f11 1 6356336"/>
              <a:gd name="f13" fmla="*/ f10 1 15891"/>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6356336" h="15891">
                <a:moveTo>
                  <a:pt x="f2" y="f2"/>
                </a:moveTo>
                <a:lnTo>
                  <a:pt x="f3" y="f2"/>
                </a:lnTo>
                <a:lnTo>
                  <a:pt x="f3" y="f4"/>
                </a:lnTo>
                <a:lnTo>
                  <a:pt x="f2" y="f4"/>
                </a:lnTo>
                <a:lnTo>
                  <a:pt x="f2" y="f2"/>
                </a:lnTo>
                <a:close/>
              </a:path>
            </a:pathLst>
          </a:custGeom>
          <a:blipFill>
            <a:blip r:embed="rId2">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8" name="Freeform 2">
            <a:extLst>
              <a:ext uri="{FF2B5EF4-FFF2-40B4-BE49-F238E27FC236}">
                <a16:creationId xmlns:a16="http://schemas.microsoft.com/office/drawing/2014/main" id="{1C167716-5B43-FAA6-4BBC-8AB0F30E331A}"/>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9" name="Freeform 3">
            <a:extLst>
              <a:ext uri="{FF2B5EF4-FFF2-40B4-BE49-F238E27FC236}">
                <a16:creationId xmlns:a16="http://schemas.microsoft.com/office/drawing/2014/main" id="{47D742DB-F95E-38B3-989A-8194CD8D3ED7}"/>
              </a:ext>
            </a:extLst>
          </p:cNvPr>
          <p:cNvSpPr/>
          <p:nvPr/>
        </p:nvSpPr>
        <p:spPr>
          <a:xfrm>
            <a:off x="2902269" y="-51727"/>
            <a:ext cx="3024003" cy="65763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5"/>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nvGrpSpPr>
          <p:cNvPr id="50" name="Group 4">
            <a:extLst>
              <a:ext uri="{FF2B5EF4-FFF2-40B4-BE49-F238E27FC236}">
                <a16:creationId xmlns:a16="http://schemas.microsoft.com/office/drawing/2014/main" id="{00F42089-C588-57A5-EC11-192ECFFBE623}"/>
              </a:ext>
            </a:extLst>
          </p:cNvPr>
          <p:cNvGrpSpPr/>
          <p:nvPr/>
        </p:nvGrpSpPr>
        <p:grpSpPr>
          <a:xfrm>
            <a:off x="0" y="10338252"/>
            <a:ext cx="6897154" cy="205757"/>
            <a:chOff x="0" y="10338252"/>
            <a:chExt cx="6897154" cy="205757"/>
          </a:xfrm>
        </p:grpSpPr>
        <p:sp>
          <p:nvSpPr>
            <p:cNvPr id="51" name="Freeform 5">
              <a:extLst>
                <a:ext uri="{FF2B5EF4-FFF2-40B4-BE49-F238E27FC236}">
                  <a16:creationId xmlns:a16="http://schemas.microsoft.com/office/drawing/2014/main" id="{FC576EF0-C475-B63D-3881-2B37FC634775}"/>
                </a:ext>
              </a:extLst>
            </p:cNvPr>
            <p:cNvSpPr/>
            <p:nvPr/>
          </p:nvSpPr>
          <p:spPr>
            <a:xfrm>
              <a:off x="0" y="10338252"/>
              <a:ext cx="6897154" cy="99943"/>
            </a:xfrm>
            <a:custGeom>
              <a:avLst/>
              <a:gdLst>
                <a:gd name="f0" fmla="val w"/>
                <a:gd name="f1" fmla="val h"/>
                <a:gd name="f2" fmla="val 0"/>
                <a:gd name="f3" fmla="val 2709333"/>
                <a:gd name="f4" fmla="val 26991"/>
                <a:gd name="f5" fmla="val 13495"/>
                <a:gd name="f6" fmla="val 2695838"/>
                <a:gd name="f7" fmla="val 2699417"/>
                <a:gd name="f8" fmla="val 2702850"/>
                <a:gd name="f9" fmla="val 1422"/>
                <a:gd name="f10" fmla="val 2705381"/>
                <a:gd name="f11" fmla="val 3953"/>
                <a:gd name="f12" fmla="val 2707911"/>
                <a:gd name="f13" fmla="val 6484"/>
                <a:gd name="f14" fmla="val 9916"/>
                <a:gd name="f15" fmla="val 20949"/>
                <a:gd name="f16" fmla="val 2703291"/>
                <a:gd name="f17" fmla="val 6042"/>
                <a:gd name="f18" fmla="*/ f0 1 2709333"/>
                <a:gd name="f19" fmla="*/ f1 1 26991"/>
                <a:gd name="f20" fmla="val f2"/>
                <a:gd name="f21" fmla="val f3"/>
                <a:gd name="f22" fmla="val f4"/>
                <a:gd name="f23" fmla="+- f22 0 f20"/>
                <a:gd name="f24" fmla="+- f21 0 f20"/>
                <a:gd name="f25" fmla="*/ f24 1 2709333"/>
                <a:gd name="f26" fmla="*/ f23 1 26991"/>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2709333" h="26991">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7" y="f4"/>
                    <a:pt x="f2" y="f15"/>
                    <a:pt x="f2" y="f5"/>
                  </a:cubicBezTo>
                  <a:lnTo>
                    <a:pt x="f2" y="f5"/>
                  </a:lnTo>
                  <a:cubicBezTo>
                    <a:pt x="f2" y="f17"/>
                    <a:pt x="f17" y="f2"/>
                    <a:pt x="f5" y="f2"/>
                  </a:cubicBezTo>
                  <a:close/>
                </a:path>
              </a:pathLst>
            </a:custGeom>
            <a:gradFill>
              <a:gsLst>
                <a:gs pos="0">
                  <a:srgbClr val="FA3DE1">
                    <a:alpha val="40000"/>
                  </a:srgbClr>
                </a:gs>
                <a:gs pos="100000">
                  <a:srgbClr val="FE8F28">
                    <a:alpha val="40000"/>
                  </a:srgbClr>
                </a:gs>
              </a:gsLst>
              <a:lin ang="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2" name="TextBox 6">
              <a:extLst>
                <a:ext uri="{FF2B5EF4-FFF2-40B4-BE49-F238E27FC236}">
                  <a16:creationId xmlns:a16="http://schemas.microsoft.com/office/drawing/2014/main" id="{B1A90CBA-9043-4F29-0E09-61FC79E09553}"/>
                </a:ext>
              </a:extLst>
            </p:cNvPr>
            <p:cNvSpPr txBox="1"/>
            <p:nvPr/>
          </p:nvSpPr>
          <p:spPr>
            <a:xfrm>
              <a:off x="0" y="10444066"/>
              <a:ext cx="6897154" cy="9994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D6232935-14C4-7F4B-6DAB-AD09B499D7A5}"/>
              </a:ext>
            </a:extLst>
          </p:cNvPr>
          <p:cNvGrpSpPr/>
          <p:nvPr/>
        </p:nvGrpSpPr>
        <p:grpSpPr>
          <a:xfrm>
            <a:off x="182614" y="1734845"/>
            <a:ext cx="7194773" cy="1415583"/>
            <a:chOff x="182614" y="1734845"/>
            <a:chExt cx="7194773" cy="1415583"/>
          </a:xfrm>
        </p:grpSpPr>
        <p:grpSp>
          <p:nvGrpSpPr>
            <p:cNvPr id="3" name="Group 8">
              <a:extLst>
                <a:ext uri="{FF2B5EF4-FFF2-40B4-BE49-F238E27FC236}">
                  <a16:creationId xmlns:a16="http://schemas.microsoft.com/office/drawing/2014/main" id="{EE553677-A3E2-DDAE-D081-4B2BD3469BFA}"/>
                </a:ext>
              </a:extLst>
            </p:cNvPr>
            <p:cNvGrpSpPr/>
            <p:nvPr/>
          </p:nvGrpSpPr>
          <p:grpSpPr>
            <a:xfrm>
              <a:off x="350352" y="1775609"/>
              <a:ext cx="7027035" cy="1374819"/>
              <a:chOff x="350352" y="1775609"/>
              <a:chExt cx="7027035" cy="1374819"/>
            </a:xfrm>
          </p:grpSpPr>
          <p:sp>
            <p:nvSpPr>
              <p:cNvPr id="4" name="Freeform 9">
                <a:extLst>
                  <a:ext uri="{FF2B5EF4-FFF2-40B4-BE49-F238E27FC236}">
                    <a16:creationId xmlns:a16="http://schemas.microsoft.com/office/drawing/2014/main" id="{F14C1B6D-6E1B-5C37-EA53-DBB0D7F0AA82}"/>
                  </a:ext>
                </a:extLst>
              </p:cNvPr>
              <p:cNvSpPr/>
              <p:nvPr/>
            </p:nvSpPr>
            <p:spPr>
              <a:xfrm>
                <a:off x="350352" y="1855345"/>
                <a:ext cx="7027035" cy="1295083"/>
              </a:xfrm>
              <a:custGeom>
                <a:avLst/>
                <a:gdLst>
                  <a:gd name="f0" fmla="val w"/>
                  <a:gd name="f1" fmla="val h"/>
                  <a:gd name="f2" fmla="val 0"/>
                  <a:gd name="f3" fmla="val 2518331"/>
                  <a:gd name="f4" fmla="val 464129"/>
                  <a:gd name="f5" fmla="val 40764"/>
                  <a:gd name="f6" fmla="val 2477567"/>
                  <a:gd name="f7" fmla="val 2488378"/>
                  <a:gd name="f8" fmla="val 2498747"/>
                  <a:gd name="f9" fmla="val 4295"/>
                  <a:gd name="f10" fmla="val 2506391"/>
                  <a:gd name="f11" fmla="val 11940"/>
                  <a:gd name="f12" fmla="val 2514036"/>
                  <a:gd name="f13" fmla="val 19584"/>
                  <a:gd name="f14" fmla="val 29953"/>
                  <a:gd name="f15" fmla="val 423365"/>
                  <a:gd name="f16" fmla="val 445878"/>
                  <a:gd name="f17" fmla="val 2500080"/>
                  <a:gd name="f18" fmla="val 18251"/>
                  <a:gd name="f19" fmla="*/ f0 1 2518331"/>
                  <a:gd name="f20" fmla="*/ f1 1 464129"/>
                  <a:gd name="f21" fmla="val f2"/>
                  <a:gd name="f22" fmla="val f3"/>
                  <a:gd name="f23" fmla="val f4"/>
                  <a:gd name="f24" fmla="+- f23 0 f21"/>
                  <a:gd name="f25" fmla="+- f22 0 f21"/>
                  <a:gd name="f26" fmla="*/ f25 1 2518331"/>
                  <a:gd name="f27" fmla="*/ f24 1 46412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518331" h="464129">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8" y="f4"/>
                      <a:pt x="f2" y="f16"/>
                      <a:pt x="f2" y="f15"/>
                    </a:cubicBezTo>
                    <a:lnTo>
                      <a:pt x="f2" y="f5"/>
                    </a:lnTo>
                    <a:cubicBezTo>
                      <a:pt x="f2" y="f18"/>
                      <a:pt x="f18" y="f2"/>
                      <a:pt x="f5" y="f2"/>
                    </a:cubicBezTo>
                    <a:close/>
                  </a:path>
                </a:pathLst>
              </a:custGeom>
              <a:solidFill>
                <a:srgbClr val="FFF3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10">
                <a:extLst>
                  <a:ext uri="{FF2B5EF4-FFF2-40B4-BE49-F238E27FC236}">
                    <a16:creationId xmlns:a16="http://schemas.microsoft.com/office/drawing/2014/main" id="{8A3194DB-166C-E8F2-C62B-AF3EC2846C72}"/>
                  </a:ext>
                </a:extLst>
              </p:cNvPr>
              <p:cNvSpPr txBox="1"/>
              <p:nvPr/>
            </p:nvSpPr>
            <p:spPr>
              <a:xfrm>
                <a:off x="350352" y="1775609"/>
                <a:ext cx="7027035" cy="1374818"/>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6" name="TextBox 11">
              <a:extLst>
                <a:ext uri="{FF2B5EF4-FFF2-40B4-BE49-F238E27FC236}">
                  <a16:creationId xmlns:a16="http://schemas.microsoft.com/office/drawing/2014/main" id="{98AC1D57-14D2-2003-EAC7-E50AE195A381}"/>
                </a:ext>
              </a:extLst>
            </p:cNvPr>
            <p:cNvSpPr txBox="1"/>
            <p:nvPr/>
          </p:nvSpPr>
          <p:spPr>
            <a:xfrm>
              <a:off x="682508" y="2029026"/>
              <a:ext cx="6179844" cy="976469"/>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Why This Matters – Message to the Team</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Onboarding works best when the whole team is involved.</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Each of us plays a role in creating a respectful, supportive, and inclusive working environment.</a:t>
              </a:r>
            </a:p>
          </p:txBody>
        </p:sp>
        <p:grpSp>
          <p:nvGrpSpPr>
            <p:cNvPr id="7" name="Group 12">
              <a:extLst>
                <a:ext uri="{FF2B5EF4-FFF2-40B4-BE49-F238E27FC236}">
                  <a16:creationId xmlns:a16="http://schemas.microsoft.com/office/drawing/2014/main" id="{26CB446D-D6DA-966C-EE1E-A574B345C5AA}"/>
                </a:ext>
              </a:extLst>
            </p:cNvPr>
            <p:cNvGrpSpPr/>
            <p:nvPr/>
          </p:nvGrpSpPr>
          <p:grpSpPr>
            <a:xfrm>
              <a:off x="182614" y="1734845"/>
              <a:ext cx="499893" cy="499893"/>
              <a:chOff x="182614" y="1734845"/>
              <a:chExt cx="499893" cy="499893"/>
            </a:xfrm>
          </p:grpSpPr>
          <p:sp>
            <p:nvSpPr>
              <p:cNvPr id="8" name="Freeform 13">
                <a:extLst>
                  <a:ext uri="{FF2B5EF4-FFF2-40B4-BE49-F238E27FC236}">
                    <a16:creationId xmlns:a16="http://schemas.microsoft.com/office/drawing/2014/main" id="{24C67E41-F3AE-1592-1197-DBA935B69360}"/>
                  </a:ext>
                </a:extLst>
              </p:cNvPr>
              <p:cNvSpPr/>
              <p:nvPr/>
            </p:nvSpPr>
            <p:spPr>
              <a:xfrm>
                <a:off x="182614" y="1734845"/>
                <a:ext cx="499893" cy="499893"/>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EFAB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TextBox 14">
                <a:extLst>
                  <a:ext uri="{FF2B5EF4-FFF2-40B4-BE49-F238E27FC236}">
                    <a16:creationId xmlns:a16="http://schemas.microsoft.com/office/drawing/2014/main" id="{48C7F703-210E-8F31-EC36-82C2AA544288}"/>
                  </a:ext>
                </a:extLst>
              </p:cNvPr>
              <p:cNvSpPr txBox="1"/>
              <p:nvPr/>
            </p:nvSpPr>
            <p:spPr>
              <a:xfrm>
                <a:off x="229477" y="1764133"/>
                <a:ext cx="406167" cy="42374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0" name="TextBox 15">
              <a:extLst>
                <a:ext uri="{FF2B5EF4-FFF2-40B4-BE49-F238E27FC236}">
                  <a16:creationId xmlns:a16="http://schemas.microsoft.com/office/drawing/2014/main" id="{049990C3-4320-0CBD-AA73-36099DFBEDA8}"/>
                </a:ext>
              </a:extLst>
            </p:cNvPr>
            <p:cNvSpPr txBox="1"/>
            <p:nvPr/>
          </p:nvSpPr>
          <p:spPr>
            <a:xfrm>
              <a:off x="220937" y="1880518"/>
              <a:ext cx="423248" cy="22997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464646"/>
                  </a:solidFill>
                  <a:uFillTx/>
                  <a:latin typeface="Open Sans Bold"/>
                  <a:ea typeface="Open Sans Bold"/>
                  <a:cs typeface="Open Sans Bold"/>
                </a:rPr>
                <a:t>3</a:t>
              </a:r>
            </a:p>
          </p:txBody>
        </p:sp>
      </p:grpSp>
      <p:grpSp>
        <p:nvGrpSpPr>
          <p:cNvPr id="11" name="Group 16">
            <a:extLst>
              <a:ext uri="{FF2B5EF4-FFF2-40B4-BE49-F238E27FC236}">
                <a16:creationId xmlns:a16="http://schemas.microsoft.com/office/drawing/2014/main" id="{7F87606E-9539-10AB-E62D-DA7CC256B4CB}"/>
              </a:ext>
            </a:extLst>
          </p:cNvPr>
          <p:cNvGrpSpPr/>
          <p:nvPr/>
        </p:nvGrpSpPr>
        <p:grpSpPr>
          <a:xfrm>
            <a:off x="182614" y="3224531"/>
            <a:ext cx="7194773" cy="2013599"/>
            <a:chOff x="182614" y="3224531"/>
            <a:chExt cx="7194773" cy="2013599"/>
          </a:xfrm>
        </p:grpSpPr>
        <p:grpSp>
          <p:nvGrpSpPr>
            <p:cNvPr id="12" name="Group 17">
              <a:extLst>
                <a:ext uri="{FF2B5EF4-FFF2-40B4-BE49-F238E27FC236}">
                  <a16:creationId xmlns:a16="http://schemas.microsoft.com/office/drawing/2014/main" id="{F5F0344C-F90D-A4D4-0532-1C7ADCE47CBE}"/>
                </a:ext>
              </a:extLst>
            </p:cNvPr>
            <p:cNvGrpSpPr/>
            <p:nvPr/>
          </p:nvGrpSpPr>
          <p:grpSpPr>
            <a:xfrm>
              <a:off x="350352" y="3265294"/>
              <a:ext cx="7027035" cy="1824731"/>
              <a:chOff x="350352" y="3265294"/>
              <a:chExt cx="7027035" cy="1824731"/>
            </a:xfrm>
          </p:grpSpPr>
          <p:sp>
            <p:nvSpPr>
              <p:cNvPr id="13" name="Freeform 18">
                <a:extLst>
                  <a:ext uri="{FF2B5EF4-FFF2-40B4-BE49-F238E27FC236}">
                    <a16:creationId xmlns:a16="http://schemas.microsoft.com/office/drawing/2014/main" id="{A5D7833F-EE4C-81B8-2228-5BB0B16CD728}"/>
                  </a:ext>
                </a:extLst>
              </p:cNvPr>
              <p:cNvSpPr/>
              <p:nvPr/>
            </p:nvSpPr>
            <p:spPr>
              <a:xfrm>
                <a:off x="350352" y="3345030"/>
                <a:ext cx="7027035" cy="1744995"/>
              </a:xfrm>
              <a:custGeom>
                <a:avLst/>
                <a:gdLst>
                  <a:gd name="f0" fmla="val w"/>
                  <a:gd name="f1" fmla="val h"/>
                  <a:gd name="f2" fmla="val 0"/>
                  <a:gd name="f3" fmla="val 2518331"/>
                  <a:gd name="f4" fmla="val 625367"/>
                  <a:gd name="f5" fmla="val 40764"/>
                  <a:gd name="f6" fmla="val 2477567"/>
                  <a:gd name="f7" fmla="val 2488378"/>
                  <a:gd name="f8" fmla="val 2498747"/>
                  <a:gd name="f9" fmla="val 4295"/>
                  <a:gd name="f10" fmla="val 2506391"/>
                  <a:gd name="f11" fmla="val 11940"/>
                  <a:gd name="f12" fmla="val 2514036"/>
                  <a:gd name="f13" fmla="val 19584"/>
                  <a:gd name="f14" fmla="val 29953"/>
                  <a:gd name="f15" fmla="val 584603"/>
                  <a:gd name="f16" fmla="val 607117"/>
                  <a:gd name="f17" fmla="val 2500080"/>
                  <a:gd name="f18" fmla="val 621073"/>
                  <a:gd name="f19" fmla="val 613428"/>
                  <a:gd name="f20" fmla="val 605783"/>
                  <a:gd name="f21" fmla="val 595415"/>
                  <a:gd name="f22" fmla="val 18251"/>
                  <a:gd name="f23" fmla="*/ f0 1 2518331"/>
                  <a:gd name="f24" fmla="*/ f1 1 625367"/>
                  <a:gd name="f25" fmla="val f2"/>
                  <a:gd name="f26" fmla="val f3"/>
                  <a:gd name="f27" fmla="val f4"/>
                  <a:gd name="f28" fmla="+- f27 0 f25"/>
                  <a:gd name="f29" fmla="+- f26 0 f25"/>
                  <a:gd name="f30" fmla="*/ f29 1 2518331"/>
                  <a:gd name="f31" fmla="*/ f28 1 625367"/>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2518331" h="625367">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4" y="f4"/>
                      <a:pt x="f13" y="f18"/>
                      <a:pt x="f11" y="f19"/>
                    </a:cubicBezTo>
                    <a:cubicBezTo>
                      <a:pt x="f9" y="f20"/>
                      <a:pt x="f2" y="f21"/>
                      <a:pt x="f2" y="f15"/>
                    </a:cubicBezTo>
                    <a:lnTo>
                      <a:pt x="f2" y="f5"/>
                    </a:lnTo>
                    <a:cubicBezTo>
                      <a:pt x="f2" y="f22"/>
                      <a:pt x="f22" y="f2"/>
                      <a:pt x="f5" y="f2"/>
                    </a:cubicBezTo>
                    <a:close/>
                  </a:path>
                </a:pathLst>
              </a:custGeom>
              <a:solidFill>
                <a:srgbClr val="FFFFFE"/>
              </a:solidFill>
              <a:ln w="38103" cap="rnd">
                <a:solidFill>
                  <a:srgbClr val="F0AC81"/>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4" name="TextBox 19">
                <a:extLst>
                  <a:ext uri="{FF2B5EF4-FFF2-40B4-BE49-F238E27FC236}">
                    <a16:creationId xmlns:a16="http://schemas.microsoft.com/office/drawing/2014/main" id="{D9B1AFBD-E9D1-AE73-7044-3B65D7BD1A08}"/>
                  </a:ext>
                </a:extLst>
              </p:cNvPr>
              <p:cNvSpPr txBox="1"/>
              <p:nvPr/>
            </p:nvSpPr>
            <p:spPr>
              <a:xfrm>
                <a:off x="350352" y="3265294"/>
                <a:ext cx="7027035" cy="1824730"/>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5" name="TextBox 20">
              <a:extLst>
                <a:ext uri="{FF2B5EF4-FFF2-40B4-BE49-F238E27FC236}">
                  <a16:creationId xmlns:a16="http://schemas.microsoft.com/office/drawing/2014/main" id="{5C1BA18C-58F5-98B7-3E8E-07E9B6F745B3}"/>
                </a:ext>
              </a:extLst>
            </p:cNvPr>
            <p:cNvSpPr txBox="1"/>
            <p:nvPr/>
          </p:nvSpPr>
          <p:spPr>
            <a:xfrm>
              <a:off x="682508" y="3518711"/>
              <a:ext cx="6179844" cy="1719419"/>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What We Expect as a Team</a:t>
              </a:r>
            </a:p>
            <a:p>
              <a:pPr marL="302254" marR="0" lvl="1" indent="-151132" algn="l"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Be welcoming and respectful</a:t>
              </a:r>
            </a:p>
            <a:p>
              <a:pPr marL="302254" marR="0" lvl="1" indent="-151132" algn="l"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Be patient and open</a:t>
              </a:r>
            </a:p>
            <a:p>
              <a:pPr marL="302254" marR="0" lvl="1" indent="-151132" algn="l"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Offer help when needed</a:t>
              </a:r>
            </a:p>
            <a:p>
              <a:pPr marL="302254" marR="0" lvl="1" indent="-151132" algn="l"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Avoid assumptions or stereotypes</a:t>
              </a:r>
            </a:p>
            <a:p>
              <a:pPr marL="302254" marR="0" lvl="1" indent="-151132" algn="l"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Focus on strengths and similarities</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p:txBody>
        </p:sp>
        <p:grpSp>
          <p:nvGrpSpPr>
            <p:cNvPr id="16" name="Group 21">
              <a:extLst>
                <a:ext uri="{FF2B5EF4-FFF2-40B4-BE49-F238E27FC236}">
                  <a16:creationId xmlns:a16="http://schemas.microsoft.com/office/drawing/2014/main" id="{AB6F6353-2F8E-38BC-B093-C4C40A844FE2}"/>
                </a:ext>
              </a:extLst>
            </p:cNvPr>
            <p:cNvGrpSpPr/>
            <p:nvPr/>
          </p:nvGrpSpPr>
          <p:grpSpPr>
            <a:xfrm>
              <a:off x="182614" y="3224531"/>
              <a:ext cx="499893" cy="499893"/>
              <a:chOff x="182614" y="3224531"/>
              <a:chExt cx="499893" cy="499893"/>
            </a:xfrm>
          </p:grpSpPr>
          <p:sp>
            <p:nvSpPr>
              <p:cNvPr id="17" name="Freeform 22">
                <a:extLst>
                  <a:ext uri="{FF2B5EF4-FFF2-40B4-BE49-F238E27FC236}">
                    <a16:creationId xmlns:a16="http://schemas.microsoft.com/office/drawing/2014/main" id="{A7E56E18-85A5-5A9B-D037-99ACACDDE2C2}"/>
                  </a:ext>
                </a:extLst>
              </p:cNvPr>
              <p:cNvSpPr/>
              <p:nvPr/>
            </p:nvSpPr>
            <p:spPr>
              <a:xfrm>
                <a:off x="182614" y="3224531"/>
                <a:ext cx="499893" cy="499893"/>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EFAB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18" name="TextBox 23">
                <a:extLst>
                  <a:ext uri="{FF2B5EF4-FFF2-40B4-BE49-F238E27FC236}">
                    <a16:creationId xmlns:a16="http://schemas.microsoft.com/office/drawing/2014/main" id="{059B73E2-C235-C7C8-56B1-8CC0D0582647}"/>
                  </a:ext>
                </a:extLst>
              </p:cNvPr>
              <p:cNvSpPr txBox="1"/>
              <p:nvPr/>
            </p:nvSpPr>
            <p:spPr>
              <a:xfrm>
                <a:off x="229477" y="3253819"/>
                <a:ext cx="406167" cy="42374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19" name="TextBox 24">
              <a:extLst>
                <a:ext uri="{FF2B5EF4-FFF2-40B4-BE49-F238E27FC236}">
                  <a16:creationId xmlns:a16="http://schemas.microsoft.com/office/drawing/2014/main" id="{AD8764A9-BD68-8CFF-9939-27E2D99F1171}"/>
                </a:ext>
              </a:extLst>
            </p:cNvPr>
            <p:cNvSpPr txBox="1"/>
            <p:nvPr/>
          </p:nvSpPr>
          <p:spPr>
            <a:xfrm>
              <a:off x="220937" y="3370204"/>
              <a:ext cx="423248" cy="22997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464646"/>
                  </a:solidFill>
                  <a:uFillTx/>
                  <a:latin typeface="Open Sans Bold"/>
                  <a:ea typeface="Open Sans Bold"/>
                  <a:cs typeface="Open Sans Bold"/>
                </a:rPr>
                <a:t>4</a:t>
              </a:r>
            </a:p>
          </p:txBody>
        </p:sp>
      </p:grpSp>
      <p:grpSp>
        <p:nvGrpSpPr>
          <p:cNvPr id="20" name="Group 26">
            <a:extLst>
              <a:ext uri="{FF2B5EF4-FFF2-40B4-BE49-F238E27FC236}">
                <a16:creationId xmlns:a16="http://schemas.microsoft.com/office/drawing/2014/main" id="{F4309454-C813-C3C1-507A-CC0E15B75976}"/>
              </a:ext>
            </a:extLst>
          </p:cNvPr>
          <p:cNvGrpSpPr/>
          <p:nvPr/>
        </p:nvGrpSpPr>
        <p:grpSpPr>
          <a:xfrm>
            <a:off x="0" y="552745"/>
            <a:ext cx="7556501" cy="1163052"/>
            <a:chOff x="0" y="552745"/>
            <a:chExt cx="7556501" cy="1163052"/>
          </a:xfrm>
        </p:grpSpPr>
        <p:sp>
          <p:nvSpPr>
            <p:cNvPr id="21" name="Freeform 27">
              <a:extLst>
                <a:ext uri="{FF2B5EF4-FFF2-40B4-BE49-F238E27FC236}">
                  <a16:creationId xmlns:a16="http://schemas.microsoft.com/office/drawing/2014/main" id="{77FBA971-9520-CFFA-01D9-ACC1E21538D3}"/>
                </a:ext>
              </a:extLst>
            </p:cNvPr>
            <p:cNvSpPr/>
            <p:nvPr/>
          </p:nvSpPr>
          <p:spPr>
            <a:xfrm>
              <a:off x="0" y="605908"/>
              <a:ext cx="7556501" cy="1109889"/>
            </a:xfrm>
            <a:custGeom>
              <a:avLst/>
              <a:gdLst>
                <a:gd name="f0" fmla="val w"/>
                <a:gd name="f1" fmla="val h"/>
                <a:gd name="f2" fmla="val 0"/>
                <a:gd name="f3" fmla="val 3550388"/>
                <a:gd name="f4" fmla="val 397759"/>
                <a:gd name="f5" fmla="val 28914"/>
                <a:gd name="f6" fmla="val 3521473"/>
                <a:gd name="f7" fmla="val 3537442"/>
                <a:gd name="f8" fmla="val 12945"/>
                <a:gd name="f9" fmla="val 368844"/>
                <a:gd name="f10" fmla="val 384813"/>
                <a:gd name="f11" fmla="val 21246"/>
                <a:gd name="f12" fmla="val 13891"/>
                <a:gd name="f13" fmla="val 394712"/>
                <a:gd name="f14" fmla="val 8469"/>
                <a:gd name="f15" fmla="val 389290"/>
                <a:gd name="f16" fmla="val 3046"/>
                <a:gd name="f17" fmla="val 383867"/>
                <a:gd name="f18" fmla="val 376513"/>
                <a:gd name="f19" fmla="*/ f0 1 3550388"/>
                <a:gd name="f20" fmla="*/ f1 1 397759"/>
                <a:gd name="f21" fmla="val f2"/>
                <a:gd name="f22" fmla="val f3"/>
                <a:gd name="f23" fmla="val f4"/>
                <a:gd name="f24" fmla="+- f23 0 f21"/>
                <a:gd name="f25" fmla="+- f22 0 f21"/>
                <a:gd name="f26" fmla="*/ f25 1 3550388"/>
                <a:gd name="f27" fmla="*/ f24 1 39775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3550388" h="397759">
                  <a:moveTo>
                    <a:pt x="f5" y="f2"/>
                  </a:moveTo>
                  <a:lnTo>
                    <a:pt x="f6" y="f2"/>
                  </a:lnTo>
                  <a:cubicBezTo>
                    <a:pt x="f7" y="f2"/>
                    <a:pt x="f3" y="f8"/>
                    <a:pt x="f3" y="f5"/>
                  </a:cubicBezTo>
                  <a:lnTo>
                    <a:pt x="f3" y="f9"/>
                  </a:lnTo>
                  <a:cubicBezTo>
                    <a:pt x="f3" y="f10"/>
                    <a:pt x="f7" y="f4"/>
                    <a:pt x="f6" y="f4"/>
                  </a:cubicBezTo>
                  <a:lnTo>
                    <a:pt x="f5" y="f4"/>
                  </a:lnTo>
                  <a:cubicBezTo>
                    <a:pt x="f11" y="f4"/>
                    <a:pt x="f12" y="f13"/>
                    <a:pt x="f14" y="f15"/>
                  </a:cubicBezTo>
                  <a:cubicBezTo>
                    <a:pt x="f16" y="f17"/>
                    <a:pt x="f2" y="f18"/>
                    <a:pt x="f2" y="f9"/>
                  </a:cubicBezTo>
                  <a:lnTo>
                    <a:pt x="f2" y="f5"/>
                  </a:lnTo>
                  <a:cubicBezTo>
                    <a:pt x="f2" y="f8"/>
                    <a:pt x="f8" y="f2"/>
                    <a:pt x="f5" y="f2"/>
                  </a:cubicBezTo>
                  <a:close/>
                </a:path>
              </a:pathLst>
            </a:custGeom>
            <a:solidFill>
              <a:srgbClr val="FAC175"/>
            </a:solidFill>
            <a:ln w="38103" cap="rnd">
              <a:solidFill>
                <a:srgbClr val="EFAB8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2" name="TextBox 28">
              <a:extLst>
                <a:ext uri="{FF2B5EF4-FFF2-40B4-BE49-F238E27FC236}">
                  <a16:creationId xmlns:a16="http://schemas.microsoft.com/office/drawing/2014/main" id="{A60046EB-9F91-392D-E166-ADDE1C51865D}"/>
                </a:ext>
              </a:extLst>
            </p:cNvPr>
            <p:cNvSpPr txBox="1"/>
            <p:nvPr/>
          </p:nvSpPr>
          <p:spPr>
            <a:xfrm>
              <a:off x="0" y="552745"/>
              <a:ext cx="7556501" cy="116304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23" name="TextBox 29">
            <a:extLst>
              <a:ext uri="{FF2B5EF4-FFF2-40B4-BE49-F238E27FC236}">
                <a16:creationId xmlns:a16="http://schemas.microsoft.com/office/drawing/2014/main" id="{E38B3EFB-D121-C75C-B475-AC93D4BEE5EF}"/>
              </a:ext>
            </a:extLst>
          </p:cNvPr>
          <p:cNvSpPr txBox="1"/>
          <p:nvPr/>
        </p:nvSpPr>
        <p:spPr>
          <a:xfrm>
            <a:off x="144036" y="832963"/>
            <a:ext cx="5760491" cy="68262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ts val="2800"/>
              </a:lnSpc>
              <a:spcBef>
                <a:spcPts val="0"/>
              </a:spcBef>
              <a:spcAft>
                <a:spcPts val="0"/>
              </a:spcAft>
              <a:buNone/>
              <a:tabLst/>
              <a:defRPr sz="1800" b="0" i="0" u="none" strike="noStrike" kern="0" cap="none" spc="0" baseline="0">
                <a:solidFill>
                  <a:srgbClr val="000000"/>
                </a:solidFill>
                <a:uFillTx/>
              </a:defRPr>
            </a:pPr>
            <a:r>
              <a:rPr lang="en-US" sz="1999" b="1" i="0" u="none" strike="noStrike" kern="1200" cap="none" spc="0" baseline="0">
                <a:solidFill>
                  <a:srgbClr val="FFFFFE"/>
                </a:solidFill>
                <a:uFillTx/>
                <a:latin typeface="Open Sans Bold"/>
                <a:ea typeface="Open Sans Bold"/>
                <a:cs typeface="Open Sans Bold"/>
              </a:rPr>
              <a:t>Team Preparation Brief – Getting Ready to Welcome a New Colleague</a:t>
            </a:r>
          </a:p>
        </p:txBody>
      </p:sp>
      <p:grpSp>
        <p:nvGrpSpPr>
          <p:cNvPr id="24" name="Group 30">
            <a:extLst>
              <a:ext uri="{FF2B5EF4-FFF2-40B4-BE49-F238E27FC236}">
                <a16:creationId xmlns:a16="http://schemas.microsoft.com/office/drawing/2014/main" id="{6BA251A6-97B9-6477-99FC-7831B0B60D10}"/>
              </a:ext>
            </a:extLst>
          </p:cNvPr>
          <p:cNvGrpSpPr/>
          <p:nvPr/>
        </p:nvGrpSpPr>
        <p:grpSpPr>
          <a:xfrm>
            <a:off x="6149559" y="752953"/>
            <a:ext cx="1310307" cy="432611"/>
            <a:chOff x="6149559" y="752953"/>
            <a:chExt cx="1310307" cy="432611"/>
          </a:xfrm>
        </p:grpSpPr>
        <p:sp>
          <p:nvSpPr>
            <p:cNvPr id="25" name="Freeform 31">
              <a:extLst>
                <a:ext uri="{FF2B5EF4-FFF2-40B4-BE49-F238E27FC236}">
                  <a16:creationId xmlns:a16="http://schemas.microsoft.com/office/drawing/2014/main" id="{B2A2F209-6810-5BDF-C404-E796B45D5850}"/>
                </a:ext>
              </a:extLst>
            </p:cNvPr>
            <p:cNvSpPr/>
            <p:nvPr/>
          </p:nvSpPr>
          <p:spPr>
            <a:xfrm>
              <a:off x="6149559" y="806107"/>
              <a:ext cx="1310307" cy="379457"/>
            </a:xfrm>
            <a:custGeom>
              <a:avLst/>
              <a:gdLst>
                <a:gd name="f0" fmla="val w"/>
                <a:gd name="f1" fmla="val h"/>
                <a:gd name="f2" fmla="val 0"/>
                <a:gd name="f3" fmla="val 469584"/>
                <a:gd name="f4" fmla="val 135988"/>
                <a:gd name="f5" fmla="val 67994"/>
                <a:gd name="f6" fmla="val 401590"/>
                <a:gd name="f7" fmla="val 439142"/>
                <a:gd name="f8" fmla="val 30442"/>
                <a:gd name="f9" fmla="val 86027"/>
                <a:gd name="f10" fmla="val 462420"/>
                <a:gd name="f11" fmla="val 103322"/>
                <a:gd name="f12" fmla="val 449669"/>
                <a:gd name="f13" fmla="val 116073"/>
                <a:gd name="f14" fmla="val 436918"/>
                <a:gd name="f15" fmla="val 128825"/>
                <a:gd name="f16" fmla="val 419623"/>
                <a:gd name="f17" fmla="val 49961"/>
                <a:gd name="f18" fmla="val 32666"/>
                <a:gd name="f19" fmla="val 19915"/>
                <a:gd name="f20" fmla="val 7164"/>
                <a:gd name="f21" fmla="*/ f0 1 469584"/>
                <a:gd name="f22" fmla="*/ f1 1 135988"/>
                <a:gd name="f23" fmla="val f2"/>
                <a:gd name="f24" fmla="val f3"/>
                <a:gd name="f25" fmla="val f4"/>
                <a:gd name="f26" fmla="+- f25 0 f23"/>
                <a:gd name="f27" fmla="+- f24 0 f23"/>
                <a:gd name="f28" fmla="*/ f27 1 469584"/>
                <a:gd name="f29" fmla="*/ f26 1 13598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69584" h="135988">
                  <a:moveTo>
                    <a:pt x="f5" y="f2"/>
                  </a:moveTo>
                  <a:lnTo>
                    <a:pt x="f6" y="f2"/>
                  </a:lnTo>
                  <a:cubicBezTo>
                    <a:pt x="f7" y="f2"/>
                    <a:pt x="f3" y="f8"/>
                    <a:pt x="f3" y="f5"/>
                  </a:cubicBezTo>
                  <a:lnTo>
                    <a:pt x="f3" y="f5"/>
                  </a:lnTo>
                  <a:cubicBezTo>
                    <a:pt x="f3" y="f9"/>
                    <a:pt x="f10" y="f11"/>
                    <a:pt x="f12" y="f13"/>
                  </a:cubicBezTo>
                  <a:cubicBezTo>
                    <a:pt x="f14" y="f15"/>
                    <a:pt x="f16" y="f4"/>
                    <a:pt x="f6" y="f4"/>
                  </a:cubicBezTo>
                  <a:lnTo>
                    <a:pt x="f5" y="f4"/>
                  </a:lnTo>
                  <a:cubicBezTo>
                    <a:pt x="f17" y="f4"/>
                    <a:pt x="f18" y="f15"/>
                    <a:pt x="f19" y="f13"/>
                  </a:cubicBezTo>
                  <a:cubicBezTo>
                    <a:pt x="f20" y="f11"/>
                    <a:pt x="f2" y="f9"/>
                    <a:pt x="f2" y="f5"/>
                  </a:cubicBezTo>
                  <a:lnTo>
                    <a:pt x="f2" y="f5"/>
                  </a:lnTo>
                  <a:cubicBezTo>
                    <a:pt x="f2" y="f17"/>
                    <a:pt x="f20" y="f18"/>
                    <a:pt x="f19" y="f19"/>
                  </a:cubicBezTo>
                  <a:cubicBezTo>
                    <a:pt x="f18" y="f20"/>
                    <a:pt x="f17" y="f2"/>
                    <a:pt x="f5" y="f2"/>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26" name="TextBox 32">
              <a:extLst>
                <a:ext uri="{FF2B5EF4-FFF2-40B4-BE49-F238E27FC236}">
                  <a16:creationId xmlns:a16="http://schemas.microsoft.com/office/drawing/2014/main" id="{082277C0-3748-309C-9DC7-410C2053529A}"/>
                </a:ext>
              </a:extLst>
            </p:cNvPr>
            <p:cNvSpPr txBox="1"/>
            <p:nvPr/>
          </p:nvSpPr>
          <p:spPr>
            <a:xfrm>
              <a:off x="6149559" y="752953"/>
              <a:ext cx="1310307" cy="43261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EFAB80"/>
                  </a:solidFill>
                  <a:uFillTx/>
                  <a:latin typeface="Open Sans"/>
                  <a:ea typeface="Open Sans"/>
                  <a:cs typeface="Open Sans"/>
                </a:rPr>
                <a:t>For Manager</a:t>
              </a:r>
            </a:p>
          </p:txBody>
        </p:sp>
      </p:grpSp>
      <p:sp>
        <p:nvSpPr>
          <p:cNvPr id="27" name="TextBox 33">
            <a:extLst>
              <a:ext uri="{FF2B5EF4-FFF2-40B4-BE49-F238E27FC236}">
                <a16:creationId xmlns:a16="http://schemas.microsoft.com/office/drawing/2014/main" id="{F12BD441-D9E2-BEA3-6C73-BE58CED2FDA8}"/>
              </a:ext>
            </a:extLst>
          </p:cNvPr>
          <p:cNvSpPr txBox="1"/>
          <p:nvPr/>
        </p:nvSpPr>
        <p:spPr>
          <a:xfrm>
            <a:off x="396730" y="10067342"/>
            <a:ext cx="6766532" cy="24066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22C4F"/>
                </a:solidFill>
                <a:uFillTx/>
                <a:latin typeface="Open Sans Bold"/>
                <a:ea typeface="Open Sans Bold"/>
                <a:cs typeface="Open Sans Bold"/>
              </a:rPr>
              <a:t>Team Preparation Brief · Page 2 of 2</a:t>
            </a:r>
          </a:p>
        </p:txBody>
      </p:sp>
      <p:grpSp>
        <p:nvGrpSpPr>
          <p:cNvPr id="28" name="Group 34">
            <a:extLst>
              <a:ext uri="{FF2B5EF4-FFF2-40B4-BE49-F238E27FC236}">
                <a16:creationId xmlns:a16="http://schemas.microsoft.com/office/drawing/2014/main" id="{1E90153D-0B80-083F-0DF8-7A530F39EA29}"/>
              </a:ext>
            </a:extLst>
          </p:cNvPr>
          <p:cNvGrpSpPr/>
          <p:nvPr/>
        </p:nvGrpSpPr>
        <p:grpSpPr>
          <a:xfrm>
            <a:off x="182614" y="5183084"/>
            <a:ext cx="7194773" cy="1765953"/>
            <a:chOff x="182614" y="5183084"/>
            <a:chExt cx="7194773" cy="1765953"/>
          </a:xfrm>
        </p:grpSpPr>
        <p:grpSp>
          <p:nvGrpSpPr>
            <p:cNvPr id="29" name="Group 35">
              <a:extLst>
                <a:ext uri="{FF2B5EF4-FFF2-40B4-BE49-F238E27FC236}">
                  <a16:creationId xmlns:a16="http://schemas.microsoft.com/office/drawing/2014/main" id="{568EA725-AA16-20EB-FBAC-3E0D0EA90087}"/>
                </a:ext>
              </a:extLst>
            </p:cNvPr>
            <p:cNvGrpSpPr/>
            <p:nvPr/>
          </p:nvGrpSpPr>
          <p:grpSpPr>
            <a:xfrm>
              <a:off x="350352" y="5223857"/>
              <a:ext cx="7027035" cy="1544166"/>
              <a:chOff x="350352" y="5223857"/>
              <a:chExt cx="7027035" cy="1544166"/>
            </a:xfrm>
          </p:grpSpPr>
          <p:sp>
            <p:nvSpPr>
              <p:cNvPr id="30" name="Freeform 36">
                <a:extLst>
                  <a:ext uri="{FF2B5EF4-FFF2-40B4-BE49-F238E27FC236}">
                    <a16:creationId xmlns:a16="http://schemas.microsoft.com/office/drawing/2014/main" id="{D7718776-80E3-2FD6-4405-B1E7C7EDE981}"/>
                  </a:ext>
                </a:extLst>
              </p:cNvPr>
              <p:cNvSpPr/>
              <p:nvPr/>
            </p:nvSpPr>
            <p:spPr>
              <a:xfrm>
                <a:off x="350352" y="5303584"/>
                <a:ext cx="7027035" cy="1464439"/>
              </a:xfrm>
              <a:custGeom>
                <a:avLst/>
                <a:gdLst>
                  <a:gd name="f0" fmla="val w"/>
                  <a:gd name="f1" fmla="val h"/>
                  <a:gd name="f2" fmla="val 0"/>
                  <a:gd name="f3" fmla="val 2518331"/>
                  <a:gd name="f4" fmla="val 524820"/>
                  <a:gd name="f5" fmla="val 40764"/>
                  <a:gd name="f6" fmla="val 2477567"/>
                  <a:gd name="f7" fmla="val 2488378"/>
                  <a:gd name="f8" fmla="val 2498747"/>
                  <a:gd name="f9" fmla="val 4295"/>
                  <a:gd name="f10" fmla="val 2506391"/>
                  <a:gd name="f11" fmla="val 11940"/>
                  <a:gd name="f12" fmla="val 2514036"/>
                  <a:gd name="f13" fmla="val 19584"/>
                  <a:gd name="f14" fmla="val 29953"/>
                  <a:gd name="f15" fmla="val 484056"/>
                  <a:gd name="f16" fmla="val 506570"/>
                  <a:gd name="f17" fmla="val 2500080"/>
                  <a:gd name="f18" fmla="val 18251"/>
                  <a:gd name="f19" fmla="*/ f0 1 2518331"/>
                  <a:gd name="f20" fmla="*/ f1 1 524820"/>
                  <a:gd name="f21" fmla="val f2"/>
                  <a:gd name="f22" fmla="val f3"/>
                  <a:gd name="f23" fmla="val f4"/>
                  <a:gd name="f24" fmla="+- f23 0 f21"/>
                  <a:gd name="f25" fmla="+- f22 0 f21"/>
                  <a:gd name="f26" fmla="*/ f25 1 2518331"/>
                  <a:gd name="f27" fmla="*/ f24 1 524820"/>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518331" h="524820">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8" y="f4"/>
                      <a:pt x="f2" y="f16"/>
                      <a:pt x="f2" y="f15"/>
                    </a:cubicBezTo>
                    <a:lnTo>
                      <a:pt x="f2" y="f5"/>
                    </a:lnTo>
                    <a:cubicBezTo>
                      <a:pt x="f2" y="f18"/>
                      <a:pt x="f18" y="f2"/>
                      <a:pt x="f5" y="f2"/>
                    </a:cubicBezTo>
                    <a:close/>
                  </a:path>
                </a:pathLst>
              </a:custGeom>
              <a:solidFill>
                <a:srgbClr val="FFF3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1" name="TextBox 37">
                <a:extLst>
                  <a:ext uri="{FF2B5EF4-FFF2-40B4-BE49-F238E27FC236}">
                    <a16:creationId xmlns:a16="http://schemas.microsoft.com/office/drawing/2014/main" id="{9C873068-7F85-D905-0C20-1665C3013289}"/>
                  </a:ext>
                </a:extLst>
              </p:cNvPr>
              <p:cNvSpPr txBox="1"/>
              <p:nvPr/>
            </p:nvSpPr>
            <p:spPr>
              <a:xfrm>
                <a:off x="350352" y="5223857"/>
                <a:ext cx="7027035" cy="1544165"/>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32" name="TextBox 38">
              <a:extLst>
                <a:ext uri="{FF2B5EF4-FFF2-40B4-BE49-F238E27FC236}">
                  <a16:creationId xmlns:a16="http://schemas.microsoft.com/office/drawing/2014/main" id="{47568556-6146-C5B8-D83A-9E0B406E5C6F}"/>
                </a:ext>
              </a:extLst>
            </p:cNvPr>
            <p:cNvSpPr txBox="1"/>
            <p:nvPr/>
          </p:nvSpPr>
          <p:spPr>
            <a:xfrm>
              <a:off x="682508" y="5477265"/>
              <a:ext cx="6179844" cy="1471772"/>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Support Roles</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Mentor: __________________________</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Buddy: ___________________________</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They will support the new colleague during the first weeks, with help from the whole team.</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p:txBody>
        </p:sp>
        <p:grpSp>
          <p:nvGrpSpPr>
            <p:cNvPr id="33" name="Group 39">
              <a:extLst>
                <a:ext uri="{FF2B5EF4-FFF2-40B4-BE49-F238E27FC236}">
                  <a16:creationId xmlns:a16="http://schemas.microsoft.com/office/drawing/2014/main" id="{195B57BD-549A-B6C6-6D09-964FE60F65C8}"/>
                </a:ext>
              </a:extLst>
            </p:cNvPr>
            <p:cNvGrpSpPr/>
            <p:nvPr/>
          </p:nvGrpSpPr>
          <p:grpSpPr>
            <a:xfrm>
              <a:off x="182614" y="5183084"/>
              <a:ext cx="499893" cy="499893"/>
              <a:chOff x="182614" y="5183084"/>
              <a:chExt cx="499893" cy="499893"/>
            </a:xfrm>
          </p:grpSpPr>
          <p:sp>
            <p:nvSpPr>
              <p:cNvPr id="34" name="Freeform 40">
                <a:extLst>
                  <a:ext uri="{FF2B5EF4-FFF2-40B4-BE49-F238E27FC236}">
                    <a16:creationId xmlns:a16="http://schemas.microsoft.com/office/drawing/2014/main" id="{E32E0BA9-98DB-53ED-718F-95B763559679}"/>
                  </a:ext>
                </a:extLst>
              </p:cNvPr>
              <p:cNvSpPr/>
              <p:nvPr/>
            </p:nvSpPr>
            <p:spPr>
              <a:xfrm>
                <a:off x="182614" y="5183084"/>
                <a:ext cx="499893" cy="499893"/>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EFAB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5" name="TextBox 41">
                <a:extLst>
                  <a:ext uri="{FF2B5EF4-FFF2-40B4-BE49-F238E27FC236}">
                    <a16:creationId xmlns:a16="http://schemas.microsoft.com/office/drawing/2014/main" id="{A7D0C22E-8782-639F-D475-FFB3BD97C00F}"/>
                  </a:ext>
                </a:extLst>
              </p:cNvPr>
              <p:cNvSpPr txBox="1"/>
              <p:nvPr/>
            </p:nvSpPr>
            <p:spPr>
              <a:xfrm>
                <a:off x="229477" y="5212372"/>
                <a:ext cx="406167" cy="42374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36" name="TextBox 42">
              <a:extLst>
                <a:ext uri="{FF2B5EF4-FFF2-40B4-BE49-F238E27FC236}">
                  <a16:creationId xmlns:a16="http://schemas.microsoft.com/office/drawing/2014/main" id="{8C499105-1948-70B9-DE29-594B6698D936}"/>
                </a:ext>
              </a:extLst>
            </p:cNvPr>
            <p:cNvSpPr txBox="1"/>
            <p:nvPr/>
          </p:nvSpPr>
          <p:spPr>
            <a:xfrm>
              <a:off x="220937" y="5328757"/>
              <a:ext cx="423248" cy="22997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464646"/>
                  </a:solidFill>
                  <a:uFillTx/>
                  <a:latin typeface="Open Sans Bold"/>
                  <a:ea typeface="Open Sans Bold"/>
                  <a:cs typeface="Open Sans Bold"/>
                </a:rPr>
                <a:t>5</a:t>
              </a:r>
            </a:p>
          </p:txBody>
        </p:sp>
      </p:grpSp>
      <p:grpSp>
        <p:nvGrpSpPr>
          <p:cNvPr id="37" name="Group 43">
            <a:extLst>
              <a:ext uri="{FF2B5EF4-FFF2-40B4-BE49-F238E27FC236}">
                <a16:creationId xmlns:a16="http://schemas.microsoft.com/office/drawing/2014/main" id="{3C651D37-C97F-F062-B6AD-F8882632B7C1}"/>
              </a:ext>
            </a:extLst>
          </p:cNvPr>
          <p:cNvGrpSpPr/>
          <p:nvPr/>
        </p:nvGrpSpPr>
        <p:grpSpPr>
          <a:xfrm>
            <a:off x="182614" y="6854004"/>
            <a:ext cx="7194773" cy="1765961"/>
            <a:chOff x="182614" y="6854004"/>
            <a:chExt cx="7194773" cy="1765961"/>
          </a:xfrm>
        </p:grpSpPr>
        <p:grpSp>
          <p:nvGrpSpPr>
            <p:cNvPr id="38" name="Group 44">
              <a:extLst>
                <a:ext uri="{FF2B5EF4-FFF2-40B4-BE49-F238E27FC236}">
                  <a16:creationId xmlns:a16="http://schemas.microsoft.com/office/drawing/2014/main" id="{B2D8CD3F-F547-A5DD-C681-5A113C843359}"/>
                </a:ext>
              </a:extLst>
            </p:cNvPr>
            <p:cNvGrpSpPr/>
            <p:nvPr/>
          </p:nvGrpSpPr>
          <p:grpSpPr>
            <a:xfrm>
              <a:off x="350352" y="6894777"/>
              <a:ext cx="7027035" cy="1561437"/>
              <a:chOff x="350352" y="6894777"/>
              <a:chExt cx="7027035" cy="1561437"/>
            </a:xfrm>
          </p:grpSpPr>
          <p:sp>
            <p:nvSpPr>
              <p:cNvPr id="39" name="Freeform 45">
                <a:extLst>
                  <a:ext uri="{FF2B5EF4-FFF2-40B4-BE49-F238E27FC236}">
                    <a16:creationId xmlns:a16="http://schemas.microsoft.com/office/drawing/2014/main" id="{E1A7BB8C-2872-6118-96FB-DE1BFFF49E5E}"/>
                  </a:ext>
                </a:extLst>
              </p:cNvPr>
              <p:cNvSpPr/>
              <p:nvPr/>
            </p:nvSpPr>
            <p:spPr>
              <a:xfrm>
                <a:off x="350352" y="6974512"/>
                <a:ext cx="7027035" cy="1481702"/>
              </a:xfrm>
              <a:custGeom>
                <a:avLst/>
                <a:gdLst>
                  <a:gd name="f0" fmla="val w"/>
                  <a:gd name="f1" fmla="val h"/>
                  <a:gd name="f2" fmla="val 0"/>
                  <a:gd name="f3" fmla="val 2518331"/>
                  <a:gd name="f4" fmla="val 531008"/>
                  <a:gd name="f5" fmla="val 40764"/>
                  <a:gd name="f6" fmla="val 2477567"/>
                  <a:gd name="f7" fmla="val 2488378"/>
                  <a:gd name="f8" fmla="val 2498747"/>
                  <a:gd name="f9" fmla="val 4295"/>
                  <a:gd name="f10" fmla="val 2506391"/>
                  <a:gd name="f11" fmla="val 11940"/>
                  <a:gd name="f12" fmla="val 2514036"/>
                  <a:gd name="f13" fmla="val 19584"/>
                  <a:gd name="f14" fmla="val 29953"/>
                  <a:gd name="f15" fmla="val 490244"/>
                  <a:gd name="f16" fmla="val 512757"/>
                  <a:gd name="f17" fmla="val 2500080"/>
                  <a:gd name="f18" fmla="val 526713"/>
                  <a:gd name="f19" fmla="val 519068"/>
                  <a:gd name="f20" fmla="val 511424"/>
                  <a:gd name="f21" fmla="val 501055"/>
                  <a:gd name="f22" fmla="val 18251"/>
                  <a:gd name="f23" fmla="*/ f0 1 2518331"/>
                  <a:gd name="f24" fmla="*/ f1 1 531008"/>
                  <a:gd name="f25" fmla="val f2"/>
                  <a:gd name="f26" fmla="val f3"/>
                  <a:gd name="f27" fmla="val f4"/>
                  <a:gd name="f28" fmla="+- f27 0 f25"/>
                  <a:gd name="f29" fmla="+- f26 0 f25"/>
                  <a:gd name="f30" fmla="*/ f29 1 2518331"/>
                  <a:gd name="f31" fmla="*/ f28 1 53100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2518331" h="531008">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4" y="f4"/>
                      <a:pt x="f13" y="f18"/>
                      <a:pt x="f11" y="f19"/>
                    </a:cubicBezTo>
                    <a:cubicBezTo>
                      <a:pt x="f9" y="f20"/>
                      <a:pt x="f2" y="f21"/>
                      <a:pt x="f2" y="f15"/>
                    </a:cubicBezTo>
                    <a:lnTo>
                      <a:pt x="f2" y="f5"/>
                    </a:lnTo>
                    <a:cubicBezTo>
                      <a:pt x="f2" y="f22"/>
                      <a:pt x="f22" y="f2"/>
                      <a:pt x="f5" y="f2"/>
                    </a:cubicBezTo>
                    <a:close/>
                  </a:path>
                </a:pathLst>
              </a:custGeom>
              <a:solidFill>
                <a:srgbClr val="FFFFFE"/>
              </a:solidFill>
              <a:ln w="38103" cap="rnd">
                <a:solidFill>
                  <a:srgbClr val="F0AC81"/>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0" name="TextBox 46">
                <a:extLst>
                  <a:ext uri="{FF2B5EF4-FFF2-40B4-BE49-F238E27FC236}">
                    <a16:creationId xmlns:a16="http://schemas.microsoft.com/office/drawing/2014/main" id="{A56369B6-9DB6-740E-A647-C8BA49ABFD9F}"/>
                  </a:ext>
                </a:extLst>
              </p:cNvPr>
              <p:cNvSpPr txBox="1"/>
              <p:nvPr/>
            </p:nvSpPr>
            <p:spPr>
              <a:xfrm>
                <a:off x="350352" y="6894777"/>
                <a:ext cx="7027035" cy="1561429"/>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41" name="TextBox 47">
              <a:extLst>
                <a:ext uri="{FF2B5EF4-FFF2-40B4-BE49-F238E27FC236}">
                  <a16:creationId xmlns:a16="http://schemas.microsoft.com/office/drawing/2014/main" id="{2F0A7708-6696-D3A0-5D9E-7D1C590EA6FA}"/>
                </a:ext>
              </a:extLst>
            </p:cNvPr>
            <p:cNvSpPr txBox="1"/>
            <p:nvPr/>
          </p:nvSpPr>
          <p:spPr>
            <a:xfrm>
              <a:off x="682508" y="7148193"/>
              <a:ext cx="6179844" cy="1471772"/>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Communication Guidelines</a:t>
              </a:r>
            </a:p>
            <a:p>
              <a:pPr marL="302254" marR="0" lvl="1" indent="-151132" algn="l"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Ask questions respectfully</a:t>
              </a:r>
            </a:p>
            <a:p>
              <a:pPr marL="302254" marR="0" lvl="1" indent="-151132" algn="l"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If something is unclear or difficult, speak to the manager</a:t>
              </a:r>
            </a:p>
            <a:p>
              <a:pPr marL="302254" marR="0" lvl="1" indent="-151132" algn="l"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Do not place pressure on the new colleague to “explain” or represent others</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p:txBody>
        </p:sp>
        <p:grpSp>
          <p:nvGrpSpPr>
            <p:cNvPr id="42" name="Group 48">
              <a:extLst>
                <a:ext uri="{FF2B5EF4-FFF2-40B4-BE49-F238E27FC236}">
                  <a16:creationId xmlns:a16="http://schemas.microsoft.com/office/drawing/2014/main" id="{9CC6F8D0-4F6C-3027-EC6B-DDCC86439AFB}"/>
                </a:ext>
              </a:extLst>
            </p:cNvPr>
            <p:cNvGrpSpPr/>
            <p:nvPr/>
          </p:nvGrpSpPr>
          <p:grpSpPr>
            <a:xfrm>
              <a:off x="182614" y="6854004"/>
              <a:ext cx="499893" cy="499893"/>
              <a:chOff x="182614" y="6854004"/>
              <a:chExt cx="499893" cy="499893"/>
            </a:xfrm>
          </p:grpSpPr>
          <p:sp>
            <p:nvSpPr>
              <p:cNvPr id="43" name="Freeform 49">
                <a:extLst>
                  <a:ext uri="{FF2B5EF4-FFF2-40B4-BE49-F238E27FC236}">
                    <a16:creationId xmlns:a16="http://schemas.microsoft.com/office/drawing/2014/main" id="{5155D1C9-0930-EF56-181F-4228D42A7D2E}"/>
                  </a:ext>
                </a:extLst>
              </p:cNvPr>
              <p:cNvSpPr/>
              <p:nvPr/>
            </p:nvSpPr>
            <p:spPr>
              <a:xfrm>
                <a:off x="182614" y="6854004"/>
                <a:ext cx="499893" cy="499893"/>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EFAB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4" name="TextBox 50">
                <a:extLst>
                  <a:ext uri="{FF2B5EF4-FFF2-40B4-BE49-F238E27FC236}">
                    <a16:creationId xmlns:a16="http://schemas.microsoft.com/office/drawing/2014/main" id="{108EC286-F77C-53C0-2CA7-7001BF15786C}"/>
                  </a:ext>
                </a:extLst>
              </p:cNvPr>
              <p:cNvSpPr txBox="1"/>
              <p:nvPr/>
            </p:nvSpPr>
            <p:spPr>
              <a:xfrm>
                <a:off x="229477" y="6883301"/>
                <a:ext cx="406167" cy="42374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45" name="TextBox 51">
              <a:extLst>
                <a:ext uri="{FF2B5EF4-FFF2-40B4-BE49-F238E27FC236}">
                  <a16:creationId xmlns:a16="http://schemas.microsoft.com/office/drawing/2014/main" id="{EAAB3A21-0525-AAD3-5337-A8D5EF73918A}"/>
                </a:ext>
              </a:extLst>
            </p:cNvPr>
            <p:cNvSpPr txBox="1"/>
            <p:nvPr/>
          </p:nvSpPr>
          <p:spPr>
            <a:xfrm>
              <a:off x="220937" y="6999686"/>
              <a:ext cx="423248" cy="22997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464646"/>
                  </a:solidFill>
                  <a:uFillTx/>
                  <a:latin typeface="Open Sans Bold"/>
                  <a:ea typeface="Open Sans Bold"/>
                  <a:cs typeface="Open Sans Bold"/>
                </a:rPr>
                <a:t>6</a:t>
              </a:r>
            </a:p>
          </p:txBody>
        </p:sp>
      </p:grpSp>
      <p:grpSp>
        <p:nvGrpSpPr>
          <p:cNvPr id="46" name="Group 52">
            <a:extLst>
              <a:ext uri="{FF2B5EF4-FFF2-40B4-BE49-F238E27FC236}">
                <a16:creationId xmlns:a16="http://schemas.microsoft.com/office/drawing/2014/main" id="{128573E1-FF24-364D-5F3F-4247AD121FF4}"/>
              </a:ext>
            </a:extLst>
          </p:cNvPr>
          <p:cNvGrpSpPr/>
          <p:nvPr/>
        </p:nvGrpSpPr>
        <p:grpSpPr>
          <a:xfrm>
            <a:off x="182614" y="8577611"/>
            <a:ext cx="7194773" cy="1518306"/>
            <a:chOff x="182614" y="8577611"/>
            <a:chExt cx="7194773" cy="1518306"/>
          </a:xfrm>
        </p:grpSpPr>
        <p:grpSp>
          <p:nvGrpSpPr>
            <p:cNvPr id="47" name="Group 53">
              <a:extLst>
                <a:ext uri="{FF2B5EF4-FFF2-40B4-BE49-F238E27FC236}">
                  <a16:creationId xmlns:a16="http://schemas.microsoft.com/office/drawing/2014/main" id="{54DCB32E-FC56-1C58-B771-6737809EBD8B}"/>
                </a:ext>
              </a:extLst>
            </p:cNvPr>
            <p:cNvGrpSpPr/>
            <p:nvPr/>
          </p:nvGrpSpPr>
          <p:grpSpPr>
            <a:xfrm>
              <a:off x="350352" y="8618375"/>
              <a:ext cx="7027035" cy="1374819"/>
              <a:chOff x="350352" y="8618375"/>
              <a:chExt cx="7027035" cy="1374819"/>
            </a:xfrm>
          </p:grpSpPr>
          <p:sp>
            <p:nvSpPr>
              <p:cNvPr id="48" name="Freeform 54">
                <a:extLst>
                  <a:ext uri="{FF2B5EF4-FFF2-40B4-BE49-F238E27FC236}">
                    <a16:creationId xmlns:a16="http://schemas.microsoft.com/office/drawing/2014/main" id="{0FF59A85-1C11-5489-B04A-A910D06080BB}"/>
                  </a:ext>
                </a:extLst>
              </p:cNvPr>
              <p:cNvSpPr/>
              <p:nvPr/>
            </p:nvSpPr>
            <p:spPr>
              <a:xfrm>
                <a:off x="350352" y="8698111"/>
                <a:ext cx="7027035" cy="1295083"/>
              </a:xfrm>
              <a:custGeom>
                <a:avLst/>
                <a:gdLst>
                  <a:gd name="f0" fmla="val w"/>
                  <a:gd name="f1" fmla="val h"/>
                  <a:gd name="f2" fmla="val 0"/>
                  <a:gd name="f3" fmla="val 2518331"/>
                  <a:gd name="f4" fmla="val 464129"/>
                  <a:gd name="f5" fmla="val 40764"/>
                  <a:gd name="f6" fmla="val 2477567"/>
                  <a:gd name="f7" fmla="val 2488378"/>
                  <a:gd name="f8" fmla="val 2498747"/>
                  <a:gd name="f9" fmla="val 4295"/>
                  <a:gd name="f10" fmla="val 2506391"/>
                  <a:gd name="f11" fmla="val 11940"/>
                  <a:gd name="f12" fmla="val 2514036"/>
                  <a:gd name="f13" fmla="val 19584"/>
                  <a:gd name="f14" fmla="val 29953"/>
                  <a:gd name="f15" fmla="val 423365"/>
                  <a:gd name="f16" fmla="val 445878"/>
                  <a:gd name="f17" fmla="val 2500080"/>
                  <a:gd name="f18" fmla="val 18251"/>
                  <a:gd name="f19" fmla="*/ f0 1 2518331"/>
                  <a:gd name="f20" fmla="*/ f1 1 464129"/>
                  <a:gd name="f21" fmla="val f2"/>
                  <a:gd name="f22" fmla="val f3"/>
                  <a:gd name="f23" fmla="val f4"/>
                  <a:gd name="f24" fmla="+- f23 0 f21"/>
                  <a:gd name="f25" fmla="+- f22 0 f21"/>
                  <a:gd name="f26" fmla="*/ f25 1 2518331"/>
                  <a:gd name="f27" fmla="*/ f24 1 46412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518331" h="464129">
                    <a:moveTo>
                      <a:pt x="f5" y="f2"/>
                    </a:moveTo>
                    <a:lnTo>
                      <a:pt x="f6" y="f2"/>
                    </a:lnTo>
                    <a:cubicBezTo>
                      <a:pt x="f7" y="f2"/>
                      <a:pt x="f8" y="f9"/>
                      <a:pt x="f10" y="f11"/>
                    </a:cubicBezTo>
                    <a:cubicBezTo>
                      <a:pt x="f12" y="f13"/>
                      <a:pt x="f3" y="f14"/>
                      <a:pt x="f3" y="f5"/>
                    </a:cubicBezTo>
                    <a:lnTo>
                      <a:pt x="f3" y="f15"/>
                    </a:lnTo>
                    <a:cubicBezTo>
                      <a:pt x="f3" y="f16"/>
                      <a:pt x="f17" y="f4"/>
                      <a:pt x="f6" y="f4"/>
                    </a:cubicBezTo>
                    <a:lnTo>
                      <a:pt x="f5" y="f4"/>
                    </a:lnTo>
                    <a:cubicBezTo>
                      <a:pt x="f18" y="f4"/>
                      <a:pt x="f2" y="f16"/>
                      <a:pt x="f2" y="f15"/>
                    </a:cubicBezTo>
                    <a:lnTo>
                      <a:pt x="f2" y="f5"/>
                    </a:lnTo>
                    <a:cubicBezTo>
                      <a:pt x="f2" y="f18"/>
                      <a:pt x="f18" y="f2"/>
                      <a:pt x="f5" y="f2"/>
                    </a:cubicBezTo>
                    <a:close/>
                  </a:path>
                </a:pathLst>
              </a:custGeom>
              <a:solidFill>
                <a:srgbClr val="FFF3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9" name="TextBox 55">
                <a:extLst>
                  <a:ext uri="{FF2B5EF4-FFF2-40B4-BE49-F238E27FC236}">
                    <a16:creationId xmlns:a16="http://schemas.microsoft.com/office/drawing/2014/main" id="{118BBEB8-64E6-1EC1-B5EF-3C7E584B62BB}"/>
                  </a:ext>
                </a:extLst>
              </p:cNvPr>
              <p:cNvSpPr txBox="1"/>
              <p:nvPr/>
            </p:nvSpPr>
            <p:spPr>
              <a:xfrm>
                <a:off x="350352" y="8618375"/>
                <a:ext cx="7027035" cy="1374818"/>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50" name="TextBox 56">
              <a:extLst>
                <a:ext uri="{FF2B5EF4-FFF2-40B4-BE49-F238E27FC236}">
                  <a16:creationId xmlns:a16="http://schemas.microsoft.com/office/drawing/2014/main" id="{A0E14B5C-335D-D89B-B335-0E35654C0EB6}"/>
                </a:ext>
              </a:extLst>
            </p:cNvPr>
            <p:cNvSpPr txBox="1"/>
            <p:nvPr/>
          </p:nvSpPr>
          <p:spPr>
            <a:xfrm>
              <a:off x="682508" y="8871792"/>
              <a:ext cx="3365869" cy="1224125"/>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r>
                <a:rPr lang="en-US" sz="1399" b="1" i="0" u="none" strike="noStrike" kern="1200" cap="none" spc="0" baseline="0">
                  <a:solidFill>
                    <a:srgbClr val="464646"/>
                  </a:solidFill>
                  <a:uFillTx/>
                  <a:latin typeface="Open Sans Bold"/>
                  <a:ea typeface="Open Sans Bold"/>
                  <a:cs typeface="Open Sans Bold"/>
                </a:rPr>
                <a:t>Small Actions That Make a Difference</a:t>
              </a:r>
            </a:p>
            <a:p>
              <a:pPr marL="302254" marR="0" lvl="1" indent="-151132" algn="just"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Say hello and introduce yourself</a:t>
              </a:r>
            </a:p>
            <a:p>
              <a:pPr marL="302254" marR="0" lvl="1" indent="-151132" algn="just" defTabSz="914400" rtl="0" fontAlgn="auto" hangingPunct="1">
                <a:lnSpc>
                  <a:spcPts val="196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Invite the new colleague to breaks or lunch</a:t>
              </a:r>
            </a:p>
            <a:p>
              <a:pPr marL="0" marR="0" lvl="0" indent="0" algn="just" defTabSz="914400" rtl="0" fontAlgn="auto" hangingPunct="1">
                <a:lnSpc>
                  <a:spcPts val="1960"/>
                </a:lnSpc>
                <a:spcBef>
                  <a:spcPts val="0"/>
                </a:spcBef>
                <a:spcAft>
                  <a:spcPts val="0"/>
                </a:spcAft>
                <a:buNone/>
                <a:tabLst/>
                <a:defRPr sz="1800" b="0" i="0" u="none" strike="noStrike" kern="0" cap="none" spc="0" baseline="0">
                  <a:solidFill>
                    <a:srgbClr val="000000"/>
                  </a:solidFill>
                  <a:uFillTx/>
                </a:defRPr>
              </a:pPr>
              <a:endParaRPr lang="en-US" sz="1399" b="0" i="0" u="none" strike="noStrike" kern="1200" cap="none" spc="0" baseline="0">
                <a:solidFill>
                  <a:srgbClr val="464646"/>
                </a:solidFill>
                <a:uFillTx/>
                <a:latin typeface="Open Sans"/>
                <a:ea typeface="Open Sans"/>
                <a:cs typeface="Open Sans"/>
              </a:endParaRPr>
            </a:p>
          </p:txBody>
        </p:sp>
        <p:grpSp>
          <p:nvGrpSpPr>
            <p:cNvPr id="51" name="Group 57">
              <a:extLst>
                <a:ext uri="{FF2B5EF4-FFF2-40B4-BE49-F238E27FC236}">
                  <a16:creationId xmlns:a16="http://schemas.microsoft.com/office/drawing/2014/main" id="{6E56C498-1688-DFC0-0CF7-66B26AFAA168}"/>
                </a:ext>
              </a:extLst>
            </p:cNvPr>
            <p:cNvGrpSpPr/>
            <p:nvPr/>
          </p:nvGrpSpPr>
          <p:grpSpPr>
            <a:xfrm>
              <a:off x="182614" y="8577611"/>
              <a:ext cx="499893" cy="499893"/>
              <a:chOff x="182614" y="8577611"/>
              <a:chExt cx="499893" cy="499893"/>
            </a:xfrm>
          </p:grpSpPr>
          <p:sp>
            <p:nvSpPr>
              <p:cNvPr id="52" name="Freeform 58">
                <a:extLst>
                  <a:ext uri="{FF2B5EF4-FFF2-40B4-BE49-F238E27FC236}">
                    <a16:creationId xmlns:a16="http://schemas.microsoft.com/office/drawing/2014/main" id="{6A648E68-DBF3-78FF-738E-A6116752F951}"/>
                  </a:ext>
                </a:extLst>
              </p:cNvPr>
              <p:cNvSpPr/>
              <p:nvPr/>
            </p:nvSpPr>
            <p:spPr>
              <a:xfrm>
                <a:off x="182614" y="8577611"/>
                <a:ext cx="499893" cy="499893"/>
              </a:xfrm>
              <a:custGeom>
                <a:avLst/>
                <a:gdLst>
                  <a:gd name="f0" fmla="val w"/>
                  <a:gd name="f1" fmla="val h"/>
                  <a:gd name="f2" fmla="val 0"/>
                  <a:gd name="f3" fmla="val 812800"/>
                  <a:gd name="f4" fmla="val 406400"/>
                  <a:gd name="f5" fmla="val 181951"/>
                  <a:gd name="f6" fmla="val 630849"/>
                  <a:gd name="f7" fmla="*/ f0 1 812800"/>
                  <a:gd name="f8" fmla="*/ f1 1 812800"/>
                  <a:gd name="f9" fmla="val f2"/>
                  <a:gd name="f10" fmla="val f3"/>
                  <a:gd name="f11" fmla="+- f10 0 f9"/>
                  <a:gd name="f12" fmla="*/ f11 1 8128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812800" h="812800">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EFAB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3" name="TextBox 59">
                <a:extLst>
                  <a:ext uri="{FF2B5EF4-FFF2-40B4-BE49-F238E27FC236}">
                    <a16:creationId xmlns:a16="http://schemas.microsoft.com/office/drawing/2014/main" id="{6FAE37C2-ECDA-5D9F-C080-D7DFBD7ADAE7}"/>
                  </a:ext>
                </a:extLst>
              </p:cNvPr>
              <p:cNvSpPr txBox="1"/>
              <p:nvPr/>
            </p:nvSpPr>
            <p:spPr>
              <a:xfrm>
                <a:off x="229477" y="8606899"/>
                <a:ext cx="406167" cy="423742"/>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54" name="TextBox 60">
              <a:extLst>
                <a:ext uri="{FF2B5EF4-FFF2-40B4-BE49-F238E27FC236}">
                  <a16:creationId xmlns:a16="http://schemas.microsoft.com/office/drawing/2014/main" id="{DBD5DFDD-0189-5145-8045-8B7429DC13BA}"/>
                </a:ext>
              </a:extLst>
            </p:cNvPr>
            <p:cNvSpPr txBox="1"/>
            <p:nvPr/>
          </p:nvSpPr>
          <p:spPr>
            <a:xfrm>
              <a:off x="220937" y="8723284"/>
              <a:ext cx="423248" cy="22997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1660"/>
                </a:lnSpc>
                <a:spcBef>
                  <a:spcPts val="0"/>
                </a:spcBef>
                <a:spcAft>
                  <a:spcPts val="0"/>
                </a:spcAft>
                <a:buNone/>
                <a:tabLst/>
                <a:defRPr sz="1800" b="0" i="0" u="none" strike="noStrike" kern="0" cap="none" spc="0" baseline="0">
                  <a:solidFill>
                    <a:srgbClr val="000000"/>
                  </a:solidFill>
                  <a:uFillTx/>
                </a:defRPr>
              </a:pPr>
              <a:r>
                <a:rPr lang="en-US" sz="1660" b="1" i="0" u="none" strike="noStrike" kern="1200" cap="none" spc="-116" baseline="0">
                  <a:solidFill>
                    <a:srgbClr val="464646"/>
                  </a:solidFill>
                  <a:uFillTx/>
                  <a:latin typeface="Open Sans Bold"/>
                  <a:ea typeface="Open Sans Bold"/>
                  <a:cs typeface="Open Sans Bold"/>
                </a:rPr>
                <a:t>7</a:t>
              </a:r>
            </a:p>
          </p:txBody>
        </p:sp>
      </p:grpSp>
      <p:sp>
        <p:nvSpPr>
          <p:cNvPr id="55" name="TextBox 61">
            <a:extLst>
              <a:ext uri="{FF2B5EF4-FFF2-40B4-BE49-F238E27FC236}">
                <a16:creationId xmlns:a16="http://schemas.microsoft.com/office/drawing/2014/main" id="{C79EA25C-949A-A86F-04FC-B76C09657AA1}"/>
              </a:ext>
            </a:extLst>
          </p:cNvPr>
          <p:cNvSpPr txBox="1"/>
          <p:nvPr/>
        </p:nvSpPr>
        <p:spPr>
          <a:xfrm>
            <a:off x="4369908" y="9067181"/>
            <a:ext cx="3190094" cy="542038"/>
          </a:xfrm>
          <a:prstGeom prst="rect">
            <a:avLst/>
          </a:prstGeom>
          <a:noFill/>
          <a:ln cap="flat">
            <a:noFill/>
          </a:ln>
        </p:spPr>
        <p:txBody>
          <a:bodyPr vert="horz" wrap="square" lIns="0" tIns="0" rIns="0" bIns="0" anchor="t" anchorCtr="0" compatLnSpc="1">
            <a:spAutoFit/>
          </a:bodyPr>
          <a:lstStyle/>
          <a:p>
            <a:pPr marL="302254" marR="0" lvl="1" indent="-151132" algn="just" defTabSz="914400" rtl="0" fontAlgn="auto" hangingPunct="1">
              <a:lnSpc>
                <a:spcPts val="221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Explain informal rules or routines</a:t>
            </a:r>
          </a:p>
          <a:p>
            <a:pPr marL="302254" marR="0" lvl="1" indent="-151132" algn="just" defTabSz="914400" rtl="0" fontAlgn="auto" hangingPunct="1">
              <a:lnSpc>
                <a:spcPts val="221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399" b="0" i="0" u="none" strike="noStrike" kern="1200" cap="none" spc="0" baseline="0">
                <a:solidFill>
                  <a:srgbClr val="464646"/>
                </a:solidFill>
                <a:uFillTx/>
                <a:latin typeface="Open Sans"/>
                <a:ea typeface="Open Sans"/>
                <a:cs typeface="Open Sans"/>
              </a:rPr>
              <a:t>Check in during the first days</a:t>
            </a:r>
          </a:p>
        </p:txBody>
      </p:sp>
      <p:grpSp>
        <p:nvGrpSpPr>
          <p:cNvPr id="56" name="Group 4">
            <a:extLst>
              <a:ext uri="{FF2B5EF4-FFF2-40B4-BE49-F238E27FC236}">
                <a16:creationId xmlns:a16="http://schemas.microsoft.com/office/drawing/2014/main" id="{B72F2937-E1C7-8704-77AD-3F030928C4C7}"/>
              </a:ext>
            </a:extLst>
          </p:cNvPr>
          <p:cNvGrpSpPr/>
          <p:nvPr/>
        </p:nvGrpSpPr>
        <p:grpSpPr>
          <a:xfrm>
            <a:off x="0" y="10338252"/>
            <a:ext cx="6897154" cy="205757"/>
            <a:chOff x="0" y="10338252"/>
            <a:chExt cx="6897154" cy="205757"/>
          </a:xfrm>
        </p:grpSpPr>
        <p:sp>
          <p:nvSpPr>
            <p:cNvPr id="57" name="Freeform 5">
              <a:extLst>
                <a:ext uri="{FF2B5EF4-FFF2-40B4-BE49-F238E27FC236}">
                  <a16:creationId xmlns:a16="http://schemas.microsoft.com/office/drawing/2014/main" id="{B868A497-356F-A409-FD54-BA9458ECF0E7}"/>
                </a:ext>
              </a:extLst>
            </p:cNvPr>
            <p:cNvSpPr/>
            <p:nvPr/>
          </p:nvSpPr>
          <p:spPr>
            <a:xfrm>
              <a:off x="0" y="10338252"/>
              <a:ext cx="6897154" cy="99943"/>
            </a:xfrm>
            <a:custGeom>
              <a:avLst/>
              <a:gdLst>
                <a:gd name="f0" fmla="val w"/>
                <a:gd name="f1" fmla="val h"/>
                <a:gd name="f2" fmla="val 0"/>
                <a:gd name="f3" fmla="val 2709333"/>
                <a:gd name="f4" fmla="val 26991"/>
                <a:gd name="f5" fmla="val 13495"/>
                <a:gd name="f6" fmla="val 2695838"/>
                <a:gd name="f7" fmla="val 2699417"/>
                <a:gd name="f8" fmla="val 2702850"/>
                <a:gd name="f9" fmla="val 1422"/>
                <a:gd name="f10" fmla="val 2705381"/>
                <a:gd name="f11" fmla="val 3953"/>
                <a:gd name="f12" fmla="val 2707911"/>
                <a:gd name="f13" fmla="val 6484"/>
                <a:gd name="f14" fmla="val 9916"/>
                <a:gd name="f15" fmla="val 20949"/>
                <a:gd name="f16" fmla="val 2703291"/>
                <a:gd name="f17" fmla="val 6042"/>
                <a:gd name="f18" fmla="*/ f0 1 2709333"/>
                <a:gd name="f19" fmla="*/ f1 1 26991"/>
                <a:gd name="f20" fmla="val f2"/>
                <a:gd name="f21" fmla="val f3"/>
                <a:gd name="f22" fmla="val f4"/>
                <a:gd name="f23" fmla="+- f22 0 f20"/>
                <a:gd name="f24" fmla="+- f21 0 f20"/>
                <a:gd name="f25" fmla="*/ f24 1 2709333"/>
                <a:gd name="f26" fmla="*/ f23 1 26991"/>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2709333" h="26991">
                  <a:moveTo>
                    <a:pt x="f5" y="f2"/>
                  </a:moveTo>
                  <a:lnTo>
                    <a:pt x="f6" y="f2"/>
                  </a:lnTo>
                  <a:cubicBezTo>
                    <a:pt x="f7" y="f2"/>
                    <a:pt x="f8" y="f9"/>
                    <a:pt x="f10" y="f11"/>
                  </a:cubicBezTo>
                  <a:cubicBezTo>
                    <a:pt x="f12" y="f13"/>
                    <a:pt x="f3" y="f14"/>
                    <a:pt x="f3" y="f5"/>
                  </a:cubicBezTo>
                  <a:lnTo>
                    <a:pt x="f3" y="f5"/>
                  </a:lnTo>
                  <a:cubicBezTo>
                    <a:pt x="f3" y="f15"/>
                    <a:pt x="f16" y="f4"/>
                    <a:pt x="f6" y="f4"/>
                  </a:cubicBezTo>
                  <a:lnTo>
                    <a:pt x="f5" y="f4"/>
                  </a:lnTo>
                  <a:cubicBezTo>
                    <a:pt x="f17" y="f4"/>
                    <a:pt x="f2" y="f15"/>
                    <a:pt x="f2" y="f5"/>
                  </a:cubicBezTo>
                  <a:lnTo>
                    <a:pt x="f2" y="f5"/>
                  </a:lnTo>
                  <a:cubicBezTo>
                    <a:pt x="f2" y="f17"/>
                    <a:pt x="f17" y="f2"/>
                    <a:pt x="f5" y="f2"/>
                  </a:cubicBezTo>
                  <a:close/>
                </a:path>
              </a:pathLst>
            </a:custGeom>
            <a:gradFill>
              <a:gsLst>
                <a:gs pos="0">
                  <a:srgbClr val="FA3DE1">
                    <a:alpha val="40000"/>
                  </a:srgbClr>
                </a:gs>
                <a:gs pos="100000">
                  <a:srgbClr val="FE8F28">
                    <a:alpha val="40000"/>
                  </a:srgbClr>
                </a:gs>
              </a:gsLst>
              <a:lin ang="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8" name="TextBox 6">
              <a:extLst>
                <a:ext uri="{FF2B5EF4-FFF2-40B4-BE49-F238E27FC236}">
                  <a16:creationId xmlns:a16="http://schemas.microsoft.com/office/drawing/2014/main" id="{0FAC42F4-2EAA-DBD3-FB67-78FADAC24ABB}"/>
                </a:ext>
              </a:extLst>
            </p:cNvPr>
            <p:cNvSpPr txBox="1"/>
            <p:nvPr/>
          </p:nvSpPr>
          <p:spPr>
            <a:xfrm>
              <a:off x="0" y="10444066"/>
              <a:ext cx="6897154" cy="9994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515"/>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grpSp>
      <p:sp>
        <p:nvSpPr>
          <p:cNvPr id="59" name="Freeform 2">
            <a:extLst>
              <a:ext uri="{FF2B5EF4-FFF2-40B4-BE49-F238E27FC236}">
                <a16:creationId xmlns:a16="http://schemas.microsoft.com/office/drawing/2014/main" id="{28BAD55F-09CE-27F7-F2AE-75BA44A18CF4}"/>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0" name="Freeform 3">
            <a:extLst>
              <a:ext uri="{FF2B5EF4-FFF2-40B4-BE49-F238E27FC236}">
                <a16:creationId xmlns:a16="http://schemas.microsoft.com/office/drawing/2014/main" id="{4A88052E-F780-24D4-FC74-7EC12FA9E720}"/>
              </a:ext>
            </a:extLst>
          </p:cNvPr>
          <p:cNvSpPr/>
          <p:nvPr/>
        </p:nvSpPr>
        <p:spPr>
          <a:xfrm>
            <a:off x="2902269" y="-51727"/>
            <a:ext cx="3024003" cy="65763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782694B9F9E841BCE7B2B30AD3FB62" ma:contentTypeVersion="17" ma:contentTypeDescription="Create a new document." ma:contentTypeScope="" ma:versionID="f0248761319b601516e484cb99a7be44">
  <xsd:schema xmlns:xsd="http://www.w3.org/2001/XMLSchema" xmlns:xs="http://www.w3.org/2001/XMLSchema" xmlns:p="http://schemas.microsoft.com/office/2006/metadata/properties" xmlns:ns1="http://schemas.microsoft.com/sharepoint/v3" xmlns:ns2="c5f3cabb-b00c-450c-bd50-d9a16b8d49da" xmlns:ns3="3381c32c-d09a-4fa3-a1c8-b77f832a389b" targetNamespace="http://schemas.microsoft.com/office/2006/metadata/properties" ma:root="true" ma:fieldsID="9560e7c57aeddb66e42827890a67b8c1" ns1:_="" ns2:_="" ns3:_="">
    <xsd:import namespace="http://schemas.microsoft.com/sharepoint/v3"/>
    <xsd:import namespace="c5f3cabb-b00c-450c-bd50-d9a16b8d49da"/>
    <xsd:import namespace="3381c32c-d09a-4fa3-a1c8-b77f832a38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f3cabb-b00c-450c-bd50-d9a16b8d49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01cf47f-d869-4952-9e8b-a204f9b2ce1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81c32c-d09a-4fa3-a1c8-b77f832a389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8c227c5-a45a-4ef2-bc7c-8a8568a8b737}" ma:internalName="TaxCatchAll" ma:showField="CatchAllData" ma:web="3381c32c-d09a-4fa3-a1c8-b77f832a389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c5f3cabb-b00c-450c-bd50-d9a16b8d49da">
      <Terms xmlns="http://schemas.microsoft.com/office/infopath/2007/PartnerControls"/>
    </lcf76f155ced4ddcb4097134ff3c332f>
    <_ip_UnifiedCompliancePolicyProperties xmlns="http://schemas.microsoft.com/sharepoint/v3" xsi:nil="true"/>
    <TaxCatchAll xmlns="3381c32c-d09a-4fa3-a1c8-b77f832a389b" xsi:nil="true"/>
  </documentManagement>
</p:properties>
</file>

<file path=customXml/itemProps1.xml><?xml version="1.0" encoding="utf-8"?>
<ds:datastoreItem xmlns:ds="http://schemas.openxmlformats.org/officeDocument/2006/customXml" ds:itemID="{455D1F57-63E8-47AA-9EC7-FB7CD8EAE5E0}"/>
</file>

<file path=customXml/itemProps2.xml><?xml version="1.0" encoding="utf-8"?>
<ds:datastoreItem xmlns:ds="http://schemas.openxmlformats.org/officeDocument/2006/customXml" ds:itemID="{DD5A9890-8ABC-429E-B823-3CD464D58723}"/>
</file>

<file path=customXml/itemProps3.xml><?xml version="1.0" encoding="utf-8"?>
<ds:datastoreItem xmlns:ds="http://schemas.openxmlformats.org/officeDocument/2006/customXml" ds:itemID="{4841061C-8191-40F2-8814-74CCC4E5AE01}"/>
</file>

<file path=docProps/app.xml><?xml version="1.0" encoding="utf-8"?>
<Properties xmlns="http://schemas.openxmlformats.org/officeDocument/2006/extended-properties" xmlns:vt="http://schemas.openxmlformats.org/officeDocument/2006/docPropsVTypes">
  <TotalTime>100</TotalTime>
  <Words>3811</Words>
  <Application>Microsoft Office PowerPoint</Application>
  <PresentationFormat>Widescreen</PresentationFormat>
  <Paragraphs>785</Paragraphs>
  <Slides>44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vt:lpstr>
      <vt:lpstr>Calibri</vt:lpstr>
      <vt:lpstr>IBM Plex Mono Bold</vt:lpstr>
      <vt:lpstr>Open Sans</vt:lpstr>
      <vt:lpstr>Open Sans Bold</vt:lpstr>
      <vt:lpstr>Open Sans Bold Italics</vt:lpstr>
      <vt:lpstr>Open Sans Italics</vt:lpstr>
      <vt:lpstr>Public Sans</vt:lpstr>
      <vt:lpstr>Public Sans Italics</vt:lpstr>
      <vt:lpstr>TT Interphases Mono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EmpowerHer - Onboarding Tookbox</dc:title>
  <dc:creator>Antonia Nikolaidou</dc:creator>
  <cp:lastModifiedBy>Antonia Nikolaidou</cp:lastModifiedBy>
  <cp:revision>6</cp:revision>
  <dcterms:created xsi:type="dcterms:W3CDTF">2006-08-16T00:00:00Z</dcterms:created>
  <dcterms:modified xsi:type="dcterms:W3CDTF">2026-05-14T13:27:25Z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0x01010080782694B9F9E841BCE7B2B30AD3FB62</vt:lpwstr>
  </property>
  <property fmtid="{D5CDD505-2E9C-101B-9397-08002B2CF9AE}" pid="3" name="MediaServiceImageTags">
    <vt:lpwstr/>
  </property>
</Properties>
</file>