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341" r:id="rId6"/>
    <p:sldId id="266" r:id="rId7"/>
    <p:sldId id="267" r:id="rId8"/>
    <p:sldId id="268" r:id="rId9"/>
    <p:sldId id="269" r:id="rId10"/>
    <p:sldId id="342" r:id="rId11"/>
    <p:sldId id="273" r:id="rId12"/>
    <p:sldId id="274" r:id="rId13"/>
    <p:sldId id="343" r:id="rId14"/>
    <p:sldId id="277" r:id="rId15"/>
    <p:sldId id="344" r:id="rId16"/>
    <p:sldId id="281" r:id="rId17"/>
    <p:sldId id="282" r:id="rId18"/>
    <p:sldId id="345" r:id="rId19"/>
    <p:sldId id="286" r:id="rId20"/>
    <p:sldId id="346" r:id="rId21"/>
    <p:sldId id="288" r:id="rId22"/>
    <p:sldId id="347" r:id="rId23"/>
    <p:sldId id="292" r:id="rId24"/>
    <p:sldId id="348" r:id="rId25"/>
    <p:sldId id="294" r:id="rId26"/>
    <p:sldId id="349" r:id="rId27"/>
    <p:sldId id="296" r:id="rId28"/>
    <p:sldId id="297" r:id="rId29"/>
    <p:sldId id="350" r:id="rId30"/>
    <p:sldId id="300" r:id="rId31"/>
    <p:sldId id="351" r:id="rId32"/>
    <p:sldId id="304" r:id="rId33"/>
    <p:sldId id="352" r:id="rId34"/>
    <p:sldId id="308" r:id="rId35"/>
    <p:sldId id="353" r:id="rId36"/>
    <p:sldId id="312" r:id="rId37"/>
    <p:sldId id="354" r:id="rId38"/>
    <p:sldId id="314" r:id="rId39"/>
    <p:sldId id="355" r:id="rId40"/>
    <p:sldId id="318" r:id="rId41"/>
    <p:sldId id="356" r:id="rId42"/>
    <p:sldId id="321" r:id="rId43"/>
    <p:sldId id="357" r:id="rId44"/>
    <p:sldId id="327" r:id="rId45"/>
    <p:sldId id="328" r:id="rId46"/>
    <p:sldId id="358" r:id="rId47"/>
    <p:sldId id="332" r:id="rId48"/>
    <p:sldId id="333" r:id="rId49"/>
    <p:sldId id="335" r:id="rId50"/>
    <p:sldId id="337" r:id="rId51"/>
  </p:sldIdLst>
  <p:sldSz cx="7556500" cy="10693400"/>
  <p:notesSz cx="6858000" cy="9144000"/>
  <p:embeddedFontLst>
    <p:embeddedFont>
      <p:font typeface="IBM Plex Mono Bold" panose="020B0809050203000203" pitchFamily="49" charset="77"/>
      <p:regular r:id="rId52"/>
      <p:bold r:id="rId53"/>
    </p:embeddedFont>
    <p:embeddedFont>
      <p:font typeface="Open Sans" panose="020B0606030504020204" pitchFamily="34" charset="0"/>
      <p:regular r:id="rId54"/>
      <p:bold r:id="rId55"/>
      <p:italic r:id="rId56"/>
      <p:boldItalic r:id="rId57"/>
    </p:embeddedFont>
    <p:embeddedFont>
      <p:font typeface="Open Sans Bold" panose="020B0806030504020204" pitchFamily="34" charset="0"/>
      <p:regular r:id="rId58"/>
      <p:bold r:id="rId59"/>
    </p:embeddedFont>
    <p:embeddedFont>
      <p:font typeface="Open Sans Bold Italics" panose="020B0806030504020204" pitchFamily="34" charset="0"/>
      <p:regular r:id="rId60"/>
      <p:bold r:id="rId61"/>
      <p:italic r:id="rId62"/>
      <p:boldItalic r:id="rId63"/>
    </p:embeddedFont>
    <p:embeddedFont>
      <p:font typeface="Open Sans Italics" panose="020B0606030504020204" pitchFamily="34" charset="0"/>
      <p:regular r:id="rId64"/>
      <p:italic r:id="rId65"/>
    </p:embeddedFont>
    <p:embeddedFont>
      <p:font typeface="Public Sans" pitchFamily="2" charset="77"/>
      <p:regular r:id="rId66"/>
    </p:embeddedFont>
    <p:embeddedFont>
      <p:font typeface="Public Sans Italics" pitchFamily="2" charset="77"/>
      <p:regular r:id="rId67"/>
      <p:italic r:id="rId68"/>
    </p:embeddedFont>
    <p:embeddedFont>
      <p:font typeface="TT Interphases Mono Bold" panose="02000806030000020004" pitchFamily="2" charset="0"/>
      <p:regular r:id="rId69"/>
      <p:bold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94611" autoAdjust="0"/>
  </p:normalViewPr>
  <p:slideViewPr>
    <p:cSldViewPr>
      <p:cViewPr varScale="1">
        <p:scale>
          <a:sx n="70" d="100"/>
          <a:sy n="70" d="100"/>
        </p:scale>
        <p:origin x="20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-education-international.fr/expertises/enic-naric?langue=fr" TargetMode="External"/><Relationship Id="rId2" Type="http://schemas.openxmlformats.org/officeDocument/2006/relationships/hyperlink" Target="https://code.travail.gouv.fr/droit-du-travai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9613" y="543776"/>
            <a:ext cx="6557274" cy="3364761"/>
            <a:chOff x="0" y="0"/>
            <a:chExt cx="2349979" cy="120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9979" cy="1205854"/>
            </a:xfrm>
            <a:custGeom>
              <a:avLst/>
              <a:gdLst/>
              <a:ahLst/>
              <a:cxnLst/>
              <a:rect l="l" t="t" r="r" b="b"/>
              <a:pathLst>
                <a:path w="2349979" h="1205854">
                  <a:moveTo>
                    <a:pt x="43684" y="0"/>
                  </a:moveTo>
                  <a:lnTo>
                    <a:pt x="2306294" y="0"/>
                  </a:lnTo>
                  <a:cubicBezTo>
                    <a:pt x="2317880" y="0"/>
                    <a:pt x="2328992" y="4602"/>
                    <a:pt x="2337184" y="12795"/>
                  </a:cubicBezTo>
                  <a:cubicBezTo>
                    <a:pt x="2345376" y="20987"/>
                    <a:pt x="2349979" y="32099"/>
                    <a:pt x="2349979" y="43684"/>
                  </a:cubicBezTo>
                  <a:lnTo>
                    <a:pt x="2349979" y="1162170"/>
                  </a:lnTo>
                  <a:cubicBezTo>
                    <a:pt x="2349979" y="1186296"/>
                    <a:pt x="2330421" y="1205854"/>
                    <a:pt x="2306294" y="1205854"/>
                  </a:cubicBezTo>
                  <a:lnTo>
                    <a:pt x="43684" y="1205854"/>
                  </a:lnTo>
                  <a:cubicBezTo>
                    <a:pt x="19558" y="1205854"/>
                    <a:pt x="0" y="1186296"/>
                    <a:pt x="0" y="1162170"/>
                  </a:cubicBezTo>
                  <a:lnTo>
                    <a:pt x="0" y="43684"/>
                  </a:lnTo>
                  <a:cubicBezTo>
                    <a:pt x="0" y="19558"/>
                    <a:pt x="19558" y="0"/>
                    <a:pt x="43684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349979" cy="1177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 lang="fr-FR" noProof="0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5737461" y="9748339"/>
            <a:ext cx="1066539" cy="401285"/>
          </a:xfrm>
          <a:custGeom>
            <a:avLst/>
            <a:gdLst/>
            <a:ahLst/>
            <a:cxnLst/>
            <a:rect l="l" t="t" r="r" b="b"/>
            <a:pathLst>
              <a:path w="1066539" h="401285">
                <a:moveTo>
                  <a:pt x="0" y="0"/>
                </a:moveTo>
                <a:lnTo>
                  <a:pt x="1066539" y="0"/>
                </a:lnTo>
                <a:lnTo>
                  <a:pt x="1066539" y="401285"/>
                </a:lnTo>
                <a:lnTo>
                  <a:pt x="0" y="401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6" name="Freeform 6"/>
          <p:cNvSpPr/>
          <p:nvPr/>
        </p:nvSpPr>
        <p:spPr>
          <a:xfrm>
            <a:off x="857082" y="3353078"/>
            <a:ext cx="5845837" cy="4128622"/>
          </a:xfrm>
          <a:custGeom>
            <a:avLst/>
            <a:gdLst/>
            <a:ahLst/>
            <a:cxnLst/>
            <a:rect l="l" t="t" r="r" b="b"/>
            <a:pathLst>
              <a:path w="5845837" h="4128622">
                <a:moveTo>
                  <a:pt x="0" y="0"/>
                </a:moveTo>
                <a:lnTo>
                  <a:pt x="5845836" y="0"/>
                </a:lnTo>
                <a:lnTo>
                  <a:pt x="5845836" y="4128622"/>
                </a:lnTo>
                <a:lnTo>
                  <a:pt x="0" y="41286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rnd">
            <a:solidFill>
              <a:srgbClr val="E7F7F7"/>
            </a:solidFill>
            <a:prstDash val="solid"/>
            <a:round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7" name="Freeform 7"/>
          <p:cNvSpPr/>
          <p:nvPr/>
        </p:nvSpPr>
        <p:spPr>
          <a:xfrm>
            <a:off x="1758317" y="4117187"/>
            <a:ext cx="990885" cy="3289244"/>
          </a:xfrm>
          <a:custGeom>
            <a:avLst/>
            <a:gdLst/>
            <a:ahLst/>
            <a:cxnLst/>
            <a:rect l="l" t="t" r="r" b="b"/>
            <a:pathLst>
              <a:path w="990885" h="3289244">
                <a:moveTo>
                  <a:pt x="0" y="0"/>
                </a:moveTo>
                <a:lnTo>
                  <a:pt x="990885" y="0"/>
                </a:lnTo>
                <a:lnTo>
                  <a:pt x="990885" y="3289244"/>
                </a:lnTo>
                <a:lnTo>
                  <a:pt x="0" y="32892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8" name="Freeform 8"/>
          <p:cNvSpPr/>
          <p:nvPr/>
        </p:nvSpPr>
        <p:spPr>
          <a:xfrm>
            <a:off x="4283821" y="3990667"/>
            <a:ext cx="1343950" cy="3415764"/>
          </a:xfrm>
          <a:custGeom>
            <a:avLst/>
            <a:gdLst/>
            <a:ahLst/>
            <a:cxnLst/>
            <a:rect l="l" t="t" r="r" b="b"/>
            <a:pathLst>
              <a:path w="1343950" h="3415764">
                <a:moveTo>
                  <a:pt x="0" y="0"/>
                </a:moveTo>
                <a:lnTo>
                  <a:pt x="1343950" y="0"/>
                </a:lnTo>
                <a:lnTo>
                  <a:pt x="1343950" y="3415764"/>
                </a:lnTo>
                <a:lnTo>
                  <a:pt x="0" y="34157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9" name="Freeform 9"/>
          <p:cNvSpPr/>
          <p:nvPr/>
        </p:nvSpPr>
        <p:spPr>
          <a:xfrm>
            <a:off x="624253" y="9808106"/>
            <a:ext cx="1629507" cy="341518"/>
          </a:xfrm>
          <a:custGeom>
            <a:avLst/>
            <a:gdLst/>
            <a:ahLst/>
            <a:cxnLst/>
            <a:rect l="l" t="t" r="r" b="b"/>
            <a:pathLst>
              <a:path w="1629507" h="341518">
                <a:moveTo>
                  <a:pt x="0" y="0"/>
                </a:moveTo>
                <a:lnTo>
                  <a:pt x="1629507" y="0"/>
                </a:lnTo>
                <a:lnTo>
                  <a:pt x="1629507" y="341518"/>
                </a:lnTo>
                <a:lnTo>
                  <a:pt x="0" y="3415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743336" y="8197006"/>
            <a:ext cx="606066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9"/>
              </a:lnSpc>
              <a:spcBef>
                <a:spcPct val="0"/>
              </a:spcBef>
            </a:pPr>
            <a:r>
              <a:rPr lang="fr-FR" sz="2249" b="1" spc="-71" noProof="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EMPOWER HER - LIBÉRER LE POTENTIEL, DÉVELOPPER LES COMPÉTENCES, </a:t>
            </a:r>
          </a:p>
          <a:p>
            <a:pPr marL="0" lvl="0" indent="0" algn="ctr">
              <a:lnSpc>
                <a:spcPts val="3149"/>
              </a:lnSpc>
              <a:spcBef>
                <a:spcPct val="0"/>
              </a:spcBef>
            </a:pPr>
            <a:r>
              <a:rPr lang="fr-FR" sz="2249" b="1" spc="-71" noProof="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FAÇONNER LES CARRIÈRES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838" y="204843"/>
            <a:ext cx="7229659" cy="1536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61"/>
              </a:lnSpc>
            </a:pPr>
            <a:r>
              <a:rPr lang="fr-FR" sz="5510" spc="-385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Boîte à outils </a:t>
            </a:r>
          </a:p>
          <a:p>
            <a:pPr marL="0" lvl="0" indent="0" algn="ctr">
              <a:lnSpc>
                <a:spcPts val="6061"/>
              </a:lnSpc>
            </a:pPr>
            <a:r>
              <a:rPr lang="fr-FR" sz="5510" spc="-385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d'Intégration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3336" y="2274860"/>
            <a:ext cx="6048000" cy="409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8"/>
              </a:lnSpc>
            </a:pPr>
            <a:r>
              <a:rPr lang="fr-FR" sz="4400" spc="-164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Annexes</a:t>
            </a:r>
            <a:endParaRPr lang="fr-FR" sz="2343" spc="-164" noProof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3228C-5B52-756D-5F4F-9AAEF1CC8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A7B7DD-4CED-E880-E141-00574E75D0B5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1B7D174-2F1F-D695-8CD4-D34FC79A0180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7C8B64A-831D-D65A-F65B-6B72E22D3B57}"/>
              </a:ext>
            </a:extLst>
          </p:cNvPr>
          <p:cNvSpPr txBox="1"/>
          <p:nvPr/>
        </p:nvSpPr>
        <p:spPr>
          <a:xfrm>
            <a:off x="0" y="2527300"/>
            <a:ext cx="7556500" cy="1133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92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FAC175"/>
                </a:solidFill>
                <a:latin typeface="Open Sans Bold"/>
                <a:ea typeface="Open Sans Bold"/>
                <a:cs typeface="Open Sans Bold"/>
              </a:rPr>
              <a:t>3</a:t>
            </a:r>
            <a:endParaRPr lang="en-US" sz="7500" b="1" i="0" u="none" strike="noStrike" kern="1200" cap="none" baseline="0" dirty="0">
              <a:solidFill>
                <a:srgbClr val="FAC17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BB957E75-59F6-E859-9C3E-9ECCD7AD22BF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6F3BAAC-2890-8955-514C-41E2B1C56FEB}"/>
              </a:ext>
            </a:extLst>
          </p:cNvPr>
          <p:cNvSpPr/>
          <p:nvPr/>
        </p:nvSpPr>
        <p:spPr>
          <a:xfrm>
            <a:off x="2902269" y="-51727"/>
            <a:ext cx="3024003" cy="65763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641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259065" y="4465734"/>
            <a:ext cx="7027036" cy="1876349"/>
            <a:chOff x="0" y="0"/>
            <a:chExt cx="2518331" cy="6724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8331" cy="672441"/>
            </a:xfrm>
            <a:custGeom>
              <a:avLst/>
              <a:gdLst/>
              <a:ahLst/>
              <a:cxnLst/>
              <a:rect l="l" t="t" r="r" b="b"/>
              <a:pathLst>
                <a:path w="2518331" h="672441">
                  <a:moveTo>
                    <a:pt x="40764" y="0"/>
                  </a:moveTo>
                  <a:lnTo>
                    <a:pt x="2477567" y="0"/>
                  </a:lnTo>
                  <a:cubicBezTo>
                    <a:pt x="2488378" y="0"/>
                    <a:pt x="2498747" y="4295"/>
                    <a:pt x="2506391" y="11940"/>
                  </a:cubicBezTo>
                  <a:cubicBezTo>
                    <a:pt x="2514036" y="19584"/>
                    <a:pt x="2518331" y="29953"/>
                    <a:pt x="2518331" y="40764"/>
                  </a:cubicBezTo>
                  <a:lnTo>
                    <a:pt x="2518331" y="631677"/>
                  </a:lnTo>
                  <a:cubicBezTo>
                    <a:pt x="2518331" y="654191"/>
                    <a:pt x="2500080" y="672441"/>
                    <a:pt x="2477567" y="672441"/>
                  </a:cubicBezTo>
                  <a:lnTo>
                    <a:pt x="40764" y="672441"/>
                  </a:lnTo>
                  <a:cubicBezTo>
                    <a:pt x="29953" y="672441"/>
                    <a:pt x="19584" y="668146"/>
                    <a:pt x="11940" y="660502"/>
                  </a:cubicBezTo>
                  <a:cubicBezTo>
                    <a:pt x="4295" y="652857"/>
                    <a:pt x="0" y="642488"/>
                    <a:pt x="0" y="631677"/>
                  </a:cubicBezTo>
                  <a:lnTo>
                    <a:pt x="0" y="40764"/>
                  </a:lnTo>
                  <a:cubicBezTo>
                    <a:pt x="0" y="18251"/>
                    <a:pt x="18251" y="0"/>
                    <a:pt x="40764" y="0"/>
                  </a:cubicBezTo>
                  <a:close/>
                </a:path>
              </a:pathLst>
            </a:custGeom>
            <a:solidFill>
              <a:srgbClr val="E6DBF0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518331" cy="701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91228" y="4632270"/>
            <a:ext cx="6179847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Droit légal au travail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Où et comment les employeurs peuvent vérifier le </a:t>
            </a:r>
            <a:r>
              <a:rPr lang="en-US" sz="1399" u="sng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2" tooltip="https://code.travail.gouv.fr/droit-du-travail"/>
              </a:rPr>
              <a:t>droit au travail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Documents requis par la loi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Ce que les employeurs sont légalement autorisés à demander — et ce qu'ils doivent éviter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Sources officielles d'orientation ou services de conseil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59065" y="6783241"/>
            <a:ext cx="7027036" cy="2083901"/>
            <a:chOff x="0" y="0"/>
            <a:chExt cx="2518331" cy="7468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18331" cy="746823"/>
            </a:xfrm>
            <a:custGeom>
              <a:avLst/>
              <a:gdLst/>
              <a:ahLst/>
              <a:cxnLst/>
              <a:rect l="l" t="t" r="r" b="b"/>
              <a:pathLst>
                <a:path w="2518331" h="746823">
                  <a:moveTo>
                    <a:pt x="40764" y="0"/>
                  </a:moveTo>
                  <a:lnTo>
                    <a:pt x="2477567" y="0"/>
                  </a:lnTo>
                  <a:cubicBezTo>
                    <a:pt x="2488378" y="0"/>
                    <a:pt x="2498747" y="4295"/>
                    <a:pt x="2506391" y="11940"/>
                  </a:cubicBezTo>
                  <a:cubicBezTo>
                    <a:pt x="2514036" y="19584"/>
                    <a:pt x="2518331" y="29953"/>
                    <a:pt x="2518331" y="40764"/>
                  </a:cubicBezTo>
                  <a:lnTo>
                    <a:pt x="2518331" y="706059"/>
                  </a:lnTo>
                  <a:cubicBezTo>
                    <a:pt x="2518331" y="728572"/>
                    <a:pt x="2500080" y="746823"/>
                    <a:pt x="2477567" y="746823"/>
                  </a:cubicBezTo>
                  <a:lnTo>
                    <a:pt x="40764" y="746823"/>
                  </a:lnTo>
                  <a:cubicBezTo>
                    <a:pt x="29953" y="746823"/>
                    <a:pt x="19584" y="742528"/>
                    <a:pt x="11940" y="734884"/>
                  </a:cubicBezTo>
                  <a:cubicBezTo>
                    <a:pt x="4295" y="727239"/>
                    <a:pt x="0" y="716870"/>
                    <a:pt x="0" y="706059"/>
                  </a:cubicBezTo>
                  <a:lnTo>
                    <a:pt x="0" y="40764"/>
                  </a:lnTo>
                  <a:cubicBezTo>
                    <a:pt x="0" y="18251"/>
                    <a:pt x="18251" y="0"/>
                    <a:pt x="40764" y="0"/>
                  </a:cubicBezTo>
                  <a:close/>
                </a:path>
              </a:pathLst>
            </a:custGeom>
            <a:solidFill>
              <a:srgbClr val="FFFFFE"/>
            </a:solidFill>
            <a:ln w="38100" cap="rnd">
              <a:solidFill>
                <a:srgbClr val="464646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518331" cy="775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2659" y="6884111"/>
            <a:ext cx="6179847" cy="172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</a:pPr>
            <a:r>
              <a:rPr lang="en-US" sz="13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Principes de bonnes pratiques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Utiliser des sources officielles et vérifiées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Éviter de demander aux employés d’« expliquer le système ».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Communiquer les exigences de manière transparente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Prévoir suffisamment de temps pour les procédures administratives.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En cas de doute, demander des éclaircissements aux autorités compétentes.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539863" y="603370"/>
            <a:ext cx="9906840" cy="833023"/>
            <a:chOff x="0" y="-19050"/>
            <a:chExt cx="3550388" cy="298537"/>
          </a:xfrm>
        </p:grpSpPr>
        <p:sp>
          <p:nvSpPr>
            <p:cNvPr id="16" name="Freeform 16"/>
            <p:cNvSpPr/>
            <p:nvPr/>
          </p:nvSpPr>
          <p:spPr>
            <a:xfrm>
              <a:off x="193474" y="0"/>
              <a:ext cx="2708080" cy="279487"/>
            </a:xfrm>
            <a:custGeom>
              <a:avLst/>
              <a:gdLst/>
              <a:ahLst/>
              <a:cxnLst/>
              <a:rect l="l" t="t" r="r" b="b"/>
              <a:pathLst>
                <a:path w="3550388" h="279487">
                  <a:moveTo>
                    <a:pt x="28914" y="0"/>
                  </a:moveTo>
                  <a:lnTo>
                    <a:pt x="3521473" y="0"/>
                  </a:lnTo>
                  <a:cubicBezTo>
                    <a:pt x="3537442" y="0"/>
                    <a:pt x="3550388" y="12945"/>
                    <a:pt x="3550388" y="28914"/>
                  </a:cubicBezTo>
                  <a:lnTo>
                    <a:pt x="3550388" y="250572"/>
                  </a:lnTo>
                  <a:cubicBezTo>
                    <a:pt x="3550388" y="258241"/>
                    <a:pt x="3547341" y="265595"/>
                    <a:pt x="3541919" y="271018"/>
                  </a:cubicBezTo>
                  <a:cubicBezTo>
                    <a:pt x="3536496" y="276440"/>
                    <a:pt x="3529142" y="279487"/>
                    <a:pt x="3521473" y="279487"/>
                  </a:cubicBezTo>
                  <a:lnTo>
                    <a:pt x="28914" y="279487"/>
                  </a:lnTo>
                  <a:cubicBezTo>
                    <a:pt x="12945" y="279487"/>
                    <a:pt x="0" y="266541"/>
                    <a:pt x="0" y="250572"/>
                  </a:cubicBezTo>
                  <a:lnTo>
                    <a:pt x="0" y="28914"/>
                  </a:lnTo>
                  <a:cubicBezTo>
                    <a:pt x="0" y="12945"/>
                    <a:pt x="12945" y="0"/>
                    <a:pt x="28914" y="0"/>
                  </a:cubicBezTo>
                  <a:close/>
                </a:path>
              </a:pathLst>
            </a:custGeom>
            <a:solidFill>
              <a:srgbClr val="8B75A7"/>
            </a:solidFill>
            <a:ln w="38100" cap="rnd">
              <a:solidFill>
                <a:srgbClr val="E6DBF0"/>
              </a:solidFill>
              <a:prstDash val="solid"/>
              <a:round/>
            </a:ln>
          </p:spPr>
          <p:txBody>
            <a:bodyPr/>
            <a:lstStyle/>
            <a:p>
              <a:endParaRPr lang="en-CY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550388" cy="298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59065" y="857547"/>
            <a:ext cx="5019968" cy="33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r>
              <a:rPr lang="en-US" sz="1999" b="1">
                <a:solidFill>
                  <a:srgbClr val="FFFF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Contenu suggéré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148847" y="856731"/>
            <a:ext cx="1310306" cy="379456"/>
            <a:chOff x="0" y="0"/>
            <a:chExt cx="469584" cy="13598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9584" cy="135988"/>
            </a:xfrm>
            <a:custGeom>
              <a:avLst/>
              <a:gdLst/>
              <a:ahLst/>
              <a:cxnLst/>
              <a:rect l="l" t="t" r="r" b="b"/>
              <a:pathLst>
                <a:path w="469584" h="135988">
                  <a:moveTo>
                    <a:pt x="67994" y="0"/>
                  </a:moveTo>
                  <a:lnTo>
                    <a:pt x="401590" y="0"/>
                  </a:lnTo>
                  <a:cubicBezTo>
                    <a:pt x="439142" y="0"/>
                    <a:pt x="469584" y="30442"/>
                    <a:pt x="469584" y="67994"/>
                  </a:cubicBezTo>
                  <a:lnTo>
                    <a:pt x="469584" y="67994"/>
                  </a:lnTo>
                  <a:cubicBezTo>
                    <a:pt x="469584" y="86027"/>
                    <a:pt x="462420" y="103322"/>
                    <a:pt x="449669" y="116073"/>
                  </a:cubicBezTo>
                  <a:cubicBezTo>
                    <a:pt x="436918" y="128825"/>
                    <a:pt x="419623" y="135988"/>
                    <a:pt x="401590" y="135988"/>
                  </a:cubicBezTo>
                  <a:lnTo>
                    <a:pt x="67994" y="135988"/>
                  </a:lnTo>
                  <a:cubicBezTo>
                    <a:pt x="49961" y="135988"/>
                    <a:pt x="32666" y="128825"/>
                    <a:pt x="19915" y="116073"/>
                  </a:cubicBezTo>
                  <a:cubicBezTo>
                    <a:pt x="7164" y="103322"/>
                    <a:pt x="0" y="86027"/>
                    <a:pt x="0" y="67994"/>
                  </a:cubicBezTo>
                  <a:lnTo>
                    <a:pt x="0" y="67994"/>
                  </a:lnTo>
                  <a:cubicBezTo>
                    <a:pt x="0" y="49961"/>
                    <a:pt x="7164" y="32666"/>
                    <a:pt x="19915" y="19915"/>
                  </a:cubicBezTo>
                  <a:cubicBezTo>
                    <a:pt x="32666" y="7164"/>
                    <a:pt x="49961" y="0"/>
                    <a:pt x="67994" y="0"/>
                  </a:cubicBezTo>
                  <a:close/>
                </a:path>
              </a:pathLst>
            </a:custGeom>
            <a:solidFill>
              <a:srgbClr val="8B75A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469584" cy="155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099"/>
                </a:lnSpc>
              </a:pPr>
              <a:r>
                <a:rPr lang="en-US" sz="1499">
                  <a:solidFill>
                    <a:srgbClr val="EFAB80"/>
                  </a:solidFill>
                  <a:latin typeface="Open Sans"/>
                  <a:ea typeface="Open Sans"/>
                  <a:cs typeface="Open Sans"/>
                  <a:sym typeface="Open Sans"/>
                </a:rPr>
                <a:t>Partageable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474150" y="780377"/>
            <a:ext cx="1985003" cy="532165"/>
            <a:chOff x="0" y="0"/>
            <a:chExt cx="711380" cy="1907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11380" cy="190716"/>
            </a:xfrm>
            <a:custGeom>
              <a:avLst/>
              <a:gdLst/>
              <a:ahLst/>
              <a:cxnLst/>
              <a:rect l="l" t="t" r="r" b="b"/>
              <a:pathLst>
                <a:path w="711380" h="190716">
                  <a:moveTo>
                    <a:pt x="95358" y="0"/>
                  </a:moveTo>
                  <a:lnTo>
                    <a:pt x="616022" y="0"/>
                  </a:lnTo>
                  <a:cubicBezTo>
                    <a:pt x="668687" y="0"/>
                    <a:pt x="711380" y="42693"/>
                    <a:pt x="711380" y="95358"/>
                  </a:cubicBezTo>
                  <a:lnTo>
                    <a:pt x="711380" y="95358"/>
                  </a:lnTo>
                  <a:cubicBezTo>
                    <a:pt x="711380" y="120648"/>
                    <a:pt x="701334" y="144903"/>
                    <a:pt x="683451" y="162786"/>
                  </a:cubicBezTo>
                  <a:cubicBezTo>
                    <a:pt x="665568" y="180669"/>
                    <a:pt x="641313" y="190716"/>
                    <a:pt x="616022" y="190716"/>
                  </a:cubicBezTo>
                  <a:lnTo>
                    <a:pt x="95358" y="190716"/>
                  </a:lnTo>
                  <a:cubicBezTo>
                    <a:pt x="42693" y="190716"/>
                    <a:pt x="0" y="148023"/>
                    <a:pt x="0" y="95358"/>
                  </a:cubicBezTo>
                  <a:lnTo>
                    <a:pt x="0" y="95358"/>
                  </a:lnTo>
                  <a:cubicBezTo>
                    <a:pt x="0" y="42693"/>
                    <a:pt x="42693" y="0"/>
                    <a:pt x="953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711380" cy="209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France/ </a:t>
              </a:r>
            </a:p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Pyrénées Atlantiques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59065" y="2395877"/>
            <a:ext cx="7027036" cy="1793632"/>
            <a:chOff x="0" y="0"/>
            <a:chExt cx="2518331" cy="64279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18331" cy="642797"/>
            </a:xfrm>
            <a:custGeom>
              <a:avLst/>
              <a:gdLst/>
              <a:ahLst/>
              <a:cxnLst/>
              <a:rect l="l" t="t" r="r" b="b"/>
              <a:pathLst>
                <a:path w="2518331" h="642797">
                  <a:moveTo>
                    <a:pt x="40764" y="0"/>
                  </a:moveTo>
                  <a:lnTo>
                    <a:pt x="2477567" y="0"/>
                  </a:lnTo>
                  <a:cubicBezTo>
                    <a:pt x="2488378" y="0"/>
                    <a:pt x="2498747" y="4295"/>
                    <a:pt x="2506391" y="11940"/>
                  </a:cubicBezTo>
                  <a:cubicBezTo>
                    <a:pt x="2514036" y="19584"/>
                    <a:pt x="2518331" y="29953"/>
                    <a:pt x="2518331" y="40764"/>
                  </a:cubicBezTo>
                  <a:lnTo>
                    <a:pt x="2518331" y="602033"/>
                  </a:lnTo>
                  <a:cubicBezTo>
                    <a:pt x="2518331" y="624546"/>
                    <a:pt x="2500080" y="642797"/>
                    <a:pt x="2477567" y="642797"/>
                  </a:cubicBezTo>
                  <a:lnTo>
                    <a:pt x="40764" y="642797"/>
                  </a:lnTo>
                  <a:cubicBezTo>
                    <a:pt x="29953" y="642797"/>
                    <a:pt x="19584" y="638502"/>
                    <a:pt x="11940" y="630858"/>
                  </a:cubicBezTo>
                  <a:cubicBezTo>
                    <a:pt x="4295" y="623213"/>
                    <a:pt x="0" y="612844"/>
                    <a:pt x="0" y="602033"/>
                  </a:cubicBezTo>
                  <a:lnTo>
                    <a:pt x="0" y="40764"/>
                  </a:lnTo>
                  <a:cubicBezTo>
                    <a:pt x="0" y="18251"/>
                    <a:pt x="18251" y="0"/>
                    <a:pt x="40764" y="0"/>
                  </a:cubicBezTo>
                  <a:close/>
                </a:path>
              </a:pathLst>
            </a:custGeom>
            <a:solidFill>
              <a:srgbClr val="FFFFFE"/>
            </a:solidFill>
            <a:ln w="38100" cap="rnd">
              <a:solidFill>
                <a:srgbClr val="464646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2518331" cy="671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91228" y="2562413"/>
            <a:ext cx="6402791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en-US" sz="13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Reconnaissance des qualifications</a:t>
            </a:r>
          </a:p>
          <a:p>
            <a:pPr marL="302259" lvl="1" indent="-151129" algn="just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Autorité nationale chargée de la reconnaissance des qualifications (</a:t>
            </a:r>
            <a:r>
              <a:rPr lang="en-US" sz="1399" u="sng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  <a:hlinkClick r:id="rId3" tooltip="https://www.france-education-international.fr/expertises/enic-naric?langue=fr"/>
              </a:rPr>
              <a:t>ENIC-NARIC</a:t>
            </a:r>
            <a:r>
              <a:rPr lang="en-US" sz="13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302259" lvl="1" indent="-151129" algn="just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Professions réglementées et professions non réglementées</a:t>
            </a:r>
          </a:p>
          <a:p>
            <a:pPr marL="302259" lvl="1" indent="-151129" algn="just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Quand une reconnaissance formelle est requise et quand elle ne l'est pas</a:t>
            </a:r>
          </a:p>
          <a:p>
            <a:pPr marL="302259" lvl="1" indent="-151129" algn="just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Sites Web officiels ou points de contact pour la vérification</a:t>
            </a:r>
          </a:p>
        </p:txBody>
      </p:sp>
      <p:sp>
        <p:nvSpPr>
          <p:cNvPr id="29" name="Freeform 29"/>
          <p:cNvSpPr/>
          <p:nvPr/>
        </p:nvSpPr>
        <p:spPr>
          <a:xfrm>
            <a:off x="6460686" y="2080824"/>
            <a:ext cx="872943" cy="630106"/>
          </a:xfrm>
          <a:custGeom>
            <a:avLst/>
            <a:gdLst/>
            <a:ahLst/>
            <a:cxnLst/>
            <a:rect l="l" t="t" r="r" b="b"/>
            <a:pathLst>
              <a:path w="872943" h="630106">
                <a:moveTo>
                  <a:pt x="0" y="0"/>
                </a:moveTo>
                <a:lnTo>
                  <a:pt x="872942" y="0"/>
                </a:lnTo>
                <a:lnTo>
                  <a:pt x="872942" y="630106"/>
                </a:lnTo>
                <a:lnTo>
                  <a:pt x="0" y="6301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0" name="TextBox 30"/>
          <p:cNvSpPr txBox="1"/>
          <p:nvPr/>
        </p:nvSpPr>
        <p:spPr>
          <a:xfrm>
            <a:off x="167765" y="1573326"/>
            <a:ext cx="7209635" cy="38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95"/>
              </a:lnSpc>
              <a:spcBef>
                <a:spcPct val="0"/>
              </a:spcBef>
            </a:pPr>
            <a:r>
              <a:rPr lang="en-US" sz="1139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Cette présentation générale offre un point de départ structuré, avec des liens vers des sources fiables et officielles. Elle ne remplace pas un avis juridique, mais contribue à une prise de décision éclairée et transparente.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93802" y="9916950"/>
            <a:ext cx="4172396" cy="16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2"/>
              </a:lnSpc>
              <a:spcBef>
                <a:spcPct val="0"/>
              </a:spcBef>
            </a:pPr>
            <a:r>
              <a:rPr lang="en-US" sz="987" b="1" u="none" strike="noStrike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Conseils aux employeurs pour un recrutement éclairé et équitable</a:t>
            </a:r>
          </a:p>
        </p:txBody>
      </p:sp>
      <p:sp>
        <p:nvSpPr>
          <p:cNvPr id="32" name="Freeform 2">
            <a:extLst>
              <a:ext uri="{FF2B5EF4-FFF2-40B4-BE49-F238E27FC236}">
                <a16:creationId xmlns:a16="http://schemas.microsoft.com/office/drawing/2014/main" id="{349E486E-489E-F251-A8B0-4DDE0DE2D00C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 dirty="0"/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19A9F34D-8C30-9B5A-CE6C-573FD6F93E4F}"/>
              </a:ext>
            </a:extLst>
          </p:cNvPr>
          <p:cNvSpPr/>
          <p:nvPr/>
        </p:nvSpPr>
        <p:spPr>
          <a:xfrm>
            <a:off x="2902269" y="-18750"/>
            <a:ext cx="3024000" cy="62465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56802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6E4BCB98-8E00-3059-C9A9-1CE10DF7E6FC}"/>
              </a:ext>
            </a:extLst>
          </p:cNvPr>
          <p:cNvGrpSpPr/>
          <p:nvPr/>
        </p:nvGrpSpPr>
        <p:grpSpPr>
          <a:xfrm flipV="1">
            <a:off x="-1" y="10475607"/>
            <a:ext cx="6897157" cy="45719"/>
            <a:chOff x="0" y="0"/>
            <a:chExt cx="2709333" cy="26991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24B301E9-CCFE-358F-47B8-20CBE1B45EB7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3B6CEC98-8963-49FF-CEC1-143D1013BAA1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9B4F296-504B-E5EC-6BC8-5636EC5AA210}"/>
              </a:ext>
            </a:extLst>
          </p:cNvPr>
          <p:cNvSpPr txBox="1"/>
          <p:nvPr/>
        </p:nvSpPr>
        <p:spPr>
          <a:xfrm>
            <a:off x="0" y="2636251"/>
            <a:ext cx="7556500" cy="1141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8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dirty="0" err="1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68BFBD"/>
                </a:solidFill>
                <a:uFillTx/>
                <a:latin typeface="Open Sans Bold"/>
                <a:ea typeface="Open Sans Bold"/>
                <a:cs typeface="Open Sans Bold"/>
              </a:rPr>
              <a:t> 4</a:t>
            </a:r>
            <a:endParaRPr lang="en-US" sz="7500" b="1" i="0" u="none" strike="noStrike" kern="1200" cap="none" baseline="0" dirty="0">
              <a:solidFill>
                <a:srgbClr val="68BFBD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C57EC1D-E45A-689C-1398-3C0873555D97}"/>
              </a:ext>
            </a:extLst>
          </p:cNvPr>
          <p:cNvSpPr txBox="1"/>
          <p:nvPr/>
        </p:nvSpPr>
        <p:spPr>
          <a:xfrm>
            <a:off x="417277" y="6619679"/>
            <a:ext cx="6725448" cy="1411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B9C77908-18A1-2628-FCFC-3F530BEE6667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A3522778-FCAA-9D04-E493-E6CE821976F8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" name="Group 5"/>
          <p:cNvGrpSpPr/>
          <p:nvPr/>
        </p:nvGrpSpPr>
        <p:grpSpPr>
          <a:xfrm>
            <a:off x="1" y="10392479"/>
            <a:ext cx="6897156" cy="45719"/>
            <a:chOff x="0" y="0"/>
            <a:chExt cx="2709333" cy="26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903008" y="6682047"/>
            <a:ext cx="1743923" cy="3718495"/>
          </a:xfrm>
          <a:custGeom>
            <a:avLst/>
            <a:gdLst/>
            <a:ahLst/>
            <a:cxnLst/>
            <a:rect l="l" t="t" r="r" b="b"/>
            <a:pathLst>
              <a:path w="1743923" h="3718495">
                <a:moveTo>
                  <a:pt x="0" y="0"/>
                </a:moveTo>
                <a:lnTo>
                  <a:pt x="1743923" y="0"/>
                </a:lnTo>
                <a:lnTo>
                  <a:pt x="1743923" y="3718495"/>
                </a:lnTo>
                <a:lnTo>
                  <a:pt x="0" y="3718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8" r="-108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9" name="Group 9"/>
          <p:cNvGrpSpPr/>
          <p:nvPr/>
        </p:nvGrpSpPr>
        <p:grpSpPr>
          <a:xfrm>
            <a:off x="409975" y="6032054"/>
            <a:ext cx="4313749" cy="2494800"/>
            <a:chOff x="0" y="0"/>
            <a:chExt cx="724664" cy="419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4664" cy="419100"/>
            </a:xfrm>
            <a:custGeom>
              <a:avLst/>
              <a:gdLst/>
              <a:ahLst/>
              <a:cxnLst/>
              <a:rect l="l" t="t" r="r" b="b"/>
              <a:pathLst>
                <a:path w="724664" h="419100">
                  <a:moveTo>
                    <a:pt x="26640" y="0"/>
                  </a:moveTo>
                  <a:lnTo>
                    <a:pt x="698024" y="0"/>
                  </a:lnTo>
                  <a:cubicBezTo>
                    <a:pt x="705089" y="0"/>
                    <a:pt x="711865" y="2807"/>
                    <a:pt x="716861" y="7803"/>
                  </a:cubicBezTo>
                  <a:cubicBezTo>
                    <a:pt x="721857" y="12799"/>
                    <a:pt x="724664" y="19575"/>
                    <a:pt x="724664" y="26640"/>
                  </a:cubicBezTo>
                  <a:lnTo>
                    <a:pt x="724664" y="392460"/>
                  </a:lnTo>
                  <a:cubicBezTo>
                    <a:pt x="724664" y="399525"/>
                    <a:pt x="721857" y="406301"/>
                    <a:pt x="716861" y="411297"/>
                  </a:cubicBezTo>
                  <a:cubicBezTo>
                    <a:pt x="711865" y="416293"/>
                    <a:pt x="705089" y="419100"/>
                    <a:pt x="698024" y="419100"/>
                  </a:cubicBezTo>
                  <a:lnTo>
                    <a:pt x="26640" y="419100"/>
                  </a:lnTo>
                  <a:cubicBezTo>
                    <a:pt x="19575" y="419100"/>
                    <a:pt x="12799" y="416293"/>
                    <a:pt x="7803" y="411297"/>
                  </a:cubicBezTo>
                  <a:cubicBezTo>
                    <a:pt x="2807" y="406301"/>
                    <a:pt x="0" y="399525"/>
                    <a:pt x="0" y="392460"/>
                  </a:cubicBezTo>
                  <a:lnTo>
                    <a:pt x="0" y="26640"/>
                  </a:lnTo>
                  <a:cubicBezTo>
                    <a:pt x="0" y="19575"/>
                    <a:pt x="2807" y="12799"/>
                    <a:pt x="7803" y="7803"/>
                  </a:cubicBezTo>
                  <a:cubicBezTo>
                    <a:pt x="12799" y="2807"/>
                    <a:pt x="19575" y="0"/>
                    <a:pt x="26640" y="0"/>
                  </a:cubicBezTo>
                  <a:close/>
                </a:path>
              </a:pathLst>
            </a:custGeom>
            <a:solidFill>
              <a:srgbClr val="D7EAEA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724664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388"/>
                </a:lnSpc>
              </a:pPr>
              <a:r>
                <a:rPr lang="en-US" sz="1200" i="1" spc="-45">
                  <a:solidFill>
                    <a:srgbClr val="37325F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[Facultatif : Ajouter une image des valeurs ou de l’équipe]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47911" y="1523300"/>
            <a:ext cx="6882191" cy="291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387"/>
              </a:lnSpc>
            </a:pPr>
            <a:r>
              <a:rPr lang="en-US" sz="1199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[Message de bienvenue]</a:t>
            </a: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r>
              <a:rPr lang="en-US" sz="1199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À propos de l'organisation</a:t>
            </a:r>
          </a:p>
          <a:p>
            <a:pPr marL="0" lvl="0" indent="0" algn="just">
              <a:lnSpc>
                <a:spcPts val="2387"/>
              </a:lnSpc>
            </a:pPr>
            <a:r>
              <a:rPr lang="en-US" sz="1199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[Texte]</a:t>
            </a: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endParaRPr lang="en-US" sz="1199" i="1" spc="-45">
              <a:solidFill>
                <a:srgbClr val="464646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marL="0" lvl="0" indent="0" algn="just">
              <a:lnSpc>
                <a:spcPts val="2387"/>
              </a:lnSpc>
            </a:pPr>
            <a:r>
              <a:rPr lang="en-US" sz="1199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Nos valeurs et nos méthodes de travail</a:t>
            </a:r>
          </a:p>
          <a:p>
            <a:pPr marL="259080" lvl="1" indent="-129540" algn="l">
              <a:lnSpc>
                <a:spcPts val="2387"/>
              </a:lnSpc>
              <a:buFont typeface="Arial"/>
              <a:buChar char="•"/>
            </a:pPr>
            <a:r>
              <a:rPr lang="en-US" sz="1199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[Liste des valeurs]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8886" y="696594"/>
            <a:ext cx="6382911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 spc="-224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Bienvenue dans notre équipe 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39527" y="1101018"/>
            <a:ext cx="6264473" cy="537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Votre rôle et votre équipe</a:t>
            </a:r>
          </a:p>
          <a:p>
            <a:pPr marL="0" lvl="0" indent="0" algn="just">
              <a:lnSpc>
                <a:spcPts val="2088"/>
              </a:lnSpc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Intitulé du poste: </a:t>
            </a:r>
          </a:p>
          <a:p>
            <a:pPr marL="0" lvl="0" indent="0" algn="just">
              <a:lnSpc>
                <a:spcPts val="2088"/>
              </a:lnSpc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Département: </a:t>
            </a:r>
          </a:p>
          <a:p>
            <a:pPr marL="0" lvl="0" indent="0" algn="just">
              <a:lnSpc>
                <a:spcPts val="2088"/>
              </a:lnSpc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Responsable hiérarchique : </a:t>
            </a:r>
          </a:p>
          <a:p>
            <a:pPr marL="0" lvl="0" indent="0" algn="just">
              <a:lnSpc>
                <a:spcPts val="2088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Membres de l'équipe :</a:t>
            </a: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</a:p>
          <a:p>
            <a:pPr marL="0" lvl="0" indent="0" algn="just">
              <a:lnSpc>
                <a:spcPts val="2088"/>
              </a:lnSpc>
            </a:pPr>
            <a:endParaRPr lang="en-US" sz="1200" b="1" spc="-45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Rôle principal : </a:t>
            </a: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– </a:t>
            </a:r>
          </a:p>
          <a:p>
            <a:pPr marL="0" lvl="0" indent="0" algn="just">
              <a:lnSpc>
                <a:spcPts val="2088"/>
              </a:lnSpc>
            </a:pPr>
            <a:endParaRPr lang="en-US" sz="1200" b="1" spc="-45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2088"/>
              </a:lnSpc>
            </a:pPr>
            <a:endParaRPr lang="en-US" sz="1200" b="1" spc="-45">
              <a:solidFill>
                <a:srgbClr val="46464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2088"/>
              </a:lnSpc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Comment nous vous soutenons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b="1" spc="-45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Directeur</a:t>
            </a:r>
          </a:p>
          <a:p>
            <a:pPr algn="l">
              <a:lnSpc>
                <a:spcPts val="2088"/>
              </a:lnSpc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 et type de soutien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b="1" i="1" spc="-45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Contact RH</a:t>
            </a:r>
          </a:p>
          <a:p>
            <a:pPr algn="l">
              <a:lnSpc>
                <a:spcPts val="2088"/>
              </a:lnSpc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 et type de soutien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b="1" i="1" spc="-45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Parrain ou Marraine</a:t>
            </a:r>
          </a:p>
          <a:p>
            <a:pPr algn="l">
              <a:lnSpc>
                <a:spcPts val="2088"/>
              </a:lnSpc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 et type de soutien</a:t>
            </a:r>
          </a:p>
          <a:p>
            <a:pPr marL="259080" lvl="1" indent="-129540" algn="just">
              <a:lnSpc>
                <a:spcPts val="2088"/>
              </a:lnSpc>
              <a:buFont typeface="Arial"/>
              <a:buChar char="•"/>
            </a:pPr>
            <a:r>
              <a:rPr lang="en-US" sz="1200" b="1" i="1" spc="-45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Mentor</a:t>
            </a:r>
          </a:p>
          <a:p>
            <a:pPr algn="l">
              <a:lnSpc>
                <a:spcPts val="2088"/>
              </a:lnSpc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Nom et type de soutien</a:t>
            </a: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64999C51-1DB2-317B-6FD9-7104677DEE11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0E1A048-02CE-D6C4-2529-00D5607F0C43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3792FC2C-B9FD-CCA0-1F0A-B56E5B2FEE5B}"/>
              </a:ext>
            </a:extLst>
          </p:cNvPr>
          <p:cNvGrpSpPr/>
          <p:nvPr/>
        </p:nvGrpSpPr>
        <p:grpSpPr>
          <a:xfrm>
            <a:off x="1" y="10392479"/>
            <a:ext cx="6897156" cy="45719"/>
            <a:chOff x="0" y="0"/>
            <a:chExt cx="2709333" cy="2699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EC9F3EA-305F-E90C-7DD9-4DDC1D02869C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347AE2F9-7B4D-73FB-A1E6-DCFDA2F59DD3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5214F-4C4A-9F80-42E3-0956FD766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9FDE94E-9E67-E92D-C8C9-0F5460040AB9}"/>
              </a:ext>
            </a:extLst>
          </p:cNvPr>
          <p:cNvSpPr txBox="1"/>
          <p:nvPr/>
        </p:nvSpPr>
        <p:spPr>
          <a:xfrm>
            <a:off x="0" y="2636251"/>
            <a:ext cx="7556500" cy="1141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8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dirty="0" err="1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68BFBD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5</a:t>
            </a:r>
            <a:endParaRPr lang="en-US" sz="7500" b="1" i="0" u="none" strike="noStrike" kern="1200" cap="none" baseline="0" dirty="0">
              <a:solidFill>
                <a:srgbClr val="68BFBD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92073454-DF5D-77AD-08F2-C8A25EBA6AC0}"/>
              </a:ext>
            </a:extLst>
          </p:cNvPr>
          <p:cNvSpPr txBox="1"/>
          <p:nvPr/>
        </p:nvSpPr>
        <p:spPr>
          <a:xfrm>
            <a:off x="417277" y="6619679"/>
            <a:ext cx="6725448" cy="1411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408B229-BBA6-3D9F-4BFD-22B2738607AD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D74A62C-DAB4-3EBA-6045-175C122654B9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49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263" y="4121644"/>
            <a:ext cx="3653956" cy="1952057"/>
            <a:chOff x="0" y="0"/>
            <a:chExt cx="4871941" cy="260274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871941" cy="2602743"/>
              <a:chOff x="0" y="0"/>
              <a:chExt cx="1309495" cy="69957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09495" cy="699573"/>
              </a:xfrm>
              <a:custGeom>
                <a:avLst/>
                <a:gdLst/>
                <a:ahLst/>
                <a:cxnLst/>
                <a:rect l="l" t="t" r="r" b="b"/>
                <a:pathLst>
                  <a:path w="1309495" h="699573">
                    <a:moveTo>
                      <a:pt x="78395" y="0"/>
                    </a:moveTo>
                    <a:lnTo>
                      <a:pt x="1231101" y="0"/>
                    </a:lnTo>
                    <a:cubicBezTo>
                      <a:pt x="1251892" y="0"/>
                      <a:pt x="1271832" y="8259"/>
                      <a:pt x="1286534" y="22961"/>
                    </a:cubicBezTo>
                    <a:cubicBezTo>
                      <a:pt x="1301236" y="37663"/>
                      <a:pt x="1309495" y="57603"/>
                      <a:pt x="1309495" y="78395"/>
                    </a:cubicBezTo>
                    <a:lnTo>
                      <a:pt x="1309495" y="621179"/>
                    </a:lnTo>
                    <a:cubicBezTo>
                      <a:pt x="1309495" y="641970"/>
                      <a:pt x="1301236" y="661910"/>
                      <a:pt x="1286534" y="676612"/>
                    </a:cubicBezTo>
                    <a:cubicBezTo>
                      <a:pt x="1271832" y="691314"/>
                      <a:pt x="1251892" y="699573"/>
                      <a:pt x="1231101" y="699573"/>
                    </a:cubicBezTo>
                    <a:lnTo>
                      <a:pt x="78395" y="699573"/>
                    </a:lnTo>
                    <a:cubicBezTo>
                      <a:pt x="57603" y="699573"/>
                      <a:pt x="37663" y="691314"/>
                      <a:pt x="22961" y="676612"/>
                    </a:cubicBezTo>
                    <a:cubicBezTo>
                      <a:pt x="8259" y="661910"/>
                      <a:pt x="0" y="641970"/>
                      <a:pt x="0" y="621179"/>
                    </a:cubicBezTo>
                    <a:lnTo>
                      <a:pt x="0" y="78395"/>
                    </a:lnTo>
                    <a:cubicBezTo>
                      <a:pt x="0" y="57603"/>
                      <a:pt x="8259" y="37663"/>
                      <a:pt x="22961" y="22961"/>
                    </a:cubicBezTo>
                    <a:cubicBezTo>
                      <a:pt x="37663" y="8259"/>
                      <a:pt x="57603" y="0"/>
                      <a:pt x="78395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309495" cy="7281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361964" y="74075"/>
              <a:ext cx="4284573" cy="243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764"/>
                </a:lnSpc>
              </a:pPr>
              <a:r>
                <a:rPr lang="en-US" sz="111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Orientation </a:t>
              </a:r>
              <a:r>
                <a:rPr lang="en-US" sz="1110" b="1" dirty="0" err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en</a:t>
              </a:r>
              <a:r>
                <a:rPr lang="en-US" sz="1110" b="1" dirty="0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milieu de travail </a:t>
              </a:r>
            </a:p>
            <a:p>
              <a:pPr marL="0" lvl="0" indent="0">
                <a:lnSpc>
                  <a:spcPts val="1764"/>
                </a:lnSpc>
              </a:pP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</a:t>
              </a:r>
              <a:r>
                <a:rPr lang="en-CY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1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Visite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des </a:t>
              </a:r>
              <a:r>
                <a:rPr lang="en-US" sz="111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lieux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de travail </a:t>
              </a:r>
              <a:r>
                <a:rPr lang="en-US" sz="111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réalisée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marL="0" lvl="0" indent="0">
                <a:lnSpc>
                  <a:spcPts val="1764"/>
                </a:lnSpc>
              </a:pP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</a:t>
              </a:r>
              <a:r>
                <a:rPr lang="en-CY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Poste de travail / zone de travail </a:t>
              </a:r>
              <a:r>
                <a:rPr lang="en-US" sz="111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principale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1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indiqué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(e) </a:t>
              </a:r>
            </a:p>
            <a:p>
              <a:pPr marL="0" lvl="0" indent="0">
                <a:lnSpc>
                  <a:spcPts val="1764"/>
                </a:lnSpc>
              </a:pP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</a:t>
              </a:r>
              <a:r>
                <a:rPr lang="en-CY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Toilettes et lavabos </a:t>
              </a:r>
              <a:r>
                <a:rPr lang="en-US" sz="111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indiqués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marL="0" lvl="0" indent="0">
                <a:lnSpc>
                  <a:spcPts val="1764"/>
                </a:lnSpc>
              </a:pP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</a:t>
              </a:r>
              <a:r>
                <a:rPr lang="en-CY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Espace pause / cuisine </a:t>
              </a:r>
              <a:r>
                <a:rPr lang="en-US" sz="111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indiqué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(e) </a:t>
              </a:r>
            </a:p>
            <a:p>
              <a:pPr marL="0" lvl="0" indent="0">
                <a:lnSpc>
                  <a:spcPts val="1764"/>
                </a:lnSpc>
              </a:pP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</a:t>
              </a:r>
              <a:r>
                <a:rPr lang="en-CY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Explication des </a:t>
              </a:r>
              <a:r>
                <a:rPr lang="en-US" sz="111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rangements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pour </a:t>
              </a:r>
              <a:r>
                <a:rPr lang="en-US" sz="1110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effets</a:t>
              </a:r>
              <a:r>
                <a:rPr lang="en-US" sz="1110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personnels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0289" y="1536405"/>
            <a:ext cx="7084701" cy="28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38"/>
              </a:lnSpc>
              <a:spcBef>
                <a:spcPct val="0"/>
              </a:spcBef>
            </a:pPr>
            <a:r>
              <a:rPr lang="en-US" sz="812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Utilisé uniquement pour préparer le soutien approprié. Enregistré conformément aux exigences en matière de protection des données. </a:t>
            </a:r>
          </a:p>
          <a:p>
            <a:pPr marL="0" lvl="0" indent="0" algn="l">
              <a:lnSpc>
                <a:spcPts val="1138"/>
              </a:lnSpc>
              <a:spcBef>
                <a:spcPct val="0"/>
              </a:spcBef>
            </a:pPr>
            <a:r>
              <a:rPr lang="en-US" sz="812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Toutes les questions sont facultatives.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539863" y="603370"/>
            <a:ext cx="9906840" cy="833023"/>
            <a:chOff x="0" y="-70875"/>
            <a:chExt cx="13209120" cy="111069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93474" y="0"/>
                <a:ext cx="2708080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68BFBD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910911" y="312266"/>
              <a:ext cx="6693291" cy="37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61"/>
                </a:lnSpc>
                <a:spcBef>
                  <a:spcPct val="0"/>
                </a:spcBef>
              </a:pPr>
              <a:r>
                <a:rPr lang="en-US" sz="1758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Liste des indispensables pour le premier jour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5682538" y="799465"/>
            <a:ext cx="1694847" cy="490993"/>
            <a:chOff x="0" y="0"/>
            <a:chExt cx="607395" cy="1759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7395" cy="175961"/>
            </a:xfrm>
            <a:custGeom>
              <a:avLst/>
              <a:gdLst/>
              <a:ahLst/>
              <a:cxnLst/>
              <a:rect l="l" t="t" r="r" b="b"/>
              <a:pathLst>
                <a:path w="607395" h="175961">
                  <a:moveTo>
                    <a:pt x="87980" y="0"/>
                  </a:moveTo>
                  <a:lnTo>
                    <a:pt x="519414" y="0"/>
                  </a:lnTo>
                  <a:cubicBezTo>
                    <a:pt x="542748" y="0"/>
                    <a:pt x="565126" y="9269"/>
                    <a:pt x="581626" y="25769"/>
                  </a:cubicBezTo>
                  <a:cubicBezTo>
                    <a:pt x="598125" y="42268"/>
                    <a:pt x="607395" y="64647"/>
                    <a:pt x="607395" y="87980"/>
                  </a:cubicBezTo>
                  <a:lnTo>
                    <a:pt x="607395" y="87980"/>
                  </a:lnTo>
                  <a:cubicBezTo>
                    <a:pt x="607395" y="136571"/>
                    <a:pt x="568005" y="175961"/>
                    <a:pt x="519414" y="175961"/>
                  </a:cubicBezTo>
                  <a:lnTo>
                    <a:pt x="87980" y="175961"/>
                  </a:lnTo>
                  <a:cubicBezTo>
                    <a:pt x="64647" y="175961"/>
                    <a:pt x="42268" y="166691"/>
                    <a:pt x="25769" y="150192"/>
                  </a:cubicBezTo>
                  <a:cubicBezTo>
                    <a:pt x="9269" y="133692"/>
                    <a:pt x="0" y="111314"/>
                    <a:pt x="0" y="87980"/>
                  </a:cubicBezTo>
                  <a:lnTo>
                    <a:pt x="0" y="87980"/>
                  </a:lnTo>
                  <a:cubicBezTo>
                    <a:pt x="0" y="64647"/>
                    <a:pt x="9269" y="42268"/>
                    <a:pt x="25769" y="25769"/>
                  </a:cubicBezTo>
                  <a:cubicBezTo>
                    <a:pt x="42268" y="9269"/>
                    <a:pt x="64647" y="0"/>
                    <a:pt x="879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607395" cy="19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40"/>
                </a:lnSpc>
              </a:pPr>
              <a:r>
                <a:rPr lang="en-US" sz="1100">
                  <a:solidFill>
                    <a:srgbClr val="369694"/>
                  </a:solidFill>
                  <a:latin typeface="Open Sans"/>
                  <a:ea typeface="Open Sans"/>
                  <a:cs typeface="Open Sans"/>
                  <a:sym typeface="Open Sans"/>
                </a:rPr>
                <a:t>Sécurité, contacts et orientation immédiate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6263" y="1944380"/>
            <a:ext cx="7167474" cy="2129639"/>
            <a:chOff x="0" y="0"/>
            <a:chExt cx="2518331" cy="7482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18331" cy="748260"/>
            </a:xfrm>
            <a:custGeom>
              <a:avLst/>
              <a:gdLst/>
              <a:ahLst/>
              <a:cxnLst/>
              <a:rect l="l" t="t" r="r" b="b"/>
              <a:pathLst>
                <a:path w="2518331" h="748260">
                  <a:moveTo>
                    <a:pt x="39965" y="0"/>
                  </a:moveTo>
                  <a:lnTo>
                    <a:pt x="2478366" y="0"/>
                  </a:lnTo>
                  <a:cubicBezTo>
                    <a:pt x="2488965" y="0"/>
                    <a:pt x="2499130" y="4211"/>
                    <a:pt x="2506625" y="11706"/>
                  </a:cubicBezTo>
                  <a:cubicBezTo>
                    <a:pt x="2514120" y="19201"/>
                    <a:pt x="2518331" y="29366"/>
                    <a:pt x="2518331" y="39965"/>
                  </a:cubicBezTo>
                  <a:lnTo>
                    <a:pt x="2518331" y="708295"/>
                  </a:lnTo>
                  <a:cubicBezTo>
                    <a:pt x="2518331" y="718894"/>
                    <a:pt x="2514120" y="729060"/>
                    <a:pt x="2506625" y="736555"/>
                  </a:cubicBezTo>
                  <a:cubicBezTo>
                    <a:pt x="2499130" y="744050"/>
                    <a:pt x="2488965" y="748260"/>
                    <a:pt x="2478366" y="748260"/>
                  </a:cubicBezTo>
                  <a:lnTo>
                    <a:pt x="39965" y="748260"/>
                  </a:lnTo>
                  <a:cubicBezTo>
                    <a:pt x="29366" y="748260"/>
                    <a:pt x="19201" y="744050"/>
                    <a:pt x="11706" y="736555"/>
                  </a:cubicBezTo>
                  <a:cubicBezTo>
                    <a:pt x="4211" y="729060"/>
                    <a:pt x="0" y="718894"/>
                    <a:pt x="0" y="708295"/>
                  </a:cubicBezTo>
                  <a:lnTo>
                    <a:pt x="0" y="39965"/>
                  </a:lnTo>
                  <a:cubicBezTo>
                    <a:pt x="0" y="29366"/>
                    <a:pt x="4211" y="19201"/>
                    <a:pt x="11706" y="11706"/>
                  </a:cubicBezTo>
                  <a:cubicBezTo>
                    <a:pt x="19201" y="4211"/>
                    <a:pt x="29366" y="0"/>
                    <a:pt x="39965" y="0"/>
                  </a:cubicBezTo>
                  <a:close/>
                </a:path>
              </a:pathLst>
            </a:custGeom>
            <a:solidFill>
              <a:srgbClr val="D7EAEA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518331" cy="776835"/>
            </a:xfrm>
            <a:prstGeom prst="rect">
              <a:avLst/>
            </a:prstGeom>
          </p:spPr>
          <p:txBody>
            <a:bodyPr lIns="51815" tIns="51815" rIns="51815" bIns="51815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28323" y="2011925"/>
            <a:ext cx="6303354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Informations sur les employés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Nom de l'employé : _______________________________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Intitulé du poste : ___________________________________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Service/Équipe : 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Premier jour de travail : 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Personne ayant rempli la liste de contrôle :</a:t>
            </a:r>
          </a:p>
        </p:txBody>
      </p:sp>
      <p:sp>
        <p:nvSpPr>
          <p:cNvPr id="23" name="Freeform 23"/>
          <p:cNvSpPr/>
          <p:nvPr/>
        </p:nvSpPr>
        <p:spPr>
          <a:xfrm>
            <a:off x="763613" y="3569695"/>
            <a:ext cx="242978" cy="242978"/>
          </a:xfrm>
          <a:custGeom>
            <a:avLst/>
            <a:gdLst/>
            <a:ahLst/>
            <a:cxnLst/>
            <a:rect l="l" t="t" r="r" b="b"/>
            <a:pathLst>
              <a:path w="242978" h="242978">
                <a:moveTo>
                  <a:pt x="0" y="0"/>
                </a:moveTo>
                <a:lnTo>
                  <a:pt x="242978" y="0"/>
                </a:lnTo>
                <a:lnTo>
                  <a:pt x="242978" y="242977"/>
                </a:lnTo>
                <a:lnTo>
                  <a:pt x="0" y="2429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4" name="TextBox 24"/>
          <p:cNvSpPr txBox="1"/>
          <p:nvPr/>
        </p:nvSpPr>
        <p:spPr>
          <a:xfrm>
            <a:off x="2680387" y="3534402"/>
            <a:ext cx="1288569" cy="24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96"/>
              </a:lnSpc>
              <a:spcBef>
                <a:spcPct val="0"/>
              </a:spcBef>
            </a:pPr>
            <a:r>
              <a:rPr lang="en-US" sz="1200" spc="68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69422" y="3534402"/>
            <a:ext cx="1009180" cy="24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96"/>
              </a:lnSpc>
              <a:spcBef>
                <a:spcPct val="0"/>
              </a:spcBef>
            </a:pPr>
            <a:r>
              <a:rPr lang="en-US" sz="1200" spc="68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Mentor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7447" y="3534402"/>
            <a:ext cx="1436355" cy="24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96"/>
              </a:lnSpc>
              <a:spcBef>
                <a:spcPct val="0"/>
              </a:spcBef>
            </a:pPr>
            <a:r>
              <a:rPr lang="en-US" sz="1200" spc="68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Directeur</a:t>
            </a:r>
          </a:p>
        </p:txBody>
      </p:sp>
      <p:sp>
        <p:nvSpPr>
          <p:cNvPr id="27" name="Freeform 27"/>
          <p:cNvSpPr/>
          <p:nvPr/>
        </p:nvSpPr>
        <p:spPr>
          <a:xfrm>
            <a:off x="2320825" y="3569695"/>
            <a:ext cx="242978" cy="242978"/>
          </a:xfrm>
          <a:custGeom>
            <a:avLst/>
            <a:gdLst/>
            <a:ahLst/>
            <a:cxnLst/>
            <a:rect l="l" t="t" r="r" b="b"/>
            <a:pathLst>
              <a:path w="242978" h="242978">
                <a:moveTo>
                  <a:pt x="0" y="0"/>
                </a:moveTo>
                <a:lnTo>
                  <a:pt x="242977" y="0"/>
                </a:lnTo>
                <a:lnTo>
                  <a:pt x="242977" y="242977"/>
                </a:lnTo>
                <a:lnTo>
                  <a:pt x="0" y="2429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8" name="Freeform 28"/>
          <p:cNvSpPr/>
          <p:nvPr/>
        </p:nvSpPr>
        <p:spPr>
          <a:xfrm>
            <a:off x="5295186" y="3569695"/>
            <a:ext cx="242978" cy="242978"/>
          </a:xfrm>
          <a:custGeom>
            <a:avLst/>
            <a:gdLst/>
            <a:ahLst/>
            <a:cxnLst/>
            <a:rect l="l" t="t" r="r" b="b"/>
            <a:pathLst>
              <a:path w="242978" h="242978">
                <a:moveTo>
                  <a:pt x="0" y="0"/>
                </a:moveTo>
                <a:lnTo>
                  <a:pt x="242978" y="0"/>
                </a:lnTo>
                <a:lnTo>
                  <a:pt x="242978" y="242977"/>
                </a:lnTo>
                <a:lnTo>
                  <a:pt x="0" y="2429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9" name="TextBox 29"/>
          <p:cNvSpPr txBox="1"/>
          <p:nvPr/>
        </p:nvSpPr>
        <p:spPr>
          <a:xfrm>
            <a:off x="5742186" y="3534402"/>
            <a:ext cx="1509212" cy="24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95"/>
              </a:lnSpc>
              <a:spcBef>
                <a:spcPct val="0"/>
              </a:spcBef>
            </a:pPr>
            <a:r>
              <a:rPr lang="en-US" sz="1199" spc="68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Parrain/Marraine</a:t>
            </a:r>
          </a:p>
        </p:txBody>
      </p:sp>
      <p:sp>
        <p:nvSpPr>
          <p:cNvPr id="30" name="Freeform 30"/>
          <p:cNvSpPr/>
          <p:nvPr/>
        </p:nvSpPr>
        <p:spPr>
          <a:xfrm>
            <a:off x="3725978" y="3569695"/>
            <a:ext cx="242978" cy="242978"/>
          </a:xfrm>
          <a:custGeom>
            <a:avLst/>
            <a:gdLst/>
            <a:ahLst/>
            <a:cxnLst/>
            <a:rect l="l" t="t" r="r" b="b"/>
            <a:pathLst>
              <a:path w="242978" h="242978">
                <a:moveTo>
                  <a:pt x="0" y="0"/>
                </a:moveTo>
                <a:lnTo>
                  <a:pt x="242978" y="0"/>
                </a:lnTo>
                <a:lnTo>
                  <a:pt x="242978" y="242977"/>
                </a:lnTo>
                <a:lnTo>
                  <a:pt x="0" y="2429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1" name="Group 31"/>
          <p:cNvGrpSpPr/>
          <p:nvPr/>
        </p:nvGrpSpPr>
        <p:grpSpPr>
          <a:xfrm>
            <a:off x="3879159" y="5951149"/>
            <a:ext cx="3372239" cy="1902765"/>
            <a:chOff x="0" y="0"/>
            <a:chExt cx="4496319" cy="2537020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496319" cy="2537020"/>
              <a:chOff x="0" y="0"/>
              <a:chExt cx="1122029" cy="63309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122029" cy="633098"/>
              </a:xfrm>
              <a:custGeom>
                <a:avLst/>
                <a:gdLst/>
                <a:ahLst/>
                <a:cxnLst/>
                <a:rect l="l" t="t" r="r" b="b"/>
                <a:pathLst>
                  <a:path w="1122029" h="633098">
                    <a:moveTo>
                      <a:pt x="91493" y="0"/>
                    </a:moveTo>
                    <a:lnTo>
                      <a:pt x="1030536" y="0"/>
                    </a:lnTo>
                    <a:cubicBezTo>
                      <a:pt x="1054801" y="0"/>
                      <a:pt x="1078073" y="9639"/>
                      <a:pt x="1095231" y="26798"/>
                    </a:cubicBezTo>
                    <a:cubicBezTo>
                      <a:pt x="1112389" y="43956"/>
                      <a:pt x="1122029" y="67227"/>
                      <a:pt x="1122029" y="91493"/>
                    </a:cubicBezTo>
                    <a:lnTo>
                      <a:pt x="1122029" y="541605"/>
                    </a:lnTo>
                    <a:cubicBezTo>
                      <a:pt x="1122029" y="565870"/>
                      <a:pt x="1112389" y="589142"/>
                      <a:pt x="1095231" y="606300"/>
                    </a:cubicBezTo>
                    <a:cubicBezTo>
                      <a:pt x="1078073" y="623458"/>
                      <a:pt x="1054801" y="633098"/>
                      <a:pt x="1030536" y="633098"/>
                    </a:cubicBezTo>
                    <a:lnTo>
                      <a:pt x="91493" y="633098"/>
                    </a:lnTo>
                    <a:cubicBezTo>
                      <a:pt x="67227" y="633098"/>
                      <a:pt x="43956" y="623458"/>
                      <a:pt x="26798" y="606300"/>
                    </a:cubicBezTo>
                    <a:cubicBezTo>
                      <a:pt x="9639" y="589142"/>
                      <a:pt x="0" y="565870"/>
                      <a:pt x="0" y="541605"/>
                    </a:cubicBezTo>
                    <a:lnTo>
                      <a:pt x="0" y="91493"/>
                    </a:lnTo>
                    <a:cubicBezTo>
                      <a:pt x="0" y="67227"/>
                      <a:pt x="9639" y="43956"/>
                      <a:pt x="26798" y="26798"/>
                    </a:cubicBezTo>
                    <a:cubicBezTo>
                      <a:pt x="43956" y="9639"/>
                      <a:pt x="67227" y="0"/>
                      <a:pt x="91493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1122029" cy="6616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5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317111" y="101505"/>
              <a:ext cx="3954237" cy="2302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Informations de sécurité et d'urgence </a:t>
              </a:r>
            </a:p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Sorties de secours indiquées</a:t>
              </a:r>
            </a:p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Explication des consignes de sécurité incendie </a:t>
              </a:r>
            </a:p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Explication de l'emplacement du poste de premiers secours </a:t>
              </a:r>
            </a:p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Explication du signalement des accidents et incidents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06267" y="6159427"/>
            <a:ext cx="3519711" cy="1684059"/>
            <a:chOff x="0" y="0"/>
            <a:chExt cx="4692948" cy="2245412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4692948" cy="2245412"/>
              <a:chOff x="0" y="0"/>
              <a:chExt cx="1261385" cy="60352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261385" cy="603529"/>
              </a:xfrm>
              <a:custGeom>
                <a:avLst/>
                <a:gdLst/>
                <a:ahLst/>
                <a:cxnLst/>
                <a:rect l="l" t="t" r="r" b="b"/>
                <a:pathLst>
                  <a:path w="1261385" h="603529">
                    <a:moveTo>
                      <a:pt x="81385" y="0"/>
                    </a:moveTo>
                    <a:lnTo>
                      <a:pt x="1180000" y="0"/>
                    </a:lnTo>
                    <a:cubicBezTo>
                      <a:pt x="1224948" y="0"/>
                      <a:pt x="1261385" y="36437"/>
                      <a:pt x="1261385" y="81385"/>
                    </a:cubicBezTo>
                    <a:lnTo>
                      <a:pt x="1261385" y="522144"/>
                    </a:lnTo>
                    <a:cubicBezTo>
                      <a:pt x="1261385" y="543728"/>
                      <a:pt x="1252810" y="564429"/>
                      <a:pt x="1237548" y="579692"/>
                    </a:cubicBezTo>
                    <a:cubicBezTo>
                      <a:pt x="1222285" y="594954"/>
                      <a:pt x="1201585" y="603529"/>
                      <a:pt x="1180000" y="603529"/>
                    </a:cubicBezTo>
                    <a:lnTo>
                      <a:pt x="81385" y="603529"/>
                    </a:lnTo>
                    <a:cubicBezTo>
                      <a:pt x="59800" y="603529"/>
                      <a:pt x="39100" y="594954"/>
                      <a:pt x="23837" y="579692"/>
                    </a:cubicBezTo>
                    <a:cubicBezTo>
                      <a:pt x="8574" y="564429"/>
                      <a:pt x="0" y="543728"/>
                      <a:pt x="0" y="522144"/>
                    </a:cubicBezTo>
                    <a:lnTo>
                      <a:pt x="0" y="81385"/>
                    </a:lnTo>
                    <a:cubicBezTo>
                      <a:pt x="0" y="59800"/>
                      <a:pt x="8574" y="39100"/>
                      <a:pt x="23837" y="23837"/>
                    </a:cubicBezTo>
                    <a:cubicBezTo>
                      <a:pt x="39100" y="8574"/>
                      <a:pt x="59800" y="0"/>
                      <a:pt x="81385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1261385" cy="6321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5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348666" y="74075"/>
              <a:ext cx="4127160" cy="2010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Règles relatives à l'équipement et au lieu de travail </a:t>
              </a:r>
            </a:p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i="1" u="none" strike="noStrike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[Le cas échéant]</a:t>
              </a:r>
            </a:p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☐</a:t>
              </a:r>
              <a:r>
                <a:rPr lang="en-US" sz="10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Présentation du matériel de base</a:t>
              </a:r>
            </a:p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Explication des équipements de protection </a:t>
              </a:r>
            </a:p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Explication des règles d'hygiène </a:t>
              </a:r>
            </a:p>
            <a:p>
              <a:pPr marL="0" lvl="0" indent="0" algn="just">
                <a:lnSpc>
                  <a:spcPts val="1748"/>
                </a:lnSpc>
                <a:spcBef>
                  <a:spcPct val="0"/>
                </a:spcBef>
              </a:pPr>
              <a:r>
                <a:rPr lang="en-US" sz="10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Explication des zones à accès restreint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4156200" y="4401871"/>
            <a:ext cx="3052676" cy="1293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679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Remarques : 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2836380" y="7958689"/>
            <a:ext cx="4616079" cy="1683563"/>
            <a:chOff x="0" y="0"/>
            <a:chExt cx="6154772" cy="2244751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6154772" cy="2244751"/>
              <a:chOff x="0" y="0"/>
              <a:chExt cx="1654298" cy="603351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654298" cy="603351"/>
              </a:xfrm>
              <a:custGeom>
                <a:avLst/>
                <a:gdLst/>
                <a:ahLst/>
                <a:cxnLst/>
                <a:rect l="l" t="t" r="r" b="b"/>
                <a:pathLst>
                  <a:path w="1654298" h="603351">
                    <a:moveTo>
                      <a:pt x="62055" y="0"/>
                    </a:moveTo>
                    <a:lnTo>
                      <a:pt x="1592243" y="0"/>
                    </a:lnTo>
                    <a:cubicBezTo>
                      <a:pt x="1626515" y="0"/>
                      <a:pt x="1654298" y="27783"/>
                      <a:pt x="1654298" y="62055"/>
                    </a:cubicBezTo>
                    <a:lnTo>
                      <a:pt x="1654298" y="541296"/>
                    </a:lnTo>
                    <a:cubicBezTo>
                      <a:pt x="1654298" y="575568"/>
                      <a:pt x="1626515" y="603351"/>
                      <a:pt x="1592243" y="603351"/>
                    </a:cubicBezTo>
                    <a:lnTo>
                      <a:pt x="62055" y="603351"/>
                    </a:lnTo>
                    <a:cubicBezTo>
                      <a:pt x="27783" y="603351"/>
                      <a:pt x="0" y="575568"/>
                      <a:pt x="0" y="541296"/>
                    </a:cubicBezTo>
                    <a:lnTo>
                      <a:pt x="0" y="62055"/>
                    </a:lnTo>
                    <a:cubicBezTo>
                      <a:pt x="0" y="27783"/>
                      <a:pt x="27783" y="0"/>
                      <a:pt x="62055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1654298" cy="6319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457273" y="74075"/>
              <a:ext cx="5412744" cy="2009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764"/>
                </a:lnSpc>
                <a:spcBef>
                  <a:spcPct val="0"/>
                </a:spcBef>
              </a:pPr>
              <a:r>
                <a:rPr lang="en-US" sz="111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Vérification de fin de journée</a:t>
              </a:r>
            </a:p>
            <a:p>
              <a:pPr marL="0" lvl="0" indent="0" algn="just">
                <a:lnSpc>
                  <a:spcPts val="1764"/>
                </a:lnSpc>
                <a:spcBef>
                  <a:spcPct val="0"/>
                </a:spcBef>
              </a:pPr>
              <a:r>
                <a:rPr lang="en-US" sz="111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L'employée a eu l'occasion de poser des questions </a:t>
              </a:r>
            </a:p>
            <a:p>
              <a:pPr marL="0" lvl="0" indent="0" algn="just">
                <a:lnSpc>
                  <a:spcPts val="1764"/>
                </a:lnSpc>
                <a:spcBef>
                  <a:spcPct val="0"/>
                </a:spcBef>
              </a:pPr>
              <a:r>
                <a:rPr lang="en-US" sz="111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Les points clés en matière de sécurité ont été confirmés </a:t>
              </a:r>
            </a:p>
            <a:p>
              <a:pPr marL="0" lvl="0" indent="0" algn="just">
                <a:lnSpc>
                  <a:spcPts val="1764"/>
                </a:lnSpc>
                <a:spcBef>
                  <a:spcPct val="0"/>
                </a:spcBef>
              </a:pPr>
              <a:r>
                <a:rPr lang="en-US" sz="111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Le prochain jour ouvrable / les prochaines étapes ont été expliqués </a:t>
              </a:r>
            </a:p>
            <a:p>
              <a:pPr marL="0" lvl="0" indent="0" algn="just">
                <a:lnSpc>
                  <a:spcPts val="1764"/>
                </a:lnSpc>
                <a:spcBef>
                  <a:spcPct val="0"/>
                </a:spcBef>
              </a:pPr>
              <a:r>
                <a:rPr lang="en-US" sz="111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Questions ou commentaires de l'employée :</a:t>
              </a:r>
            </a:p>
            <a:p>
              <a:pPr marL="0" lvl="0" indent="0" algn="just">
                <a:lnSpc>
                  <a:spcPts val="1764"/>
                </a:lnSpc>
                <a:spcBef>
                  <a:spcPct val="0"/>
                </a:spcBef>
              </a:pPr>
              <a:r>
                <a:rPr lang="en-US" sz="111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______________________</a:t>
              </a:r>
              <a:r>
                <a:rPr lang="en-US" sz="1110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3060052" y="9704505"/>
            <a:ext cx="4168735" cy="70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403"/>
              </a:lnSpc>
              <a:spcBef>
                <a:spcPct val="0"/>
              </a:spcBef>
            </a:pPr>
            <a:r>
              <a:rPr lang="en-US" sz="882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Confirmation</a:t>
            </a:r>
          </a:p>
          <a:p>
            <a:pPr marL="0" lvl="0" indent="0" algn="just">
              <a:lnSpc>
                <a:spcPts val="1403"/>
              </a:lnSpc>
              <a:spcBef>
                <a:spcPct val="0"/>
              </a:spcBef>
            </a:pPr>
            <a:r>
              <a:rPr lang="en-US" sz="882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Liste de vérification remplie le (date) : __________________________________ </a:t>
            </a:r>
          </a:p>
          <a:p>
            <a:pPr marL="0" lvl="0" indent="0" algn="just">
              <a:lnSpc>
                <a:spcPts val="1403"/>
              </a:lnSpc>
              <a:spcBef>
                <a:spcPct val="0"/>
              </a:spcBef>
            </a:pPr>
            <a:r>
              <a:rPr lang="en-US" sz="882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Nom de la personne ayant rempli la liste de vérification : ______________________</a:t>
            </a:r>
          </a:p>
          <a:p>
            <a:pPr marL="0" lvl="0" indent="0" algn="just">
              <a:lnSpc>
                <a:spcPts val="1403"/>
              </a:lnSpc>
              <a:spcBef>
                <a:spcPct val="0"/>
              </a:spcBef>
            </a:pPr>
            <a:r>
              <a:rPr lang="en-US" sz="882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Signature (facultative) : _____________________________________________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96263" y="7958689"/>
            <a:ext cx="2510086" cy="2425985"/>
            <a:chOff x="0" y="0"/>
            <a:chExt cx="835169" cy="80718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35169" cy="807186"/>
            </a:xfrm>
            <a:custGeom>
              <a:avLst/>
              <a:gdLst/>
              <a:ahLst/>
              <a:cxnLst/>
              <a:rect l="l" t="t" r="r" b="b"/>
              <a:pathLst>
                <a:path w="835169" h="807186">
                  <a:moveTo>
                    <a:pt x="114120" y="0"/>
                  </a:moveTo>
                  <a:lnTo>
                    <a:pt x="721049" y="0"/>
                  </a:lnTo>
                  <a:cubicBezTo>
                    <a:pt x="751315" y="0"/>
                    <a:pt x="780342" y="12023"/>
                    <a:pt x="801744" y="33425"/>
                  </a:cubicBezTo>
                  <a:cubicBezTo>
                    <a:pt x="823145" y="54827"/>
                    <a:pt x="835169" y="83854"/>
                    <a:pt x="835169" y="114120"/>
                  </a:cubicBezTo>
                  <a:lnTo>
                    <a:pt x="835169" y="693066"/>
                  </a:lnTo>
                  <a:cubicBezTo>
                    <a:pt x="835169" y="723333"/>
                    <a:pt x="823145" y="752359"/>
                    <a:pt x="801744" y="773761"/>
                  </a:cubicBezTo>
                  <a:cubicBezTo>
                    <a:pt x="780342" y="795163"/>
                    <a:pt x="751315" y="807186"/>
                    <a:pt x="721049" y="807186"/>
                  </a:cubicBezTo>
                  <a:lnTo>
                    <a:pt x="114120" y="807186"/>
                  </a:lnTo>
                  <a:cubicBezTo>
                    <a:pt x="83854" y="807186"/>
                    <a:pt x="54827" y="795163"/>
                    <a:pt x="33425" y="773761"/>
                  </a:cubicBezTo>
                  <a:cubicBezTo>
                    <a:pt x="12023" y="752359"/>
                    <a:pt x="0" y="723333"/>
                    <a:pt x="0" y="693066"/>
                  </a:cubicBezTo>
                  <a:lnTo>
                    <a:pt x="0" y="114120"/>
                  </a:lnTo>
                  <a:cubicBezTo>
                    <a:pt x="0" y="83854"/>
                    <a:pt x="12023" y="54827"/>
                    <a:pt x="33425" y="33425"/>
                  </a:cubicBezTo>
                  <a:cubicBezTo>
                    <a:pt x="54827" y="12023"/>
                    <a:pt x="83854" y="0"/>
                    <a:pt x="114120" y="0"/>
                  </a:cubicBezTo>
                  <a:close/>
                </a:path>
              </a:pathLst>
            </a:custGeom>
            <a:solidFill>
              <a:srgbClr val="FFFFFE"/>
            </a:solidFill>
            <a:ln w="38100" cap="rnd">
              <a:solidFill>
                <a:srgbClr val="68BFBD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19050"/>
              <a:ext cx="835169" cy="826236"/>
            </a:xfrm>
            <a:prstGeom prst="rect">
              <a:avLst/>
            </a:prstGeom>
          </p:spPr>
          <p:txBody>
            <a:bodyPr lIns="54717" tIns="54717" rIns="54717" bIns="54717" rtlCol="0" anchor="ctr"/>
            <a:lstStyle/>
            <a:p>
              <a:pPr marL="0" lvl="0" indent="0" algn="ctr">
                <a:lnSpc>
                  <a:spcPts val="15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394396" y="8015768"/>
            <a:ext cx="2161427" cy="220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07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Contacts clés :</a:t>
            </a:r>
          </a:p>
          <a:p>
            <a:pPr marL="0" lvl="0" indent="0" algn="just">
              <a:lnSpc>
                <a:spcPts val="1748"/>
              </a:lnSpc>
              <a:spcBef>
                <a:spcPct val="0"/>
              </a:spcBef>
            </a:pPr>
            <a:r>
              <a:rPr lang="en-US" sz="10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Responsable hiérarchique</a:t>
            </a:r>
          </a:p>
          <a:p>
            <a:pPr marL="0" lvl="0" indent="0" algn="just">
              <a:lnSpc>
                <a:spcPts val="1748"/>
              </a:lnSpc>
              <a:spcBef>
                <a:spcPct val="0"/>
              </a:spcBef>
            </a:pPr>
            <a:r>
              <a:rPr lang="en-US" sz="10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Nom : ___________________________ Contact : ________________________</a:t>
            </a:r>
          </a:p>
          <a:p>
            <a:pPr marL="0" lvl="0" indent="0" algn="just">
              <a:lnSpc>
                <a:spcPts val="1748"/>
              </a:lnSpc>
              <a:spcBef>
                <a:spcPct val="0"/>
              </a:spcBef>
            </a:pPr>
            <a:r>
              <a:rPr lang="en-US" sz="10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Contact RH</a:t>
            </a:r>
          </a:p>
          <a:p>
            <a:pPr marL="0" lvl="0" indent="0" algn="just">
              <a:lnSpc>
                <a:spcPts val="1748"/>
              </a:lnSpc>
              <a:spcBef>
                <a:spcPct val="0"/>
              </a:spcBef>
            </a:pPr>
            <a:r>
              <a:rPr lang="en-US" sz="10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Nom : ___________________________ Contact : ________________________</a:t>
            </a:r>
          </a:p>
          <a:p>
            <a:pPr marL="0" lvl="0" indent="0" algn="just">
              <a:lnSpc>
                <a:spcPts val="1748"/>
              </a:lnSpc>
              <a:spcBef>
                <a:spcPct val="0"/>
              </a:spcBef>
            </a:pPr>
            <a:r>
              <a:rPr lang="en-US" sz="1099" b="1" u="none" strike="noStrike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Mentor / Parrain</a:t>
            </a:r>
          </a:p>
          <a:p>
            <a:pPr marL="0" lvl="0" indent="0" algn="just">
              <a:lnSpc>
                <a:spcPts val="1748"/>
              </a:lnSpc>
              <a:spcBef>
                <a:spcPct val="0"/>
              </a:spcBef>
            </a:pPr>
            <a:r>
              <a:rPr lang="en-US" sz="10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Nom : ___________________________ Contact : ________________________</a:t>
            </a:r>
          </a:p>
        </p:txBody>
      </p:sp>
      <p:sp>
        <p:nvSpPr>
          <p:cNvPr id="57" name="Freeform 2">
            <a:extLst>
              <a:ext uri="{FF2B5EF4-FFF2-40B4-BE49-F238E27FC236}">
                <a16:creationId xmlns:a16="http://schemas.microsoft.com/office/drawing/2014/main" id="{31A0B40E-A4FD-A383-C52A-8D7878531BC3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7E91D95C-B6BA-9B1C-895B-7791A27C06FA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9" name="Group 5">
            <a:extLst>
              <a:ext uri="{FF2B5EF4-FFF2-40B4-BE49-F238E27FC236}">
                <a16:creationId xmlns:a16="http://schemas.microsoft.com/office/drawing/2014/main" id="{95CB21D0-2C4E-1B77-CF4C-352B5731009A}"/>
              </a:ext>
            </a:extLst>
          </p:cNvPr>
          <p:cNvGrpSpPr/>
          <p:nvPr/>
        </p:nvGrpSpPr>
        <p:grpSpPr>
          <a:xfrm>
            <a:off x="0" y="10464905"/>
            <a:ext cx="6897156" cy="45719"/>
            <a:chOff x="0" y="0"/>
            <a:chExt cx="2709333" cy="26991"/>
          </a:xfrm>
        </p:grpSpPr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525CD743-F982-F962-3817-46EE523BA79C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1" name="TextBox 7">
              <a:extLst>
                <a:ext uri="{FF2B5EF4-FFF2-40B4-BE49-F238E27FC236}">
                  <a16:creationId xmlns:a16="http://schemas.microsoft.com/office/drawing/2014/main" id="{5A97085B-98BB-A8F4-ABA0-F94501BE9420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4371B-97B3-01A4-4BB0-BD3244099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1234BEB-CE12-0944-671E-02AB124D9A6A}"/>
              </a:ext>
            </a:extLst>
          </p:cNvPr>
          <p:cNvSpPr txBox="1"/>
          <p:nvPr/>
        </p:nvSpPr>
        <p:spPr>
          <a:xfrm>
            <a:off x="0" y="2636251"/>
            <a:ext cx="7556500" cy="1141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88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dirty="0" err="1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68BFBD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68BFBD"/>
                </a:solidFill>
                <a:latin typeface="Open Sans Bold"/>
                <a:ea typeface="Open Sans Bold"/>
                <a:cs typeface="Open Sans Bold"/>
              </a:rPr>
              <a:t>6</a:t>
            </a:r>
            <a:endParaRPr lang="en-US" sz="7500" b="1" i="0" u="none" strike="noStrike" kern="1200" cap="none" baseline="0" dirty="0">
              <a:solidFill>
                <a:srgbClr val="68BFBD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7D510B6A-8079-1D77-23C3-C3D9871D2311}"/>
              </a:ext>
            </a:extLst>
          </p:cNvPr>
          <p:cNvSpPr txBox="1"/>
          <p:nvPr/>
        </p:nvSpPr>
        <p:spPr>
          <a:xfrm>
            <a:off x="417277" y="6619679"/>
            <a:ext cx="6725448" cy="1411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0804" tIns="50804" rIns="50804" bIns="50804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751FA2E-4B3C-03B8-316C-FC864D3D8976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FDDBC309-E850-79D4-F37E-B93DCD41CDEB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95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9151" y="667945"/>
            <a:ext cx="9906840" cy="833023"/>
            <a:chOff x="0" y="-70875"/>
            <a:chExt cx="13209120" cy="11106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93219" y="0"/>
                <a:ext cx="2708080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68BFBD"/>
              </a:solidFill>
              <a:ln w="38100" cap="rnd">
                <a:solidFill>
                  <a:srgbClr val="E7F8F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10911" y="312266"/>
              <a:ext cx="6693291" cy="375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42"/>
                </a:lnSpc>
                <a:spcBef>
                  <a:spcPct val="0"/>
                </a:spcBef>
              </a:pPr>
              <a:r>
                <a:rPr lang="en-US" sz="1744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Modèle de préparation à la première réunion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5649141" y="865538"/>
            <a:ext cx="1694847" cy="490993"/>
            <a:chOff x="0" y="0"/>
            <a:chExt cx="607395" cy="1759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07395" cy="175961"/>
            </a:xfrm>
            <a:custGeom>
              <a:avLst/>
              <a:gdLst/>
              <a:ahLst/>
              <a:cxnLst/>
              <a:rect l="l" t="t" r="r" b="b"/>
              <a:pathLst>
                <a:path w="607395" h="175961">
                  <a:moveTo>
                    <a:pt x="87980" y="0"/>
                  </a:moveTo>
                  <a:lnTo>
                    <a:pt x="519414" y="0"/>
                  </a:lnTo>
                  <a:cubicBezTo>
                    <a:pt x="542748" y="0"/>
                    <a:pt x="565126" y="9269"/>
                    <a:pt x="581626" y="25769"/>
                  </a:cubicBezTo>
                  <a:cubicBezTo>
                    <a:pt x="598125" y="42268"/>
                    <a:pt x="607395" y="64647"/>
                    <a:pt x="607395" y="87980"/>
                  </a:cubicBezTo>
                  <a:lnTo>
                    <a:pt x="607395" y="87980"/>
                  </a:lnTo>
                  <a:cubicBezTo>
                    <a:pt x="607395" y="136571"/>
                    <a:pt x="568005" y="175961"/>
                    <a:pt x="519414" y="175961"/>
                  </a:cubicBezTo>
                  <a:lnTo>
                    <a:pt x="87980" y="175961"/>
                  </a:lnTo>
                  <a:cubicBezTo>
                    <a:pt x="64647" y="175961"/>
                    <a:pt x="42268" y="166691"/>
                    <a:pt x="25769" y="150192"/>
                  </a:cubicBezTo>
                  <a:cubicBezTo>
                    <a:pt x="9269" y="133692"/>
                    <a:pt x="0" y="111314"/>
                    <a:pt x="0" y="87980"/>
                  </a:cubicBezTo>
                  <a:lnTo>
                    <a:pt x="0" y="87980"/>
                  </a:lnTo>
                  <a:cubicBezTo>
                    <a:pt x="0" y="64647"/>
                    <a:pt x="9269" y="42268"/>
                    <a:pt x="25769" y="25769"/>
                  </a:cubicBezTo>
                  <a:cubicBezTo>
                    <a:pt x="42268" y="9269"/>
                    <a:pt x="64647" y="0"/>
                    <a:pt x="879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607395" cy="19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40"/>
                </a:lnSpc>
              </a:pPr>
              <a:r>
                <a:rPr lang="en-US" sz="1100">
                  <a:solidFill>
                    <a:srgbClr val="369694"/>
                  </a:solidFill>
                  <a:latin typeface="Open Sans"/>
                  <a:ea typeface="Open Sans"/>
                  <a:cs typeface="Open Sans"/>
                  <a:sym typeface="Open Sans"/>
                </a:rPr>
                <a:t>Des attentes claires et un alignement précoce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27073" y="1596218"/>
            <a:ext cx="6170473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Employée : 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Rôle : _______________________________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Date de la réunion : 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Animée par : _____________________________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06335" y="2550673"/>
            <a:ext cx="7137654" cy="1188800"/>
            <a:chOff x="0" y="0"/>
            <a:chExt cx="9516871" cy="1585066"/>
          </a:xfrm>
        </p:grpSpPr>
        <p:grpSp>
          <p:nvGrpSpPr>
            <p:cNvPr id="15" name="Group 15"/>
            <p:cNvGrpSpPr/>
            <p:nvPr/>
          </p:nvGrpSpPr>
          <p:grpSpPr>
            <a:xfrm>
              <a:off x="243952" y="160671"/>
              <a:ext cx="9272920" cy="1424396"/>
              <a:chOff x="0" y="0"/>
              <a:chExt cx="2492404" cy="3828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92404" cy="382853"/>
              </a:xfrm>
              <a:custGeom>
                <a:avLst/>
                <a:gdLst/>
                <a:ahLst/>
                <a:cxnLst/>
                <a:rect l="l" t="t" r="r" b="b"/>
                <a:pathLst>
                  <a:path w="2492404" h="382853">
                    <a:moveTo>
                      <a:pt x="41188" y="0"/>
                    </a:moveTo>
                    <a:lnTo>
                      <a:pt x="2451216" y="0"/>
                    </a:lnTo>
                    <a:cubicBezTo>
                      <a:pt x="2473963" y="0"/>
                      <a:pt x="2492404" y="18441"/>
                      <a:pt x="2492404" y="41188"/>
                    </a:cubicBezTo>
                    <a:lnTo>
                      <a:pt x="2492404" y="341665"/>
                    </a:lnTo>
                    <a:cubicBezTo>
                      <a:pt x="2492404" y="364413"/>
                      <a:pt x="2473963" y="382853"/>
                      <a:pt x="2451216" y="382853"/>
                    </a:cubicBezTo>
                    <a:lnTo>
                      <a:pt x="41188" y="382853"/>
                    </a:lnTo>
                    <a:cubicBezTo>
                      <a:pt x="18441" y="382853"/>
                      <a:pt x="0" y="364413"/>
                      <a:pt x="0" y="341665"/>
                    </a:cubicBezTo>
                    <a:lnTo>
                      <a:pt x="0" y="41188"/>
                    </a:lnTo>
                    <a:cubicBezTo>
                      <a:pt x="0" y="18441"/>
                      <a:pt x="18441" y="0"/>
                      <a:pt x="41188" y="0"/>
                    </a:cubicBezTo>
                    <a:close/>
                  </a:path>
                </a:pathLst>
              </a:custGeom>
              <a:solidFill>
                <a:srgbClr val="D7EAEA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92404" cy="411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727047" y="314215"/>
              <a:ext cx="8111835" cy="1096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Objet de la réunion 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Bienvenue à l'employée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Expliquez le but de la conversation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Encouragez les questions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0" y="0"/>
              <a:ext cx="727047" cy="666529"/>
              <a:chOff x="0" y="0"/>
              <a:chExt cx="886599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8659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6599" h="812800">
                    <a:moveTo>
                      <a:pt x="443299" y="0"/>
                    </a:moveTo>
                    <a:cubicBezTo>
                      <a:pt x="198472" y="0"/>
                      <a:pt x="0" y="181951"/>
                      <a:pt x="0" y="406400"/>
                    </a:cubicBezTo>
                    <a:cubicBezTo>
                      <a:pt x="0" y="630849"/>
                      <a:pt x="198472" y="812800"/>
                      <a:pt x="443299" y="812800"/>
                    </a:cubicBezTo>
                    <a:cubicBezTo>
                      <a:pt x="688127" y="812800"/>
                      <a:pt x="886599" y="630849"/>
                      <a:pt x="886599" y="406400"/>
                    </a:cubicBezTo>
                    <a:cubicBezTo>
                      <a:pt x="886599" y="181951"/>
                      <a:pt x="688127" y="0"/>
                      <a:pt x="443299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83119" y="47625"/>
                <a:ext cx="720361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55740" y="194016"/>
              <a:ext cx="615566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16151" y="3817892"/>
            <a:ext cx="7118020" cy="1158419"/>
            <a:chOff x="0" y="0"/>
            <a:chExt cx="9490693" cy="1544558"/>
          </a:xfrm>
        </p:grpSpPr>
        <p:grpSp>
          <p:nvGrpSpPr>
            <p:cNvPr id="24" name="Group 24"/>
            <p:cNvGrpSpPr/>
            <p:nvPr/>
          </p:nvGrpSpPr>
          <p:grpSpPr>
            <a:xfrm>
              <a:off x="227393" y="163080"/>
              <a:ext cx="9263300" cy="1381478"/>
              <a:chOff x="0" y="0"/>
              <a:chExt cx="2453028" cy="36583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53028" cy="365831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365831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323982"/>
                    </a:lnTo>
                    <a:cubicBezTo>
                      <a:pt x="2453028" y="335081"/>
                      <a:pt x="2448619" y="345725"/>
                      <a:pt x="2440770" y="353574"/>
                    </a:cubicBezTo>
                    <a:cubicBezTo>
                      <a:pt x="2432922" y="361422"/>
                      <a:pt x="2422277" y="365831"/>
                      <a:pt x="2411178" y="365831"/>
                    </a:cubicBezTo>
                    <a:lnTo>
                      <a:pt x="41849" y="365831"/>
                    </a:lnTo>
                    <a:cubicBezTo>
                      <a:pt x="30750" y="365831"/>
                      <a:pt x="20106" y="361422"/>
                      <a:pt x="12257" y="353574"/>
                    </a:cubicBezTo>
                    <a:cubicBezTo>
                      <a:pt x="4409" y="345725"/>
                      <a:pt x="0" y="335081"/>
                      <a:pt x="0" y="323982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2453028" cy="3944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677698" y="319213"/>
              <a:ext cx="5984894" cy="1096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</a:pPr>
              <a:r>
                <a:rPr lang="en-US" sz="11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Rôle et attentes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Principales responsabilités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priorités initiales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Comment le travail est organisé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51957" y="206023"/>
              <a:ext cx="573784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</a:pPr>
              <a:r>
                <a:rPr lang="en-US" sz="1685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11173" y="5041234"/>
            <a:ext cx="7127976" cy="1798565"/>
            <a:chOff x="0" y="0"/>
            <a:chExt cx="9503968" cy="2398087"/>
          </a:xfrm>
        </p:grpSpPr>
        <p:grpSp>
          <p:nvGrpSpPr>
            <p:cNvPr id="35" name="Group 35"/>
            <p:cNvGrpSpPr/>
            <p:nvPr/>
          </p:nvGrpSpPr>
          <p:grpSpPr>
            <a:xfrm>
              <a:off x="226379" y="163080"/>
              <a:ext cx="9277589" cy="2235006"/>
              <a:chOff x="0" y="0"/>
              <a:chExt cx="2456812" cy="59185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456811" cy="591855"/>
              </a:xfrm>
              <a:custGeom>
                <a:avLst/>
                <a:gdLst/>
                <a:ahLst/>
                <a:cxnLst/>
                <a:rect l="l" t="t" r="r" b="b"/>
                <a:pathLst>
                  <a:path w="2456811" h="591855">
                    <a:moveTo>
                      <a:pt x="41785" y="0"/>
                    </a:moveTo>
                    <a:lnTo>
                      <a:pt x="2415027" y="0"/>
                    </a:lnTo>
                    <a:cubicBezTo>
                      <a:pt x="2426109" y="0"/>
                      <a:pt x="2436737" y="4402"/>
                      <a:pt x="2444573" y="12239"/>
                    </a:cubicBezTo>
                    <a:cubicBezTo>
                      <a:pt x="2452409" y="20075"/>
                      <a:pt x="2456811" y="30703"/>
                      <a:pt x="2456811" y="41785"/>
                    </a:cubicBezTo>
                    <a:lnTo>
                      <a:pt x="2456811" y="550070"/>
                    </a:lnTo>
                    <a:cubicBezTo>
                      <a:pt x="2456811" y="561152"/>
                      <a:pt x="2452409" y="571781"/>
                      <a:pt x="2444573" y="579617"/>
                    </a:cubicBezTo>
                    <a:cubicBezTo>
                      <a:pt x="2436737" y="587453"/>
                      <a:pt x="2426109" y="591855"/>
                      <a:pt x="2415027" y="591855"/>
                    </a:cubicBezTo>
                    <a:lnTo>
                      <a:pt x="41785" y="591855"/>
                    </a:lnTo>
                    <a:cubicBezTo>
                      <a:pt x="30703" y="591855"/>
                      <a:pt x="20075" y="587453"/>
                      <a:pt x="12239" y="579617"/>
                    </a:cubicBezTo>
                    <a:cubicBezTo>
                      <a:pt x="4402" y="571781"/>
                      <a:pt x="0" y="561152"/>
                      <a:pt x="0" y="550070"/>
                    </a:cubicBezTo>
                    <a:lnTo>
                      <a:pt x="0" y="41785"/>
                    </a:lnTo>
                    <a:cubicBezTo>
                      <a:pt x="0" y="30703"/>
                      <a:pt x="4402" y="20075"/>
                      <a:pt x="12239" y="12239"/>
                    </a:cubicBezTo>
                    <a:cubicBezTo>
                      <a:pt x="20075" y="4402"/>
                      <a:pt x="30703" y="0"/>
                      <a:pt x="41785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2456812" cy="6299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674674" y="328738"/>
              <a:ext cx="5169418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74"/>
                </a:lnSpc>
              </a:pPr>
              <a:r>
                <a:rPr lang="en-US" sz="1124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Assistance et contacts</a:t>
              </a:r>
            </a:p>
            <a:p>
              <a:pPr algn="just">
                <a:lnSpc>
                  <a:spcPts val="1574"/>
                </a:lnSpc>
                <a:spcBef>
                  <a:spcPct val="0"/>
                </a:spcBef>
              </a:pPr>
              <a:r>
                <a:rPr lang="en-US" sz="112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Confirmer:</a:t>
              </a:r>
            </a:p>
            <a:p>
              <a:pPr marL="242887" lvl="1" indent="-121444" algn="just">
                <a:lnSpc>
                  <a:spcPts val="157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2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Responsable hiérarchique</a:t>
              </a:r>
            </a:p>
            <a:p>
              <a:pPr marL="242887" lvl="1" indent="-121444" algn="just">
                <a:lnSpc>
                  <a:spcPts val="157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2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Contact RH</a:t>
              </a:r>
            </a:p>
            <a:p>
              <a:pPr marL="242887" lvl="1" indent="-121444" algn="just">
                <a:lnSpc>
                  <a:spcPts val="157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2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Parrain ou marraine</a:t>
              </a:r>
            </a:p>
            <a:p>
              <a:pPr marL="242887" lvl="1" indent="-121444" algn="just">
                <a:lnSpc>
                  <a:spcPts val="157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2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 (le cas échéant)</a:t>
              </a:r>
            </a:p>
            <a:p>
              <a:pPr algn="just">
                <a:lnSpc>
                  <a:spcPts val="1574"/>
                </a:lnSpc>
                <a:spcBef>
                  <a:spcPct val="0"/>
                </a:spcBef>
              </a:pPr>
              <a:r>
                <a:rPr lang="en-US" sz="1124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Expliquez quand et comment contacter chacun d'eux.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0"/>
              <a:ext cx="674674" cy="676526"/>
              <a:chOff x="0" y="0"/>
              <a:chExt cx="810576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057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0576" h="812800">
                    <a:moveTo>
                      <a:pt x="405288" y="0"/>
                    </a:moveTo>
                    <a:cubicBezTo>
                      <a:pt x="181454" y="0"/>
                      <a:pt x="0" y="181951"/>
                      <a:pt x="0" y="406400"/>
                    </a:cubicBezTo>
                    <a:cubicBezTo>
                      <a:pt x="0" y="630849"/>
                      <a:pt x="181454" y="812800"/>
                      <a:pt x="405288" y="812800"/>
                    </a:cubicBezTo>
                    <a:cubicBezTo>
                      <a:pt x="629122" y="812800"/>
                      <a:pt x="810576" y="630849"/>
                      <a:pt x="810576" y="406400"/>
                    </a:cubicBezTo>
                    <a:cubicBezTo>
                      <a:pt x="810576" y="181951"/>
                      <a:pt x="629122" y="0"/>
                      <a:pt x="405288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5991" y="38100"/>
                <a:ext cx="658593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51725" y="203365"/>
              <a:ext cx="571224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28462" y="6894520"/>
            <a:ext cx="7093399" cy="1380008"/>
            <a:chOff x="0" y="0"/>
            <a:chExt cx="9457865" cy="1840010"/>
          </a:xfrm>
        </p:grpSpPr>
        <p:grpSp>
          <p:nvGrpSpPr>
            <p:cNvPr id="44" name="Group 44"/>
            <p:cNvGrpSpPr/>
            <p:nvPr/>
          </p:nvGrpSpPr>
          <p:grpSpPr>
            <a:xfrm>
              <a:off x="231536" y="163080"/>
              <a:ext cx="9226329" cy="1676930"/>
              <a:chOff x="0" y="0"/>
              <a:chExt cx="2443237" cy="44407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443237" cy="444070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444070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402053"/>
                    </a:lnTo>
                    <a:cubicBezTo>
                      <a:pt x="2443237" y="413197"/>
                      <a:pt x="2438810" y="423884"/>
                      <a:pt x="2430931" y="431764"/>
                    </a:cubicBezTo>
                    <a:cubicBezTo>
                      <a:pt x="2423051" y="439643"/>
                      <a:pt x="2412364" y="444070"/>
                      <a:pt x="2401220" y="444070"/>
                    </a:cubicBezTo>
                    <a:lnTo>
                      <a:pt x="42017" y="444070"/>
                    </a:lnTo>
                    <a:cubicBezTo>
                      <a:pt x="30873" y="444070"/>
                      <a:pt x="20186" y="439643"/>
                      <a:pt x="12307" y="431764"/>
                    </a:cubicBezTo>
                    <a:cubicBezTo>
                      <a:pt x="4427" y="423884"/>
                      <a:pt x="0" y="413197"/>
                      <a:pt x="0" y="402053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68BFB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443237" cy="4726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690045" y="319213"/>
              <a:ext cx="5645977" cy="1375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Questions des employées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Invitez l'employée à partager :</a:t>
              </a:r>
            </a:p>
            <a:p>
              <a:pPr marL="259080" lvl="1" indent="-129540" algn="just">
                <a:lnSpc>
                  <a:spcPts val="16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Questions</a:t>
              </a:r>
            </a:p>
            <a:p>
              <a:pPr marL="259080" lvl="1" indent="-129540" algn="just">
                <a:lnSpc>
                  <a:spcPts val="16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Premières impressions</a:t>
              </a:r>
            </a:p>
            <a:p>
              <a:pPr marL="259080" lvl="1" indent="-129540" algn="just">
                <a:lnSpc>
                  <a:spcPts val="16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Tout ce qui n'est pas clair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52903" y="206023"/>
              <a:ext cx="584238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685" b="1" u="none" strike="noStrik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22307" y="8329249"/>
            <a:ext cx="7105709" cy="949140"/>
            <a:chOff x="0" y="0"/>
            <a:chExt cx="9474279" cy="1265520"/>
          </a:xfrm>
        </p:grpSpPr>
        <p:grpSp>
          <p:nvGrpSpPr>
            <p:cNvPr id="53" name="Group 53"/>
            <p:cNvGrpSpPr/>
            <p:nvPr/>
          </p:nvGrpSpPr>
          <p:grpSpPr>
            <a:xfrm>
              <a:off x="227000" y="163080"/>
              <a:ext cx="9247279" cy="1102439"/>
              <a:chOff x="0" y="0"/>
              <a:chExt cx="2448785" cy="291939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448785" cy="291939"/>
              </a:xfrm>
              <a:custGeom>
                <a:avLst/>
                <a:gdLst/>
                <a:ahLst/>
                <a:cxnLst/>
                <a:rect l="l" t="t" r="r" b="b"/>
                <a:pathLst>
                  <a:path w="2448785" h="291939">
                    <a:moveTo>
                      <a:pt x="41922" y="0"/>
                    </a:moveTo>
                    <a:lnTo>
                      <a:pt x="2406863" y="0"/>
                    </a:lnTo>
                    <a:cubicBezTo>
                      <a:pt x="2417981" y="0"/>
                      <a:pt x="2428645" y="4417"/>
                      <a:pt x="2436506" y="12279"/>
                    </a:cubicBezTo>
                    <a:cubicBezTo>
                      <a:pt x="2444368" y="20140"/>
                      <a:pt x="2448785" y="30803"/>
                      <a:pt x="2448785" y="41922"/>
                    </a:cubicBezTo>
                    <a:lnTo>
                      <a:pt x="2448785" y="250017"/>
                    </a:lnTo>
                    <a:cubicBezTo>
                      <a:pt x="2448785" y="261135"/>
                      <a:pt x="2444368" y="271798"/>
                      <a:pt x="2436506" y="279660"/>
                    </a:cubicBezTo>
                    <a:cubicBezTo>
                      <a:pt x="2428645" y="287522"/>
                      <a:pt x="2417981" y="291939"/>
                      <a:pt x="2406863" y="291939"/>
                    </a:cubicBezTo>
                    <a:lnTo>
                      <a:pt x="41922" y="291939"/>
                    </a:lnTo>
                    <a:cubicBezTo>
                      <a:pt x="30803" y="291939"/>
                      <a:pt x="20140" y="287522"/>
                      <a:pt x="12279" y="279660"/>
                    </a:cubicBezTo>
                    <a:cubicBezTo>
                      <a:pt x="4417" y="271798"/>
                      <a:pt x="0" y="261135"/>
                      <a:pt x="0" y="250017"/>
                    </a:cubicBezTo>
                    <a:lnTo>
                      <a:pt x="0" y="41922"/>
                    </a:lnTo>
                    <a:cubicBezTo>
                      <a:pt x="0" y="30803"/>
                      <a:pt x="4417" y="20140"/>
                      <a:pt x="12279" y="12279"/>
                    </a:cubicBezTo>
                    <a:cubicBezTo>
                      <a:pt x="20140" y="4417"/>
                      <a:pt x="30803" y="0"/>
                      <a:pt x="41922" y="0"/>
                    </a:cubicBezTo>
                    <a:close/>
                  </a:path>
                </a:pathLst>
              </a:custGeom>
              <a:solidFill>
                <a:srgbClr val="D7EAE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2448785" cy="3300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676526" y="319213"/>
              <a:ext cx="5974543" cy="816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Prochaines étapes</a:t>
              </a:r>
            </a:p>
            <a:p>
              <a:pPr marL="259080" lvl="1" indent="-129540" algn="just">
                <a:lnSpc>
                  <a:spcPts val="16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Tâches ou étapes immédiates</a:t>
              </a:r>
            </a:p>
            <a:p>
              <a:pPr marL="259080" lvl="1" indent="-129540" algn="just">
                <a:lnSpc>
                  <a:spcPts val="16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1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Prochaine réunion ou prise de contact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0" y="0"/>
              <a:ext cx="676526" cy="676526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8BFBD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51867" y="203365"/>
              <a:ext cx="572792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407091" y="9473210"/>
            <a:ext cx="6745817" cy="562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564"/>
              </a:lnSpc>
              <a:spcBef>
                <a:spcPct val="0"/>
              </a:spcBef>
            </a:pPr>
            <a:r>
              <a:rPr lang="en-US" sz="1117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Clôture</a:t>
            </a:r>
          </a:p>
          <a:p>
            <a:pPr marL="0" lvl="0" indent="0" algn="just">
              <a:lnSpc>
                <a:spcPts val="1564"/>
              </a:lnSpc>
              <a:spcBef>
                <a:spcPct val="0"/>
              </a:spcBef>
            </a:pPr>
            <a:r>
              <a:rPr lang="en-US" sz="1117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Rassurez l'employée en lui indiquant qu'un soutien est disponible et remerciez-le pour la conversation.</a:t>
            </a:r>
          </a:p>
        </p:txBody>
      </p:sp>
      <p:sp>
        <p:nvSpPr>
          <p:cNvPr id="65" name="Freeform 2">
            <a:extLst>
              <a:ext uri="{FF2B5EF4-FFF2-40B4-BE49-F238E27FC236}">
                <a16:creationId xmlns:a16="http://schemas.microsoft.com/office/drawing/2014/main" id="{071E72BF-4521-B13E-7CDB-986E968889F9}"/>
              </a:ext>
            </a:extLst>
          </p:cNvPr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6" name="Freeform 3">
            <a:extLst>
              <a:ext uri="{FF2B5EF4-FFF2-40B4-BE49-F238E27FC236}">
                <a16:creationId xmlns:a16="http://schemas.microsoft.com/office/drawing/2014/main" id="{AEBD7687-1B23-1F6C-022E-E535E3F10D8C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7" name="Group 5">
            <a:extLst>
              <a:ext uri="{FF2B5EF4-FFF2-40B4-BE49-F238E27FC236}">
                <a16:creationId xmlns:a16="http://schemas.microsoft.com/office/drawing/2014/main" id="{50786750-3E3F-9F25-3050-FA9AE515C20E}"/>
              </a:ext>
            </a:extLst>
          </p:cNvPr>
          <p:cNvGrpSpPr/>
          <p:nvPr/>
        </p:nvGrpSpPr>
        <p:grpSpPr>
          <a:xfrm>
            <a:off x="1" y="10392479"/>
            <a:ext cx="6897156" cy="45719"/>
            <a:chOff x="0" y="0"/>
            <a:chExt cx="2709333" cy="26991"/>
          </a:xfrm>
        </p:grpSpPr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155C0FFC-68B1-B117-B469-754EAB291B11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369693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13091DA3-0EF4-2F8D-DF1C-45659E2C29E4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E018938-D035-FE53-47A6-92CA77F3232D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C16376A-941F-791B-8794-A144032E5321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7DFE25-4EB5-D780-A2C9-A572EDBB1318}"/>
              </a:ext>
            </a:extLst>
          </p:cNvPr>
          <p:cNvSpPr txBox="1"/>
          <p:nvPr/>
        </p:nvSpPr>
        <p:spPr>
          <a:xfrm>
            <a:off x="136525" y="2298700"/>
            <a:ext cx="728345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 7</a:t>
            </a:r>
            <a:endParaRPr lang="en-US" sz="7500" b="1" i="0" u="none" strike="noStrike" kern="1200" cap="none" baseline="0" dirty="0">
              <a:solidFill>
                <a:srgbClr val="EDA5A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AE95E7E4-CC4C-C73D-CD0D-70B181680AB2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7793410-5469-634D-976A-6A6C89F407AF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94B4CB-DD0C-570D-E28B-0B305DFED1D2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2791BA-742F-D2CD-282E-455415FF24CF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CEDB0D8-75DE-5014-2469-BBBE638A989C}"/>
              </a:ext>
            </a:extLst>
          </p:cNvPr>
          <p:cNvSpPr txBox="1"/>
          <p:nvPr/>
        </p:nvSpPr>
        <p:spPr>
          <a:xfrm>
            <a:off x="0" y="2527300"/>
            <a:ext cx="7556500" cy="1133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92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 1</a:t>
            </a:r>
            <a:endParaRPr lang="en-US" sz="7500" b="1" i="0" u="none" strike="noStrike" kern="1200" cap="none" baseline="0" dirty="0">
              <a:solidFill>
                <a:srgbClr val="FAC17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8799767-0868-2766-9A23-1A1EE698FBB5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F1344DD-598A-62EA-0DDC-AFB74FC939C5}"/>
              </a:ext>
            </a:extLst>
          </p:cNvPr>
          <p:cNvSpPr/>
          <p:nvPr/>
        </p:nvSpPr>
        <p:spPr>
          <a:xfrm>
            <a:off x="2902269" y="-51727"/>
            <a:ext cx="3024003" cy="65763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" name="TextBox 4"/>
          <p:cNvSpPr txBox="1"/>
          <p:nvPr/>
        </p:nvSpPr>
        <p:spPr>
          <a:xfrm>
            <a:off x="601267" y="529705"/>
            <a:ext cx="6357466" cy="1070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Programme de parrainage – </a:t>
            </a:r>
          </a:p>
          <a:p>
            <a:pPr marL="0" lvl="0" indent="0" algn="ctr">
              <a:lnSpc>
                <a:spcPts val="3140"/>
              </a:lnSpc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Guide d'assistance informelle au quotidien</a:t>
            </a:r>
          </a:p>
          <a:p>
            <a:pPr marL="0" lvl="0" indent="0" algn="ctr">
              <a:lnSpc>
                <a:spcPts val="2355"/>
              </a:lnSpc>
              <a:spcBef>
                <a:spcPct val="0"/>
              </a:spcBef>
            </a:pPr>
            <a:r>
              <a:rPr lang="en-US" sz="1500" b="1" i="1" spc="-57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À partager avec mes collègues et mes responsables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1267" y="1831243"/>
            <a:ext cx="3024000" cy="515690"/>
            <a:chOff x="0" y="0"/>
            <a:chExt cx="1083733" cy="1848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3733" cy="184812"/>
            </a:xfrm>
            <a:custGeom>
              <a:avLst/>
              <a:gdLst/>
              <a:ahLst/>
              <a:cxnLst/>
              <a:rect l="l" t="t" r="r" b="b"/>
              <a:pathLst>
                <a:path w="1083733" h="184812">
                  <a:moveTo>
                    <a:pt x="0" y="0"/>
                  </a:moveTo>
                  <a:lnTo>
                    <a:pt x="1083733" y="0"/>
                  </a:lnTo>
                  <a:lnTo>
                    <a:pt x="1083733" y="184812"/>
                  </a:lnTo>
                  <a:lnTo>
                    <a:pt x="0" y="184812"/>
                  </a:lnTo>
                  <a:close/>
                </a:path>
              </a:pathLst>
            </a:custGeom>
            <a:solidFill>
              <a:srgbClr val="FCBCBC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083733" cy="203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1. Affectation en binôme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1267" y="4245878"/>
            <a:ext cx="3024000" cy="515690"/>
            <a:chOff x="0" y="0"/>
            <a:chExt cx="1083733" cy="1848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3733" cy="184812"/>
            </a:xfrm>
            <a:custGeom>
              <a:avLst/>
              <a:gdLst/>
              <a:ahLst/>
              <a:cxnLst/>
              <a:rect l="l" t="t" r="r" b="b"/>
              <a:pathLst>
                <a:path w="1083733" h="184812">
                  <a:moveTo>
                    <a:pt x="0" y="0"/>
                  </a:moveTo>
                  <a:lnTo>
                    <a:pt x="1083733" y="0"/>
                  </a:lnTo>
                  <a:lnTo>
                    <a:pt x="1083733" y="184812"/>
                  </a:lnTo>
                  <a:lnTo>
                    <a:pt x="0" y="184812"/>
                  </a:lnTo>
                  <a:close/>
                </a:path>
              </a:pathLst>
            </a:custGeom>
            <a:solidFill>
              <a:srgbClr val="FCBCBC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083733" cy="203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2. Objectif du rôle du parrainage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1267" y="7571112"/>
            <a:ext cx="3024000" cy="515690"/>
            <a:chOff x="0" y="0"/>
            <a:chExt cx="1083733" cy="1848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83733" cy="184812"/>
            </a:xfrm>
            <a:custGeom>
              <a:avLst/>
              <a:gdLst/>
              <a:ahLst/>
              <a:cxnLst/>
              <a:rect l="l" t="t" r="r" b="b"/>
              <a:pathLst>
                <a:path w="1083733" h="184812">
                  <a:moveTo>
                    <a:pt x="0" y="0"/>
                  </a:moveTo>
                  <a:lnTo>
                    <a:pt x="1083733" y="0"/>
                  </a:lnTo>
                  <a:lnTo>
                    <a:pt x="1083733" y="184812"/>
                  </a:lnTo>
                  <a:lnTo>
                    <a:pt x="0" y="184812"/>
                  </a:lnTo>
                  <a:close/>
                </a:path>
              </a:pathLst>
            </a:custGeom>
            <a:solidFill>
              <a:srgbClr val="FCBCBC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083733" cy="203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3. Comment vous pouvez aider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34733" y="1831243"/>
            <a:ext cx="3024000" cy="515690"/>
            <a:chOff x="0" y="0"/>
            <a:chExt cx="1083733" cy="1848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3733" cy="184812"/>
            </a:xfrm>
            <a:custGeom>
              <a:avLst/>
              <a:gdLst/>
              <a:ahLst/>
              <a:cxnLst/>
              <a:rect l="l" t="t" r="r" b="b"/>
              <a:pathLst>
                <a:path w="1083733" h="184812">
                  <a:moveTo>
                    <a:pt x="0" y="0"/>
                  </a:moveTo>
                  <a:lnTo>
                    <a:pt x="1083733" y="0"/>
                  </a:lnTo>
                  <a:lnTo>
                    <a:pt x="1083733" y="184812"/>
                  </a:lnTo>
                  <a:lnTo>
                    <a:pt x="0" y="184812"/>
                  </a:lnTo>
                  <a:close/>
                </a:path>
              </a:pathLst>
            </a:custGeom>
            <a:solidFill>
              <a:srgbClr val="FCBCBC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083733" cy="203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 Si quelque chose dépasse votre rôle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01267" y="2483125"/>
            <a:ext cx="3024000" cy="1626561"/>
            <a:chOff x="0" y="0"/>
            <a:chExt cx="1083733" cy="5829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3733" cy="582923"/>
            </a:xfrm>
            <a:custGeom>
              <a:avLst/>
              <a:gdLst/>
              <a:ahLst/>
              <a:cxnLst/>
              <a:rect l="l" t="t" r="r" b="b"/>
              <a:pathLst>
                <a:path w="1083733" h="582923">
                  <a:moveTo>
                    <a:pt x="0" y="0"/>
                  </a:moveTo>
                  <a:lnTo>
                    <a:pt x="1083733" y="0"/>
                  </a:lnTo>
                  <a:lnTo>
                    <a:pt x="1083733" y="582923"/>
                  </a:lnTo>
                  <a:lnTo>
                    <a:pt x="0" y="582923"/>
                  </a:lnTo>
                  <a:close/>
                </a:path>
              </a:pathLst>
            </a:custGeom>
            <a:solidFill>
              <a:srgbClr val="FCEDE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083733" cy="601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Nouvelle </a:t>
              </a:r>
              <a:r>
                <a:rPr lang="en-US" sz="1200" spc="-45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employée</a:t>
              </a: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: ________________________</a:t>
              </a:r>
            </a:p>
            <a:p>
              <a:pPr marL="0" lvl="0" indent="0" algn="l">
                <a:lnSpc>
                  <a:spcPts val="1679"/>
                </a:lnSpc>
              </a:pP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 du </a:t>
              </a:r>
              <a:r>
                <a:rPr lang="en-US" sz="1200" spc="-45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parrain</a:t>
              </a: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/de la </a:t>
              </a:r>
              <a:r>
                <a:rPr lang="en-US" sz="1200" spc="-45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marraine</a:t>
              </a: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 : ______________________________________________</a:t>
              </a:r>
            </a:p>
            <a:p>
              <a:pPr marL="0" lvl="0" indent="0" algn="l">
                <a:lnSpc>
                  <a:spcPts val="1679"/>
                </a:lnSpc>
              </a:pPr>
              <a:r>
                <a:rPr lang="en-US" sz="1200" spc="-45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Rôle</a:t>
              </a: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/Équipe : ________________________________</a:t>
              </a:r>
            </a:p>
            <a:p>
              <a:pPr marL="0" lvl="0" indent="0" algn="l">
                <a:lnSpc>
                  <a:spcPts val="1679"/>
                </a:lnSpc>
              </a:pP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Date de début du </a:t>
              </a:r>
              <a:r>
                <a:rPr lang="en-US" sz="1200" spc="-45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parrainage</a:t>
              </a: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 : ______________</a:t>
              </a:r>
            </a:p>
            <a:p>
              <a:pPr marL="0" lvl="0" indent="0" algn="l">
                <a:lnSpc>
                  <a:spcPts val="1679"/>
                </a:lnSpc>
              </a:pP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Date de fin </a:t>
              </a:r>
              <a:r>
                <a:rPr lang="en-US" sz="1200" spc="-45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prévue</a:t>
              </a:r>
              <a:r>
                <a:rPr lang="en-US" sz="1200" spc="-45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 : _________________________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01267" y="4897760"/>
            <a:ext cx="3024000" cy="2537160"/>
            <a:chOff x="0" y="0"/>
            <a:chExt cx="1083733" cy="9092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83733" cy="909261"/>
            </a:xfrm>
            <a:custGeom>
              <a:avLst/>
              <a:gdLst/>
              <a:ahLst/>
              <a:cxnLst/>
              <a:rect l="l" t="t" r="r" b="b"/>
              <a:pathLst>
                <a:path w="1083733" h="909261">
                  <a:moveTo>
                    <a:pt x="0" y="0"/>
                  </a:moveTo>
                  <a:lnTo>
                    <a:pt x="1083733" y="0"/>
                  </a:lnTo>
                  <a:lnTo>
                    <a:pt x="1083733" y="909261"/>
                  </a:lnTo>
                  <a:lnTo>
                    <a:pt x="0" y="909261"/>
                  </a:lnTo>
                  <a:close/>
                </a:path>
              </a:pathLst>
            </a:custGeom>
            <a:solidFill>
              <a:srgbClr val="FCEDE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083733" cy="928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En tant que parrain/marraine, votre </a:t>
              </a:r>
              <a:r>
                <a:rPr lang="en-US" sz="1200" b="1" spc="-45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rôle</a:t>
              </a: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est de :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Être un point de contact amical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Aider pour les questions quotidiennes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Soutenir l'intégration informelle et sociale</a:t>
              </a:r>
            </a:p>
            <a:p>
              <a:pPr marL="0" lvl="0" indent="0" algn="l">
                <a:lnSpc>
                  <a:spcPts val="1679"/>
                </a:lnSpc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Vous </a:t>
              </a:r>
              <a:r>
                <a:rPr lang="en-US" sz="1200" b="1" spc="-45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n'êtes pas tenu</a:t>
              </a: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de :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Agir en tant que superviseur ou mentor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Gérer les performances ou les conflits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spc="-4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Gérer les problèmes administratifs ou personnels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01267" y="8222993"/>
            <a:ext cx="3024000" cy="1926630"/>
            <a:chOff x="0" y="0"/>
            <a:chExt cx="1083733" cy="6904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83733" cy="690461"/>
            </a:xfrm>
            <a:custGeom>
              <a:avLst/>
              <a:gdLst/>
              <a:ahLst/>
              <a:cxnLst/>
              <a:rect l="l" t="t" r="r" b="b"/>
              <a:pathLst>
                <a:path w="1083733" h="690461">
                  <a:moveTo>
                    <a:pt x="0" y="0"/>
                  </a:moveTo>
                  <a:lnTo>
                    <a:pt x="1083733" y="0"/>
                  </a:lnTo>
                  <a:lnTo>
                    <a:pt x="1083733" y="690461"/>
                  </a:lnTo>
                  <a:lnTo>
                    <a:pt x="0" y="690461"/>
                  </a:lnTo>
                  <a:close/>
                </a:path>
              </a:pathLst>
            </a:custGeom>
            <a:solidFill>
              <a:srgbClr val="FCEDE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083733" cy="709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Expliquer les routines quotidiennes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Indiquer où se trouvent les choses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Répondre à des questions pratiques simples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Inviter la nouvelle collègue aux pauses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Expliquer les règles ou habitudes informelles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34733" y="2483125"/>
            <a:ext cx="3024000" cy="1626561"/>
            <a:chOff x="0" y="0"/>
            <a:chExt cx="1083733" cy="58292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83733" cy="582923"/>
            </a:xfrm>
            <a:custGeom>
              <a:avLst/>
              <a:gdLst/>
              <a:ahLst/>
              <a:cxnLst/>
              <a:rect l="l" t="t" r="r" b="b"/>
              <a:pathLst>
                <a:path w="1083733" h="582923">
                  <a:moveTo>
                    <a:pt x="0" y="0"/>
                  </a:moveTo>
                  <a:lnTo>
                    <a:pt x="1083733" y="0"/>
                  </a:lnTo>
                  <a:lnTo>
                    <a:pt x="1083733" y="582923"/>
                  </a:lnTo>
                  <a:lnTo>
                    <a:pt x="0" y="582923"/>
                  </a:lnTo>
                  <a:close/>
                </a:path>
              </a:pathLst>
            </a:custGeom>
            <a:solidFill>
              <a:srgbClr val="FCEDE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1083733" cy="601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Si une question ou un problème dépasse le cadre de votre rôle :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Parlez au responsable.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Contactez les RH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Demandez conseil si vous avez des doutes.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934733" y="4245878"/>
            <a:ext cx="3024000" cy="515690"/>
            <a:chOff x="0" y="0"/>
            <a:chExt cx="1083733" cy="18481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83733" cy="184812"/>
            </a:xfrm>
            <a:custGeom>
              <a:avLst/>
              <a:gdLst/>
              <a:ahLst/>
              <a:cxnLst/>
              <a:rect l="l" t="t" r="r" b="b"/>
              <a:pathLst>
                <a:path w="1083733" h="184812">
                  <a:moveTo>
                    <a:pt x="0" y="0"/>
                  </a:moveTo>
                  <a:lnTo>
                    <a:pt x="1083733" y="0"/>
                  </a:lnTo>
                  <a:lnTo>
                    <a:pt x="1083733" y="184812"/>
                  </a:lnTo>
                  <a:lnTo>
                    <a:pt x="0" y="184812"/>
                  </a:lnTo>
                  <a:close/>
                </a:path>
              </a:pathLst>
            </a:custGeom>
            <a:solidFill>
              <a:srgbClr val="FCBCBC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1083733" cy="203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5. Suggestions d'enregistrement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934733" y="4897760"/>
            <a:ext cx="3024000" cy="2537160"/>
            <a:chOff x="0" y="0"/>
            <a:chExt cx="1083733" cy="9092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83733" cy="909261"/>
            </a:xfrm>
            <a:custGeom>
              <a:avLst/>
              <a:gdLst/>
              <a:ahLst/>
              <a:cxnLst/>
              <a:rect l="l" t="t" r="r" b="b"/>
              <a:pathLst>
                <a:path w="1083733" h="909261">
                  <a:moveTo>
                    <a:pt x="0" y="0"/>
                  </a:moveTo>
                  <a:lnTo>
                    <a:pt x="1083733" y="0"/>
                  </a:lnTo>
                  <a:lnTo>
                    <a:pt x="1083733" y="909261"/>
                  </a:lnTo>
                  <a:lnTo>
                    <a:pt x="0" y="909261"/>
                  </a:lnTo>
                  <a:close/>
                </a:path>
              </a:pathLst>
            </a:custGeom>
            <a:solidFill>
              <a:srgbClr val="FCEDE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083733" cy="928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endParaRPr/>
            </a:p>
            <a:p>
              <a:pPr marL="0" lvl="0" indent="0" algn="l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Exemples à adapter au contexte :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Bienvenue le premier jour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De brefs échanges informels au cours de la première semaine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Suivi hebdomadaire pendant le premier mois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Clôture de l'enregistrement à la fin de la période de parrainage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934733" y="7571112"/>
            <a:ext cx="3024000" cy="513907"/>
            <a:chOff x="0" y="0"/>
            <a:chExt cx="1083733" cy="18417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83733" cy="184173"/>
            </a:xfrm>
            <a:custGeom>
              <a:avLst/>
              <a:gdLst/>
              <a:ahLst/>
              <a:cxnLst/>
              <a:rect l="l" t="t" r="r" b="b"/>
              <a:pathLst>
                <a:path w="1083733" h="184173">
                  <a:moveTo>
                    <a:pt x="0" y="0"/>
                  </a:moveTo>
                  <a:lnTo>
                    <a:pt x="1083733" y="0"/>
                  </a:lnTo>
                  <a:lnTo>
                    <a:pt x="1083733" y="184173"/>
                  </a:lnTo>
                  <a:lnTo>
                    <a:pt x="0" y="184173"/>
                  </a:lnTo>
                  <a:close/>
                </a:path>
              </a:pathLst>
            </a:custGeom>
            <a:solidFill>
              <a:srgbClr val="FCBCBC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1083733" cy="203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l">
                <a:lnSpc>
                  <a:spcPts val="1679"/>
                </a:lnSpc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6. Soutien aux Parrains/Marraines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934733" y="8221211"/>
            <a:ext cx="3024000" cy="1926630"/>
            <a:chOff x="0" y="0"/>
            <a:chExt cx="1083733" cy="6904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83733" cy="690461"/>
            </a:xfrm>
            <a:custGeom>
              <a:avLst/>
              <a:gdLst/>
              <a:ahLst/>
              <a:cxnLst/>
              <a:rect l="l" t="t" r="r" b="b"/>
              <a:pathLst>
                <a:path w="1083733" h="690461">
                  <a:moveTo>
                    <a:pt x="0" y="0"/>
                  </a:moveTo>
                  <a:lnTo>
                    <a:pt x="1083733" y="0"/>
                  </a:lnTo>
                  <a:lnTo>
                    <a:pt x="1083733" y="690461"/>
                  </a:lnTo>
                  <a:lnTo>
                    <a:pt x="0" y="690461"/>
                  </a:lnTo>
                  <a:close/>
                </a:path>
              </a:pathLst>
            </a:custGeom>
            <a:solidFill>
              <a:srgbClr val="FCEDE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1083733" cy="709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Si vous avez des questions concernant votre rôle, vous pouvez contacter :</a:t>
              </a:r>
            </a:p>
            <a:p>
              <a:pPr marL="0" lvl="0" indent="0" algn="l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Responsable : ___________________________ Contact RH : ________________________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B1AB1-2E2C-8612-E92F-A1BFD14C5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C811A6-FF3D-13F5-33D6-0D0B30CB9A7A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67517EE-9B9F-8BC4-DC8D-81AB7843ABE2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7AA461D-1E0C-76E9-DF49-16C54913AC1F}"/>
              </a:ext>
            </a:extLst>
          </p:cNvPr>
          <p:cNvSpPr txBox="1"/>
          <p:nvPr/>
        </p:nvSpPr>
        <p:spPr>
          <a:xfrm>
            <a:off x="136525" y="2298700"/>
            <a:ext cx="728345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 </a:t>
            </a:r>
            <a:r>
              <a:rPr lang="en-CY" sz="7500" b="1" dirty="0">
                <a:solidFill>
                  <a:srgbClr val="EDA5A5"/>
                </a:solidFill>
                <a:latin typeface="Open Sans Bold"/>
                <a:ea typeface="Open Sans Bold"/>
                <a:cs typeface="Open Sans Bold"/>
              </a:rPr>
              <a:t>8</a:t>
            </a:r>
            <a:endParaRPr lang="en-US" sz="7500" b="1" i="0" u="none" strike="noStrike" kern="1200" cap="none" baseline="0" dirty="0">
              <a:solidFill>
                <a:srgbClr val="EDA5A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8DDA4C49-9FC4-1112-0BC1-5024704D5560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EAA78CFF-709A-D3A0-8CBB-01AF5978E158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51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323" y="1536919"/>
            <a:ext cx="7012500" cy="2146071"/>
            <a:chOff x="0" y="0"/>
            <a:chExt cx="1810458" cy="5540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4481" y="1656424"/>
            <a:ext cx="6649330" cy="186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2626" b="1" spc="-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Demander de l'aide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Phrase :</a:t>
            </a: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« Pouvez-vous m’aider, s’il vous plaît ? » 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Quand l’utiliser : Lorsque vous avez besoin d’aide ou d’éclaircissements.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Traduction dans la langue locale 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 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Prononciation (facultative) 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23627" y="1775065"/>
            <a:ext cx="230184" cy="23018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3750" y="1341580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0" name="Freeform 10"/>
          <p:cNvSpPr/>
          <p:nvPr/>
        </p:nvSpPr>
        <p:spPr>
          <a:xfrm>
            <a:off x="3575107" y="53793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6" y="0"/>
                </a:lnTo>
                <a:lnTo>
                  <a:pt x="409786" y="378028"/>
                </a:lnTo>
                <a:lnTo>
                  <a:pt x="0" y="3780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TextBox 11"/>
          <p:cNvSpPr txBox="1"/>
          <p:nvPr/>
        </p:nvSpPr>
        <p:spPr>
          <a:xfrm>
            <a:off x="766891" y="839764"/>
            <a:ext cx="603710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  <a:spcBef>
                <a:spcPct val="0"/>
              </a:spcBef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Modèle de carte d'exemple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3" name="Freeform 1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14" name="Group 14"/>
          <p:cNvGrpSpPr/>
          <p:nvPr/>
        </p:nvGrpSpPr>
        <p:grpSpPr>
          <a:xfrm>
            <a:off x="248323" y="3847076"/>
            <a:ext cx="7012500" cy="2146071"/>
            <a:chOff x="0" y="0"/>
            <a:chExt cx="1810458" cy="5540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04481" y="4001698"/>
            <a:ext cx="6649330" cy="186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2626" b="1" spc="-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Demande de clarification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Expression : « </a:t>
            </a: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Pouvez-vous réexpliquer cela, s’il vous plaît ? </a:t>
            </a: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» 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Quand l’utiliser : Lorsqu’une chose n’est pas claire.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Traduction dans la langue locale 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 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Prononciation (facultative) 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823627" y="3991670"/>
            <a:ext cx="230184" cy="23018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73750" y="3682990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22" name="Group 22"/>
          <p:cNvGrpSpPr/>
          <p:nvPr/>
        </p:nvGrpSpPr>
        <p:grpSpPr>
          <a:xfrm>
            <a:off x="248323" y="6157232"/>
            <a:ext cx="7012500" cy="2146071"/>
            <a:chOff x="0" y="0"/>
            <a:chExt cx="1810458" cy="5540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4481" y="6387385"/>
            <a:ext cx="6649330" cy="1868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2626" b="1" spc="-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Gérer son temps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Expression : </a:t>
            </a: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 J’ai besoin de plus de temps pour terminer cela. » 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Quand l’utiliser : Lorsqu’une tâche prend plus de temps que prévu.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Traduction dans la langue locale 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 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spc="-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Prononciation (facultative) :</a:t>
            </a:r>
          </a:p>
          <a:p>
            <a:pPr marL="0" lvl="0" indent="0" algn="l">
              <a:lnSpc>
                <a:spcPts val="1912"/>
              </a:lnSpc>
            </a:pPr>
            <a:r>
              <a:rPr lang="en-US" sz="1426" b="1" spc="-4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________________________________________________________________________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823627" y="6377358"/>
            <a:ext cx="230184" cy="230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73750" y="5993146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0" name="Group 30"/>
          <p:cNvGrpSpPr/>
          <p:nvPr/>
        </p:nvGrpSpPr>
        <p:grpSpPr>
          <a:xfrm>
            <a:off x="248323" y="8467389"/>
            <a:ext cx="7012500" cy="2146071"/>
            <a:chOff x="0" y="0"/>
            <a:chExt cx="1810458" cy="55406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10458" cy="554063"/>
            </a:xfrm>
            <a:custGeom>
              <a:avLst/>
              <a:gdLst/>
              <a:ahLst/>
              <a:cxnLst/>
              <a:rect l="l" t="t" r="r" b="b"/>
              <a:pathLst>
                <a:path w="1810458" h="554063">
                  <a:moveTo>
                    <a:pt x="0" y="0"/>
                  </a:moveTo>
                  <a:lnTo>
                    <a:pt x="1810458" y="0"/>
                  </a:lnTo>
                  <a:lnTo>
                    <a:pt x="1810458" y="554063"/>
                  </a:lnTo>
                  <a:lnTo>
                    <a:pt x="0" y="554063"/>
                  </a:lnTo>
                  <a:close/>
                </a:path>
              </a:pathLst>
            </a:custGeom>
            <a:solidFill>
              <a:srgbClr val="EDA5A5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1810458" cy="573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53627" y="8536955"/>
            <a:ext cx="6907197" cy="182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40"/>
              </a:lnSpc>
            </a:pPr>
            <a:r>
              <a:rPr lang="en-US" sz="2626" b="1" spc="112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Interaction quotidienne</a:t>
            </a:r>
          </a:p>
          <a:p>
            <a:pPr marL="0" lvl="0" indent="0" algn="l">
              <a:lnSpc>
                <a:spcPts val="2140"/>
              </a:lnSpc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Phrases</a:t>
            </a:r>
          </a:p>
          <a:p>
            <a:pPr marL="0" lvl="1" indent="0" algn="l">
              <a:lnSpc>
                <a:spcPts val="2140"/>
              </a:lnSpc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« Bonjour / Bonne journée »</a:t>
            </a:r>
          </a:p>
          <a:p>
            <a:pPr marL="0" lvl="1" indent="0" algn="l">
              <a:lnSpc>
                <a:spcPts val="2140"/>
              </a:lnSpc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« S’il vous plaît / Merci »</a:t>
            </a:r>
          </a:p>
          <a:p>
            <a:pPr marL="0" lvl="1" indent="0" algn="l">
              <a:lnSpc>
                <a:spcPts val="2140"/>
              </a:lnSpc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« Désolée / Excusez-moi »</a:t>
            </a:r>
          </a:p>
          <a:p>
            <a:pPr marL="0" lvl="1" indent="0" algn="l">
              <a:lnSpc>
                <a:spcPts val="2140"/>
              </a:lnSpc>
            </a:pPr>
            <a:r>
              <a:rPr lang="en-US" sz="1426" spc="6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« Pas de problème / C’est bon »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6772773" y="8565027"/>
            <a:ext cx="230184" cy="23018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228052" y="8303303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8" name="TextBox 38"/>
          <p:cNvSpPr txBox="1"/>
          <p:nvPr/>
        </p:nvSpPr>
        <p:spPr>
          <a:xfrm>
            <a:off x="3501829" y="9071436"/>
            <a:ext cx="3551982" cy="124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39"/>
              </a:lnSpc>
              <a:spcBef>
                <a:spcPct val="0"/>
              </a:spcBef>
            </a:pPr>
            <a:r>
              <a:rPr lang="en-US" sz="14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Traduction dans la langue locale :</a:t>
            </a:r>
          </a:p>
          <a:p>
            <a:pPr marL="0" lvl="0" indent="0" algn="l">
              <a:lnSpc>
                <a:spcPts val="2039"/>
              </a:lnSpc>
              <a:spcBef>
                <a:spcPct val="0"/>
              </a:spcBef>
            </a:pPr>
            <a:r>
              <a:rPr lang="en-US" sz="14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7EB56-C47E-D53E-CDCE-C9685B05F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5E4D1EA-A602-DE53-DD0B-80C7CEEEA906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AEBF720-249C-5D50-9A24-DC1CF2DA8F46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FA9EA77-8DA7-8E85-7F97-0DEB32085E42}"/>
              </a:ext>
            </a:extLst>
          </p:cNvPr>
          <p:cNvSpPr txBox="1"/>
          <p:nvPr/>
        </p:nvSpPr>
        <p:spPr>
          <a:xfrm>
            <a:off x="136525" y="2298700"/>
            <a:ext cx="728345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EDA5A5"/>
                </a:solidFill>
                <a:uFillTx/>
                <a:latin typeface="Open Sans Bold"/>
                <a:ea typeface="Open Sans Bold"/>
                <a:cs typeface="Open Sans Bold"/>
              </a:rPr>
              <a:t> 9</a:t>
            </a:r>
            <a:endParaRPr lang="en-US" sz="7500" b="1" i="0" u="none" strike="noStrike" kern="1200" cap="none" baseline="0" dirty="0">
              <a:solidFill>
                <a:srgbClr val="EDA5A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3A503211-F74B-8C0C-7333-854ACB673851}"/>
              </a:ext>
            </a:extLst>
          </p:cNvPr>
          <p:cNvSpPr/>
          <p:nvPr/>
        </p:nvSpPr>
        <p:spPr>
          <a:xfrm>
            <a:off x="1699723" y="-35999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2D2FEB37-C5AE-FED8-1D2C-734B0650BA28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021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323" y="1536919"/>
            <a:ext cx="7012500" cy="4138371"/>
            <a:chOff x="0" y="0"/>
            <a:chExt cx="1810458" cy="10684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458" cy="1068427"/>
            </a:xfrm>
            <a:custGeom>
              <a:avLst/>
              <a:gdLst/>
              <a:ahLst/>
              <a:cxnLst/>
              <a:rect l="l" t="t" r="r" b="b"/>
              <a:pathLst>
                <a:path w="1810458" h="1068427">
                  <a:moveTo>
                    <a:pt x="0" y="0"/>
                  </a:moveTo>
                  <a:lnTo>
                    <a:pt x="1810458" y="0"/>
                  </a:lnTo>
                  <a:lnTo>
                    <a:pt x="1810458" y="1068427"/>
                  </a:lnTo>
                  <a:lnTo>
                    <a:pt x="0" y="1068427"/>
                  </a:lnTo>
                  <a:close/>
                </a:path>
              </a:pathLst>
            </a:custGeom>
            <a:solidFill>
              <a:srgbClr val="FFE3E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810458" cy="1087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4481" y="1618324"/>
            <a:ext cx="6649330" cy="372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6"/>
              </a:lnSpc>
            </a:pPr>
            <a:r>
              <a:rPr lang="en-US" sz="2462" b="1" spc="-7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Tâche: ______________________</a:t>
            </a:r>
          </a:p>
          <a:p>
            <a:pPr marL="0" lvl="0" indent="0" algn="l">
              <a:lnSpc>
                <a:spcPts val="2198"/>
              </a:lnSpc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Quelle est cette tâche ?</a:t>
            </a:r>
          </a:p>
          <a:p>
            <a:pPr marL="0" lvl="0" indent="0" algn="l">
              <a:lnSpc>
                <a:spcPts val="2198"/>
              </a:lnSpc>
            </a:pPr>
            <a:r>
              <a:rPr lang="en-US" sz="1400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[Brève description en langage simple]</a:t>
            </a:r>
          </a:p>
          <a:p>
            <a:pPr marL="0" lvl="0" indent="0" algn="l">
              <a:lnSpc>
                <a:spcPts val="2198"/>
              </a:lnSpc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Étapes: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AutoNum type="arabicPeriod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_____________________________________________________________________________</a:t>
            </a:r>
          </a:p>
          <a:p>
            <a:pPr marL="0" lvl="1" indent="0" algn="l">
              <a:lnSpc>
                <a:spcPts val="2198"/>
              </a:lnSpc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Important à retenir :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_____________________________________________________________________________</a:t>
            </a:r>
          </a:p>
          <a:p>
            <a:pPr marL="288821" lvl="1" indent="-144410" algn="l">
              <a:lnSpc>
                <a:spcPts val="2100"/>
              </a:lnSpc>
              <a:buFont typeface="Arial"/>
              <a:buChar char="•"/>
            </a:pPr>
            <a:r>
              <a:rPr lang="en-US" sz="1337" b="1" i="1" spc="-4">
                <a:solidFill>
                  <a:srgbClr val="422C4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_____________________________________________________________________________</a:t>
            </a:r>
          </a:p>
          <a:p>
            <a:pPr marL="0" lvl="1" indent="0" algn="l">
              <a:lnSpc>
                <a:spcPts val="2198"/>
              </a:lnSpc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Visuels / icônes :</a:t>
            </a:r>
          </a:p>
          <a:p>
            <a:pPr marL="0" lvl="0" indent="0" algn="l">
              <a:lnSpc>
                <a:spcPts val="2198"/>
              </a:lnSpc>
            </a:pPr>
            <a:r>
              <a:rPr lang="en-US" sz="1400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[Insérer des images, des symboles ou des diagrammes, le cas échéant]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23627" y="1775065"/>
            <a:ext cx="230184" cy="23018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3750" y="1341580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0" name="Freeform 10"/>
          <p:cNvSpPr/>
          <p:nvPr/>
        </p:nvSpPr>
        <p:spPr>
          <a:xfrm>
            <a:off x="3575107" y="53793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6" y="0"/>
                </a:lnTo>
                <a:lnTo>
                  <a:pt x="409786" y="378028"/>
                </a:lnTo>
                <a:lnTo>
                  <a:pt x="0" y="3780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TextBox 11"/>
          <p:cNvSpPr txBox="1"/>
          <p:nvPr/>
        </p:nvSpPr>
        <p:spPr>
          <a:xfrm>
            <a:off x="766891" y="839764"/>
            <a:ext cx="603710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  <a:spcBef>
                <a:spcPct val="0"/>
              </a:spcBef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Modèles de cartes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99724" y="-3600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64749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3" name="Freeform 1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14" name="Group 14"/>
          <p:cNvGrpSpPr/>
          <p:nvPr/>
        </p:nvGrpSpPr>
        <p:grpSpPr>
          <a:xfrm>
            <a:off x="273750" y="6184954"/>
            <a:ext cx="7012500" cy="4138371"/>
            <a:chOff x="0" y="0"/>
            <a:chExt cx="1810458" cy="10684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10458" cy="1068427"/>
            </a:xfrm>
            <a:custGeom>
              <a:avLst/>
              <a:gdLst/>
              <a:ahLst/>
              <a:cxnLst/>
              <a:rect l="l" t="t" r="r" b="b"/>
              <a:pathLst>
                <a:path w="1810458" h="1068427">
                  <a:moveTo>
                    <a:pt x="0" y="0"/>
                  </a:moveTo>
                  <a:lnTo>
                    <a:pt x="1810458" y="0"/>
                  </a:lnTo>
                  <a:lnTo>
                    <a:pt x="1810458" y="1068427"/>
                  </a:lnTo>
                  <a:lnTo>
                    <a:pt x="0" y="1068427"/>
                  </a:lnTo>
                  <a:close/>
                </a:path>
              </a:pathLst>
            </a:custGeom>
            <a:solidFill>
              <a:srgbClr val="FFE3E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810458" cy="1087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9908" y="6266359"/>
            <a:ext cx="6649330" cy="378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6"/>
              </a:lnSpc>
            </a:pPr>
            <a:r>
              <a:rPr lang="en-US" sz="2462" b="1" spc="-7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Tâche: ______________________</a:t>
            </a:r>
          </a:p>
          <a:p>
            <a:pPr marL="0" lvl="0" indent="0" algn="l">
              <a:lnSpc>
                <a:spcPts val="2198"/>
              </a:lnSpc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Quelle est cette tâche ?</a:t>
            </a:r>
          </a:p>
          <a:p>
            <a:pPr marL="0" lvl="0" indent="0" algn="l">
              <a:lnSpc>
                <a:spcPts val="2198"/>
              </a:lnSpc>
            </a:pPr>
            <a:r>
              <a:rPr lang="en-US" sz="1400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[Brève description en langage simple]</a:t>
            </a:r>
          </a:p>
          <a:p>
            <a:pPr marL="0" lvl="1" indent="0" algn="l">
              <a:lnSpc>
                <a:spcPts val="2198"/>
              </a:lnSpc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Étapes: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_____________________________________________________________________________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_____________________________________________________________________________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_____________________________________________________________________________</a:t>
            </a:r>
          </a:p>
          <a:p>
            <a:pPr marL="0" lvl="1" indent="0" algn="l">
              <a:lnSpc>
                <a:spcPts val="2198"/>
              </a:lnSpc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Important à retenir :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_____________________________________________________________________________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_____________________________________________________________________________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_____________________________________________________________________________</a:t>
            </a:r>
          </a:p>
          <a:p>
            <a:pPr marL="0" lvl="1" indent="0" algn="l">
              <a:lnSpc>
                <a:spcPts val="2198"/>
              </a:lnSpc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Visuels / icônes :</a:t>
            </a:r>
          </a:p>
          <a:p>
            <a:pPr marL="0" lvl="0" indent="0" algn="l">
              <a:lnSpc>
                <a:spcPts val="2198"/>
              </a:lnSpc>
            </a:pPr>
            <a:r>
              <a:rPr lang="en-US" sz="1400" i="1" spc="-4">
                <a:solidFill>
                  <a:srgbClr val="422C4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[Insérer des images, des symboles ou des diagrammes, le cas échéant]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849054" y="6423100"/>
            <a:ext cx="230184" cy="23018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99177" y="5989615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750" y="2130047"/>
            <a:ext cx="7012500" cy="7068849"/>
            <a:chOff x="0" y="0"/>
            <a:chExt cx="1810458" cy="18250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10458" cy="1825005"/>
            </a:xfrm>
            <a:custGeom>
              <a:avLst/>
              <a:gdLst/>
              <a:ahLst/>
              <a:cxnLst/>
              <a:rect l="l" t="t" r="r" b="b"/>
              <a:pathLst>
                <a:path w="1810458" h="1825005">
                  <a:moveTo>
                    <a:pt x="0" y="0"/>
                  </a:moveTo>
                  <a:lnTo>
                    <a:pt x="1810458" y="0"/>
                  </a:lnTo>
                  <a:lnTo>
                    <a:pt x="1810458" y="1825005"/>
                  </a:lnTo>
                  <a:lnTo>
                    <a:pt x="0" y="1825005"/>
                  </a:lnTo>
                  <a:close/>
                </a:path>
              </a:pathLst>
            </a:custGeom>
            <a:solidFill>
              <a:srgbClr val="FFE3E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810458" cy="1844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29908" y="2336068"/>
            <a:ext cx="6649330" cy="647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70"/>
              </a:lnSpc>
            </a:pPr>
            <a:r>
              <a:rPr lang="en-US" sz="2082" b="1" spc="-6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Tâche : Préparation et envoi d'un courriel au client</a:t>
            </a:r>
          </a:p>
          <a:p>
            <a:pPr marL="0" lvl="0" indent="0" algn="l">
              <a:lnSpc>
                <a:spcPts val="2198"/>
              </a:lnSpc>
            </a:pPr>
            <a:r>
              <a:rPr lang="en-US" sz="1400" b="1" spc="-4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Quelle est cette tâche ?</a:t>
            </a:r>
          </a:p>
          <a:p>
            <a:pPr marL="0" lvl="0" indent="0" algn="l">
              <a:lnSpc>
                <a:spcPts val="2198"/>
              </a:lnSpc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Rédaction et envoi d’un courriel clair et professionnel à un client contenant les informations ou mises à jour demandées.</a:t>
            </a:r>
          </a:p>
          <a:p>
            <a:pPr marL="0" lvl="0" indent="0" algn="l">
              <a:lnSpc>
                <a:spcPts val="2198"/>
              </a:lnSpc>
            </a:pPr>
            <a:endParaRPr lang="en-US" sz="1400" spc="-4">
              <a:solidFill>
                <a:srgbClr val="422C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 algn="l">
              <a:lnSpc>
                <a:spcPts val="2198"/>
              </a:lnSpc>
            </a:pPr>
            <a:r>
              <a:rPr lang="en-US" sz="1400" b="1" spc="-4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Étapes: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Ouvrez votre programme de messagerie.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Vérifiez attentivement le nom et l’adresse électronique du client.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Rédigez un objet court expliquant le but (par exemple : « Mise à jour du projet – mars »).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Commencez par une formule de salutation polie (par exemple : « Chère Madame Thomas »).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Rédigez votre message clairement et brièvement.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Joignez tous les documents nécessaires.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Relisez le courriel pour vérifier l'orthographe et les pièces jointes.</a:t>
            </a:r>
          </a:p>
          <a:p>
            <a:pPr marL="302261" lvl="1" indent="-151130" algn="l">
              <a:lnSpc>
                <a:spcPts val="2198"/>
              </a:lnSpc>
              <a:buAutoNum type="arabicPeriod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Cliquez sur « Envoyer ».</a:t>
            </a:r>
          </a:p>
          <a:p>
            <a:pPr marL="0" lvl="0" indent="0" algn="l">
              <a:lnSpc>
                <a:spcPts val="2198"/>
              </a:lnSpc>
            </a:pPr>
            <a:endParaRPr lang="en-US" sz="1400" spc="-4">
              <a:solidFill>
                <a:srgbClr val="422C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1" indent="0" algn="l">
              <a:lnSpc>
                <a:spcPts val="2198"/>
              </a:lnSpc>
            </a:pPr>
            <a:r>
              <a:rPr lang="en-US" sz="1400" b="1" spc="-4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Important à retenir :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Adoptez un ton poli et professionnel.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Rédigez des phrases courtes et claires.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Vérifiez toujours les pièces jointes avant de les envoyer.</a:t>
            </a:r>
          </a:p>
          <a:p>
            <a:pPr marL="302261" lvl="1" indent="-151130" algn="l">
              <a:lnSpc>
                <a:spcPts val="2198"/>
              </a:lnSpc>
              <a:buFont typeface="Arial"/>
              <a:buChar char="•"/>
            </a:pPr>
            <a:r>
              <a:rPr lang="en-US" sz="1400" spc="-4">
                <a:solidFill>
                  <a:srgbClr val="422C4F"/>
                </a:solidFill>
                <a:latin typeface="Open Sans"/>
                <a:ea typeface="Open Sans"/>
                <a:cs typeface="Open Sans"/>
                <a:sym typeface="Open Sans"/>
              </a:rPr>
              <a:t>En cas de doute, demandez à votre collègue ou à votre supérieur avant d'envoyer.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938719" y="1536919"/>
            <a:ext cx="230184" cy="23018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9177" y="1934707"/>
            <a:ext cx="1974022" cy="261558"/>
          </a:xfrm>
          <a:custGeom>
            <a:avLst/>
            <a:gdLst/>
            <a:ahLst/>
            <a:cxnLst/>
            <a:rect l="l" t="t" r="r" b="b"/>
            <a:pathLst>
              <a:path w="1974022" h="261558">
                <a:moveTo>
                  <a:pt x="0" y="0"/>
                </a:moveTo>
                <a:lnTo>
                  <a:pt x="1974022" y="0"/>
                </a:lnTo>
                <a:lnTo>
                  <a:pt x="1974022" y="261558"/>
                </a:lnTo>
                <a:lnTo>
                  <a:pt x="0" y="261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0" name="Freeform 10"/>
          <p:cNvSpPr/>
          <p:nvPr/>
        </p:nvSpPr>
        <p:spPr>
          <a:xfrm>
            <a:off x="3575107" y="53793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6" y="0"/>
                </a:lnTo>
                <a:lnTo>
                  <a:pt x="409786" y="378028"/>
                </a:lnTo>
                <a:lnTo>
                  <a:pt x="0" y="3780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1" name="TextBox 11"/>
          <p:cNvSpPr txBox="1"/>
          <p:nvPr/>
        </p:nvSpPr>
        <p:spPr>
          <a:xfrm>
            <a:off x="766891" y="1020658"/>
            <a:ext cx="603710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40"/>
              </a:lnSpc>
              <a:spcBef>
                <a:spcPct val="0"/>
              </a:spcBef>
            </a:pPr>
            <a:r>
              <a:rPr lang="en-US" sz="2000" b="1" spc="-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Exemple de Carte 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3" name="Freeform 13"/>
          <p:cNvSpPr/>
          <p:nvPr/>
        </p:nvSpPr>
        <p:spPr>
          <a:xfrm>
            <a:off x="2902269" y="-3368"/>
            <a:ext cx="3024000" cy="609273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3286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386395-160F-E8FE-4BD1-0832227769D7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DAFB6A6-D76F-5CF2-EB03-44FC6F5EB468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D145D46-CEA7-6F58-2BD8-E2E9277FA146}"/>
              </a:ext>
            </a:extLst>
          </p:cNvPr>
          <p:cNvSpPr txBox="1"/>
          <p:nvPr/>
        </p:nvSpPr>
        <p:spPr>
          <a:xfrm>
            <a:off x="273050" y="3060700"/>
            <a:ext cx="701040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 10</a:t>
            </a:r>
            <a:endParaRPr lang="en-US" sz="7500" b="1" i="0" u="none" strike="noStrike" kern="1200" cap="none" baseline="0" dirty="0">
              <a:solidFill>
                <a:srgbClr val="8D77AB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08F8B864-F8C0-E435-18EB-C561963D4B6F}"/>
              </a:ext>
            </a:extLst>
          </p:cNvPr>
          <p:cNvSpPr/>
          <p:nvPr/>
        </p:nvSpPr>
        <p:spPr>
          <a:xfrm>
            <a:off x="1699723" y="-9774"/>
            <a:ext cx="3024003" cy="579683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A60754E-9BB6-A42C-E313-31513BEA3D14}"/>
              </a:ext>
            </a:extLst>
          </p:cNvPr>
          <p:cNvSpPr/>
          <p:nvPr/>
        </p:nvSpPr>
        <p:spPr>
          <a:xfrm>
            <a:off x="2902269" y="-5358"/>
            <a:ext cx="3024003" cy="611267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" name="Freeform 5"/>
          <p:cNvSpPr/>
          <p:nvPr/>
        </p:nvSpPr>
        <p:spPr>
          <a:xfrm>
            <a:off x="2902269" y="-7640"/>
            <a:ext cx="3024000" cy="657006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44157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" name="Group 6"/>
          <p:cNvGrpSpPr/>
          <p:nvPr/>
        </p:nvGrpSpPr>
        <p:grpSpPr>
          <a:xfrm>
            <a:off x="-3500" y="10379326"/>
            <a:ext cx="7560000" cy="75314"/>
            <a:chOff x="0" y="0"/>
            <a:chExt cx="2709333" cy="26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D77AC">
                    <a:alpha val="40000"/>
                  </a:srgbClr>
                </a:gs>
                <a:gs pos="50000">
                  <a:srgbClr val="E6DBF0">
                    <a:alpha val="40000"/>
                  </a:srgbClr>
                </a:gs>
                <a:gs pos="100000">
                  <a:srgbClr val="FEC34D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539151" y="667945"/>
            <a:ext cx="9906840" cy="833023"/>
            <a:chOff x="0" y="-70875"/>
            <a:chExt cx="13209120" cy="111069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93219" y="0"/>
                <a:ext cx="2708080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7F699B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910911" y="302741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Modèle de réunion de suivi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5649141" y="865538"/>
            <a:ext cx="1694847" cy="532165"/>
            <a:chOff x="0" y="0"/>
            <a:chExt cx="607395" cy="1907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07395" cy="190716"/>
            </a:xfrm>
            <a:custGeom>
              <a:avLst/>
              <a:gdLst/>
              <a:ahLst/>
              <a:cxnLst/>
              <a:rect l="l" t="t" r="r" b="b"/>
              <a:pathLst>
                <a:path w="607395" h="190716">
                  <a:moveTo>
                    <a:pt x="95358" y="0"/>
                  </a:moveTo>
                  <a:lnTo>
                    <a:pt x="512037" y="0"/>
                  </a:lnTo>
                  <a:cubicBezTo>
                    <a:pt x="564702" y="0"/>
                    <a:pt x="607395" y="42693"/>
                    <a:pt x="607395" y="95358"/>
                  </a:cubicBezTo>
                  <a:lnTo>
                    <a:pt x="607395" y="95358"/>
                  </a:lnTo>
                  <a:cubicBezTo>
                    <a:pt x="607395" y="120648"/>
                    <a:pt x="597348" y="144903"/>
                    <a:pt x="579465" y="162786"/>
                  </a:cubicBezTo>
                  <a:cubicBezTo>
                    <a:pt x="561582" y="180669"/>
                    <a:pt x="537327" y="190716"/>
                    <a:pt x="512037" y="190716"/>
                  </a:cubicBezTo>
                  <a:lnTo>
                    <a:pt x="95358" y="190716"/>
                  </a:lnTo>
                  <a:cubicBezTo>
                    <a:pt x="42693" y="190716"/>
                    <a:pt x="0" y="148023"/>
                    <a:pt x="0" y="95358"/>
                  </a:cubicBezTo>
                  <a:lnTo>
                    <a:pt x="0" y="95358"/>
                  </a:lnTo>
                  <a:cubicBezTo>
                    <a:pt x="0" y="42693"/>
                    <a:pt x="42693" y="0"/>
                    <a:pt x="953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607395" cy="209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[Semaine 1 – Mois 1 – Mois 3 – Mois 6]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82276" y="1596218"/>
            <a:ext cx="6888084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Employée : 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Rôle : _______________________________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Date de la réunion : 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Animée par : _____________________________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11173" y="2597779"/>
            <a:ext cx="7137654" cy="1188800"/>
            <a:chOff x="0" y="0"/>
            <a:chExt cx="9516871" cy="1585066"/>
          </a:xfrm>
        </p:grpSpPr>
        <p:grpSp>
          <p:nvGrpSpPr>
            <p:cNvPr id="22" name="Group 22"/>
            <p:cNvGrpSpPr/>
            <p:nvPr/>
          </p:nvGrpSpPr>
          <p:grpSpPr>
            <a:xfrm>
              <a:off x="243952" y="160671"/>
              <a:ext cx="9272920" cy="1424396"/>
              <a:chOff x="0" y="0"/>
              <a:chExt cx="2492404" cy="38285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492404" cy="382853"/>
              </a:xfrm>
              <a:custGeom>
                <a:avLst/>
                <a:gdLst/>
                <a:ahLst/>
                <a:cxnLst/>
                <a:rect l="l" t="t" r="r" b="b"/>
                <a:pathLst>
                  <a:path w="2492404" h="382853">
                    <a:moveTo>
                      <a:pt x="41188" y="0"/>
                    </a:moveTo>
                    <a:lnTo>
                      <a:pt x="2451216" y="0"/>
                    </a:lnTo>
                    <a:cubicBezTo>
                      <a:pt x="2473963" y="0"/>
                      <a:pt x="2492404" y="18441"/>
                      <a:pt x="2492404" y="41188"/>
                    </a:cubicBezTo>
                    <a:lnTo>
                      <a:pt x="2492404" y="341665"/>
                    </a:lnTo>
                    <a:cubicBezTo>
                      <a:pt x="2492404" y="364413"/>
                      <a:pt x="2473963" y="382853"/>
                      <a:pt x="2451216" y="382853"/>
                    </a:cubicBezTo>
                    <a:lnTo>
                      <a:pt x="41188" y="382853"/>
                    </a:lnTo>
                    <a:cubicBezTo>
                      <a:pt x="18441" y="382853"/>
                      <a:pt x="0" y="364413"/>
                      <a:pt x="0" y="341665"/>
                    </a:cubicBezTo>
                    <a:lnTo>
                      <a:pt x="0" y="41188"/>
                    </a:lnTo>
                    <a:cubicBezTo>
                      <a:pt x="0" y="18441"/>
                      <a:pt x="18441" y="0"/>
                      <a:pt x="41188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492404" cy="411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824494" y="304690"/>
              <a:ext cx="8111835" cy="971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Comment les choses se passent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Comment vous sentez-vous au travail jusqu'à présent ?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Qu'est-ce qui se passe bien ?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727047" cy="666529"/>
              <a:chOff x="0" y="0"/>
              <a:chExt cx="886599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8659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6599" h="812800">
                    <a:moveTo>
                      <a:pt x="443299" y="0"/>
                    </a:moveTo>
                    <a:cubicBezTo>
                      <a:pt x="198472" y="0"/>
                      <a:pt x="0" y="181951"/>
                      <a:pt x="0" y="406400"/>
                    </a:cubicBezTo>
                    <a:cubicBezTo>
                      <a:pt x="0" y="630849"/>
                      <a:pt x="198472" y="812800"/>
                      <a:pt x="443299" y="812800"/>
                    </a:cubicBezTo>
                    <a:cubicBezTo>
                      <a:pt x="688127" y="812800"/>
                      <a:pt x="886599" y="630849"/>
                      <a:pt x="886599" y="406400"/>
                    </a:cubicBezTo>
                    <a:cubicBezTo>
                      <a:pt x="886599" y="181951"/>
                      <a:pt x="688127" y="0"/>
                      <a:pt x="443299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83119" y="47625"/>
                <a:ext cx="720361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55740" y="194016"/>
              <a:ext cx="615566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20990" y="3961371"/>
            <a:ext cx="7118020" cy="1369776"/>
            <a:chOff x="0" y="0"/>
            <a:chExt cx="9490693" cy="1826368"/>
          </a:xfrm>
        </p:grpSpPr>
        <p:grpSp>
          <p:nvGrpSpPr>
            <p:cNvPr id="31" name="Group 31"/>
            <p:cNvGrpSpPr/>
            <p:nvPr/>
          </p:nvGrpSpPr>
          <p:grpSpPr>
            <a:xfrm>
              <a:off x="227393" y="163080"/>
              <a:ext cx="9263300" cy="1663288"/>
              <a:chOff x="0" y="0"/>
              <a:chExt cx="2453028" cy="44045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53028" cy="440458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440458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398608"/>
                    </a:lnTo>
                    <a:cubicBezTo>
                      <a:pt x="2453028" y="409707"/>
                      <a:pt x="2448619" y="420352"/>
                      <a:pt x="2440770" y="428200"/>
                    </a:cubicBezTo>
                    <a:cubicBezTo>
                      <a:pt x="2432922" y="436048"/>
                      <a:pt x="2422277" y="440458"/>
                      <a:pt x="2411178" y="440458"/>
                    </a:cubicBezTo>
                    <a:lnTo>
                      <a:pt x="41849" y="440458"/>
                    </a:lnTo>
                    <a:cubicBezTo>
                      <a:pt x="18737" y="440458"/>
                      <a:pt x="0" y="421721"/>
                      <a:pt x="0" y="398608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53028" cy="4690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773698" y="309688"/>
              <a:ext cx="8185478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Clarté et soutien</a:t>
              </a:r>
            </a:p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Votre rôle est-il clair ?</a:t>
              </a:r>
            </a:p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Vous sentez-vous soutenue par l'équipe ?</a:t>
              </a:r>
            </a:p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Les dispositifs de parrainage ou de mentorat fonctionnent-ils bien ?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51957" y="228476"/>
              <a:ext cx="573784" cy="24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21"/>
                </a:lnSpc>
              </a:pPr>
              <a:r>
                <a:rPr lang="en-US" sz="1421" b="1" spc="-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85796" y="5628249"/>
            <a:ext cx="6958192" cy="1146918"/>
            <a:chOff x="0" y="0"/>
            <a:chExt cx="2456812" cy="40495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456811" cy="404956"/>
            </a:xfrm>
            <a:custGeom>
              <a:avLst/>
              <a:gdLst/>
              <a:ahLst/>
              <a:cxnLst/>
              <a:rect l="l" t="t" r="r" b="b"/>
              <a:pathLst>
                <a:path w="2456811" h="404956">
                  <a:moveTo>
                    <a:pt x="41167" y="0"/>
                  </a:moveTo>
                  <a:lnTo>
                    <a:pt x="2415644" y="0"/>
                  </a:lnTo>
                  <a:cubicBezTo>
                    <a:pt x="2426562" y="0"/>
                    <a:pt x="2437033" y="4337"/>
                    <a:pt x="2444754" y="12058"/>
                  </a:cubicBezTo>
                  <a:cubicBezTo>
                    <a:pt x="2452474" y="19778"/>
                    <a:pt x="2456811" y="30249"/>
                    <a:pt x="2456811" y="41167"/>
                  </a:cubicBezTo>
                  <a:lnTo>
                    <a:pt x="2456811" y="363789"/>
                  </a:lnTo>
                  <a:cubicBezTo>
                    <a:pt x="2456811" y="374707"/>
                    <a:pt x="2452474" y="385178"/>
                    <a:pt x="2444754" y="392898"/>
                  </a:cubicBezTo>
                  <a:cubicBezTo>
                    <a:pt x="2437033" y="400619"/>
                    <a:pt x="2426562" y="404956"/>
                    <a:pt x="2415644" y="404956"/>
                  </a:cubicBezTo>
                  <a:lnTo>
                    <a:pt x="41167" y="404956"/>
                  </a:lnTo>
                  <a:cubicBezTo>
                    <a:pt x="30249" y="404956"/>
                    <a:pt x="19778" y="400619"/>
                    <a:pt x="12058" y="392898"/>
                  </a:cubicBezTo>
                  <a:cubicBezTo>
                    <a:pt x="4337" y="385178"/>
                    <a:pt x="0" y="374707"/>
                    <a:pt x="0" y="363789"/>
                  </a:cubicBezTo>
                  <a:lnTo>
                    <a:pt x="0" y="41167"/>
                  </a:lnTo>
                  <a:cubicBezTo>
                    <a:pt x="0" y="30249"/>
                    <a:pt x="4337" y="19778"/>
                    <a:pt x="12058" y="12058"/>
                  </a:cubicBezTo>
                  <a:cubicBezTo>
                    <a:pt x="19778" y="4337"/>
                    <a:pt x="30249" y="0"/>
                    <a:pt x="41167" y="0"/>
                  </a:cubicBezTo>
                  <a:close/>
                </a:path>
              </a:pathLst>
            </a:custGeom>
            <a:solidFill>
              <a:srgbClr val="E6DBF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2456812" cy="433531"/>
            </a:xfrm>
            <a:prstGeom prst="rect">
              <a:avLst/>
            </a:prstGeom>
          </p:spPr>
          <p:txBody>
            <a:bodyPr lIns="51562" tIns="51562" rIns="51562" bIns="51562" rtlCol="0" anchor="ctr"/>
            <a:lstStyle/>
            <a:p>
              <a:pPr marL="0" lvl="0" indent="0"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30018" y="5731061"/>
            <a:ext cx="6313329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Défis ou besoins</a:t>
            </a:r>
          </a:p>
          <a:p>
            <a:pPr marL="302261" lvl="1" indent="-151130" algn="l">
              <a:lnSpc>
                <a:spcPts val="1960"/>
              </a:lnSpc>
              <a:buFont typeface="Arial"/>
              <a:buChar char="•"/>
            </a:pPr>
            <a:r>
              <a:rPr lang="en-US" sz="1400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Y a-t-il quelque chose de difficile ou d'incompréhensible ?</a:t>
            </a:r>
          </a:p>
          <a:p>
            <a:pPr marL="302261" lvl="1" indent="-151130" algn="just">
              <a:lnSpc>
                <a:spcPts val="1960"/>
              </a:lnSpc>
              <a:spcBef>
                <a:spcPct val="0"/>
              </a:spcBef>
              <a:buFont typeface="Arial"/>
              <a:buChar char="•"/>
            </a:pPr>
            <a:r>
              <a:rPr lang="en-US" sz="1400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Existe-t-il une forme d'aide qui pourrait nous être utile immédiatement ?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216012" y="5505938"/>
            <a:ext cx="506006" cy="507394"/>
            <a:chOff x="0" y="0"/>
            <a:chExt cx="810576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0576" cy="812800"/>
            </a:xfrm>
            <a:custGeom>
              <a:avLst/>
              <a:gdLst/>
              <a:ahLst/>
              <a:cxnLst/>
              <a:rect l="l" t="t" r="r" b="b"/>
              <a:pathLst>
                <a:path w="810576" h="812800">
                  <a:moveTo>
                    <a:pt x="405288" y="0"/>
                  </a:moveTo>
                  <a:cubicBezTo>
                    <a:pt x="181454" y="0"/>
                    <a:pt x="0" y="181951"/>
                    <a:pt x="0" y="406400"/>
                  </a:cubicBezTo>
                  <a:cubicBezTo>
                    <a:pt x="0" y="630849"/>
                    <a:pt x="181454" y="812800"/>
                    <a:pt x="405288" y="812800"/>
                  </a:cubicBezTo>
                  <a:cubicBezTo>
                    <a:pt x="629122" y="812800"/>
                    <a:pt x="810576" y="630849"/>
                    <a:pt x="810576" y="406400"/>
                  </a:cubicBezTo>
                  <a:cubicBezTo>
                    <a:pt x="810576" y="181951"/>
                    <a:pt x="629122" y="0"/>
                    <a:pt x="405288" y="0"/>
                  </a:cubicBezTo>
                  <a:close/>
                </a:path>
              </a:pathLst>
            </a:custGeom>
            <a:solidFill>
              <a:srgbClr val="7F699B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5991" y="47625"/>
              <a:ext cx="658593" cy="688975"/>
            </a:xfrm>
            <a:prstGeom prst="rect">
              <a:avLst/>
            </a:prstGeom>
          </p:spPr>
          <p:txBody>
            <a:bodyPr lIns="51562" tIns="51562" rIns="51562" bIns="51562" rtlCol="0" anchor="ctr"/>
            <a:lstStyle/>
            <a:p>
              <a:pPr marL="0" lvl="0" indent="0"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254806" y="5684439"/>
            <a:ext cx="428418" cy="17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1"/>
              </a:lnSpc>
              <a:spcBef>
                <a:spcPct val="0"/>
              </a:spcBef>
            </a:pPr>
            <a:r>
              <a:rPr lang="en-US" sz="1421" b="1" u="none" strike="noStrike" spc="-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233301" y="6889467"/>
            <a:ext cx="7093399" cy="1291942"/>
            <a:chOff x="0" y="0"/>
            <a:chExt cx="9457865" cy="1722589"/>
          </a:xfrm>
        </p:grpSpPr>
        <p:grpSp>
          <p:nvGrpSpPr>
            <p:cNvPr id="48" name="Group 48"/>
            <p:cNvGrpSpPr/>
            <p:nvPr/>
          </p:nvGrpSpPr>
          <p:grpSpPr>
            <a:xfrm>
              <a:off x="231536" y="163080"/>
              <a:ext cx="9226329" cy="1559509"/>
              <a:chOff x="0" y="0"/>
              <a:chExt cx="2443237" cy="41297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443237" cy="412976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412976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370959"/>
                    </a:lnTo>
                    <a:cubicBezTo>
                      <a:pt x="2443237" y="382102"/>
                      <a:pt x="2438810" y="392790"/>
                      <a:pt x="2430931" y="400669"/>
                    </a:cubicBezTo>
                    <a:cubicBezTo>
                      <a:pt x="2423051" y="408549"/>
                      <a:pt x="2412364" y="412976"/>
                      <a:pt x="2401220" y="412976"/>
                    </a:cubicBezTo>
                    <a:lnTo>
                      <a:pt x="42017" y="412976"/>
                    </a:lnTo>
                    <a:cubicBezTo>
                      <a:pt x="30873" y="412976"/>
                      <a:pt x="20186" y="408549"/>
                      <a:pt x="12307" y="400669"/>
                    </a:cubicBezTo>
                    <a:cubicBezTo>
                      <a:pt x="4427" y="392790"/>
                      <a:pt x="0" y="382102"/>
                      <a:pt x="0" y="370959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443237" cy="4415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836801" y="277567"/>
              <a:ext cx="5645977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Prochaines étapes</a:t>
              </a:r>
            </a:p>
            <a:p>
              <a:pPr algn="l">
                <a:lnSpc>
                  <a:spcPts val="1959"/>
                </a:lnSpc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Invitez l'employé à partager :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Des suites à donner ?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Date de la prochaine réunion :</a:t>
              </a: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52903" y="206023"/>
              <a:ext cx="584238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685" b="1" u="none" strike="noStrik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227145" y="8356201"/>
            <a:ext cx="7105709" cy="1090045"/>
            <a:chOff x="0" y="0"/>
            <a:chExt cx="9474279" cy="1453393"/>
          </a:xfrm>
        </p:grpSpPr>
        <p:grpSp>
          <p:nvGrpSpPr>
            <p:cNvPr id="57" name="Group 57"/>
            <p:cNvGrpSpPr/>
            <p:nvPr/>
          </p:nvGrpSpPr>
          <p:grpSpPr>
            <a:xfrm>
              <a:off x="227000" y="163080"/>
              <a:ext cx="9247279" cy="1290313"/>
              <a:chOff x="0" y="0"/>
              <a:chExt cx="2448785" cy="34169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2448785" cy="341690"/>
              </a:xfrm>
              <a:custGeom>
                <a:avLst/>
                <a:gdLst/>
                <a:ahLst/>
                <a:cxnLst/>
                <a:rect l="l" t="t" r="r" b="b"/>
                <a:pathLst>
                  <a:path w="2448785" h="341690">
                    <a:moveTo>
                      <a:pt x="41922" y="0"/>
                    </a:moveTo>
                    <a:lnTo>
                      <a:pt x="2406863" y="0"/>
                    </a:lnTo>
                    <a:cubicBezTo>
                      <a:pt x="2417981" y="0"/>
                      <a:pt x="2428645" y="4417"/>
                      <a:pt x="2436506" y="12279"/>
                    </a:cubicBezTo>
                    <a:cubicBezTo>
                      <a:pt x="2444368" y="20140"/>
                      <a:pt x="2448785" y="30803"/>
                      <a:pt x="2448785" y="41922"/>
                    </a:cubicBezTo>
                    <a:lnTo>
                      <a:pt x="2448785" y="299768"/>
                    </a:lnTo>
                    <a:cubicBezTo>
                      <a:pt x="2448785" y="310886"/>
                      <a:pt x="2444368" y="321549"/>
                      <a:pt x="2436506" y="329411"/>
                    </a:cubicBezTo>
                    <a:cubicBezTo>
                      <a:pt x="2428645" y="337273"/>
                      <a:pt x="2417981" y="341690"/>
                      <a:pt x="2406863" y="341690"/>
                    </a:cubicBezTo>
                    <a:lnTo>
                      <a:pt x="41922" y="341690"/>
                    </a:lnTo>
                    <a:cubicBezTo>
                      <a:pt x="30803" y="341690"/>
                      <a:pt x="20140" y="337273"/>
                      <a:pt x="12279" y="329411"/>
                    </a:cubicBezTo>
                    <a:cubicBezTo>
                      <a:pt x="4417" y="321549"/>
                      <a:pt x="0" y="310886"/>
                      <a:pt x="0" y="299768"/>
                    </a:cubicBezTo>
                    <a:lnTo>
                      <a:pt x="0" y="41922"/>
                    </a:lnTo>
                    <a:cubicBezTo>
                      <a:pt x="0" y="30803"/>
                      <a:pt x="4417" y="20140"/>
                      <a:pt x="12279" y="12279"/>
                    </a:cubicBezTo>
                    <a:cubicBezTo>
                      <a:pt x="20140" y="4417"/>
                      <a:pt x="30803" y="0"/>
                      <a:pt x="41922" y="0"/>
                    </a:cubicBezTo>
                    <a:close/>
                  </a:path>
                </a:pathLst>
              </a:custGeom>
              <a:solidFill>
                <a:srgbClr val="E6DBF0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2448785" cy="3797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887883" y="309688"/>
              <a:ext cx="8229025" cy="971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Clôture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Remerciez l'employée pour son partage et rappelez-lui qu'un soutien est disponible entre les réunions.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0" y="0"/>
              <a:ext cx="676526" cy="676526"/>
              <a:chOff x="0" y="0"/>
              <a:chExt cx="812800" cy="8128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51867" y="203365"/>
              <a:ext cx="572792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407091" y="9601987"/>
            <a:ext cx="6745817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*Micro-réflexion facultative : Au troisième mois, ajoutez une courte question, par exemple :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« Qu’est-ce qui vous a permis de vous sentir intégrée à l’équipe jusqu’à présent ? 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EB908-BC45-CE4B-9FCD-F1F1D2DBD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7431E5-8378-6945-F506-06338389027C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2935BDF-9584-7E9E-C643-53CBC904E5B3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9DAD02A-796E-ADC7-E092-7FA3464A324D}"/>
              </a:ext>
            </a:extLst>
          </p:cNvPr>
          <p:cNvSpPr txBox="1"/>
          <p:nvPr/>
        </p:nvSpPr>
        <p:spPr>
          <a:xfrm>
            <a:off x="273050" y="3060700"/>
            <a:ext cx="701040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 11</a:t>
            </a:r>
            <a:endParaRPr lang="en-US" sz="7500" b="1" i="0" u="none" strike="noStrike" kern="1200" cap="none" baseline="0" dirty="0">
              <a:solidFill>
                <a:srgbClr val="8D77AB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37F9394-8C14-FCD8-1870-829FF6B2A6F7}"/>
              </a:ext>
            </a:extLst>
          </p:cNvPr>
          <p:cNvSpPr/>
          <p:nvPr/>
        </p:nvSpPr>
        <p:spPr>
          <a:xfrm>
            <a:off x="1699723" y="-9774"/>
            <a:ext cx="3024003" cy="579683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0C71554-E1C2-91F9-95F9-466641B62ECA}"/>
              </a:ext>
            </a:extLst>
          </p:cNvPr>
          <p:cNvSpPr/>
          <p:nvPr/>
        </p:nvSpPr>
        <p:spPr>
          <a:xfrm>
            <a:off x="2902269" y="-5358"/>
            <a:ext cx="3024003" cy="611267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029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39151" y="624242"/>
            <a:ext cx="9906840" cy="833023"/>
            <a:chOff x="0" y="-70875"/>
            <a:chExt cx="13209120" cy="111069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91965" y="0"/>
                <a:ext cx="2709334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7F699B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910911" y="302741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Accord de mentorat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4921250" y="774671"/>
            <a:ext cx="2415127" cy="537389"/>
            <a:chOff x="0" y="-9525"/>
            <a:chExt cx="788953" cy="1925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8953" cy="183063"/>
            </a:xfrm>
            <a:custGeom>
              <a:avLst/>
              <a:gdLst/>
              <a:ahLst/>
              <a:cxnLst/>
              <a:rect l="l" t="t" r="r" b="b"/>
              <a:pathLst>
                <a:path w="788953" h="183063">
                  <a:moveTo>
                    <a:pt x="91532" y="0"/>
                  </a:moveTo>
                  <a:lnTo>
                    <a:pt x="697421" y="0"/>
                  </a:lnTo>
                  <a:cubicBezTo>
                    <a:pt x="747973" y="0"/>
                    <a:pt x="788953" y="40980"/>
                    <a:pt x="788953" y="91532"/>
                  </a:cubicBezTo>
                  <a:lnTo>
                    <a:pt x="788953" y="91532"/>
                  </a:lnTo>
                  <a:cubicBezTo>
                    <a:pt x="788953" y="142083"/>
                    <a:pt x="747973" y="183063"/>
                    <a:pt x="697421" y="183063"/>
                  </a:cubicBezTo>
                  <a:lnTo>
                    <a:pt x="91532" y="183063"/>
                  </a:lnTo>
                  <a:cubicBezTo>
                    <a:pt x="40980" y="183063"/>
                    <a:pt x="0" y="142083"/>
                    <a:pt x="0" y="91532"/>
                  </a:cubicBezTo>
                  <a:lnTo>
                    <a:pt x="0" y="91532"/>
                  </a:lnTo>
                  <a:cubicBezTo>
                    <a:pt x="0" y="40980"/>
                    <a:pt x="40980" y="0"/>
                    <a:pt x="9153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788953" cy="164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74"/>
                </a:lnSpc>
              </a:pPr>
              <a:r>
                <a:rPr lang="en-US" sz="1125" dirty="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À </a:t>
              </a:r>
              <a:r>
                <a:rPr lang="en-US" sz="1125" dirty="0" err="1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partager</a:t>
              </a:r>
              <a:r>
                <a:rPr lang="en-US" sz="1125" dirty="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 avec les mentors, les </a:t>
              </a:r>
              <a:r>
                <a:rPr lang="en-US" sz="1125" dirty="0" err="1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mentorés</a:t>
              </a:r>
              <a:r>
                <a:rPr lang="en-US" sz="1125" dirty="0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 et les </a:t>
              </a:r>
              <a:r>
                <a:rPr lang="en-US" sz="1125" dirty="0" err="1">
                  <a:solidFill>
                    <a:srgbClr val="715A8F"/>
                  </a:solidFill>
                  <a:latin typeface="Open Sans"/>
                  <a:ea typeface="Open Sans"/>
                  <a:cs typeface="Open Sans"/>
                  <a:sym typeface="Open Sans"/>
                </a:rPr>
                <a:t>coordinateurs</a:t>
              </a:r>
              <a:endParaRPr lang="en-US" sz="1125" dirty="0">
                <a:solidFill>
                  <a:srgbClr val="715A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27073" y="1548526"/>
            <a:ext cx="6943287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Employée : 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Rôle : _______________________________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Date de la réunion : _______________________ </a:t>
            </a:r>
          </a:p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Animée par : _____________________________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98723" y="2472978"/>
            <a:ext cx="7137654" cy="1420613"/>
            <a:chOff x="0" y="0"/>
            <a:chExt cx="9516871" cy="1894151"/>
          </a:xfrm>
        </p:grpSpPr>
        <p:grpSp>
          <p:nvGrpSpPr>
            <p:cNvPr id="22" name="Group 22"/>
            <p:cNvGrpSpPr/>
            <p:nvPr/>
          </p:nvGrpSpPr>
          <p:grpSpPr>
            <a:xfrm>
              <a:off x="243952" y="160671"/>
              <a:ext cx="9272920" cy="1733481"/>
              <a:chOff x="0" y="0"/>
              <a:chExt cx="2492404" cy="46593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492404" cy="465930"/>
              </a:xfrm>
              <a:custGeom>
                <a:avLst/>
                <a:gdLst/>
                <a:ahLst/>
                <a:cxnLst/>
                <a:rect l="l" t="t" r="r" b="b"/>
                <a:pathLst>
                  <a:path w="2492404" h="465930">
                    <a:moveTo>
                      <a:pt x="41188" y="0"/>
                    </a:moveTo>
                    <a:lnTo>
                      <a:pt x="2451216" y="0"/>
                    </a:lnTo>
                    <a:cubicBezTo>
                      <a:pt x="2473963" y="0"/>
                      <a:pt x="2492404" y="18441"/>
                      <a:pt x="2492404" y="41188"/>
                    </a:cubicBezTo>
                    <a:lnTo>
                      <a:pt x="2492404" y="424742"/>
                    </a:lnTo>
                    <a:cubicBezTo>
                      <a:pt x="2492404" y="447490"/>
                      <a:pt x="2473963" y="465930"/>
                      <a:pt x="2451216" y="465930"/>
                    </a:cubicBezTo>
                    <a:lnTo>
                      <a:pt x="41188" y="465930"/>
                    </a:lnTo>
                    <a:cubicBezTo>
                      <a:pt x="18441" y="465930"/>
                      <a:pt x="0" y="447490"/>
                      <a:pt x="0" y="424742"/>
                    </a:cubicBezTo>
                    <a:lnTo>
                      <a:pt x="0" y="41188"/>
                    </a:lnTo>
                    <a:cubicBezTo>
                      <a:pt x="0" y="18441"/>
                      <a:pt x="18441" y="0"/>
                      <a:pt x="41188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492404" cy="4945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824494" y="314215"/>
              <a:ext cx="8111835" cy="1375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Informations sur le mentorat par binôme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 de la mentorée : ___________________________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 du mentor : ___________________________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Rôles / Départements : ____________________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Date de début du mentorat : ______________ Date de fin prévue : _____________________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727047" cy="666529"/>
              <a:chOff x="0" y="0"/>
              <a:chExt cx="886599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8659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86599" h="812800">
                    <a:moveTo>
                      <a:pt x="443299" y="0"/>
                    </a:moveTo>
                    <a:cubicBezTo>
                      <a:pt x="198472" y="0"/>
                      <a:pt x="0" y="181951"/>
                      <a:pt x="0" y="406400"/>
                    </a:cubicBezTo>
                    <a:cubicBezTo>
                      <a:pt x="0" y="630849"/>
                      <a:pt x="198472" y="812800"/>
                      <a:pt x="443299" y="812800"/>
                    </a:cubicBezTo>
                    <a:cubicBezTo>
                      <a:pt x="688127" y="812800"/>
                      <a:pt x="886599" y="630849"/>
                      <a:pt x="886599" y="406400"/>
                    </a:cubicBezTo>
                    <a:cubicBezTo>
                      <a:pt x="886599" y="181951"/>
                      <a:pt x="688127" y="0"/>
                      <a:pt x="443299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83119" y="47625"/>
                <a:ext cx="720361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55740" y="194016"/>
              <a:ext cx="615566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08540" y="3928872"/>
            <a:ext cx="7118020" cy="1690067"/>
            <a:chOff x="0" y="0"/>
            <a:chExt cx="9490693" cy="2253423"/>
          </a:xfrm>
        </p:grpSpPr>
        <p:grpSp>
          <p:nvGrpSpPr>
            <p:cNvPr id="31" name="Group 31"/>
            <p:cNvGrpSpPr/>
            <p:nvPr/>
          </p:nvGrpSpPr>
          <p:grpSpPr>
            <a:xfrm>
              <a:off x="227393" y="163080"/>
              <a:ext cx="9263300" cy="2090342"/>
              <a:chOff x="0" y="0"/>
              <a:chExt cx="2453028" cy="55354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53028" cy="553546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553546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511697"/>
                    </a:lnTo>
                    <a:cubicBezTo>
                      <a:pt x="2453028" y="522796"/>
                      <a:pt x="2448619" y="533441"/>
                      <a:pt x="2440770" y="541289"/>
                    </a:cubicBezTo>
                    <a:cubicBezTo>
                      <a:pt x="2432922" y="549137"/>
                      <a:pt x="2422277" y="553546"/>
                      <a:pt x="2411178" y="553546"/>
                    </a:cubicBezTo>
                    <a:lnTo>
                      <a:pt x="41849" y="553546"/>
                    </a:lnTo>
                    <a:cubicBezTo>
                      <a:pt x="30750" y="553546"/>
                      <a:pt x="20106" y="549137"/>
                      <a:pt x="12257" y="541289"/>
                    </a:cubicBezTo>
                    <a:cubicBezTo>
                      <a:pt x="4409" y="533441"/>
                      <a:pt x="0" y="522796"/>
                      <a:pt x="0" y="511697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53028" cy="5821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773698" y="319213"/>
              <a:ext cx="7979923" cy="1654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</a:pPr>
              <a:r>
                <a:rPr lang="en-US" sz="12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Objectif de la relation de mentorat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Soutenir le développement professionnel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Développer la confiance en soi et la conscience de soi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Fournir des conseils sur la culture et la croissance au travail</a:t>
              </a:r>
            </a:p>
            <a:p>
              <a:pPr marL="0" lvl="0" indent="0" algn="just">
                <a:lnSpc>
                  <a:spcPts val="1679"/>
                </a:lnSpc>
              </a:pPr>
              <a:endPara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679"/>
                </a:lnSpc>
              </a:pPr>
              <a:r>
                <a:rPr lang="en-US" sz="1200" b="1" i="1">
                  <a:solidFill>
                    <a:srgbClr val="EFA755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Il ne s'agit pas d'une évaluation de performance ni d'une relation de supervision.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51957" y="199029"/>
              <a:ext cx="573784" cy="307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59"/>
                </a:lnSpc>
              </a:pPr>
              <a:r>
                <a:rPr lang="en-US" sz="1659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03562" y="5654219"/>
            <a:ext cx="7127976" cy="1198493"/>
            <a:chOff x="0" y="0"/>
            <a:chExt cx="9503968" cy="1597991"/>
          </a:xfrm>
        </p:grpSpPr>
        <p:grpSp>
          <p:nvGrpSpPr>
            <p:cNvPr id="40" name="Group 40"/>
            <p:cNvGrpSpPr/>
            <p:nvPr/>
          </p:nvGrpSpPr>
          <p:grpSpPr>
            <a:xfrm>
              <a:off x="226379" y="163080"/>
              <a:ext cx="9277589" cy="1434911"/>
              <a:chOff x="0" y="0"/>
              <a:chExt cx="2456812" cy="379981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456811" cy="379981"/>
              </a:xfrm>
              <a:custGeom>
                <a:avLst/>
                <a:gdLst/>
                <a:ahLst/>
                <a:cxnLst/>
                <a:rect l="l" t="t" r="r" b="b"/>
                <a:pathLst>
                  <a:path w="2456811" h="379981">
                    <a:moveTo>
                      <a:pt x="41785" y="0"/>
                    </a:moveTo>
                    <a:lnTo>
                      <a:pt x="2415027" y="0"/>
                    </a:lnTo>
                    <a:cubicBezTo>
                      <a:pt x="2426109" y="0"/>
                      <a:pt x="2436737" y="4402"/>
                      <a:pt x="2444573" y="12239"/>
                    </a:cubicBezTo>
                    <a:cubicBezTo>
                      <a:pt x="2452409" y="20075"/>
                      <a:pt x="2456811" y="30703"/>
                      <a:pt x="2456811" y="41785"/>
                    </a:cubicBezTo>
                    <a:lnTo>
                      <a:pt x="2456811" y="338196"/>
                    </a:lnTo>
                    <a:cubicBezTo>
                      <a:pt x="2456811" y="349278"/>
                      <a:pt x="2452409" y="359906"/>
                      <a:pt x="2444573" y="367742"/>
                    </a:cubicBezTo>
                    <a:cubicBezTo>
                      <a:pt x="2436737" y="375578"/>
                      <a:pt x="2426109" y="379981"/>
                      <a:pt x="2415027" y="379981"/>
                    </a:cubicBezTo>
                    <a:lnTo>
                      <a:pt x="41785" y="379981"/>
                    </a:lnTo>
                    <a:cubicBezTo>
                      <a:pt x="30703" y="379981"/>
                      <a:pt x="20075" y="375578"/>
                      <a:pt x="12239" y="367742"/>
                    </a:cubicBezTo>
                    <a:cubicBezTo>
                      <a:pt x="4402" y="359906"/>
                      <a:pt x="0" y="349278"/>
                      <a:pt x="0" y="338196"/>
                    </a:cubicBezTo>
                    <a:lnTo>
                      <a:pt x="0" y="41785"/>
                    </a:lnTo>
                    <a:cubicBezTo>
                      <a:pt x="0" y="30703"/>
                      <a:pt x="4402" y="20075"/>
                      <a:pt x="12239" y="12239"/>
                    </a:cubicBezTo>
                    <a:cubicBezTo>
                      <a:pt x="20075" y="4402"/>
                      <a:pt x="30703" y="0"/>
                      <a:pt x="41785" y="0"/>
                    </a:cubicBezTo>
                    <a:close/>
                  </a:path>
                </a:pathLst>
              </a:custGeom>
              <a:solidFill>
                <a:srgbClr val="E6DBF0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2456812" cy="4180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818674" y="319213"/>
              <a:ext cx="8422978" cy="1096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</a:pPr>
              <a:r>
                <a:rPr lang="en-US" sz="11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Structure de la réunion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Fréquence prévue (ex. : mensuelle) : __________________ 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Format préféré :</a:t>
              </a:r>
            </a:p>
            <a:p>
              <a:pPr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1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En présentiel ☐ En ligne ☐ Hybride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0" y="0"/>
              <a:ext cx="674674" cy="676526"/>
              <a:chOff x="0" y="0"/>
              <a:chExt cx="810576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057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0576" h="812800">
                    <a:moveTo>
                      <a:pt x="405288" y="0"/>
                    </a:moveTo>
                    <a:cubicBezTo>
                      <a:pt x="181454" y="0"/>
                      <a:pt x="0" y="181951"/>
                      <a:pt x="0" y="406400"/>
                    </a:cubicBezTo>
                    <a:cubicBezTo>
                      <a:pt x="0" y="630849"/>
                      <a:pt x="181454" y="812800"/>
                      <a:pt x="405288" y="812800"/>
                    </a:cubicBezTo>
                    <a:cubicBezTo>
                      <a:pt x="629122" y="812800"/>
                      <a:pt x="810576" y="630849"/>
                      <a:pt x="810576" y="406400"/>
                    </a:cubicBezTo>
                    <a:cubicBezTo>
                      <a:pt x="810576" y="181951"/>
                      <a:pt x="629122" y="0"/>
                      <a:pt x="405288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5991" y="38100"/>
                <a:ext cx="658593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70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51725" y="203365"/>
              <a:ext cx="571224" cy="29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220851" y="6887992"/>
            <a:ext cx="7093399" cy="1822601"/>
            <a:chOff x="0" y="0"/>
            <a:chExt cx="9457865" cy="2430135"/>
          </a:xfrm>
        </p:grpSpPr>
        <p:grpSp>
          <p:nvGrpSpPr>
            <p:cNvPr id="49" name="Group 49"/>
            <p:cNvGrpSpPr/>
            <p:nvPr/>
          </p:nvGrpSpPr>
          <p:grpSpPr>
            <a:xfrm>
              <a:off x="231536" y="163080"/>
              <a:ext cx="9226329" cy="2267054"/>
              <a:chOff x="0" y="0"/>
              <a:chExt cx="2443237" cy="600342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43237" cy="600342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600342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558325"/>
                    </a:lnTo>
                    <a:cubicBezTo>
                      <a:pt x="2443237" y="569468"/>
                      <a:pt x="2438810" y="580156"/>
                      <a:pt x="2430931" y="588035"/>
                    </a:cubicBezTo>
                    <a:cubicBezTo>
                      <a:pt x="2423051" y="595915"/>
                      <a:pt x="2412364" y="600342"/>
                      <a:pt x="2401220" y="600342"/>
                    </a:cubicBezTo>
                    <a:lnTo>
                      <a:pt x="42017" y="600342"/>
                    </a:lnTo>
                    <a:cubicBezTo>
                      <a:pt x="30873" y="600342"/>
                      <a:pt x="20186" y="595915"/>
                      <a:pt x="12307" y="588035"/>
                    </a:cubicBezTo>
                    <a:cubicBezTo>
                      <a:pt x="4427" y="580156"/>
                      <a:pt x="0" y="569468"/>
                      <a:pt x="0" y="558325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F699B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2443237" cy="6289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832635" y="319213"/>
              <a:ext cx="6194282" cy="1934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Sujets de discussion possibles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Exemples :</a:t>
              </a:r>
            </a:p>
            <a:p>
              <a:pPr marL="259080" lvl="1" indent="-129540" algn="just">
                <a:lnSpc>
                  <a:spcPts val="167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Objectifs et aspirations professionnels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Points forts et compétences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Communication en milieu de travail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Parcours professionnels et opportunités</a:t>
              </a:r>
            </a:p>
            <a:p>
              <a:pPr marL="259080" lvl="1" indent="-129540" algn="l">
                <a:lnSpc>
                  <a:spcPts val="1679"/>
                </a:lnSpc>
                <a:buFont typeface="Arial"/>
                <a:buChar char="•"/>
              </a:pPr>
              <a:r>
                <a:rPr lang="en-US" sz="1200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Défis et solutions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7F699B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52903" y="206023"/>
              <a:ext cx="584238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  <a:spcBef>
                  <a:spcPct val="0"/>
                </a:spcBef>
              </a:pPr>
              <a:r>
                <a:rPr lang="en-US" sz="1685" b="1" u="none" strike="noStrike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98723" y="8862993"/>
            <a:ext cx="3388760" cy="1288047"/>
            <a:chOff x="0" y="0"/>
            <a:chExt cx="1196510" cy="45478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196510" cy="454786"/>
            </a:xfrm>
            <a:custGeom>
              <a:avLst/>
              <a:gdLst/>
              <a:ahLst/>
              <a:cxnLst/>
              <a:rect l="l" t="t" r="r" b="b"/>
              <a:pathLst>
                <a:path w="1196510" h="454786">
                  <a:moveTo>
                    <a:pt x="84530" y="0"/>
                  </a:moveTo>
                  <a:lnTo>
                    <a:pt x="1111980" y="0"/>
                  </a:lnTo>
                  <a:cubicBezTo>
                    <a:pt x="1134399" y="0"/>
                    <a:pt x="1155899" y="8906"/>
                    <a:pt x="1171752" y="24758"/>
                  </a:cubicBezTo>
                  <a:cubicBezTo>
                    <a:pt x="1187604" y="40611"/>
                    <a:pt x="1196510" y="62111"/>
                    <a:pt x="1196510" y="84530"/>
                  </a:cubicBezTo>
                  <a:lnTo>
                    <a:pt x="1196510" y="370256"/>
                  </a:lnTo>
                  <a:cubicBezTo>
                    <a:pt x="1196510" y="416941"/>
                    <a:pt x="1158664" y="454786"/>
                    <a:pt x="1111980" y="454786"/>
                  </a:cubicBezTo>
                  <a:lnTo>
                    <a:pt x="84530" y="454786"/>
                  </a:lnTo>
                  <a:cubicBezTo>
                    <a:pt x="37845" y="454786"/>
                    <a:pt x="0" y="416941"/>
                    <a:pt x="0" y="370256"/>
                  </a:cubicBezTo>
                  <a:lnTo>
                    <a:pt x="0" y="84530"/>
                  </a:lnTo>
                  <a:cubicBezTo>
                    <a:pt x="0" y="62111"/>
                    <a:pt x="8906" y="40611"/>
                    <a:pt x="24758" y="24758"/>
                  </a:cubicBezTo>
                  <a:cubicBezTo>
                    <a:pt x="40611" y="8906"/>
                    <a:pt x="62111" y="0"/>
                    <a:pt x="84530" y="0"/>
                  </a:cubicBezTo>
                  <a:close/>
                </a:path>
              </a:pathLst>
            </a:custGeom>
            <a:solidFill>
              <a:srgbClr val="E6DBF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1196510" cy="492886"/>
            </a:xfrm>
            <a:prstGeom prst="rect">
              <a:avLst/>
            </a:prstGeom>
          </p:spPr>
          <p:txBody>
            <a:bodyPr lIns="51562" tIns="51562" rIns="51562" bIns="51562" rtlCol="0" anchor="ctr"/>
            <a:lstStyle/>
            <a:p>
              <a:pPr marL="0" lvl="0" indent="0" algn="ctr">
                <a:lnSpc>
                  <a:spcPts val="170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346644" y="9009054"/>
            <a:ext cx="3168839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Confidentialité</a:t>
            </a:r>
          </a:p>
          <a:p>
            <a:pPr marL="0" lvl="0" indent="0" algn="just">
              <a:lnSpc>
                <a:spcPts val="1540"/>
              </a:lnSpc>
              <a:spcBef>
                <a:spcPct val="0"/>
              </a:spcBef>
            </a:pPr>
            <a:r>
              <a:rPr lang="en-US" sz="1100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Les entretiens de mentorat sont confidentiels.</a:t>
            </a:r>
          </a:p>
          <a:p>
            <a:pPr marL="0" lvl="0" indent="0" algn="just">
              <a:lnSpc>
                <a:spcPts val="1540"/>
              </a:lnSpc>
              <a:spcBef>
                <a:spcPct val="0"/>
              </a:spcBef>
            </a:pPr>
            <a:r>
              <a:rPr lang="en-US" sz="1100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Les informations ne sont partagées que d'un commun accord ou en cas de préoccupations sérieuses.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202254" y="9088115"/>
            <a:ext cx="3015610" cy="87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5812" lvl="1" indent="-137906" algn="just">
              <a:lnSpc>
                <a:spcPts val="1788"/>
              </a:lnSpc>
              <a:buFont typeface="Arial"/>
              <a:buChar char="•"/>
            </a:pPr>
            <a:r>
              <a:rPr lang="en-US" sz="1277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Clôture</a:t>
            </a:r>
          </a:p>
          <a:p>
            <a:pPr marL="0" lvl="0" indent="0" algn="just">
              <a:lnSpc>
                <a:spcPts val="1788"/>
              </a:lnSpc>
              <a:spcBef>
                <a:spcPct val="0"/>
              </a:spcBef>
            </a:pPr>
            <a:r>
              <a:rPr lang="en-US" sz="1277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Remerciez l'employé pour son partage et rappelez-lui qu'un soutien est disponible entre les réunions.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3925490" y="8862993"/>
            <a:ext cx="3388760" cy="1288047"/>
            <a:chOff x="0" y="0"/>
            <a:chExt cx="1196510" cy="454786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196510" cy="454786"/>
            </a:xfrm>
            <a:custGeom>
              <a:avLst/>
              <a:gdLst/>
              <a:ahLst/>
              <a:cxnLst/>
              <a:rect l="l" t="t" r="r" b="b"/>
              <a:pathLst>
                <a:path w="1196510" h="454786">
                  <a:moveTo>
                    <a:pt x="84530" y="0"/>
                  </a:moveTo>
                  <a:lnTo>
                    <a:pt x="1111980" y="0"/>
                  </a:lnTo>
                  <a:cubicBezTo>
                    <a:pt x="1134399" y="0"/>
                    <a:pt x="1155899" y="8906"/>
                    <a:pt x="1171752" y="24758"/>
                  </a:cubicBezTo>
                  <a:cubicBezTo>
                    <a:pt x="1187604" y="40611"/>
                    <a:pt x="1196510" y="62111"/>
                    <a:pt x="1196510" y="84530"/>
                  </a:cubicBezTo>
                  <a:lnTo>
                    <a:pt x="1196510" y="370256"/>
                  </a:lnTo>
                  <a:cubicBezTo>
                    <a:pt x="1196510" y="416941"/>
                    <a:pt x="1158664" y="454786"/>
                    <a:pt x="1111980" y="454786"/>
                  </a:cubicBezTo>
                  <a:lnTo>
                    <a:pt x="84530" y="454786"/>
                  </a:lnTo>
                  <a:cubicBezTo>
                    <a:pt x="37845" y="454786"/>
                    <a:pt x="0" y="416941"/>
                    <a:pt x="0" y="370256"/>
                  </a:cubicBezTo>
                  <a:lnTo>
                    <a:pt x="0" y="84530"/>
                  </a:lnTo>
                  <a:cubicBezTo>
                    <a:pt x="0" y="62111"/>
                    <a:pt x="8906" y="40611"/>
                    <a:pt x="24758" y="24758"/>
                  </a:cubicBezTo>
                  <a:cubicBezTo>
                    <a:pt x="40611" y="8906"/>
                    <a:pt x="62111" y="0"/>
                    <a:pt x="84530" y="0"/>
                  </a:cubicBezTo>
                  <a:close/>
                </a:path>
              </a:pathLst>
            </a:custGeom>
            <a:solidFill>
              <a:srgbClr val="E6DBF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1196510" cy="492886"/>
            </a:xfrm>
            <a:prstGeom prst="rect">
              <a:avLst/>
            </a:prstGeom>
          </p:spPr>
          <p:txBody>
            <a:bodyPr lIns="51562" tIns="51562" rIns="51562" bIns="51562" rtlCol="0" anchor="ctr"/>
            <a:lstStyle/>
            <a:p>
              <a:pPr marL="0" lvl="0" indent="0" algn="ctr">
                <a:lnSpc>
                  <a:spcPts val="170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4049025" y="9113829"/>
            <a:ext cx="3168839" cy="75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9"/>
              </a:lnSpc>
            </a:pPr>
            <a:r>
              <a:rPr lang="en-US" sz="10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Assistance et contact</a:t>
            </a:r>
          </a:p>
          <a:p>
            <a:pPr marL="0" lvl="0" indent="0" algn="just">
              <a:lnSpc>
                <a:spcPts val="1539"/>
              </a:lnSpc>
              <a:spcBef>
                <a:spcPct val="0"/>
              </a:spcBef>
            </a:pPr>
            <a:r>
              <a:rPr lang="en-US" sz="1099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En cas de questions ou de préoccupations, les mentors ou les mentorés peuvent contacter :________________________</a:t>
            </a:r>
          </a:p>
        </p:txBody>
      </p:sp>
      <p:sp>
        <p:nvSpPr>
          <p:cNvPr id="66" name="Freeform 4">
            <a:extLst>
              <a:ext uri="{FF2B5EF4-FFF2-40B4-BE49-F238E27FC236}">
                <a16:creationId xmlns:a16="http://schemas.microsoft.com/office/drawing/2014/main" id="{42506E65-9D52-1352-9F7B-32C06D662845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5CF74519-DFE6-1278-A5C8-5B4AAC836042}"/>
              </a:ext>
            </a:extLst>
          </p:cNvPr>
          <p:cNvSpPr/>
          <p:nvPr/>
        </p:nvSpPr>
        <p:spPr>
          <a:xfrm>
            <a:off x="2902269" y="-7640"/>
            <a:ext cx="3024000" cy="657006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44157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8" name="Group 6">
            <a:extLst>
              <a:ext uri="{FF2B5EF4-FFF2-40B4-BE49-F238E27FC236}">
                <a16:creationId xmlns:a16="http://schemas.microsoft.com/office/drawing/2014/main" id="{2807B27F-535E-4A0F-96E5-D8F9B6F9E575}"/>
              </a:ext>
            </a:extLst>
          </p:cNvPr>
          <p:cNvGrpSpPr/>
          <p:nvPr/>
        </p:nvGrpSpPr>
        <p:grpSpPr>
          <a:xfrm>
            <a:off x="-3500" y="10379326"/>
            <a:ext cx="7560000" cy="75314"/>
            <a:chOff x="0" y="0"/>
            <a:chExt cx="2709333" cy="26991"/>
          </a:xfrm>
        </p:grpSpPr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614CC914-9FAD-DAF5-30A9-ABA3608ED84A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D77AC">
                    <a:alpha val="40000"/>
                  </a:srgbClr>
                </a:gs>
                <a:gs pos="50000">
                  <a:srgbClr val="E6DBF0">
                    <a:alpha val="40000"/>
                  </a:srgbClr>
                </a:gs>
                <a:gs pos="100000">
                  <a:srgbClr val="FEC34D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DF44C4E1-C062-5069-6B3B-2808D2D053F0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 dirty="0"/>
          </a:p>
        </p:txBody>
      </p:sp>
      <p:sp>
        <p:nvSpPr>
          <p:cNvPr id="3" name="Freeform 3"/>
          <p:cNvSpPr/>
          <p:nvPr/>
        </p:nvSpPr>
        <p:spPr>
          <a:xfrm>
            <a:off x="2902269" y="-18750"/>
            <a:ext cx="3024000" cy="62465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6802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" name="Group 4"/>
          <p:cNvGrpSpPr/>
          <p:nvPr/>
        </p:nvGrpSpPr>
        <p:grpSpPr>
          <a:xfrm flipV="1">
            <a:off x="-1" y="10475607"/>
            <a:ext cx="6897157" cy="45719"/>
            <a:chOff x="0" y="0"/>
            <a:chExt cx="2709333" cy="269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4025" y="1899162"/>
            <a:ext cx="7194770" cy="1218115"/>
            <a:chOff x="0" y="0"/>
            <a:chExt cx="9593027" cy="1624153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1463482"/>
              <a:chOff x="0" y="0"/>
              <a:chExt cx="2518331" cy="3933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393359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393359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352595"/>
                    </a:lnTo>
                    <a:cubicBezTo>
                      <a:pt x="2518331" y="375109"/>
                      <a:pt x="2500080" y="393359"/>
                      <a:pt x="2477567" y="393359"/>
                    </a:cubicBezTo>
                    <a:lnTo>
                      <a:pt x="40764" y="393359"/>
                    </a:lnTo>
                    <a:cubicBezTo>
                      <a:pt x="29953" y="393359"/>
                      <a:pt x="19584" y="389065"/>
                      <a:pt x="11940" y="381420"/>
                    </a:cubicBezTo>
                    <a:cubicBezTo>
                      <a:pt x="4295" y="373775"/>
                      <a:pt x="0" y="363406"/>
                      <a:pt x="0" y="352595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4219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92243"/>
              <a:ext cx="8239796" cy="971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Nom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Nom souhaité : __________________________________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Prononciation (facultative) : __________________________________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4025" y="3279202"/>
            <a:ext cx="7194770" cy="1765954"/>
            <a:chOff x="0" y="0"/>
            <a:chExt cx="9593027" cy="2354605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193935"/>
              <a:chOff x="0" y="0"/>
              <a:chExt cx="2518331" cy="58969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58969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8969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48928"/>
                    </a:lnTo>
                    <a:cubicBezTo>
                      <a:pt x="2518331" y="571442"/>
                      <a:pt x="2500080" y="589692"/>
                      <a:pt x="2477567" y="589692"/>
                    </a:cubicBezTo>
                    <a:lnTo>
                      <a:pt x="40764" y="589692"/>
                    </a:lnTo>
                    <a:cubicBezTo>
                      <a:pt x="18251" y="589692"/>
                      <a:pt x="0" y="571442"/>
                      <a:pt x="0" y="548928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182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66529" y="392243"/>
              <a:ext cx="8529960" cy="1632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Formation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Quel est votre parcours scolaire ou vos domaines d'études 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Par exemple : école, formation professionnelle, université, cours professionnels.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i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7680455" y="302375"/>
              <a:ext cx="1747075" cy="422656"/>
              <a:chOff x="0" y="0"/>
              <a:chExt cx="469584" cy="11360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69584" cy="113603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3603">
                    <a:moveTo>
                      <a:pt x="56801" y="0"/>
                    </a:moveTo>
                    <a:lnTo>
                      <a:pt x="412783" y="0"/>
                    </a:lnTo>
                    <a:cubicBezTo>
                      <a:pt x="444153" y="0"/>
                      <a:pt x="469584" y="25431"/>
                      <a:pt x="469584" y="56801"/>
                    </a:cubicBezTo>
                    <a:lnTo>
                      <a:pt x="469584" y="56801"/>
                    </a:lnTo>
                    <a:cubicBezTo>
                      <a:pt x="469584" y="71866"/>
                      <a:pt x="463600" y="86314"/>
                      <a:pt x="452947" y="96966"/>
                    </a:cubicBezTo>
                    <a:cubicBezTo>
                      <a:pt x="442295" y="107618"/>
                      <a:pt x="427847" y="113603"/>
                      <a:pt x="412783" y="113603"/>
                    </a:cubicBezTo>
                    <a:lnTo>
                      <a:pt x="56801" y="113603"/>
                    </a:lnTo>
                    <a:cubicBezTo>
                      <a:pt x="41737" y="113603"/>
                      <a:pt x="27289" y="107618"/>
                      <a:pt x="16637" y="96966"/>
                    </a:cubicBezTo>
                    <a:cubicBezTo>
                      <a:pt x="5984" y="86314"/>
                      <a:pt x="0" y="71866"/>
                      <a:pt x="0" y="56801"/>
                    </a:cubicBezTo>
                    <a:lnTo>
                      <a:pt x="0" y="56801"/>
                    </a:lnTo>
                    <a:cubicBezTo>
                      <a:pt x="0" y="41737"/>
                      <a:pt x="5984" y="27289"/>
                      <a:pt x="16637" y="16637"/>
                    </a:cubicBezTo>
                    <a:cubicBezTo>
                      <a:pt x="27289" y="5984"/>
                      <a:pt x="41737" y="0"/>
                      <a:pt x="56801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469584" cy="1421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Facultatif</a:t>
                </a: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4025" y="5209865"/>
            <a:ext cx="7194770" cy="1765954"/>
            <a:chOff x="0" y="0"/>
            <a:chExt cx="9593027" cy="2354605"/>
          </a:xfrm>
        </p:grpSpPr>
        <p:grpSp>
          <p:nvGrpSpPr>
            <p:cNvPr id="29" name="Group 29"/>
            <p:cNvGrpSpPr/>
            <p:nvPr/>
          </p:nvGrpSpPr>
          <p:grpSpPr>
            <a:xfrm>
              <a:off x="223646" y="160671"/>
              <a:ext cx="9369381" cy="2193935"/>
              <a:chOff x="0" y="0"/>
              <a:chExt cx="2518331" cy="58969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18331" cy="58969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8969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48928"/>
                    </a:lnTo>
                    <a:cubicBezTo>
                      <a:pt x="2518331" y="571442"/>
                      <a:pt x="2500080" y="589692"/>
                      <a:pt x="2477567" y="589692"/>
                    </a:cubicBezTo>
                    <a:lnTo>
                      <a:pt x="40764" y="589692"/>
                    </a:lnTo>
                    <a:cubicBezTo>
                      <a:pt x="18251" y="589692"/>
                      <a:pt x="0" y="571442"/>
                      <a:pt x="0" y="548928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2518331" cy="6182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666529" y="392243"/>
              <a:ext cx="8537055" cy="1632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Lieux où j'ai vécu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Si vous le souhaitez, dans quels pays ou lieux avez-vous vécu ?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Vous pouvez inclure votre pays actuel, vos pays précédents ou des villes.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i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51101" y="18924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7680455" y="302375"/>
              <a:ext cx="1747075" cy="422656"/>
              <a:chOff x="0" y="0"/>
              <a:chExt cx="469584" cy="113603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469584" cy="113603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3603">
                    <a:moveTo>
                      <a:pt x="56801" y="0"/>
                    </a:moveTo>
                    <a:lnTo>
                      <a:pt x="412783" y="0"/>
                    </a:lnTo>
                    <a:cubicBezTo>
                      <a:pt x="444153" y="0"/>
                      <a:pt x="469584" y="25431"/>
                      <a:pt x="469584" y="56801"/>
                    </a:cubicBezTo>
                    <a:lnTo>
                      <a:pt x="469584" y="56801"/>
                    </a:lnTo>
                    <a:cubicBezTo>
                      <a:pt x="469584" y="71866"/>
                      <a:pt x="463600" y="86314"/>
                      <a:pt x="452947" y="96966"/>
                    </a:cubicBezTo>
                    <a:cubicBezTo>
                      <a:pt x="442295" y="107618"/>
                      <a:pt x="427847" y="113603"/>
                      <a:pt x="412783" y="113603"/>
                    </a:cubicBezTo>
                    <a:lnTo>
                      <a:pt x="56801" y="113603"/>
                    </a:lnTo>
                    <a:cubicBezTo>
                      <a:pt x="41737" y="113603"/>
                      <a:pt x="27289" y="107618"/>
                      <a:pt x="16637" y="96966"/>
                    </a:cubicBezTo>
                    <a:cubicBezTo>
                      <a:pt x="5984" y="86314"/>
                      <a:pt x="0" y="71866"/>
                      <a:pt x="0" y="56801"/>
                    </a:cubicBezTo>
                    <a:lnTo>
                      <a:pt x="0" y="56801"/>
                    </a:lnTo>
                    <a:cubicBezTo>
                      <a:pt x="0" y="41737"/>
                      <a:pt x="5984" y="27289"/>
                      <a:pt x="16637" y="16637"/>
                    </a:cubicBezTo>
                    <a:cubicBezTo>
                      <a:pt x="27289" y="5984"/>
                      <a:pt x="41737" y="0"/>
                      <a:pt x="56801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469584" cy="1421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Facultatif</a:t>
                </a:r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04025" y="7140529"/>
            <a:ext cx="7194770" cy="2412909"/>
            <a:chOff x="0" y="0"/>
            <a:chExt cx="9593027" cy="3217212"/>
          </a:xfrm>
        </p:grpSpPr>
        <p:grpSp>
          <p:nvGrpSpPr>
            <p:cNvPr id="41" name="Group 41"/>
            <p:cNvGrpSpPr/>
            <p:nvPr/>
          </p:nvGrpSpPr>
          <p:grpSpPr>
            <a:xfrm>
              <a:off x="223646" y="160671"/>
              <a:ext cx="9369381" cy="3056541"/>
              <a:chOff x="0" y="0"/>
              <a:chExt cx="2518331" cy="82154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518331" cy="82154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821547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780782"/>
                    </a:lnTo>
                    <a:cubicBezTo>
                      <a:pt x="2518331" y="803296"/>
                      <a:pt x="2500080" y="821547"/>
                      <a:pt x="2477567" y="821547"/>
                    </a:cubicBezTo>
                    <a:lnTo>
                      <a:pt x="40764" y="821547"/>
                    </a:lnTo>
                    <a:cubicBezTo>
                      <a:pt x="18251" y="821547"/>
                      <a:pt x="0" y="803296"/>
                      <a:pt x="0" y="780782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518331" cy="8501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666529" y="392243"/>
              <a:ext cx="8669668" cy="2622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Au propos de vous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Qu'aimez-vous faire pendant votre temps libre 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Y a-t-il quelque chose qui vous intéresse particulièrement ou qui vous passionne 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643965" y="8051616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0" name="TextBox 50"/>
          <p:cNvSpPr txBox="1"/>
          <p:nvPr/>
        </p:nvSpPr>
        <p:spPr>
          <a:xfrm>
            <a:off x="447664" y="1533548"/>
            <a:ext cx="6664672" cy="166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1"/>
              </a:lnSpc>
              <a:spcBef>
                <a:spcPct val="0"/>
              </a:spcBef>
            </a:pPr>
            <a:r>
              <a:rPr lang="en-US" sz="929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Cette section se veut conviviale et informelle. Vous pouvez la partager avec votre équipe pour qu'elle apprenne à vous connaître.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478379" y="7962546"/>
            <a:ext cx="1604367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61"/>
              </a:lnSpc>
            </a:pPr>
            <a:r>
              <a:rPr lang="en-US" sz="1399" b="1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</a:t>
            </a:r>
          </a:p>
          <a:p>
            <a:pPr marL="0" lvl="0" indent="0" algn="just">
              <a:lnSpc>
                <a:spcPts val="2561"/>
              </a:lnSpc>
            </a:pPr>
            <a:r>
              <a:rPr lang="en-US" sz="1399" b="1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Autre:</a:t>
            </a:r>
            <a:r>
              <a:rPr lang="en-US" sz="1399" b="1" u="none" strike="noStrike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___________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211724" y="7962546"/>
            <a:ext cx="842516" cy="945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61"/>
              </a:lnSpc>
            </a:pPr>
            <a:r>
              <a:rPr lang="en-US" sz="1399" b="1" u="none" strike="noStrike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Cuisine Lecture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66009" y="7962546"/>
            <a:ext cx="1092344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62"/>
              </a:lnSpc>
            </a:pPr>
            <a:r>
              <a:rPr lang="en-US" sz="1400" b="1" u="none" strike="noStrike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Sport Musique </a:t>
            </a:r>
          </a:p>
        </p:txBody>
      </p:sp>
      <p:sp>
        <p:nvSpPr>
          <p:cNvPr id="54" name="Freeform 54"/>
          <p:cNvSpPr/>
          <p:nvPr/>
        </p:nvSpPr>
        <p:spPr>
          <a:xfrm>
            <a:off x="661338" y="8356881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5" name="Freeform 55"/>
          <p:cNvSpPr/>
          <p:nvPr/>
        </p:nvSpPr>
        <p:spPr>
          <a:xfrm>
            <a:off x="2893087" y="8051616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6" name="Freeform 56"/>
          <p:cNvSpPr/>
          <p:nvPr/>
        </p:nvSpPr>
        <p:spPr>
          <a:xfrm>
            <a:off x="2893087" y="8356881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0" y="0"/>
                </a:lnTo>
                <a:lnTo>
                  <a:pt x="224070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7" name="Freeform 57"/>
          <p:cNvSpPr/>
          <p:nvPr/>
        </p:nvSpPr>
        <p:spPr>
          <a:xfrm>
            <a:off x="5151031" y="8051616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1" y="0"/>
                </a:lnTo>
                <a:lnTo>
                  <a:pt x="224071" y="224070"/>
                </a:lnTo>
                <a:lnTo>
                  <a:pt x="0" y="224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8" name="Freeform 58"/>
          <p:cNvSpPr/>
          <p:nvPr/>
        </p:nvSpPr>
        <p:spPr>
          <a:xfrm>
            <a:off x="5151031" y="8389986"/>
            <a:ext cx="224070" cy="224070"/>
          </a:xfrm>
          <a:custGeom>
            <a:avLst/>
            <a:gdLst/>
            <a:ahLst/>
            <a:cxnLst/>
            <a:rect l="l" t="t" r="r" b="b"/>
            <a:pathLst>
              <a:path w="224070" h="224070">
                <a:moveTo>
                  <a:pt x="0" y="0"/>
                </a:moveTo>
                <a:lnTo>
                  <a:pt x="224071" y="0"/>
                </a:lnTo>
                <a:lnTo>
                  <a:pt x="224071" y="224071"/>
                </a:lnTo>
                <a:lnTo>
                  <a:pt x="0" y="2240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9" name="TextBox 59"/>
          <p:cNvSpPr txBox="1"/>
          <p:nvPr/>
        </p:nvSpPr>
        <p:spPr>
          <a:xfrm>
            <a:off x="396733" y="1002325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Section A – À partager avec l’équipe · Page 1 sur 2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-539863" y="523635"/>
            <a:ext cx="9906840" cy="1203269"/>
            <a:chOff x="0" y="-177188"/>
            <a:chExt cx="13209120" cy="1604358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-177188"/>
              <a:ext cx="13209120" cy="1604358"/>
              <a:chOff x="0" y="-47625"/>
              <a:chExt cx="3550388" cy="431224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193474" y="0"/>
                <a:ext cx="2708080" cy="276959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83599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54685"/>
                    </a:lnTo>
                    <a:cubicBezTo>
                      <a:pt x="3550388" y="362353"/>
                      <a:pt x="3547341" y="369708"/>
                      <a:pt x="3541919" y="375130"/>
                    </a:cubicBezTo>
                    <a:cubicBezTo>
                      <a:pt x="3536496" y="380553"/>
                      <a:pt x="3529142" y="383599"/>
                      <a:pt x="3521473" y="383599"/>
                    </a:cubicBezTo>
                    <a:lnTo>
                      <a:pt x="28914" y="383599"/>
                    </a:lnTo>
                    <a:cubicBezTo>
                      <a:pt x="12945" y="383599"/>
                      <a:pt x="0" y="370654"/>
                      <a:pt x="0" y="354685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 dirty="0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47625"/>
                <a:ext cx="3550388" cy="431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910911" y="312266"/>
              <a:ext cx="6961961" cy="387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81"/>
                </a:lnSpc>
                <a:spcBef>
                  <a:spcPct val="0"/>
                </a:spcBef>
              </a:pPr>
              <a:r>
                <a:rPr lang="en-US" sz="1772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SECTION A - APPRENONS À NOUS CONNAÎTRE</a:t>
              </a: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8918280" y="266941"/>
              <a:ext cx="1747075" cy="430154"/>
              <a:chOff x="0" y="0"/>
              <a:chExt cx="469584" cy="115618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469584" cy="11561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5618">
                    <a:moveTo>
                      <a:pt x="57809" y="0"/>
                    </a:moveTo>
                    <a:lnTo>
                      <a:pt x="411775" y="0"/>
                    </a:lnTo>
                    <a:cubicBezTo>
                      <a:pt x="427107" y="0"/>
                      <a:pt x="441811" y="6091"/>
                      <a:pt x="452652" y="16932"/>
                    </a:cubicBezTo>
                    <a:cubicBezTo>
                      <a:pt x="463494" y="27773"/>
                      <a:pt x="469584" y="42477"/>
                      <a:pt x="469584" y="57809"/>
                    </a:cubicBezTo>
                    <a:lnTo>
                      <a:pt x="469584" y="57809"/>
                    </a:lnTo>
                    <a:cubicBezTo>
                      <a:pt x="469584" y="73141"/>
                      <a:pt x="463494" y="87845"/>
                      <a:pt x="452652" y="98686"/>
                    </a:cubicBezTo>
                    <a:cubicBezTo>
                      <a:pt x="441811" y="109528"/>
                      <a:pt x="427107" y="115618"/>
                      <a:pt x="411775" y="115618"/>
                    </a:cubicBezTo>
                    <a:lnTo>
                      <a:pt x="57809" y="115618"/>
                    </a:lnTo>
                    <a:cubicBezTo>
                      <a:pt x="42477" y="115618"/>
                      <a:pt x="27773" y="109528"/>
                      <a:pt x="16932" y="98686"/>
                    </a:cubicBezTo>
                    <a:cubicBezTo>
                      <a:pt x="6091" y="87845"/>
                      <a:pt x="0" y="73141"/>
                      <a:pt x="0" y="57809"/>
                    </a:cubicBezTo>
                    <a:lnTo>
                      <a:pt x="0" y="57809"/>
                    </a:lnTo>
                    <a:cubicBezTo>
                      <a:pt x="0" y="42477"/>
                      <a:pt x="6091" y="27773"/>
                      <a:pt x="16932" y="16932"/>
                    </a:cubicBezTo>
                    <a:cubicBezTo>
                      <a:pt x="27773" y="6091"/>
                      <a:pt x="42477" y="0"/>
                      <a:pt x="578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19050"/>
                <a:ext cx="469584" cy="1346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Partageable</a:t>
                </a:r>
              </a:p>
            </p:txBody>
          </p:sp>
        </p:grpSp>
      </p:grpSp>
      <p:sp>
        <p:nvSpPr>
          <p:cNvPr id="68" name="Freeform 68"/>
          <p:cNvSpPr/>
          <p:nvPr/>
        </p:nvSpPr>
        <p:spPr>
          <a:xfrm>
            <a:off x="756000" y="6800535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6" y="0"/>
                </a:lnTo>
                <a:lnTo>
                  <a:pt x="6356336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336AE-6AD2-262C-295D-F92C0D82B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DDB55D8-3710-6D3A-1119-BDD3BF792D6E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A97A219-AD7C-930E-0B47-1C1C5C46E3C3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9D8A2D5-4678-C0F7-623E-E5E18E9722C4}"/>
              </a:ext>
            </a:extLst>
          </p:cNvPr>
          <p:cNvSpPr txBox="1"/>
          <p:nvPr/>
        </p:nvSpPr>
        <p:spPr>
          <a:xfrm>
            <a:off x="273050" y="3060700"/>
            <a:ext cx="7010400" cy="931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05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8D77AB"/>
                </a:solidFill>
                <a:uFillTx/>
                <a:latin typeface="Open Sans Bold"/>
                <a:ea typeface="Open Sans Bold"/>
                <a:cs typeface="Open Sans Bold"/>
              </a:rPr>
              <a:t> 1</a:t>
            </a:r>
            <a:r>
              <a:rPr lang="en-CY" sz="7500" b="1" dirty="0">
                <a:solidFill>
                  <a:srgbClr val="8D77AB"/>
                </a:solidFill>
                <a:latin typeface="Open Sans Bold"/>
                <a:ea typeface="Open Sans Bold"/>
                <a:cs typeface="Open Sans Bold"/>
              </a:rPr>
              <a:t>3</a:t>
            </a:r>
            <a:endParaRPr lang="en-US" sz="7500" b="1" i="0" u="none" strike="noStrike" kern="1200" cap="none" baseline="0" dirty="0">
              <a:solidFill>
                <a:srgbClr val="8D77AB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34C134FA-1B08-E86A-22BE-B13CAAC4069D}"/>
              </a:ext>
            </a:extLst>
          </p:cNvPr>
          <p:cNvSpPr/>
          <p:nvPr/>
        </p:nvSpPr>
        <p:spPr>
          <a:xfrm>
            <a:off x="1699723" y="-9774"/>
            <a:ext cx="3024003" cy="579683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6503650-A5BA-ECD7-0871-963C8951424E}"/>
              </a:ext>
            </a:extLst>
          </p:cNvPr>
          <p:cNvSpPr/>
          <p:nvPr/>
        </p:nvSpPr>
        <p:spPr>
          <a:xfrm>
            <a:off x="2902269" y="-5358"/>
            <a:ext cx="3024003" cy="611267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279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3191" y="756000"/>
            <a:ext cx="6713619" cy="9099509"/>
            <a:chOff x="0" y="0"/>
            <a:chExt cx="2406009" cy="32610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6009" cy="3261059"/>
            </a:xfrm>
            <a:custGeom>
              <a:avLst/>
              <a:gdLst/>
              <a:ahLst/>
              <a:cxnLst/>
              <a:rect l="l" t="t" r="r" b="b"/>
              <a:pathLst>
                <a:path w="2406009" h="3261059">
                  <a:moveTo>
                    <a:pt x="0" y="0"/>
                  </a:moveTo>
                  <a:lnTo>
                    <a:pt x="2406009" y="0"/>
                  </a:lnTo>
                  <a:lnTo>
                    <a:pt x="2406009" y="3261059"/>
                  </a:lnTo>
                  <a:lnTo>
                    <a:pt x="0" y="3261059"/>
                  </a:lnTo>
                  <a:close/>
                </a:path>
              </a:pathLst>
            </a:custGeom>
            <a:solidFill>
              <a:srgbClr val="FFFEFE"/>
            </a:solidFill>
            <a:ln w="19050" cap="sq">
              <a:solidFill>
                <a:srgbClr val="FF8C00"/>
              </a:solidFill>
              <a:prstDash val="solid"/>
              <a:miter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406009" cy="3280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423191" y="1550811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2" name="AutoShape 12"/>
          <p:cNvSpPr/>
          <p:nvPr/>
        </p:nvSpPr>
        <p:spPr>
          <a:xfrm>
            <a:off x="423191" y="2874749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3" name="AutoShape 13"/>
          <p:cNvSpPr/>
          <p:nvPr/>
        </p:nvSpPr>
        <p:spPr>
          <a:xfrm>
            <a:off x="423191" y="4091275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4" name="AutoShape 14"/>
          <p:cNvSpPr/>
          <p:nvPr/>
        </p:nvSpPr>
        <p:spPr>
          <a:xfrm>
            <a:off x="423191" y="5305007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5" name="AutoShape 15"/>
          <p:cNvSpPr/>
          <p:nvPr/>
        </p:nvSpPr>
        <p:spPr>
          <a:xfrm>
            <a:off x="423191" y="6724803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6" name="AutoShape 16"/>
          <p:cNvSpPr/>
          <p:nvPr/>
        </p:nvSpPr>
        <p:spPr>
          <a:xfrm>
            <a:off x="423191" y="8121043"/>
            <a:ext cx="6713619" cy="0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7" name="AutoShape 17"/>
          <p:cNvSpPr/>
          <p:nvPr/>
        </p:nvSpPr>
        <p:spPr>
          <a:xfrm flipH="1" flipV="1">
            <a:off x="3780000" y="8121043"/>
            <a:ext cx="0" cy="1734466"/>
          </a:xfrm>
          <a:prstGeom prst="line">
            <a:avLst/>
          </a:prstGeom>
          <a:ln w="19050" cap="flat">
            <a:solidFill>
              <a:srgbClr val="FF8C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Y"/>
          </a:p>
        </p:txBody>
      </p:sp>
      <p:sp>
        <p:nvSpPr>
          <p:cNvPr id="18" name="Freeform 18"/>
          <p:cNvSpPr/>
          <p:nvPr/>
        </p:nvSpPr>
        <p:spPr>
          <a:xfrm>
            <a:off x="1546728" y="2217494"/>
            <a:ext cx="514474" cy="481676"/>
          </a:xfrm>
          <a:custGeom>
            <a:avLst/>
            <a:gdLst/>
            <a:ahLst/>
            <a:cxnLst/>
            <a:rect l="l" t="t" r="r" b="b"/>
            <a:pathLst>
              <a:path w="514474" h="481676">
                <a:moveTo>
                  <a:pt x="0" y="0"/>
                </a:moveTo>
                <a:lnTo>
                  <a:pt x="514473" y="0"/>
                </a:lnTo>
                <a:lnTo>
                  <a:pt x="514473" y="481676"/>
                </a:lnTo>
                <a:lnTo>
                  <a:pt x="0" y="481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9" name="Freeform 19"/>
          <p:cNvSpPr/>
          <p:nvPr/>
        </p:nvSpPr>
        <p:spPr>
          <a:xfrm>
            <a:off x="1567590" y="3475073"/>
            <a:ext cx="493611" cy="492377"/>
          </a:xfrm>
          <a:custGeom>
            <a:avLst/>
            <a:gdLst/>
            <a:ahLst/>
            <a:cxnLst/>
            <a:rect l="l" t="t" r="r" b="b"/>
            <a:pathLst>
              <a:path w="493611" h="492377">
                <a:moveTo>
                  <a:pt x="0" y="0"/>
                </a:moveTo>
                <a:lnTo>
                  <a:pt x="493611" y="0"/>
                </a:lnTo>
                <a:lnTo>
                  <a:pt x="493611" y="492377"/>
                </a:lnTo>
                <a:lnTo>
                  <a:pt x="0" y="4923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0" name="Freeform 20"/>
          <p:cNvSpPr/>
          <p:nvPr/>
        </p:nvSpPr>
        <p:spPr>
          <a:xfrm>
            <a:off x="1525413" y="4683925"/>
            <a:ext cx="625657" cy="506782"/>
          </a:xfrm>
          <a:custGeom>
            <a:avLst/>
            <a:gdLst/>
            <a:ahLst/>
            <a:cxnLst/>
            <a:rect l="l" t="t" r="r" b="b"/>
            <a:pathLst>
              <a:path w="625657" h="506782">
                <a:moveTo>
                  <a:pt x="0" y="0"/>
                </a:moveTo>
                <a:lnTo>
                  <a:pt x="625657" y="0"/>
                </a:lnTo>
                <a:lnTo>
                  <a:pt x="625657" y="506782"/>
                </a:lnTo>
                <a:lnTo>
                  <a:pt x="0" y="5067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1" name="Freeform 21"/>
          <p:cNvSpPr/>
          <p:nvPr/>
        </p:nvSpPr>
        <p:spPr>
          <a:xfrm>
            <a:off x="1531927" y="5965125"/>
            <a:ext cx="619143" cy="613514"/>
          </a:xfrm>
          <a:custGeom>
            <a:avLst/>
            <a:gdLst/>
            <a:ahLst/>
            <a:cxnLst/>
            <a:rect l="l" t="t" r="r" b="b"/>
            <a:pathLst>
              <a:path w="619143" h="613514">
                <a:moveTo>
                  <a:pt x="0" y="0"/>
                </a:moveTo>
                <a:lnTo>
                  <a:pt x="619143" y="0"/>
                </a:lnTo>
                <a:lnTo>
                  <a:pt x="619143" y="613514"/>
                </a:lnTo>
                <a:lnTo>
                  <a:pt x="0" y="6135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2" name="Freeform 22"/>
          <p:cNvSpPr/>
          <p:nvPr/>
        </p:nvSpPr>
        <p:spPr>
          <a:xfrm>
            <a:off x="1439082" y="7361591"/>
            <a:ext cx="622120" cy="635627"/>
          </a:xfrm>
          <a:custGeom>
            <a:avLst/>
            <a:gdLst/>
            <a:ahLst/>
            <a:cxnLst/>
            <a:rect l="l" t="t" r="r" b="b"/>
            <a:pathLst>
              <a:path w="622120" h="635627">
                <a:moveTo>
                  <a:pt x="0" y="0"/>
                </a:moveTo>
                <a:lnTo>
                  <a:pt x="622119" y="0"/>
                </a:lnTo>
                <a:lnTo>
                  <a:pt x="622119" y="635627"/>
                </a:lnTo>
                <a:lnTo>
                  <a:pt x="0" y="6356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4" name="TextBox 24"/>
          <p:cNvSpPr txBox="1"/>
          <p:nvPr/>
        </p:nvSpPr>
        <p:spPr>
          <a:xfrm>
            <a:off x="5163478" y="876900"/>
            <a:ext cx="1640522" cy="47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74"/>
              </a:lnSpc>
            </a:pPr>
            <a:r>
              <a:rPr lang="en-US" sz="987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Rôle :_______________________ Date :_______________________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3679" y="968975"/>
            <a:ext cx="289478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3000" b="1">
                <a:solidFill>
                  <a:srgbClr val="786295"/>
                </a:solidFill>
                <a:latin typeface="TT Interphases Mono Bold"/>
                <a:ea typeface="TT Interphases Mono Bold"/>
                <a:cs typeface="TT Interphases Mono Bold"/>
                <a:sym typeface="TT Interphases Mono Bold"/>
              </a:rPr>
              <a:t>NOM: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5977" y="1684161"/>
            <a:ext cx="2027470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59"/>
              </a:lnSpc>
            </a:pPr>
            <a:r>
              <a:rPr lang="en-US" sz="1599" b="1" spc="79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RETOUR SUR MES SIX PREMIERS MOIS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573854" y="1671424"/>
            <a:ext cx="441106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Qu'est-ce qui m'a aidé à me sentir plus à l'aise et plus confiante ?</a:t>
            </a:r>
          </a:p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 Quels moments ou expériences ont été particulièrement positifs ?</a:t>
            </a:r>
          </a:p>
          <a:p>
            <a:pPr marL="0" lvl="0" indent="0" algn="l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73854" y="2960474"/>
            <a:ext cx="452222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À ce stade, je me sens pleinement intégré à l'équipe :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☐ Beaucoup ☐ La plupart du temps ☐ Parfois ☐ Pas encore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Qu'est-ce qui me permet de me sentir incluse ?_____________________________________ 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Qu'est-ce qui rend l'inclusion plus difficile (le cas échéant) ?</a:t>
            </a:r>
          </a:p>
          <a:p>
            <a:pPr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5977" y="2995837"/>
            <a:ext cx="1877270" cy="4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68"/>
              </a:lnSpc>
              <a:spcBef>
                <a:spcPct val="0"/>
              </a:spcBef>
            </a:pPr>
            <a:r>
              <a:rPr lang="en-US" sz="1406" b="1" spc="70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SE SENTIR MEMBRE DE L'ÉQUIPE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5977" y="4188625"/>
            <a:ext cx="167024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49"/>
              </a:lnSpc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SOUTIEN ET RESSOURCES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0795" y="6877203"/>
            <a:ext cx="185186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49"/>
              </a:lnSpc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PERSPECTIVES D'AVENIR – LES PROCHAINS MOIS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85977" y="5492332"/>
            <a:ext cx="167024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DÉFIS ET APPRENTISSAGE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679" y="8295042"/>
            <a:ext cx="2508045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POINTS CLÉS PARTAGÉS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05734" y="8295042"/>
            <a:ext cx="2542738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499" b="1" spc="74">
                <a:solidFill>
                  <a:srgbClr val="786295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PROCHAINES ÉTAPES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549525" y="5466932"/>
            <a:ext cx="441106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Quels ont été les défis rencontrés durant ces derniers mois 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</a:t>
            </a:r>
          </a:p>
          <a:p>
            <a:pPr marL="0" lvl="0" indent="0" algn="l">
              <a:lnSpc>
                <a:spcPts val="1399"/>
              </a:lnSpc>
            </a:pPr>
            <a:endParaRPr lang="en-US" sz="999">
              <a:solidFill>
                <a:srgbClr val="0000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Ce que j'ai appris sur :</a:t>
            </a:r>
          </a:p>
          <a:p>
            <a:pPr marL="215899" lvl="1" indent="-107950" algn="l">
              <a:lnSpc>
                <a:spcPts val="1399"/>
              </a:lnSpc>
              <a:buFont typeface="Arial"/>
              <a:buChar char="•"/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mon rôle ? _________________________________________________</a:t>
            </a:r>
          </a:p>
          <a:p>
            <a:pPr marL="215899" lvl="1" indent="-107950" algn="l">
              <a:lnSpc>
                <a:spcPts val="1399"/>
              </a:lnSpc>
              <a:buFont typeface="Arial"/>
              <a:buChar char="•"/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l'organisation ? ___________________________________________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573854" y="4283875"/>
            <a:ext cx="3776745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Quel soutien s'est avéré le plus utile jusqu'à présent 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(parrain, mentor, responsable, collègues, outils, formation) __________________________________________________ 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Aurais-je encore besoin d'aide 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549525" y="6888114"/>
            <a:ext cx="4347632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Sur quoi aimerais-je me concentrer ensuite 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</a:t>
            </a:r>
          </a:p>
          <a:p>
            <a:pPr marL="0" lvl="0" indent="0" algn="l">
              <a:lnSpc>
                <a:spcPts val="1399"/>
              </a:lnSpc>
            </a:pPr>
            <a:endParaRPr lang="en-US" sz="999">
              <a:solidFill>
                <a:srgbClr val="0000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Existe-t-il des opportunités de développement, d'apprentissage ou de perfectionnement à explorer ?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03679" y="8628417"/>
            <a:ext cx="2609294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Points clés de cette conversation :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005734" y="8618892"/>
            <a:ext cx="2798266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Prochaines étapes convenues (le cas échéant) :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999">
                <a:solidFill>
                  <a:srgbClr val="000001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0" name="Freeform 40"/>
          <p:cNvSpPr/>
          <p:nvPr/>
        </p:nvSpPr>
        <p:spPr>
          <a:xfrm>
            <a:off x="280527" y="207985"/>
            <a:ext cx="610899" cy="713365"/>
          </a:xfrm>
          <a:custGeom>
            <a:avLst/>
            <a:gdLst/>
            <a:ahLst/>
            <a:cxnLst/>
            <a:rect l="l" t="t" r="r" b="b"/>
            <a:pathLst>
              <a:path w="610899" h="713365">
                <a:moveTo>
                  <a:pt x="0" y="0"/>
                </a:moveTo>
                <a:lnTo>
                  <a:pt x="610899" y="0"/>
                </a:lnTo>
                <a:lnTo>
                  <a:pt x="610899" y="713365"/>
                </a:lnTo>
                <a:lnTo>
                  <a:pt x="0" y="713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1" name="Freeform 4">
            <a:extLst>
              <a:ext uri="{FF2B5EF4-FFF2-40B4-BE49-F238E27FC236}">
                <a16:creationId xmlns:a16="http://schemas.microsoft.com/office/drawing/2014/main" id="{EE87A705-39C7-1EE4-B392-B7FEB7B8E85D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9D4FEB24-7B7D-5130-48E4-D2CBE2845E80}"/>
              </a:ext>
            </a:extLst>
          </p:cNvPr>
          <p:cNvSpPr/>
          <p:nvPr/>
        </p:nvSpPr>
        <p:spPr>
          <a:xfrm>
            <a:off x="2902269" y="-7640"/>
            <a:ext cx="3024000" cy="657006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44157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3" name="Group 6">
            <a:extLst>
              <a:ext uri="{FF2B5EF4-FFF2-40B4-BE49-F238E27FC236}">
                <a16:creationId xmlns:a16="http://schemas.microsoft.com/office/drawing/2014/main" id="{AF08B545-CC94-3935-777B-80929011C69B}"/>
              </a:ext>
            </a:extLst>
          </p:cNvPr>
          <p:cNvGrpSpPr/>
          <p:nvPr/>
        </p:nvGrpSpPr>
        <p:grpSpPr>
          <a:xfrm>
            <a:off x="-3500" y="10379326"/>
            <a:ext cx="7560000" cy="75314"/>
            <a:chOff x="0" y="0"/>
            <a:chExt cx="2709333" cy="26991"/>
          </a:xfrm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447468A0-298F-25CD-D1E7-31EACE348B86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D77AC">
                    <a:alpha val="40000"/>
                  </a:srgbClr>
                </a:gs>
                <a:gs pos="50000">
                  <a:srgbClr val="E6DBF0">
                    <a:alpha val="40000"/>
                  </a:srgbClr>
                </a:gs>
                <a:gs pos="100000">
                  <a:srgbClr val="FEC34D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EA313F8A-7C86-CF89-63D9-DD24ED9A8982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893E036-21BE-4883-05C2-252EDED4EAD0}"/>
              </a:ext>
            </a:extLst>
          </p:cNvPr>
          <p:cNvSpPr txBox="1"/>
          <p:nvPr/>
        </p:nvSpPr>
        <p:spPr>
          <a:xfrm>
            <a:off x="930094" y="2374900"/>
            <a:ext cx="5696311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14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BC1BA1F-F328-AE1B-B790-5FF83946B923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CED3A2A-A4C9-DE38-C4D0-2B217679D6CD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018" y="10334968"/>
            <a:ext cx="7560000" cy="75314"/>
            <a:chOff x="0" y="0"/>
            <a:chExt cx="2709333" cy="26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99724" y="-18337"/>
            <a:ext cx="3024000" cy="588242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72698" b="-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7" name="Freeform 7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9" name="Group 9"/>
          <p:cNvGrpSpPr/>
          <p:nvPr/>
        </p:nvGrpSpPr>
        <p:grpSpPr>
          <a:xfrm>
            <a:off x="-539151" y="624242"/>
            <a:ext cx="9906840" cy="833023"/>
            <a:chOff x="0" y="-70875"/>
            <a:chExt cx="13209120" cy="111069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-70875"/>
              <a:ext cx="13209120" cy="1110698"/>
              <a:chOff x="0" y="-19050"/>
              <a:chExt cx="3550388" cy="29853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93219" y="0"/>
                <a:ext cx="2707894" cy="279487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79487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0572"/>
                    </a:lnTo>
                    <a:cubicBezTo>
                      <a:pt x="3550388" y="258241"/>
                      <a:pt x="3547341" y="265595"/>
                      <a:pt x="3541919" y="271018"/>
                    </a:cubicBezTo>
                    <a:cubicBezTo>
                      <a:pt x="3536496" y="276440"/>
                      <a:pt x="3529142" y="279487"/>
                      <a:pt x="3521473" y="279487"/>
                    </a:cubicBezTo>
                    <a:lnTo>
                      <a:pt x="28914" y="279487"/>
                    </a:lnTo>
                    <a:cubicBezTo>
                      <a:pt x="12945" y="279487"/>
                      <a:pt x="0" y="266541"/>
                      <a:pt x="0" y="250572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FFEBC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3550388" cy="298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910911" y="293216"/>
              <a:ext cx="6693291" cy="448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37"/>
                </a:lnSpc>
                <a:spcBef>
                  <a:spcPct val="0"/>
                </a:spcBef>
              </a:pPr>
              <a:r>
                <a:rPr lang="en-US" sz="2026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Nos valeurs et nos méthodes de travail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FAC175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387787" y="1567576"/>
            <a:ext cx="3305774" cy="4184524"/>
          </a:xfrm>
          <a:custGeom>
            <a:avLst/>
            <a:gdLst/>
            <a:ahLst/>
            <a:cxnLst/>
            <a:rect l="l" t="t" r="r" b="b"/>
            <a:pathLst>
              <a:path w="3305774" h="4184524">
                <a:moveTo>
                  <a:pt x="3305774" y="0"/>
                </a:moveTo>
                <a:lnTo>
                  <a:pt x="0" y="0"/>
                </a:lnTo>
                <a:lnTo>
                  <a:pt x="0" y="4184523"/>
                </a:lnTo>
                <a:lnTo>
                  <a:pt x="3305774" y="4184523"/>
                </a:lnTo>
                <a:lnTo>
                  <a:pt x="33057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8" name="TextBox 18"/>
          <p:cNvSpPr txBox="1"/>
          <p:nvPr/>
        </p:nvSpPr>
        <p:spPr>
          <a:xfrm>
            <a:off x="555182" y="2447417"/>
            <a:ext cx="3039152" cy="313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Valeur : ______________________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(par exemple, le respect)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 que cette valeur signifie pour nous 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[Brève explication en langage simple]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199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Voici à quoi cela ressemble au quotidien professionnel 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[Exemple de comportement] 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[Exemple de comportement]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199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 que nous attendons de chacun 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[Attentes claires]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199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 qui n'est pas acceptable 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[Limites claires]</a:t>
            </a:r>
          </a:p>
        </p:txBody>
      </p:sp>
      <p:sp>
        <p:nvSpPr>
          <p:cNvPr id="19" name="Freeform 19"/>
          <p:cNvSpPr/>
          <p:nvPr/>
        </p:nvSpPr>
        <p:spPr>
          <a:xfrm flipH="1">
            <a:off x="3866439" y="1567576"/>
            <a:ext cx="3305774" cy="4184524"/>
          </a:xfrm>
          <a:custGeom>
            <a:avLst/>
            <a:gdLst/>
            <a:ahLst/>
            <a:cxnLst/>
            <a:rect l="l" t="t" r="r" b="b"/>
            <a:pathLst>
              <a:path w="3305774" h="4184524">
                <a:moveTo>
                  <a:pt x="3305774" y="0"/>
                </a:moveTo>
                <a:lnTo>
                  <a:pt x="0" y="0"/>
                </a:lnTo>
                <a:lnTo>
                  <a:pt x="0" y="4184523"/>
                </a:lnTo>
                <a:lnTo>
                  <a:pt x="3305774" y="4184523"/>
                </a:lnTo>
                <a:lnTo>
                  <a:pt x="33057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0" name="TextBox 20"/>
          <p:cNvSpPr txBox="1"/>
          <p:nvPr/>
        </p:nvSpPr>
        <p:spPr>
          <a:xfrm>
            <a:off x="4033834" y="2447417"/>
            <a:ext cx="3039152" cy="313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: Valeur : ______________________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(par exemple, le travail d'équipe)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 que cette valeur signifie pour nous 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[Brève explication en langage simple]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199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Voici à quoi cela ressemble au quotidien professionnel 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[Exemple de comportement] 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[Exemple de comportement]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199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 que nous attendons de chacun 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[Attentes claires]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199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 qui n'est pas acceptable :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[Limites claires]</a:t>
            </a:r>
          </a:p>
        </p:txBody>
      </p:sp>
      <p:sp>
        <p:nvSpPr>
          <p:cNvPr id="21" name="Freeform 21"/>
          <p:cNvSpPr/>
          <p:nvPr/>
        </p:nvSpPr>
        <p:spPr>
          <a:xfrm flipH="1">
            <a:off x="474226" y="5976079"/>
            <a:ext cx="3305774" cy="3634221"/>
          </a:xfrm>
          <a:custGeom>
            <a:avLst/>
            <a:gdLst/>
            <a:ahLst/>
            <a:cxnLst/>
            <a:rect l="l" t="t" r="r" b="b"/>
            <a:pathLst>
              <a:path w="3305774" h="3634221">
                <a:moveTo>
                  <a:pt x="3305774" y="0"/>
                </a:moveTo>
                <a:lnTo>
                  <a:pt x="0" y="0"/>
                </a:lnTo>
                <a:lnTo>
                  <a:pt x="0" y="3634220"/>
                </a:lnTo>
                <a:lnTo>
                  <a:pt x="3305774" y="3634220"/>
                </a:lnTo>
                <a:lnTo>
                  <a:pt x="33057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5142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2" name="TextBox 22"/>
          <p:cNvSpPr txBox="1"/>
          <p:nvPr/>
        </p:nvSpPr>
        <p:spPr>
          <a:xfrm>
            <a:off x="654409" y="6845297"/>
            <a:ext cx="3039152" cy="265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Notre façon de travailler ensemble : </a:t>
            </a:r>
          </a:p>
          <a:p>
            <a:pPr marL="0" lvl="0" indent="0" algn="l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communication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Comment nous nous parlons les uns aux autres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Comment nous posons des questions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Comment nous donnons des commentaires</a:t>
            </a:r>
          </a:p>
          <a:p>
            <a:pPr marL="0" lvl="0" indent="0" algn="l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Travailler avec les erreurs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Comment nous gérons les erreurs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Comment nous soutenons l'apprentissage</a:t>
            </a:r>
          </a:p>
          <a:p>
            <a:pPr marL="0" lvl="0" indent="0" algn="l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Travailler en équipe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Comment nous nous soutenons les uns les autres</a:t>
            </a:r>
          </a:p>
          <a:p>
            <a:pPr marL="237491" lvl="1" indent="-118745" algn="l">
              <a:lnSpc>
                <a:spcPts val="1540"/>
              </a:lnSpc>
              <a:buFont typeface="Arial"/>
              <a:buChar char="•"/>
            </a:pPr>
            <a:r>
              <a:rPr lang="en-US" sz="11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Comment les décisions sont prises</a:t>
            </a:r>
          </a:p>
        </p:txBody>
      </p:sp>
      <p:sp>
        <p:nvSpPr>
          <p:cNvPr id="23" name="Freeform 23"/>
          <p:cNvSpPr/>
          <p:nvPr/>
        </p:nvSpPr>
        <p:spPr>
          <a:xfrm flipH="1">
            <a:off x="3900523" y="5976079"/>
            <a:ext cx="3305774" cy="3634221"/>
          </a:xfrm>
          <a:custGeom>
            <a:avLst/>
            <a:gdLst/>
            <a:ahLst/>
            <a:cxnLst/>
            <a:rect l="l" t="t" r="r" b="b"/>
            <a:pathLst>
              <a:path w="3305774" h="3634221">
                <a:moveTo>
                  <a:pt x="3305774" y="0"/>
                </a:moveTo>
                <a:lnTo>
                  <a:pt x="0" y="0"/>
                </a:lnTo>
                <a:lnTo>
                  <a:pt x="0" y="3634220"/>
                </a:lnTo>
                <a:lnTo>
                  <a:pt x="3305774" y="3634220"/>
                </a:lnTo>
                <a:lnTo>
                  <a:pt x="33057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5142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4" name="TextBox 24"/>
          <p:cNvSpPr txBox="1"/>
          <p:nvPr/>
        </p:nvSpPr>
        <p:spPr>
          <a:xfrm>
            <a:off x="4120273" y="7237092"/>
            <a:ext cx="3039152" cy="187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Si quelque chose n'est pas clair ou difficile</a:t>
            </a:r>
          </a:p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Si vous avez des doutes ou si vous vous sentez mal à l'aise :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Parlez-en à votre responsable.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Parlez-en aux RH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Parlez-en à votre mentor ou à votre parrain/marraine.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1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Poser des questions est encouragé.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8A982-0EAC-829F-25B6-70319C082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1E5F9DFC-E9A7-D5A3-8338-7D6820B8989A}"/>
              </a:ext>
            </a:extLst>
          </p:cNvPr>
          <p:cNvSpPr txBox="1"/>
          <p:nvPr/>
        </p:nvSpPr>
        <p:spPr>
          <a:xfrm>
            <a:off x="930094" y="2374900"/>
            <a:ext cx="5696311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15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D4F79BC-E25D-D81D-40E7-6DBF4BFDF5FE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3123F7B-00A0-D9E4-695E-B914F02D7434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715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-211086" y="258520"/>
            <a:ext cx="1314593" cy="67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8"/>
              </a:lnSpc>
            </a:pPr>
            <a:r>
              <a:rPr lang="en-US" sz="5158" b="1" spc="-36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34258" y="1911487"/>
            <a:ext cx="5037817" cy="2007048"/>
            <a:chOff x="0" y="0"/>
            <a:chExt cx="6717089" cy="267606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717089" cy="2676063"/>
              <a:chOff x="0" y="0"/>
              <a:chExt cx="1118908" cy="44576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18908" cy="445769"/>
              </a:xfrm>
              <a:custGeom>
                <a:avLst/>
                <a:gdLst/>
                <a:ahLst/>
                <a:cxnLst/>
                <a:rect l="l" t="t" r="r" b="b"/>
                <a:pathLst>
                  <a:path w="1118908" h="445769">
                    <a:moveTo>
                      <a:pt x="91748" y="0"/>
                    </a:moveTo>
                    <a:lnTo>
                      <a:pt x="1027160" y="0"/>
                    </a:lnTo>
                    <a:cubicBezTo>
                      <a:pt x="1077831" y="0"/>
                      <a:pt x="1118908" y="41077"/>
                      <a:pt x="1118908" y="91748"/>
                    </a:cubicBezTo>
                    <a:lnTo>
                      <a:pt x="1118908" y="354021"/>
                    </a:lnTo>
                    <a:cubicBezTo>
                      <a:pt x="1118908" y="378354"/>
                      <a:pt x="1109242" y="401691"/>
                      <a:pt x="1092036" y="418897"/>
                    </a:cubicBezTo>
                    <a:cubicBezTo>
                      <a:pt x="1074830" y="436103"/>
                      <a:pt x="1051493" y="445769"/>
                      <a:pt x="1027160" y="445769"/>
                    </a:cubicBezTo>
                    <a:lnTo>
                      <a:pt x="91748" y="445769"/>
                    </a:lnTo>
                    <a:cubicBezTo>
                      <a:pt x="67415" y="445769"/>
                      <a:pt x="44078" y="436103"/>
                      <a:pt x="26872" y="418897"/>
                    </a:cubicBezTo>
                    <a:cubicBezTo>
                      <a:pt x="9666" y="401691"/>
                      <a:pt x="0" y="378354"/>
                      <a:pt x="0" y="354021"/>
                    </a:cubicBezTo>
                    <a:lnTo>
                      <a:pt x="0" y="91748"/>
                    </a:lnTo>
                    <a:cubicBezTo>
                      <a:pt x="0" y="67415"/>
                      <a:pt x="9666" y="44078"/>
                      <a:pt x="26872" y="26872"/>
                    </a:cubicBezTo>
                    <a:cubicBezTo>
                      <a:pt x="44078" y="9666"/>
                      <a:pt x="67415" y="0"/>
                      <a:pt x="91748" y="0"/>
                    </a:cubicBezTo>
                    <a:close/>
                  </a:path>
                </a:pathLst>
              </a:custGeom>
              <a:solidFill>
                <a:srgbClr val="E1F2F2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1118908" cy="4648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68231" y="201216"/>
              <a:ext cx="6297275" cy="2230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40"/>
                </a:lnSpc>
              </a:pPr>
              <a:r>
                <a:rPr lang="en-US" sz="2000" b="1" spc="-7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Étape 1 – Identifier le défi</a:t>
              </a:r>
            </a:p>
            <a:p>
              <a:pPr marL="0" lvl="0" indent="0" algn="ctr">
                <a:lnSpc>
                  <a:spcPts val="1884"/>
                </a:lnSpc>
              </a:pPr>
              <a:r>
                <a:rPr lang="en-US" sz="1200" i="1" spc="-45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Pensez à une situation où vous avez trouvé difficile de travailler avec des équipes diversifiées ou de nouveaux collègues.</a:t>
              </a:r>
            </a:p>
            <a:p>
              <a:pPr marL="0" lvl="0" indent="0" algn="l">
                <a:lnSpc>
                  <a:spcPts val="2198"/>
                </a:lnSpc>
                <a:spcBef>
                  <a:spcPct val="0"/>
                </a:spcBef>
              </a:pPr>
              <a:r>
                <a:rPr lang="en-US" sz="1400" spc="-53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Défi:___________________________________________________________________________________________________________________________________________________________________________________________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19509" y="4096339"/>
            <a:ext cx="4867315" cy="2003276"/>
            <a:chOff x="0" y="0"/>
            <a:chExt cx="6489753" cy="267103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6489753" cy="2671035"/>
              <a:chOff x="0" y="0"/>
              <a:chExt cx="865183" cy="3560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65183" cy="356090"/>
              </a:xfrm>
              <a:custGeom>
                <a:avLst/>
                <a:gdLst/>
                <a:ahLst/>
                <a:cxnLst/>
                <a:rect l="l" t="t" r="r" b="b"/>
                <a:pathLst>
                  <a:path w="865183" h="356090">
                    <a:moveTo>
                      <a:pt x="118654" y="0"/>
                    </a:moveTo>
                    <a:lnTo>
                      <a:pt x="746529" y="0"/>
                    </a:lnTo>
                    <a:cubicBezTo>
                      <a:pt x="777998" y="0"/>
                      <a:pt x="808178" y="12501"/>
                      <a:pt x="830430" y="34753"/>
                    </a:cubicBezTo>
                    <a:cubicBezTo>
                      <a:pt x="852682" y="57005"/>
                      <a:pt x="865183" y="87185"/>
                      <a:pt x="865183" y="118654"/>
                    </a:cubicBezTo>
                    <a:lnTo>
                      <a:pt x="865183" y="237435"/>
                    </a:lnTo>
                    <a:cubicBezTo>
                      <a:pt x="865183" y="268905"/>
                      <a:pt x="852682" y="299085"/>
                      <a:pt x="830430" y="321337"/>
                    </a:cubicBezTo>
                    <a:cubicBezTo>
                      <a:pt x="808178" y="343589"/>
                      <a:pt x="777998" y="356090"/>
                      <a:pt x="746529" y="356090"/>
                    </a:cubicBezTo>
                    <a:lnTo>
                      <a:pt x="118654" y="356090"/>
                    </a:lnTo>
                    <a:cubicBezTo>
                      <a:pt x="53123" y="356090"/>
                      <a:pt x="0" y="302966"/>
                      <a:pt x="0" y="237435"/>
                    </a:cubicBezTo>
                    <a:lnTo>
                      <a:pt x="0" y="118654"/>
                    </a:lnTo>
                    <a:cubicBezTo>
                      <a:pt x="0" y="53123"/>
                      <a:pt x="53123" y="0"/>
                      <a:pt x="118654" y="0"/>
                    </a:cubicBezTo>
                    <a:close/>
                  </a:path>
                </a:pathLst>
              </a:custGeom>
              <a:solidFill>
                <a:srgbClr val="FDEDDC">
                  <a:alpha val="74902"/>
                </a:srgbClr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9050"/>
                <a:ext cx="865183" cy="375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305355" y="182273"/>
              <a:ext cx="5870800" cy="2230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40"/>
                </a:lnSpc>
              </a:pPr>
              <a:r>
                <a:rPr lang="en-US" sz="2000" b="1" spc="-76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Étape 2 – Reformuler le défi</a:t>
              </a:r>
            </a:p>
            <a:p>
              <a:pPr marL="0" lvl="0" indent="0" algn="ctr">
                <a:lnSpc>
                  <a:spcPts val="1884"/>
                </a:lnSpc>
              </a:pPr>
              <a:r>
                <a:rPr lang="en-US" sz="1200" i="1" spc="-45">
                  <a:solidFill>
                    <a:srgbClr val="464646">
                      <a:alpha val="74902"/>
                    </a:srgbClr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Quelles compétences, perspectives ou opportunités d'apprentissage cette situation pourrait-elle apporter ?</a:t>
              </a:r>
            </a:p>
            <a:p>
              <a:pPr marL="0" lvl="0" indent="0" algn="l">
                <a:lnSpc>
                  <a:spcPts val="2198"/>
                </a:lnSpc>
              </a:pPr>
              <a:r>
                <a:rPr lang="en-US" sz="1400" spc="-53">
                  <a:solidFill>
                    <a:srgbClr val="464646">
                      <a:alpha val="74902"/>
                    </a:srgbClr>
                  </a:solidFill>
                  <a:latin typeface="Open Sans"/>
                  <a:ea typeface="Open Sans"/>
                  <a:cs typeface="Open Sans"/>
                  <a:sym typeface="Open Sans"/>
                </a:rPr>
                <a:t>Opportunités possibles:  __________________________________</a:t>
              </a:r>
            </a:p>
            <a:p>
              <a:pPr marL="0" lvl="0" indent="0" algn="l">
                <a:lnSpc>
                  <a:spcPts val="2198"/>
                </a:lnSpc>
              </a:pPr>
              <a:r>
                <a:rPr lang="en-US" sz="1400" spc="-53">
                  <a:solidFill>
                    <a:srgbClr val="464646">
                      <a:alpha val="74902"/>
                    </a:srgbClr>
                  </a:solidFill>
                  <a:latin typeface="Open Sans"/>
                  <a:ea typeface="Open Sans"/>
                  <a:cs typeface="Open Sans"/>
                  <a:sym typeface="Open Sans"/>
                </a:rPr>
                <a:t>________________________________________________________________________________________________________________________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82969" y="6277420"/>
            <a:ext cx="4740394" cy="2030525"/>
            <a:chOff x="0" y="0"/>
            <a:chExt cx="6320525" cy="2707366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320525" cy="2707366"/>
              <a:chOff x="0" y="0"/>
              <a:chExt cx="910766" cy="39012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10766" cy="390122"/>
              </a:xfrm>
              <a:custGeom>
                <a:avLst/>
                <a:gdLst/>
                <a:ahLst/>
                <a:cxnLst/>
                <a:rect l="l" t="t" r="r" b="b"/>
                <a:pathLst>
                  <a:path w="910766" h="390122">
                    <a:moveTo>
                      <a:pt x="112716" y="0"/>
                    </a:moveTo>
                    <a:lnTo>
                      <a:pt x="798050" y="0"/>
                    </a:lnTo>
                    <a:cubicBezTo>
                      <a:pt x="860301" y="0"/>
                      <a:pt x="910766" y="50465"/>
                      <a:pt x="910766" y="112716"/>
                    </a:cubicBezTo>
                    <a:lnTo>
                      <a:pt x="910766" y="277406"/>
                    </a:lnTo>
                    <a:cubicBezTo>
                      <a:pt x="910766" y="339658"/>
                      <a:pt x="860301" y="390122"/>
                      <a:pt x="798050" y="390122"/>
                    </a:cubicBezTo>
                    <a:lnTo>
                      <a:pt x="112716" y="390122"/>
                    </a:lnTo>
                    <a:cubicBezTo>
                      <a:pt x="50465" y="390122"/>
                      <a:pt x="0" y="339658"/>
                      <a:pt x="0" y="277406"/>
                    </a:cubicBezTo>
                    <a:lnTo>
                      <a:pt x="0" y="112716"/>
                    </a:lnTo>
                    <a:cubicBezTo>
                      <a:pt x="0" y="50465"/>
                      <a:pt x="50465" y="0"/>
                      <a:pt x="112716" y="0"/>
                    </a:cubicBezTo>
                    <a:close/>
                  </a:path>
                </a:pathLst>
              </a:custGeom>
              <a:solidFill>
                <a:srgbClr val="E1F2F2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9050"/>
                <a:ext cx="910766" cy="409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93123" y="162934"/>
              <a:ext cx="5734279" cy="2230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40"/>
                </a:lnSpc>
              </a:pPr>
              <a:r>
                <a:rPr lang="en-US" sz="2000" b="1" spc="-7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Étape 3 – Responsabilité partagée</a:t>
              </a:r>
            </a:p>
            <a:p>
              <a:pPr marL="0" lvl="0" indent="0" algn="ctr">
                <a:lnSpc>
                  <a:spcPts val="1884"/>
                </a:lnSpc>
              </a:pPr>
              <a:r>
                <a:rPr lang="en-US" sz="1200" i="1" spc="-45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Que peuvent faire différemment l'équipe ou l'organisation pour transformer cela en une expérience positive ?</a:t>
              </a:r>
            </a:p>
            <a:p>
              <a:pPr marL="0" lvl="0" indent="0" algn="l">
                <a:lnSpc>
                  <a:spcPts val="2198"/>
                </a:lnSpc>
              </a:pPr>
              <a:r>
                <a:rPr lang="en-US" sz="1400" b="1" i="1" spc="-53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Actions ou idées : ____________________________________________ ____________________________________________________________________________________________________________________________________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01615" y="8485749"/>
            <a:ext cx="4903102" cy="1787158"/>
            <a:chOff x="0" y="0"/>
            <a:chExt cx="6537469" cy="2382877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6537469" cy="2382877"/>
              <a:chOff x="0" y="0"/>
              <a:chExt cx="911559" cy="33225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911559" cy="332259"/>
              </a:xfrm>
              <a:custGeom>
                <a:avLst/>
                <a:gdLst/>
                <a:ahLst/>
                <a:cxnLst/>
                <a:rect l="l" t="t" r="r" b="b"/>
                <a:pathLst>
                  <a:path w="911559" h="332259">
                    <a:moveTo>
                      <a:pt x="112618" y="0"/>
                    </a:moveTo>
                    <a:lnTo>
                      <a:pt x="798942" y="0"/>
                    </a:lnTo>
                    <a:cubicBezTo>
                      <a:pt x="861139" y="0"/>
                      <a:pt x="911559" y="50421"/>
                      <a:pt x="911559" y="112618"/>
                    </a:cubicBezTo>
                    <a:lnTo>
                      <a:pt x="911559" y="219642"/>
                    </a:lnTo>
                    <a:cubicBezTo>
                      <a:pt x="911559" y="281839"/>
                      <a:pt x="861139" y="332259"/>
                      <a:pt x="798942" y="332259"/>
                    </a:cubicBezTo>
                    <a:lnTo>
                      <a:pt x="112618" y="332259"/>
                    </a:lnTo>
                    <a:cubicBezTo>
                      <a:pt x="50421" y="332259"/>
                      <a:pt x="0" y="281839"/>
                      <a:pt x="0" y="219642"/>
                    </a:cubicBezTo>
                    <a:lnTo>
                      <a:pt x="0" y="112618"/>
                    </a:lnTo>
                    <a:cubicBezTo>
                      <a:pt x="0" y="50421"/>
                      <a:pt x="50421" y="0"/>
                      <a:pt x="112618" y="0"/>
                    </a:cubicBezTo>
                    <a:close/>
                  </a:path>
                </a:pathLst>
              </a:custGeom>
              <a:solidFill>
                <a:srgbClr val="FDEDDC">
                  <a:alpha val="74902"/>
                </a:srgbClr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911559" cy="3513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12639" y="170926"/>
              <a:ext cx="6070490" cy="1912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40"/>
                </a:lnSpc>
              </a:pPr>
              <a:r>
                <a:rPr lang="en-US" sz="2000" b="1" spc="-76">
                  <a:solidFill>
                    <a:srgbClr val="464646">
                      <a:alpha val="74902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Étape 4 – Un petit changement</a:t>
              </a:r>
            </a:p>
            <a:p>
              <a:pPr marL="0" lvl="0" indent="0" algn="ctr">
                <a:lnSpc>
                  <a:spcPts val="1884"/>
                </a:lnSpc>
              </a:pPr>
              <a:r>
                <a:rPr lang="en-US" sz="1200" i="1" spc="-45">
                  <a:solidFill>
                    <a:srgbClr val="464646">
                      <a:alpha val="74902"/>
                    </a:srgbClr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Quelle petite action pouvons-nous essayer dans les semaines à venir ?</a:t>
              </a:r>
            </a:p>
            <a:p>
              <a:pPr marL="0" lvl="0" indent="0" algn="ctr">
                <a:lnSpc>
                  <a:spcPts val="2198"/>
                </a:lnSpc>
              </a:pPr>
              <a:r>
                <a:rPr lang="en-US" sz="1400" spc="-53">
                  <a:solidFill>
                    <a:srgbClr val="464646">
                      <a:alpha val="74902"/>
                    </a:srgbClr>
                  </a:solidFill>
                  <a:latin typeface="Open Sans"/>
                  <a:ea typeface="Open Sans"/>
                  <a:cs typeface="Open Sans"/>
                  <a:sym typeface="Open Sans"/>
                </a:rPr>
                <a:t>Action:_____________________________________________________ ____________________________________________________________________________________________________________________________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564782" y="2915011"/>
            <a:ext cx="854727" cy="2182966"/>
          </a:xfrm>
          <a:custGeom>
            <a:avLst/>
            <a:gdLst/>
            <a:ahLst/>
            <a:cxnLst/>
            <a:rect l="l" t="t" r="r" b="b"/>
            <a:pathLst>
              <a:path w="854727" h="2182966">
                <a:moveTo>
                  <a:pt x="769476" y="0"/>
                </a:moveTo>
                <a:lnTo>
                  <a:pt x="323850" y="0"/>
                </a:lnTo>
                <a:cubicBezTo>
                  <a:pt x="144992" y="0"/>
                  <a:pt x="0" y="144993"/>
                  <a:pt x="0" y="323850"/>
                </a:cubicBezTo>
                <a:lnTo>
                  <a:pt x="0" y="1859117"/>
                </a:lnTo>
                <a:cubicBezTo>
                  <a:pt x="0" y="1945007"/>
                  <a:pt x="34120" y="2027380"/>
                  <a:pt x="94853" y="2088113"/>
                </a:cubicBezTo>
                <a:cubicBezTo>
                  <a:pt x="155587" y="2148847"/>
                  <a:pt x="237959" y="2182967"/>
                  <a:pt x="323850" y="2182967"/>
                </a:cubicBezTo>
                <a:lnTo>
                  <a:pt x="854727" y="2182967"/>
                </a:lnTo>
              </a:path>
            </a:pathLst>
          </a:custGeom>
          <a:ln w="28575" cap="flat">
            <a:solidFill>
              <a:srgbClr val="46464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CY"/>
          </a:p>
        </p:txBody>
      </p:sp>
      <p:sp>
        <p:nvSpPr>
          <p:cNvPr id="31" name="Freeform 31"/>
          <p:cNvSpPr/>
          <p:nvPr/>
        </p:nvSpPr>
        <p:spPr>
          <a:xfrm>
            <a:off x="6223364" y="5097978"/>
            <a:ext cx="817376" cy="2194704"/>
          </a:xfrm>
          <a:custGeom>
            <a:avLst/>
            <a:gdLst/>
            <a:ahLst/>
            <a:cxnLst/>
            <a:rect l="l" t="t" r="r" b="b"/>
            <a:pathLst>
              <a:path w="817376" h="2194704">
                <a:moveTo>
                  <a:pt x="63460" y="0"/>
                </a:moveTo>
                <a:lnTo>
                  <a:pt x="493526" y="0"/>
                </a:lnTo>
                <a:cubicBezTo>
                  <a:pt x="672383" y="0"/>
                  <a:pt x="817376" y="144992"/>
                  <a:pt x="817376" y="323850"/>
                </a:cubicBezTo>
                <a:lnTo>
                  <a:pt x="817376" y="1870854"/>
                </a:lnTo>
                <a:cubicBezTo>
                  <a:pt x="817376" y="2049711"/>
                  <a:pt x="672383" y="2194704"/>
                  <a:pt x="493526" y="2194704"/>
                </a:cubicBezTo>
                <a:lnTo>
                  <a:pt x="0" y="2194704"/>
                </a:lnTo>
              </a:path>
            </a:pathLst>
          </a:custGeom>
          <a:ln w="28575" cap="flat">
            <a:solidFill>
              <a:srgbClr val="46464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CY"/>
          </a:p>
        </p:txBody>
      </p:sp>
      <p:sp>
        <p:nvSpPr>
          <p:cNvPr id="32" name="Freeform 32"/>
          <p:cNvSpPr/>
          <p:nvPr/>
        </p:nvSpPr>
        <p:spPr>
          <a:xfrm>
            <a:off x="564782" y="7292682"/>
            <a:ext cx="918188" cy="2086646"/>
          </a:xfrm>
          <a:custGeom>
            <a:avLst/>
            <a:gdLst/>
            <a:ahLst/>
            <a:cxnLst/>
            <a:rect l="l" t="t" r="r" b="b"/>
            <a:pathLst>
              <a:path w="918188" h="2086646">
                <a:moveTo>
                  <a:pt x="918187" y="0"/>
                </a:moveTo>
                <a:lnTo>
                  <a:pt x="323850" y="0"/>
                </a:lnTo>
                <a:cubicBezTo>
                  <a:pt x="144992" y="0"/>
                  <a:pt x="0" y="144993"/>
                  <a:pt x="0" y="323850"/>
                </a:cubicBezTo>
                <a:lnTo>
                  <a:pt x="0" y="1762796"/>
                </a:lnTo>
                <a:cubicBezTo>
                  <a:pt x="0" y="1848686"/>
                  <a:pt x="34120" y="1931059"/>
                  <a:pt x="94853" y="1991793"/>
                </a:cubicBezTo>
                <a:cubicBezTo>
                  <a:pt x="155587" y="2052527"/>
                  <a:pt x="237959" y="2086646"/>
                  <a:pt x="323850" y="2086646"/>
                </a:cubicBezTo>
                <a:lnTo>
                  <a:pt x="836833" y="2086646"/>
                </a:lnTo>
              </a:path>
            </a:pathLst>
          </a:custGeom>
          <a:ln w="28575" cap="flat">
            <a:solidFill>
              <a:srgbClr val="464646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CY"/>
          </a:p>
        </p:txBody>
      </p:sp>
      <p:sp>
        <p:nvSpPr>
          <p:cNvPr id="33" name="TextBox 33"/>
          <p:cNvSpPr txBox="1"/>
          <p:nvPr/>
        </p:nvSpPr>
        <p:spPr>
          <a:xfrm>
            <a:off x="225750" y="627110"/>
            <a:ext cx="7108501" cy="83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2"/>
              </a:lnSpc>
            </a:pPr>
            <a:r>
              <a:rPr lang="en-US" sz="3140" b="1" spc="-21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Exercice de réflexion (Modèle)</a:t>
            </a:r>
          </a:p>
          <a:p>
            <a:pPr marL="0" lvl="0" indent="0" algn="ctr">
              <a:lnSpc>
                <a:spcPts val="2600"/>
              </a:lnSpc>
            </a:pPr>
            <a:r>
              <a:rPr lang="en-US" sz="2000" i="1" spc="-140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Les participants sont invités à réfléchir individuellement ou en groupe.</a:t>
            </a:r>
          </a:p>
        </p:txBody>
      </p:sp>
      <p:grpSp>
        <p:nvGrpSpPr>
          <p:cNvPr id="34" name="Group 3">
            <a:extLst>
              <a:ext uri="{FF2B5EF4-FFF2-40B4-BE49-F238E27FC236}">
                <a16:creationId xmlns:a16="http://schemas.microsoft.com/office/drawing/2014/main" id="{2E05E4F0-67B9-0EA8-AE0C-67AEE075DD31}"/>
              </a:ext>
            </a:extLst>
          </p:cNvPr>
          <p:cNvGrpSpPr/>
          <p:nvPr/>
        </p:nvGrpSpPr>
        <p:grpSpPr>
          <a:xfrm>
            <a:off x="-4018" y="10334968"/>
            <a:ext cx="7560000" cy="75314"/>
            <a:chOff x="0" y="0"/>
            <a:chExt cx="2709333" cy="26991"/>
          </a:xfrm>
        </p:grpSpPr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1A210A85-A3E2-C1C4-97E0-CE6DC99DCAD1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5F3BC958-9FE0-55D2-C367-29F0844392A4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37" name="Freeform 6">
            <a:extLst>
              <a:ext uri="{FF2B5EF4-FFF2-40B4-BE49-F238E27FC236}">
                <a16:creationId xmlns:a16="http://schemas.microsoft.com/office/drawing/2014/main" id="{F4B6D48C-E5F6-962D-0E87-45B4CF0AE5BA}"/>
              </a:ext>
            </a:extLst>
          </p:cNvPr>
          <p:cNvSpPr/>
          <p:nvPr/>
        </p:nvSpPr>
        <p:spPr>
          <a:xfrm>
            <a:off x="1699724" y="-18337"/>
            <a:ext cx="3024000" cy="588242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72698" b="-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B77C836-0283-A3E2-6122-E955DEC47BFF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169D7-147E-9763-0558-3CD94A1C5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D4A1177-7CF3-BAAF-A709-C573CD6DD60C}"/>
              </a:ext>
            </a:extLst>
          </p:cNvPr>
          <p:cNvSpPr txBox="1"/>
          <p:nvPr/>
        </p:nvSpPr>
        <p:spPr>
          <a:xfrm>
            <a:off x="930094" y="2374900"/>
            <a:ext cx="5696311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16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0EB4F98-9555-9F7C-3A55-984DCAD7E3AD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C4041B7-1346-6F66-6A05-4B4D6084C31A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677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0990" y="2932773"/>
            <a:ext cx="7118020" cy="1730654"/>
            <a:chOff x="0" y="0"/>
            <a:chExt cx="9490693" cy="2307539"/>
          </a:xfrm>
        </p:grpSpPr>
        <p:grpSp>
          <p:nvGrpSpPr>
            <p:cNvPr id="5" name="Group 5"/>
            <p:cNvGrpSpPr/>
            <p:nvPr/>
          </p:nvGrpSpPr>
          <p:grpSpPr>
            <a:xfrm>
              <a:off x="227393" y="163080"/>
              <a:ext cx="9263300" cy="2144458"/>
              <a:chOff x="0" y="0"/>
              <a:chExt cx="2453028" cy="56787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53028" cy="567877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567877">
                    <a:moveTo>
                      <a:pt x="41849" y="0"/>
                    </a:moveTo>
                    <a:lnTo>
                      <a:pt x="2411178" y="0"/>
                    </a:lnTo>
                    <a:cubicBezTo>
                      <a:pt x="2434291" y="0"/>
                      <a:pt x="2453028" y="18737"/>
                      <a:pt x="2453028" y="41849"/>
                    </a:cubicBezTo>
                    <a:lnTo>
                      <a:pt x="2453028" y="526028"/>
                    </a:lnTo>
                    <a:cubicBezTo>
                      <a:pt x="2453028" y="537127"/>
                      <a:pt x="2448619" y="547771"/>
                      <a:pt x="2440770" y="555620"/>
                    </a:cubicBezTo>
                    <a:cubicBezTo>
                      <a:pt x="2432922" y="563468"/>
                      <a:pt x="2422277" y="567877"/>
                      <a:pt x="2411178" y="567877"/>
                    </a:cubicBezTo>
                    <a:lnTo>
                      <a:pt x="41849" y="567877"/>
                    </a:lnTo>
                    <a:cubicBezTo>
                      <a:pt x="30750" y="567877"/>
                      <a:pt x="20106" y="563468"/>
                      <a:pt x="12257" y="555620"/>
                    </a:cubicBezTo>
                    <a:cubicBezTo>
                      <a:pt x="4409" y="547771"/>
                      <a:pt x="0" y="537127"/>
                      <a:pt x="0" y="526028"/>
                    </a:cubicBezTo>
                    <a:lnTo>
                      <a:pt x="0" y="41849"/>
                    </a:lnTo>
                    <a:cubicBezTo>
                      <a:pt x="0" y="18737"/>
                      <a:pt x="18737" y="0"/>
                      <a:pt x="41849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ED5D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2453028" cy="5964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25741" y="570041"/>
              <a:ext cx="8501785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Qu'est-ce qui fonctionne bien ?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Qu’est-ce qui nous aide à collaborer et à nous sentir inclus ?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 b="1" i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0"/>
              <a:ext cx="677698" cy="676526"/>
              <a:chOff x="0" y="0"/>
              <a:chExt cx="814208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420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208" h="812800">
                    <a:moveTo>
                      <a:pt x="407104" y="0"/>
                    </a:moveTo>
                    <a:cubicBezTo>
                      <a:pt x="182267" y="0"/>
                      <a:pt x="0" y="181951"/>
                      <a:pt x="0" y="406400"/>
                    </a:cubicBezTo>
                    <a:cubicBezTo>
                      <a:pt x="0" y="630849"/>
                      <a:pt x="182267" y="812800"/>
                      <a:pt x="407104" y="812800"/>
                    </a:cubicBezTo>
                    <a:cubicBezTo>
                      <a:pt x="631941" y="812800"/>
                      <a:pt x="814208" y="630849"/>
                      <a:pt x="814208" y="406400"/>
                    </a:cubicBezTo>
                    <a:cubicBezTo>
                      <a:pt x="814208" y="181951"/>
                      <a:pt x="631941" y="0"/>
                      <a:pt x="407104" y="0"/>
                    </a:cubicBezTo>
                    <a:close/>
                  </a:path>
                </a:pathLst>
              </a:custGeom>
              <a:solidFill>
                <a:srgbClr val="7ED5D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332" y="47625"/>
                <a:ext cx="66154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51957" y="206023"/>
              <a:ext cx="573784" cy="30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5"/>
                </a:lnSpc>
              </a:pPr>
              <a:r>
                <a:rPr lang="en-US" sz="1685" b="1" spc="-118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7723415" y="300644"/>
              <a:ext cx="1294518" cy="717934"/>
              <a:chOff x="0" y="0"/>
              <a:chExt cx="347944" cy="19296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7945" cy="192968"/>
              </a:xfrm>
              <a:custGeom>
                <a:avLst/>
                <a:gdLst/>
                <a:ahLst/>
                <a:cxnLst/>
                <a:rect l="l" t="t" r="r" b="b"/>
                <a:pathLst>
                  <a:path w="347945" h="192968">
                    <a:moveTo>
                      <a:pt x="96484" y="0"/>
                    </a:moveTo>
                    <a:lnTo>
                      <a:pt x="251460" y="0"/>
                    </a:lnTo>
                    <a:cubicBezTo>
                      <a:pt x="304747" y="0"/>
                      <a:pt x="347945" y="43197"/>
                      <a:pt x="347945" y="96484"/>
                    </a:cubicBezTo>
                    <a:lnTo>
                      <a:pt x="347945" y="96484"/>
                    </a:lnTo>
                    <a:cubicBezTo>
                      <a:pt x="347945" y="122073"/>
                      <a:pt x="337779" y="146615"/>
                      <a:pt x="319685" y="164709"/>
                    </a:cubicBezTo>
                    <a:cubicBezTo>
                      <a:pt x="301591" y="182803"/>
                      <a:pt x="277049" y="192968"/>
                      <a:pt x="251460" y="192968"/>
                    </a:cubicBezTo>
                    <a:lnTo>
                      <a:pt x="96484" y="192968"/>
                    </a:lnTo>
                    <a:cubicBezTo>
                      <a:pt x="43197" y="192968"/>
                      <a:pt x="0" y="149771"/>
                      <a:pt x="0" y="96484"/>
                    </a:cubicBezTo>
                    <a:lnTo>
                      <a:pt x="0" y="96484"/>
                    </a:lnTo>
                    <a:cubicBezTo>
                      <a:pt x="0" y="43197"/>
                      <a:pt x="43197" y="0"/>
                      <a:pt x="96484" y="0"/>
                    </a:cubicBez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347944" cy="212018"/>
              </a:xfrm>
              <a:prstGeom prst="rect">
                <a:avLst/>
              </a:prstGeom>
            </p:spPr>
            <p:txBody>
              <a:bodyPr lIns="50049" tIns="50049" rIns="50049" bIns="50049" rtlCol="0" anchor="ctr"/>
              <a:lstStyle/>
              <a:p>
                <a:pPr marL="0" lvl="0" indent="0" algn="ctr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trike="noStrike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 à 5 minutes</a:t>
                </a: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380818" y="4899395"/>
            <a:ext cx="6958192" cy="1648402"/>
            <a:chOff x="0" y="0"/>
            <a:chExt cx="2456812" cy="58202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56811" cy="582021"/>
            </a:xfrm>
            <a:custGeom>
              <a:avLst/>
              <a:gdLst/>
              <a:ahLst/>
              <a:cxnLst/>
              <a:rect l="l" t="t" r="r" b="b"/>
              <a:pathLst>
                <a:path w="2456811" h="582021">
                  <a:moveTo>
                    <a:pt x="41167" y="0"/>
                  </a:moveTo>
                  <a:lnTo>
                    <a:pt x="2415644" y="0"/>
                  </a:lnTo>
                  <a:cubicBezTo>
                    <a:pt x="2426562" y="0"/>
                    <a:pt x="2437033" y="4337"/>
                    <a:pt x="2444754" y="12058"/>
                  </a:cubicBezTo>
                  <a:cubicBezTo>
                    <a:pt x="2452474" y="19778"/>
                    <a:pt x="2456811" y="30249"/>
                    <a:pt x="2456811" y="41167"/>
                  </a:cubicBezTo>
                  <a:lnTo>
                    <a:pt x="2456811" y="540853"/>
                  </a:lnTo>
                  <a:cubicBezTo>
                    <a:pt x="2456811" y="551772"/>
                    <a:pt x="2452474" y="562243"/>
                    <a:pt x="2444754" y="569963"/>
                  </a:cubicBezTo>
                  <a:cubicBezTo>
                    <a:pt x="2437033" y="577684"/>
                    <a:pt x="2426562" y="582021"/>
                    <a:pt x="2415644" y="582021"/>
                  </a:cubicBezTo>
                  <a:lnTo>
                    <a:pt x="41167" y="582021"/>
                  </a:lnTo>
                  <a:cubicBezTo>
                    <a:pt x="30249" y="582021"/>
                    <a:pt x="19778" y="577684"/>
                    <a:pt x="12058" y="569963"/>
                  </a:cubicBezTo>
                  <a:cubicBezTo>
                    <a:pt x="4337" y="562243"/>
                    <a:pt x="0" y="551772"/>
                    <a:pt x="0" y="540853"/>
                  </a:cubicBezTo>
                  <a:lnTo>
                    <a:pt x="0" y="41167"/>
                  </a:lnTo>
                  <a:cubicBezTo>
                    <a:pt x="0" y="30249"/>
                    <a:pt x="4337" y="19778"/>
                    <a:pt x="12058" y="12058"/>
                  </a:cubicBezTo>
                  <a:cubicBezTo>
                    <a:pt x="19778" y="4337"/>
                    <a:pt x="30249" y="0"/>
                    <a:pt x="41167" y="0"/>
                  </a:cubicBezTo>
                  <a:close/>
                </a:path>
              </a:pathLst>
            </a:custGeom>
            <a:solidFill>
              <a:srgbClr val="E7F8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456812" cy="620121"/>
            </a:xfrm>
            <a:prstGeom prst="rect">
              <a:avLst/>
            </a:prstGeom>
          </p:spPr>
          <p:txBody>
            <a:bodyPr lIns="51562" tIns="51562" rIns="51562" bIns="51562" rtlCol="0" anchor="ctr"/>
            <a:lstStyle/>
            <a:p>
              <a:pPr marL="0" lvl="0" indent="0" algn="ctr">
                <a:lnSpc>
                  <a:spcPts val="170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48929" y="5249857"/>
            <a:ext cx="6621970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60"/>
              </a:lnSpc>
            </a:pPr>
            <a:r>
              <a:rPr lang="en-US" sz="14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Qu'est-ce qui peut être amélioré ?</a:t>
            </a:r>
          </a:p>
          <a:p>
            <a:pPr marL="0" lvl="0" indent="0" algn="just">
              <a:lnSpc>
                <a:spcPts val="1960"/>
              </a:lnSpc>
            </a:pPr>
            <a:r>
              <a:rPr lang="en-US" sz="14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Où surviennent les malentendus ou les difficultés (axés sur les processus, et non sur les personnes) ?</a:t>
            </a:r>
          </a:p>
          <a:p>
            <a:pPr marL="0" lvl="0" indent="0" algn="just">
              <a:lnSpc>
                <a:spcPts val="1960"/>
              </a:lnSpc>
              <a:spcBef>
                <a:spcPct val="0"/>
              </a:spcBef>
            </a:pPr>
            <a:r>
              <a:rPr lang="en-US" sz="1400" b="1" i="1">
                <a:solidFill>
                  <a:srgbClr val="464646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__________________________________________________________________________________________________________________________________________________________________________________________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11034" y="4777084"/>
            <a:ext cx="506006" cy="507394"/>
            <a:chOff x="0" y="0"/>
            <a:chExt cx="810576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0576" cy="812800"/>
            </a:xfrm>
            <a:custGeom>
              <a:avLst/>
              <a:gdLst/>
              <a:ahLst/>
              <a:cxnLst/>
              <a:rect l="l" t="t" r="r" b="b"/>
              <a:pathLst>
                <a:path w="810576" h="812800">
                  <a:moveTo>
                    <a:pt x="405288" y="0"/>
                  </a:moveTo>
                  <a:cubicBezTo>
                    <a:pt x="181454" y="0"/>
                    <a:pt x="0" y="181951"/>
                    <a:pt x="0" y="406400"/>
                  </a:cubicBezTo>
                  <a:cubicBezTo>
                    <a:pt x="0" y="630849"/>
                    <a:pt x="181454" y="812800"/>
                    <a:pt x="405288" y="812800"/>
                  </a:cubicBezTo>
                  <a:cubicBezTo>
                    <a:pt x="629122" y="812800"/>
                    <a:pt x="810576" y="630849"/>
                    <a:pt x="810576" y="406400"/>
                  </a:cubicBezTo>
                  <a:cubicBezTo>
                    <a:pt x="810576" y="181951"/>
                    <a:pt x="629122" y="0"/>
                    <a:pt x="405288" y="0"/>
                  </a:cubicBezTo>
                  <a:close/>
                </a:path>
              </a:pathLst>
            </a:custGeom>
            <a:solidFill>
              <a:srgbClr val="7ED5D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5991" y="38100"/>
              <a:ext cx="658593" cy="698500"/>
            </a:xfrm>
            <a:prstGeom prst="rect">
              <a:avLst/>
            </a:prstGeom>
          </p:spPr>
          <p:txBody>
            <a:bodyPr lIns="51562" tIns="51562" rIns="51562" bIns="51562" rtlCol="0" anchor="ctr"/>
            <a:lstStyle/>
            <a:p>
              <a:pPr marL="0" lvl="0" indent="0" algn="ctr">
                <a:lnSpc>
                  <a:spcPts val="170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49828" y="4936752"/>
            <a:ext cx="428418" cy="21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60"/>
              </a:lnSpc>
              <a:spcBef>
                <a:spcPct val="0"/>
              </a:spcBef>
            </a:pPr>
            <a:r>
              <a:rPr lang="en-US" sz="1660" b="1" spc="-11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200011" y="5030782"/>
            <a:ext cx="970888" cy="518654"/>
            <a:chOff x="0" y="0"/>
            <a:chExt cx="347944" cy="1858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7945" cy="185874"/>
            </a:xfrm>
            <a:custGeom>
              <a:avLst/>
              <a:gdLst/>
              <a:ahLst/>
              <a:cxnLst/>
              <a:rect l="l" t="t" r="r" b="b"/>
              <a:pathLst>
                <a:path w="347945" h="185874">
                  <a:moveTo>
                    <a:pt x="92937" y="0"/>
                  </a:moveTo>
                  <a:lnTo>
                    <a:pt x="255008" y="0"/>
                  </a:lnTo>
                  <a:cubicBezTo>
                    <a:pt x="306335" y="0"/>
                    <a:pt x="347945" y="41609"/>
                    <a:pt x="347945" y="92937"/>
                  </a:cubicBezTo>
                  <a:lnTo>
                    <a:pt x="347945" y="92937"/>
                  </a:lnTo>
                  <a:cubicBezTo>
                    <a:pt x="347945" y="117585"/>
                    <a:pt x="338153" y="141224"/>
                    <a:pt x="320724" y="158653"/>
                  </a:cubicBezTo>
                  <a:cubicBezTo>
                    <a:pt x="303295" y="176082"/>
                    <a:pt x="279656" y="185874"/>
                    <a:pt x="255008" y="185874"/>
                  </a:cubicBezTo>
                  <a:lnTo>
                    <a:pt x="92937" y="185874"/>
                  </a:lnTo>
                  <a:cubicBezTo>
                    <a:pt x="68289" y="185874"/>
                    <a:pt x="44650" y="176082"/>
                    <a:pt x="27221" y="158653"/>
                  </a:cubicBezTo>
                  <a:cubicBezTo>
                    <a:pt x="9792" y="141224"/>
                    <a:pt x="0" y="117585"/>
                    <a:pt x="0" y="92937"/>
                  </a:cubicBezTo>
                  <a:lnTo>
                    <a:pt x="0" y="92937"/>
                  </a:lnTo>
                  <a:cubicBezTo>
                    <a:pt x="0" y="68289"/>
                    <a:pt x="9792" y="44650"/>
                    <a:pt x="27221" y="27221"/>
                  </a:cubicBezTo>
                  <a:cubicBezTo>
                    <a:pt x="44650" y="9792"/>
                    <a:pt x="68289" y="0"/>
                    <a:pt x="9293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347944" cy="204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59"/>
                </a:lnSpc>
                <a:spcBef>
                  <a:spcPct val="0"/>
                </a:spcBef>
              </a:pPr>
              <a:r>
                <a:rPr lang="en-US" sz="1185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4 à 5 minutes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33301" y="6633522"/>
            <a:ext cx="7093399" cy="1749979"/>
            <a:chOff x="0" y="0"/>
            <a:chExt cx="9457865" cy="2333306"/>
          </a:xfrm>
        </p:grpSpPr>
        <p:grpSp>
          <p:nvGrpSpPr>
            <p:cNvPr id="28" name="Group 28"/>
            <p:cNvGrpSpPr/>
            <p:nvPr/>
          </p:nvGrpSpPr>
          <p:grpSpPr>
            <a:xfrm>
              <a:off x="231536" y="163080"/>
              <a:ext cx="9226329" cy="2170225"/>
              <a:chOff x="0" y="0"/>
              <a:chExt cx="2443237" cy="5747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443237" cy="574700"/>
              </a:xfrm>
              <a:custGeom>
                <a:avLst/>
                <a:gdLst/>
                <a:ahLst/>
                <a:cxnLst/>
                <a:rect l="l" t="t" r="r" b="b"/>
                <a:pathLst>
                  <a:path w="2443237" h="574700">
                    <a:moveTo>
                      <a:pt x="42017" y="0"/>
                    </a:moveTo>
                    <a:lnTo>
                      <a:pt x="2401220" y="0"/>
                    </a:lnTo>
                    <a:cubicBezTo>
                      <a:pt x="2412364" y="0"/>
                      <a:pt x="2423051" y="4427"/>
                      <a:pt x="2430931" y="12307"/>
                    </a:cubicBezTo>
                    <a:cubicBezTo>
                      <a:pt x="2438810" y="20186"/>
                      <a:pt x="2443237" y="30873"/>
                      <a:pt x="2443237" y="42017"/>
                    </a:cubicBezTo>
                    <a:lnTo>
                      <a:pt x="2443237" y="532683"/>
                    </a:lnTo>
                    <a:cubicBezTo>
                      <a:pt x="2443237" y="543827"/>
                      <a:pt x="2438810" y="554514"/>
                      <a:pt x="2430931" y="562394"/>
                    </a:cubicBezTo>
                    <a:cubicBezTo>
                      <a:pt x="2423051" y="570274"/>
                      <a:pt x="2412364" y="574700"/>
                      <a:pt x="2401220" y="574700"/>
                    </a:cubicBezTo>
                    <a:lnTo>
                      <a:pt x="42017" y="574700"/>
                    </a:lnTo>
                    <a:cubicBezTo>
                      <a:pt x="30873" y="574700"/>
                      <a:pt x="20186" y="570274"/>
                      <a:pt x="12307" y="562394"/>
                    </a:cubicBezTo>
                    <a:cubicBezTo>
                      <a:pt x="4427" y="554514"/>
                      <a:pt x="0" y="543827"/>
                      <a:pt x="0" y="532683"/>
                    </a:cubicBezTo>
                    <a:lnTo>
                      <a:pt x="0" y="42017"/>
                    </a:lnTo>
                    <a:cubicBezTo>
                      <a:pt x="0" y="30873"/>
                      <a:pt x="4427" y="20186"/>
                      <a:pt x="12307" y="12307"/>
                    </a:cubicBezTo>
                    <a:cubicBezTo>
                      <a:pt x="20186" y="4427"/>
                      <a:pt x="30873" y="0"/>
                      <a:pt x="42017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7ED5D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443237" cy="6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587454" y="772768"/>
              <a:ext cx="8514493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Une petite action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i="1" u="none" strike="noStrike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Quelle est une chose simple que nous pourrions essayer différemment ?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0" y="0"/>
              <a:ext cx="690045" cy="676526"/>
              <a:chOff x="0" y="0"/>
              <a:chExt cx="829043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2904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29043" h="812800">
                    <a:moveTo>
                      <a:pt x="414521" y="0"/>
                    </a:moveTo>
                    <a:cubicBezTo>
                      <a:pt x="185587" y="0"/>
                      <a:pt x="0" y="181951"/>
                      <a:pt x="0" y="406400"/>
                    </a:cubicBezTo>
                    <a:cubicBezTo>
                      <a:pt x="0" y="630849"/>
                      <a:pt x="185587" y="812800"/>
                      <a:pt x="414521" y="812800"/>
                    </a:cubicBezTo>
                    <a:cubicBezTo>
                      <a:pt x="643455" y="812800"/>
                      <a:pt x="829043" y="630849"/>
                      <a:pt x="829043" y="406400"/>
                    </a:cubicBezTo>
                    <a:cubicBezTo>
                      <a:pt x="829043" y="181951"/>
                      <a:pt x="643455" y="0"/>
                      <a:pt x="414521" y="0"/>
                    </a:cubicBezTo>
                    <a:close/>
                  </a:path>
                </a:pathLst>
              </a:custGeom>
              <a:solidFill>
                <a:srgbClr val="7ED5D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7723" y="47625"/>
                <a:ext cx="673597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52903" y="228476"/>
              <a:ext cx="584238" cy="24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21"/>
                </a:lnSpc>
                <a:spcBef>
                  <a:spcPct val="0"/>
                </a:spcBef>
              </a:pPr>
              <a:r>
                <a:rPr lang="en-US" sz="1421" b="1" spc="-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7889304" y="331115"/>
              <a:ext cx="1294518" cy="803469"/>
              <a:chOff x="0" y="0"/>
              <a:chExt cx="347944" cy="21595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7945" cy="215959"/>
              </a:xfrm>
              <a:custGeom>
                <a:avLst/>
                <a:gdLst/>
                <a:ahLst/>
                <a:cxnLst/>
                <a:rect l="l" t="t" r="r" b="b"/>
                <a:pathLst>
                  <a:path w="347945" h="215959">
                    <a:moveTo>
                      <a:pt x="107979" y="0"/>
                    </a:moveTo>
                    <a:lnTo>
                      <a:pt x="239965" y="0"/>
                    </a:lnTo>
                    <a:cubicBezTo>
                      <a:pt x="299600" y="0"/>
                      <a:pt x="347945" y="48344"/>
                      <a:pt x="347945" y="107979"/>
                    </a:cubicBezTo>
                    <a:lnTo>
                      <a:pt x="347945" y="107979"/>
                    </a:lnTo>
                    <a:cubicBezTo>
                      <a:pt x="347945" y="136617"/>
                      <a:pt x="336568" y="164082"/>
                      <a:pt x="316318" y="184332"/>
                    </a:cubicBezTo>
                    <a:cubicBezTo>
                      <a:pt x="296068" y="204582"/>
                      <a:pt x="268603" y="215959"/>
                      <a:pt x="239965" y="215959"/>
                    </a:cubicBezTo>
                    <a:lnTo>
                      <a:pt x="107979" y="215959"/>
                    </a:lnTo>
                    <a:cubicBezTo>
                      <a:pt x="79341" y="215959"/>
                      <a:pt x="51877" y="204582"/>
                      <a:pt x="31626" y="184332"/>
                    </a:cubicBezTo>
                    <a:cubicBezTo>
                      <a:pt x="11376" y="164082"/>
                      <a:pt x="0" y="136617"/>
                      <a:pt x="0" y="107979"/>
                    </a:cubicBezTo>
                    <a:lnTo>
                      <a:pt x="0" y="107979"/>
                    </a:lnTo>
                    <a:cubicBezTo>
                      <a:pt x="0" y="79341"/>
                      <a:pt x="11376" y="51877"/>
                      <a:pt x="31626" y="31626"/>
                    </a:cubicBezTo>
                    <a:cubicBezTo>
                      <a:pt x="51877" y="11376"/>
                      <a:pt x="79341" y="0"/>
                      <a:pt x="107979" y="0"/>
                    </a:cubicBez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347944" cy="244534"/>
              </a:xfrm>
              <a:prstGeom prst="rect">
                <a:avLst/>
              </a:prstGeom>
            </p:spPr>
            <p:txBody>
              <a:bodyPr lIns="50049" tIns="50049" rIns="50049" bIns="50049" rtlCol="0" anchor="ctr"/>
              <a:lstStyle/>
              <a:p>
                <a:pPr marL="0" lvl="0" indent="0"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 u="none" strike="noStrike">
                    <a:solidFill>
                      <a:srgbClr val="464646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 à 5 minutes</a:t>
                </a:r>
              </a:p>
            </p:txBody>
          </p:sp>
        </p:grpSp>
      </p:grpSp>
      <p:sp>
        <p:nvSpPr>
          <p:cNvPr id="39" name="TextBox 39"/>
          <p:cNvSpPr txBox="1"/>
          <p:nvPr/>
        </p:nvSpPr>
        <p:spPr>
          <a:xfrm>
            <a:off x="987091" y="952763"/>
            <a:ext cx="5585817" cy="42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94"/>
              </a:lnSpc>
              <a:spcBef>
                <a:spcPct val="0"/>
              </a:spcBef>
            </a:pPr>
            <a:r>
              <a:rPr lang="en-US" sz="3294" b="1" u="none" strike="noStrike" spc="-230">
                <a:solidFill>
                  <a:srgbClr val="7ED5D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Tour de dialogue sur l'inclusion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565042" y="1560594"/>
            <a:ext cx="2429917" cy="22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58"/>
              </a:lnSpc>
              <a:spcBef>
                <a:spcPct val="0"/>
              </a:spcBef>
            </a:pPr>
            <a:r>
              <a:rPr lang="en-US" sz="1758" i="1" u="none" strike="noStrike" spc="-123">
                <a:solidFill>
                  <a:srgbClr val="369694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Point d'équipe de 15 minutes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2441" y="2081505"/>
            <a:ext cx="6955118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But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Une brève réflexion d'équipe pour renforcer la collaboration, la transparence et la responsabilité partagée. Pour tous, sans lien avec une seule personne.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-395894" y="8538251"/>
            <a:ext cx="7188050" cy="1669884"/>
            <a:chOff x="0" y="0"/>
            <a:chExt cx="9584067" cy="2226512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222644"/>
              <a:ext cx="9584067" cy="2003868"/>
              <a:chOff x="0" y="0"/>
              <a:chExt cx="2438363" cy="509821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438363" cy="509821"/>
              </a:xfrm>
              <a:custGeom>
                <a:avLst/>
                <a:gdLst/>
                <a:ahLst/>
                <a:cxnLst/>
                <a:rect l="l" t="t" r="r" b="b"/>
                <a:pathLst>
                  <a:path w="2438363" h="509821">
                    <a:moveTo>
                      <a:pt x="39851" y="0"/>
                    </a:moveTo>
                    <a:lnTo>
                      <a:pt x="2398512" y="0"/>
                    </a:lnTo>
                    <a:cubicBezTo>
                      <a:pt x="2420521" y="0"/>
                      <a:pt x="2438363" y="17842"/>
                      <a:pt x="2438363" y="39851"/>
                    </a:cubicBezTo>
                    <a:lnTo>
                      <a:pt x="2438363" y="469970"/>
                    </a:lnTo>
                    <a:cubicBezTo>
                      <a:pt x="2438363" y="491979"/>
                      <a:pt x="2420521" y="509821"/>
                      <a:pt x="2398512" y="509821"/>
                    </a:cubicBezTo>
                    <a:lnTo>
                      <a:pt x="39851" y="509821"/>
                    </a:lnTo>
                    <a:cubicBezTo>
                      <a:pt x="17842" y="509821"/>
                      <a:pt x="0" y="491979"/>
                      <a:pt x="0" y="469970"/>
                    </a:cubicBezTo>
                    <a:lnTo>
                      <a:pt x="0" y="39851"/>
                    </a:lnTo>
                    <a:cubicBezTo>
                      <a:pt x="0" y="17842"/>
                      <a:pt x="17842" y="0"/>
                      <a:pt x="39851" y="0"/>
                    </a:cubicBezTo>
                    <a:close/>
                  </a:path>
                </a:pathLst>
              </a:custGeom>
              <a:solidFill>
                <a:srgbClr val="E7F8F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2438363" cy="538396"/>
              </a:xfrm>
              <a:prstGeom prst="rect">
                <a:avLst/>
              </a:prstGeom>
            </p:spPr>
            <p:txBody>
              <a:bodyPr lIns="53668" tIns="53668" rIns="53668" bIns="53668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661732" y="0"/>
              <a:ext cx="1951445" cy="2226512"/>
            </a:xfrm>
            <a:custGeom>
              <a:avLst/>
              <a:gdLst/>
              <a:ahLst/>
              <a:cxnLst/>
              <a:rect l="l" t="t" r="r" b="b"/>
              <a:pathLst>
                <a:path w="1951446" h="2226512">
                  <a:moveTo>
                    <a:pt x="0" y="0"/>
                  </a:moveTo>
                  <a:lnTo>
                    <a:pt x="1951447" y="0"/>
                  </a:lnTo>
                  <a:lnTo>
                    <a:pt x="1951447" y="2226512"/>
                  </a:lnTo>
                  <a:lnTo>
                    <a:pt x="0" y="2226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132" t="4410" r="-132" b="-171012"/>
              </a:stretch>
            </a:blipFill>
          </p:spPr>
          <p:txBody>
            <a:bodyPr/>
            <a:lstStyle/>
            <a:p>
              <a:endParaRPr lang="en-CY" dirty="0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523716" y="8805304"/>
            <a:ext cx="5161739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Rappels</a:t>
            </a:r>
          </a:p>
          <a:p>
            <a:pPr marL="259082" lvl="1" indent="-129541" algn="l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participation volontaire</a:t>
            </a:r>
          </a:p>
          <a:p>
            <a:pPr marL="259082" lvl="1" indent="-129541" algn="l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Ton constructif et respectueux</a:t>
            </a:r>
          </a:p>
          <a:p>
            <a:pPr marL="259082" lvl="1" indent="-129541" algn="l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Aucune évaluation ni aucun jugement</a:t>
            </a:r>
          </a:p>
          <a:p>
            <a:pPr marL="259082" lvl="1" indent="-129541" algn="l">
              <a:lnSpc>
                <a:spcPts val="1680"/>
              </a:lnSpc>
              <a:buFont typeface="Arial"/>
              <a:buChar char="•"/>
            </a:pPr>
            <a:r>
              <a: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Les gestionnaires participent sur un pied d'égalité</a:t>
            </a:r>
          </a:p>
          <a:p>
            <a:pPr algn="l">
              <a:lnSpc>
                <a:spcPts val="1680"/>
              </a:lnSpc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Facultatif : Revenir sur l'action convenue lors de la prochaine réunion.</a:t>
            </a:r>
          </a:p>
        </p:txBody>
      </p:sp>
      <p:grpSp>
        <p:nvGrpSpPr>
          <p:cNvPr id="53" name="Group 3">
            <a:extLst>
              <a:ext uri="{FF2B5EF4-FFF2-40B4-BE49-F238E27FC236}">
                <a16:creationId xmlns:a16="http://schemas.microsoft.com/office/drawing/2014/main" id="{554471F5-5DAD-2E1B-85DB-DC97A2ADB735}"/>
              </a:ext>
            </a:extLst>
          </p:cNvPr>
          <p:cNvGrpSpPr/>
          <p:nvPr/>
        </p:nvGrpSpPr>
        <p:grpSpPr>
          <a:xfrm>
            <a:off x="-4018" y="10334968"/>
            <a:ext cx="7560000" cy="75314"/>
            <a:chOff x="0" y="0"/>
            <a:chExt cx="2709333" cy="26991"/>
          </a:xfrm>
        </p:grpSpPr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E080006F-7849-7FD3-7C6D-4157D3AC9C19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5" name="TextBox 5">
              <a:extLst>
                <a:ext uri="{FF2B5EF4-FFF2-40B4-BE49-F238E27FC236}">
                  <a16:creationId xmlns:a16="http://schemas.microsoft.com/office/drawing/2014/main" id="{54AE92D0-CC03-7D73-DA18-1C187E667F6D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56" name="Freeform 6">
            <a:extLst>
              <a:ext uri="{FF2B5EF4-FFF2-40B4-BE49-F238E27FC236}">
                <a16:creationId xmlns:a16="http://schemas.microsoft.com/office/drawing/2014/main" id="{83C46712-C4C9-B203-9A36-A9547633A19C}"/>
              </a:ext>
            </a:extLst>
          </p:cNvPr>
          <p:cNvSpPr/>
          <p:nvPr/>
        </p:nvSpPr>
        <p:spPr>
          <a:xfrm>
            <a:off x="1699724" y="-18337"/>
            <a:ext cx="3024000" cy="588242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72698" b="-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77A9809E-12B8-86AF-6719-E77C2CE098C5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47F35-CC97-39F1-EF64-8A4CB771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DFE6837-C63C-3A1D-0A64-AAA9B6D86A9F}"/>
              </a:ext>
            </a:extLst>
          </p:cNvPr>
          <p:cNvSpPr txBox="1"/>
          <p:nvPr/>
        </p:nvSpPr>
        <p:spPr>
          <a:xfrm>
            <a:off x="930094" y="2374900"/>
            <a:ext cx="5696311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17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32A3DAD-538F-C838-D4C5-7FE212887821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E72EF93-7FAA-9DB1-CEA1-E3E3E8EA3041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225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68699" y="635117"/>
            <a:ext cx="5822603" cy="300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5"/>
              </a:lnSpc>
              <a:spcBef>
                <a:spcPct val="0"/>
              </a:spcBef>
            </a:pPr>
            <a:r>
              <a:rPr lang="en-US" sz="1850" b="1" u="none" strike="noStrike" spc="-12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Exemples d'activités inclusives de renforcement d'équipe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9379" y="1086786"/>
            <a:ext cx="5648104" cy="19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5"/>
              </a:lnSpc>
              <a:spcBef>
                <a:spcPct val="0"/>
              </a:spcBef>
            </a:pPr>
            <a:r>
              <a:rPr lang="en-US" sz="1196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Les organisations peuvent choisir une ou plusieurs des options suivantes :</a:t>
            </a:r>
          </a:p>
        </p:txBody>
      </p:sp>
      <p:sp>
        <p:nvSpPr>
          <p:cNvPr id="11" name="Freeform 11"/>
          <p:cNvSpPr/>
          <p:nvPr/>
        </p:nvSpPr>
        <p:spPr>
          <a:xfrm>
            <a:off x="3648349" y="3026216"/>
            <a:ext cx="409787" cy="378028"/>
          </a:xfrm>
          <a:custGeom>
            <a:avLst/>
            <a:gdLst/>
            <a:ahLst/>
            <a:cxnLst/>
            <a:rect l="l" t="t" r="r" b="b"/>
            <a:pathLst>
              <a:path w="409787" h="378028">
                <a:moveTo>
                  <a:pt x="0" y="0"/>
                </a:moveTo>
                <a:lnTo>
                  <a:pt x="409787" y="0"/>
                </a:lnTo>
                <a:lnTo>
                  <a:pt x="409787" y="378029"/>
                </a:lnTo>
                <a:lnTo>
                  <a:pt x="0" y="3780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2" name="TextBox 12"/>
          <p:cNvSpPr txBox="1"/>
          <p:nvPr/>
        </p:nvSpPr>
        <p:spPr>
          <a:xfrm>
            <a:off x="834688" y="3480445"/>
            <a:ext cx="6037109" cy="272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55"/>
              </a:lnSpc>
              <a:spcBef>
                <a:spcPct val="0"/>
              </a:spcBef>
            </a:pPr>
            <a:r>
              <a:rPr lang="en-US" sz="1500" i="1" spc="-57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Vous pouvez imprimer et utiliser ces exemples ou créer les vôtres !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26121" y="1713810"/>
            <a:ext cx="6048000" cy="366859"/>
            <a:chOff x="0" y="0"/>
            <a:chExt cx="2167467" cy="1314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67467" cy="131474"/>
            </a:xfrm>
            <a:custGeom>
              <a:avLst/>
              <a:gdLst/>
              <a:ahLst/>
              <a:cxnLst/>
              <a:rect l="l" t="t" r="r" b="b"/>
              <a:pathLst>
                <a:path w="2167467" h="131474">
                  <a:moveTo>
                    <a:pt x="0" y="0"/>
                  </a:moveTo>
                  <a:lnTo>
                    <a:pt x="2167467" y="0"/>
                  </a:lnTo>
                  <a:lnTo>
                    <a:pt x="2167467" y="131474"/>
                  </a:lnTo>
                  <a:lnTo>
                    <a:pt x="0" y="131474"/>
                  </a:lnTo>
                  <a:close/>
                </a:path>
              </a:pathLst>
            </a:custGeom>
            <a:solidFill>
              <a:srgbClr val="FFDAB3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167467" cy="160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Conversations en binôme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6121" y="2184841"/>
            <a:ext cx="6048000" cy="641350"/>
            <a:chOff x="0" y="0"/>
            <a:chExt cx="2167467" cy="2298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67467" cy="229845"/>
            </a:xfrm>
            <a:custGeom>
              <a:avLst/>
              <a:gdLst/>
              <a:ahLst/>
              <a:cxnLst/>
              <a:rect l="l" t="t" r="r" b="b"/>
              <a:pathLst>
                <a:path w="2167467" h="229845">
                  <a:moveTo>
                    <a:pt x="0" y="0"/>
                  </a:moveTo>
                  <a:lnTo>
                    <a:pt x="2167467" y="0"/>
                  </a:lnTo>
                  <a:lnTo>
                    <a:pt x="2167467" y="229845"/>
                  </a:lnTo>
                  <a:lnTo>
                    <a:pt x="0" y="229845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167467" cy="248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Deux collègues discutent pendant 5 à 10 minutes en utilisant une simple consigne.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533487" y="7342674"/>
            <a:ext cx="122887" cy="12288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33487" y="4246917"/>
            <a:ext cx="122887" cy="12288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533487" y="5794796"/>
            <a:ext cx="122887" cy="12288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99801" y="7108594"/>
            <a:ext cx="2168591" cy="1368567"/>
            <a:chOff x="0" y="0"/>
            <a:chExt cx="2891455" cy="1824756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Préférez-vous travailler à domicile ou au bureau ?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2672657" y="156352"/>
              <a:ext cx="163849" cy="163849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670075" y="7108594"/>
            <a:ext cx="2131387" cy="240151"/>
            <a:chOff x="0" y="0"/>
            <a:chExt cx="2841849" cy="320201"/>
          </a:xfrm>
        </p:grpSpPr>
        <p:grpSp>
          <p:nvGrpSpPr>
            <p:cNvPr id="37" name="Group 37"/>
            <p:cNvGrpSpPr/>
            <p:nvPr/>
          </p:nvGrpSpPr>
          <p:grpSpPr>
            <a:xfrm>
              <a:off x="2678000" y="156352"/>
              <a:ext cx="163849" cy="16384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665825" y="7160719"/>
            <a:ext cx="2168591" cy="1316441"/>
            <a:chOff x="0" y="0"/>
            <a:chExt cx="1048728" cy="63663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48728" cy="636630"/>
            </a:xfrm>
            <a:custGeom>
              <a:avLst/>
              <a:gdLst/>
              <a:ahLst/>
              <a:cxnLst/>
              <a:rect l="l" t="t" r="r" b="b"/>
              <a:pathLst>
                <a:path w="1048728" h="636630">
                  <a:moveTo>
                    <a:pt x="0" y="0"/>
                  </a:moveTo>
                  <a:lnTo>
                    <a:pt x="1048728" y="0"/>
                  </a:lnTo>
                  <a:lnTo>
                    <a:pt x="1048728" y="636630"/>
                  </a:lnTo>
                  <a:lnTo>
                    <a:pt x="0" y="636630"/>
                  </a:lnTo>
                  <a:close/>
                </a:path>
              </a:pathLst>
            </a:custGeom>
            <a:solidFill>
              <a:srgbClr val="FDC770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1048728" cy="665205"/>
            </a:xfrm>
            <a:prstGeom prst="rect">
              <a:avLst/>
            </a:prstGeom>
          </p:spPr>
          <p:txBody>
            <a:bodyPr lIns="37646" tIns="37646" rIns="37646" bIns="37646" rtlCol="0" anchor="ctr"/>
            <a:lstStyle/>
            <a:p>
              <a:pPr marL="0" lvl="0" indent="0" algn="ctr">
                <a:lnSpc>
                  <a:spcPts val="1960"/>
                </a:lnSpc>
              </a:pPr>
              <a:r>
                <a:rPr lang="en-US" sz="1400" b="1">
                  <a:solidFill>
                    <a:srgbClr val="FFFE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Préféreriez-vous ne recevoir aucun courriel ou aucune réunion pendant une journée ?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665825" y="3976760"/>
            <a:ext cx="2168591" cy="1368567"/>
            <a:chOff x="0" y="0"/>
            <a:chExt cx="2891455" cy="1824756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Musique ou silence pendant le travail ?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683667" y="116558"/>
              <a:ext cx="163849" cy="163849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665825" y="5546255"/>
            <a:ext cx="2168591" cy="1361412"/>
            <a:chOff x="0" y="0"/>
            <a:chExt cx="2891455" cy="1815215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61363"/>
              <a:ext cx="2891455" cy="1753852"/>
              <a:chOff x="0" y="0"/>
              <a:chExt cx="1048728" cy="636121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048728" cy="636121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121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121"/>
                    </a:lnTo>
                    <a:lnTo>
                      <a:pt x="0" y="63612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1048728" cy="664696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Préférez-vous commencer tôt ou finir tard ?</a:t>
                </a:r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2683667" y="130516"/>
              <a:ext cx="163849" cy="163849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99801" y="5546255"/>
            <a:ext cx="2168591" cy="1361412"/>
            <a:chOff x="0" y="0"/>
            <a:chExt cx="2891455" cy="1815215"/>
          </a:xfrm>
        </p:grpSpPr>
        <p:grpSp>
          <p:nvGrpSpPr>
            <p:cNvPr id="61" name="Group 61"/>
            <p:cNvGrpSpPr/>
            <p:nvPr/>
          </p:nvGrpSpPr>
          <p:grpSpPr>
            <a:xfrm>
              <a:off x="0" y="61363"/>
              <a:ext cx="2891455" cy="1753852"/>
              <a:chOff x="0" y="0"/>
              <a:chExt cx="1048728" cy="636121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048728" cy="636121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121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121"/>
                    </a:lnTo>
                    <a:lnTo>
                      <a:pt x="0" y="63612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28575"/>
                <a:ext cx="1048728" cy="664696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Ville ou nature ?</a:t>
                </a: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2672657" y="130516"/>
              <a:ext cx="163849" cy="163849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67" name="Freeform 67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299801" y="3976760"/>
            <a:ext cx="2168591" cy="1368567"/>
            <a:chOff x="0" y="0"/>
            <a:chExt cx="2891455" cy="1824756"/>
          </a:xfrm>
        </p:grpSpPr>
        <p:grpSp>
          <p:nvGrpSpPr>
            <p:cNvPr id="69" name="Group 69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Matinal ou noctambule ?</a:t>
                </a:r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2672657" y="116558"/>
              <a:ext cx="163849" cy="163849"/>
              <a:chOff x="0" y="0"/>
              <a:chExt cx="812800" cy="81280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75" name="Freeform 75"/>
            <p:cNvSpPr/>
            <p:nvPr/>
          </p:nvSpPr>
          <p:spPr>
            <a:xfrm>
              <a:off x="10761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5031850" y="7108594"/>
            <a:ext cx="2168591" cy="1368567"/>
            <a:chOff x="0" y="0"/>
            <a:chExt cx="2891455" cy="1824756"/>
          </a:xfrm>
        </p:grpSpPr>
        <p:grpSp>
          <p:nvGrpSpPr>
            <p:cNvPr id="77" name="Group 77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Qu'est-ce que vous apprenez actuellement ?</a:t>
                </a:r>
              </a:p>
            </p:txBody>
          </p:sp>
        </p:grpSp>
        <p:sp>
          <p:nvSpPr>
            <p:cNvPr id="80" name="Freeform 80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81" name="Group 81"/>
            <p:cNvGrpSpPr/>
            <p:nvPr/>
          </p:nvGrpSpPr>
          <p:grpSpPr>
            <a:xfrm>
              <a:off x="2614037" y="156352"/>
              <a:ext cx="163849" cy="163849"/>
              <a:chOff x="0" y="0"/>
              <a:chExt cx="812800" cy="81280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84" name="Group 84"/>
          <p:cNvGrpSpPr/>
          <p:nvPr/>
        </p:nvGrpSpPr>
        <p:grpSpPr>
          <a:xfrm>
            <a:off x="5031850" y="3976760"/>
            <a:ext cx="2168591" cy="1368567"/>
            <a:chOff x="0" y="0"/>
            <a:chExt cx="2891455" cy="1824756"/>
          </a:xfrm>
        </p:grpSpPr>
        <p:grpSp>
          <p:nvGrpSpPr>
            <p:cNvPr id="85" name="Group 85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Quel est votre passe-temps favori en dehors du travail ?</a:t>
                </a:r>
              </a:p>
            </p:txBody>
          </p:sp>
        </p:grpSp>
        <p:sp>
          <p:nvSpPr>
            <p:cNvPr id="88" name="Freeform 88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89" name="Group 89"/>
            <p:cNvGrpSpPr/>
            <p:nvPr/>
          </p:nvGrpSpPr>
          <p:grpSpPr>
            <a:xfrm>
              <a:off x="2566393" y="198482"/>
              <a:ext cx="163849" cy="163849"/>
              <a:chOff x="0" y="0"/>
              <a:chExt cx="812800" cy="8128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92" name="Group 92"/>
          <p:cNvGrpSpPr/>
          <p:nvPr/>
        </p:nvGrpSpPr>
        <p:grpSpPr>
          <a:xfrm>
            <a:off x="5031850" y="5546255"/>
            <a:ext cx="2168591" cy="1361412"/>
            <a:chOff x="0" y="0"/>
            <a:chExt cx="2891455" cy="1815215"/>
          </a:xfrm>
        </p:grpSpPr>
        <p:grpSp>
          <p:nvGrpSpPr>
            <p:cNvPr id="93" name="Group 93"/>
            <p:cNvGrpSpPr/>
            <p:nvPr/>
          </p:nvGrpSpPr>
          <p:grpSpPr>
            <a:xfrm>
              <a:off x="0" y="61363"/>
              <a:ext cx="2891455" cy="1753852"/>
              <a:chOff x="0" y="0"/>
              <a:chExt cx="1048728" cy="636121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1048728" cy="636121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121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121"/>
                    </a:lnTo>
                    <a:lnTo>
                      <a:pt x="0" y="63612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0" y="-28575"/>
                <a:ext cx="1048728" cy="664696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Qu’est-ce qui, par petites doses, vous fait sourire pendant la journée ?</a:t>
                </a:r>
              </a:p>
            </p:txBody>
          </p:sp>
        </p:grpSp>
        <p:sp>
          <p:nvSpPr>
            <p:cNvPr id="96" name="Freeform 96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97" name="Group 97"/>
            <p:cNvGrpSpPr/>
            <p:nvPr/>
          </p:nvGrpSpPr>
          <p:grpSpPr>
            <a:xfrm>
              <a:off x="2648317" y="130516"/>
              <a:ext cx="163849" cy="163849"/>
              <a:chOff x="0" y="0"/>
              <a:chExt cx="812800" cy="81280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100" name="Group 100"/>
          <p:cNvGrpSpPr/>
          <p:nvPr/>
        </p:nvGrpSpPr>
        <p:grpSpPr>
          <a:xfrm>
            <a:off x="299801" y="8678089"/>
            <a:ext cx="2168591" cy="1198261"/>
            <a:chOff x="0" y="0"/>
            <a:chExt cx="2891455" cy="1597681"/>
          </a:xfrm>
        </p:grpSpPr>
        <p:grpSp>
          <p:nvGrpSpPr>
            <p:cNvPr id="101" name="Group 101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0" y="-38100"/>
                <a:ext cx="1048728" cy="67473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1820"/>
                  </a:lnSpc>
                </a:pPr>
                <a:r>
                  <a:rPr lang="en-US" sz="13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Quel type d'environnement de travail vous permet d'être le plus performant ?</a:t>
                </a:r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>
              <a:off x="2672657" y="156352"/>
              <a:ext cx="163849" cy="163849"/>
              <a:chOff x="0" y="0"/>
              <a:chExt cx="812800" cy="81280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  <p:sp>
          <p:nvSpPr>
            <p:cNvPr id="107" name="Freeform 107"/>
            <p:cNvSpPr/>
            <p:nvPr/>
          </p:nvSpPr>
          <p:spPr>
            <a:xfrm>
              <a:off x="0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2665825" y="8678089"/>
            <a:ext cx="2168591" cy="1368567"/>
            <a:chOff x="0" y="0"/>
            <a:chExt cx="2891455" cy="1824756"/>
          </a:xfrm>
        </p:grpSpPr>
        <p:grpSp>
          <p:nvGrpSpPr>
            <p:cNvPr id="109" name="Group 109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Qu'aimez-vous faire pendant vos pauses ?</a:t>
                </a:r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2683667" y="156352"/>
              <a:ext cx="163849" cy="163849"/>
              <a:chOff x="0" y="0"/>
              <a:chExt cx="812800" cy="81280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115" name="Freeform 115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5031850" y="8678089"/>
            <a:ext cx="2168591" cy="1368567"/>
            <a:chOff x="0" y="0"/>
            <a:chExt cx="2891455" cy="1824756"/>
          </a:xfrm>
        </p:grpSpPr>
        <p:grpSp>
          <p:nvGrpSpPr>
            <p:cNvPr id="117" name="Group 117"/>
            <p:cNvGrpSpPr/>
            <p:nvPr/>
          </p:nvGrpSpPr>
          <p:grpSpPr>
            <a:xfrm>
              <a:off x="0" y="69500"/>
              <a:ext cx="2891455" cy="1755255"/>
              <a:chOff x="0" y="0"/>
              <a:chExt cx="1048728" cy="63663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048728" cy="636630"/>
              </a:xfrm>
              <a:custGeom>
                <a:avLst/>
                <a:gdLst/>
                <a:ahLst/>
                <a:cxnLst/>
                <a:rect l="l" t="t" r="r" b="b"/>
                <a:pathLst>
                  <a:path w="1048728" h="636630">
                    <a:moveTo>
                      <a:pt x="0" y="0"/>
                    </a:moveTo>
                    <a:lnTo>
                      <a:pt x="1048728" y="0"/>
                    </a:lnTo>
                    <a:lnTo>
                      <a:pt x="1048728" y="636630"/>
                    </a:lnTo>
                    <a:lnTo>
                      <a:pt x="0" y="63663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0" y="-28575"/>
                <a:ext cx="1048728" cy="66520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marL="0" lvl="0" indent="0" algn="ctr">
                  <a:lnSpc>
                    <a:spcPts val="2240"/>
                  </a:lnSpc>
                </a:pPr>
                <a:r>
                  <a:rPr lang="en-US" sz="16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Cuisine traditionnelle ou expérimentale ?</a:t>
                </a:r>
              </a:p>
            </p:txBody>
          </p:sp>
        </p:grpSp>
        <p:sp>
          <p:nvSpPr>
            <p:cNvPr id="120" name="Freeform 120"/>
            <p:cNvSpPr/>
            <p:nvPr/>
          </p:nvSpPr>
          <p:spPr>
            <a:xfrm>
              <a:off x="5667" y="0"/>
              <a:ext cx="1049063" cy="139001"/>
            </a:xfrm>
            <a:custGeom>
              <a:avLst/>
              <a:gdLst/>
              <a:ahLst/>
              <a:cxnLst/>
              <a:rect l="l" t="t" r="r" b="b"/>
              <a:pathLst>
                <a:path w="1049063" h="139001">
                  <a:moveTo>
                    <a:pt x="0" y="0"/>
                  </a:moveTo>
                  <a:lnTo>
                    <a:pt x="1049063" y="0"/>
                  </a:lnTo>
                  <a:lnTo>
                    <a:pt x="1049063" y="139001"/>
                  </a:lnTo>
                  <a:lnTo>
                    <a:pt x="0" y="139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121" name="Group 121"/>
            <p:cNvGrpSpPr/>
            <p:nvPr/>
          </p:nvGrpSpPr>
          <p:grpSpPr>
            <a:xfrm>
              <a:off x="2578925" y="133622"/>
              <a:ext cx="163849" cy="163849"/>
              <a:chOff x="0" y="0"/>
              <a:chExt cx="812800" cy="81280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3" name="TextBox 1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</p:grpSp>
      <p:grpSp>
        <p:nvGrpSpPr>
          <p:cNvPr id="124" name="Group 3">
            <a:extLst>
              <a:ext uri="{FF2B5EF4-FFF2-40B4-BE49-F238E27FC236}">
                <a16:creationId xmlns:a16="http://schemas.microsoft.com/office/drawing/2014/main" id="{8D88366B-CCF8-3CBA-6C54-9504836A53B9}"/>
              </a:ext>
            </a:extLst>
          </p:cNvPr>
          <p:cNvGrpSpPr/>
          <p:nvPr/>
        </p:nvGrpSpPr>
        <p:grpSpPr>
          <a:xfrm>
            <a:off x="-4018" y="10334968"/>
            <a:ext cx="7560000" cy="75314"/>
            <a:chOff x="0" y="0"/>
            <a:chExt cx="2709333" cy="26991"/>
          </a:xfrm>
        </p:grpSpPr>
        <p:sp>
          <p:nvSpPr>
            <p:cNvPr id="125" name="Freeform 4">
              <a:extLst>
                <a:ext uri="{FF2B5EF4-FFF2-40B4-BE49-F238E27FC236}">
                  <a16:creationId xmlns:a16="http://schemas.microsoft.com/office/drawing/2014/main" id="{C0DB7767-CCBA-071A-2A59-92660C443B72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126" name="TextBox 5">
              <a:extLst>
                <a:ext uri="{FF2B5EF4-FFF2-40B4-BE49-F238E27FC236}">
                  <a16:creationId xmlns:a16="http://schemas.microsoft.com/office/drawing/2014/main" id="{5CE613FD-6531-7869-4014-396BCD5623A4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127" name="Freeform 6">
            <a:extLst>
              <a:ext uri="{FF2B5EF4-FFF2-40B4-BE49-F238E27FC236}">
                <a16:creationId xmlns:a16="http://schemas.microsoft.com/office/drawing/2014/main" id="{5F2E651E-F068-17A2-28FC-1175066765CC}"/>
              </a:ext>
            </a:extLst>
          </p:cNvPr>
          <p:cNvSpPr/>
          <p:nvPr/>
        </p:nvSpPr>
        <p:spPr>
          <a:xfrm>
            <a:off x="1699724" y="-18337"/>
            <a:ext cx="3024000" cy="588242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2698" b="-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128" name="Freeform 7">
            <a:extLst>
              <a:ext uri="{FF2B5EF4-FFF2-40B4-BE49-F238E27FC236}">
                <a16:creationId xmlns:a16="http://schemas.microsoft.com/office/drawing/2014/main" id="{A4F21F3B-6B17-7734-AF64-AC24EAD9B761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43320" y="1940269"/>
            <a:ext cx="7194770" cy="2816591"/>
            <a:chOff x="0" y="0"/>
            <a:chExt cx="9593027" cy="3755455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3594785"/>
              <a:chOff x="0" y="0"/>
              <a:chExt cx="2518331" cy="96621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96621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966217">
                    <a:moveTo>
                      <a:pt x="0" y="0"/>
                    </a:moveTo>
                    <a:lnTo>
                      <a:pt x="2518331" y="0"/>
                    </a:lnTo>
                    <a:lnTo>
                      <a:pt x="2518331" y="966217"/>
                    </a:lnTo>
                    <a:lnTo>
                      <a:pt x="0" y="966217"/>
                    </a:lnTo>
                    <a:close/>
                  </a:path>
                </a:pathLst>
              </a:custGeom>
              <a:solidFill>
                <a:srgbClr val="FFF3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994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472293"/>
              <a:ext cx="8239796" cy="2292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Comment vous aimez travailler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Comment préférez-vous généralement apprendre de nouvelles tâches 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Préférez-vous généralement poser des questions :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3320" y="5040510"/>
            <a:ext cx="7194770" cy="1871819"/>
            <a:chOff x="0" y="0"/>
            <a:chExt cx="9593027" cy="2495759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335088"/>
              <a:chOff x="0" y="0"/>
              <a:chExt cx="2518331" cy="62763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62763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2763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86868"/>
                    </a:lnTo>
                    <a:cubicBezTo>
                      <a:pt x="2518331" y="609382"/>
                      <a:pt x="2500080" y="627632"/>
                      <a:pt x="2477567" y="627632"/>
                    </a:cubicBezTo>
                    <a:lnTo>
                      <a:pt x="40764" y="627632"/>
                    </a:lnTo>
                    <a:cubicBezTo>
                      <a:pt x="18251" y="627632"/>
                      <a:pt x="0" y="609382"/>
                      <a:pt x="0" y="586868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562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788438" y="266590"/>
              <a:ext cx="8443985" cy="1923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337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Brise-glace amusant</a:t>
              </a:r>
            </a:p>
            <a:p>
              <a:pPr marL="0" lvl="0" indent="0" algn="just">
                <a:lnSpc>
                  <a:spcPts val="2337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Complétez une ou plusieurs phrases :</a:t>
              </a:r>
            </a:p>
            <a:p>
              <a:pPr marL="302259" lvl="1" indent="-151129" algn="l">
                <a:lnSpc>
                  <a:spcPts val="2337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Un endroit que j'aime ou qui me manque est : __________________________</a:t>
              </a:r>
            </a:p>
            <a:p>
              <a:pPr marL="302259" lvl="1" indent="-151129" algn="l">
                <a:lnSpc>
                  <a:spcPts val="2337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Un aliment que j'aime beaucoup est : ___________________________</a:t>
              </a:r>
            </a:p>
            <a:p>
              <a:pPr marL="302259" lvl="1" indent="-151129" algn="l">
                <a:lnSpc>
                  <a:spcPts val="2337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Une chose que les gens ignorent peut-être à mon sujet : __________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130127" y="2815637"/>
            <a:ext cx="2767030" cy="63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35"/>
              </a:lnSpc>
            </a:pPr>
            <a:r>
              <a:rPr lang="en-US" sz="1440" b="1" spc="82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Instructions écrites Exemples visuels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4342" y="2815637"/>
            <a:ext cx="2681626" cy="6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2"/>
              </a:lnSpc>
            </a:pPr>
            <a:r>
              <a:rPr lang="en-US" sz="1400" b="1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</a:t>
            </a:r>
            <a:r>
              <a:rPr lang="en-US" sz="1400" b="1" u="none" strike="noStrike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regarde quelqu'un </a:t>
            </a:r>
          </a:p>
          <a:p>
            <a:pPr marL="0" lvl="0" indent="0" algn="l">
              <a:lnSpc>
                <a:spcPts val="2562"/>
              </a:lnSpc>
            </a:pPr>
            <a:r>
              <a:rPr lang="en-US" sz="1400" b="1" u="none" strike="noStrike" spc="79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J’essaye par moi-même</a:t>
            </a:r>
          </a:p>
        </p:txBody>
      </p:sp>
      <p:sp>
        <p:nvSpPr>
          <p:cNvPr id="27" name="Freeform 27"/>
          <p:cNvSpPr/>
          <p:nvPr/>
        </p:nvSpPr>
        <p:spPr>
          <a:xfrm>
            <a:off x="524856" y="3229456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8" name="Freeform 28"/>
          <p:cNvSpPr/>
          <p:nvPr/>
        </p:nvSpPr>
        <p:spPr>
          <a:xfrm>
            <a:off x="3801397" y="2901362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29" name="Freeform 29"/>
          <p:cNvSpPr/>
          <p:nvPr/>
        </p:nvSpPr>
        <p:spPr>
          <a:xfrm>
            <a:off x="3801397" y="3264651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0" name="Freeform 30"/>
          <p:cNvSpPr/>
          <p:nvPr/>
        </p:nvSpPr>
        <p:spPr>
          <a:xfrm>
            <a:off x="583552" y="4225959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1" name="TextBox 31"/>
          <p:cNvSpPr txBox="1"/>
          <p:nvPr/>
        </p:nvSpPr>
        <p:spPr>
          <a:xfrm>
            <a:off x="2819010" y="4188297"/>
            <a:ext cx="2260857" cy="24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95"/>
              </a:lnSpc>
              <a:spcBef>
                <a:spcPct val="0"/>
              </a:spcBef>
            </a:pPr>
            <a:r>
              <a:rPr lang="en-US" sz="1199" u="none" strike="noStrike" spc="68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Après avoir essayé d'abord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20979" y="4188297"/>
            <a:ext cx="1408212" cy="24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96"/>
              </a:lnSpc>
              <a:spcBef>
                <a:spcPct val="0"/>
              </a:spcBef>
            </a:pPr>
            <a:r>
              <a:rPr lang="en-US" sz="1200" u="none" strike="noStrike" spc="68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Immédiatement</a:t>
            </a:r>
          </a:p>
        </p:txBody>
      </p:sp>
      <p:sp>
        <p:nvSpPr>
          <p:cNvPr id="33" name="Freeform 33"/>
          <p:cNvSpPr/>
          <p:nvPr/>
        </p:nvSpPr>
        <p:spPr>
          <a:xfrm>
            <a:off x="2485543" y="4225959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4" name="Freeform 34"/>
          <p:cNvSpPr/>
          <p:nvPr/>
        </p:nvSpPr>
        <p:spPr>
          <a:xfrm>
            <a:off x="5442894" y="4225981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5" name="TextBox 35"/>
          <p:cNvSpPr txBox="1"/>
          <p:nvPr/>
        </p:nvSpPr>
        <p:spPr>
          <a:xfrm>
            <a:off x="5776361" y="4188275"/>
            <a:ext cx="834921" cy="24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95"/>
              </a:lnSpc>
              <a:spcBef>
                <a:spcPct val="0"/>
              </a:spcBef>
            </a:pPr>
            <a:r>
              <a:rPr lang="en-US" sz="1199" u="none" strike="noStrike" spc="68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Les deux</a:t>
            </a:r>
          </a:p>
        </p:txBody>
      </p:sp>
      <p:sp>
        <p:nvSpPr>
          <p:cNvPr id="36" name="Freeform 36"/>
          <p:cNvSpPr/>
          <p:nvPr/>
        </p:nvSpPr>
        <p:spPr>
          <a:xfrm>
            <a:off x="524856" y="2901362"/>
            <a:ext cx="238217" cy="238217"/>
          </a:xfrm>
          <a:custGeom>
            <a:avLst/>
            <a:gdLst/>
            <a:ahLst/>
            <a:cxnLst/>
            <a:rect l="l" t="t" r="r" b="b"/>
            <a:pathLst>
              <a:path w="238217" h="238217">
                <a:moveTo>
                  <a:pt x="0" y="0"/>
                </a:moveTo>
                <a:lnTo>
                  <a:pt x="238217" y="0"/>
                </a:lnTo>
                <a:lnTo>
                  <a:pt x="238217" y="238217"/>
                </a:lnTo>
                <a:lnTo>
                  <a:pt x="0" y="238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37" name="Group 37"/>
          <p:cNvGrpSpPr/>
          <p:nvPr/>
        </p:nvGrpSpPr>
        <p:grpSpPr>
          <a:xfrm>
            <a:off x="5785776" y="5405509"/>
            <a:ext cx="1310306" cy="366859"/>
            <a:chOff x="0" y="0"/>
            <a:chExt cx="469584" cy="13147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69584" cy="131474"/>
            </a:xfrm>
            <a:custGeom>
              <a:avLst/>
              <a:gdLst/>
              <a:ahLst/>
              <a:cxnLst/>
              <a:rect l="l" t="t" r="r" b="b"/>
              <a:pathLst>
                <a:path w="469584" h="131474">
                  <a:moveTo>
                    <a:pt x="65737" y="0"/>
                  </a:moveTo>
                  <a:lnTo>
                    <a:pt x="403847" y="0"/>
                  </a:lnTo>
                  <a:cubicBezTo>
                    <a:pt x="440153" y="0"/>
                    <a:pt x="469584" y="29431"/>
                    <a:pt x="469584" y="65737"/>
                  </a:cubicBezTo>
                  <a:lnTo>
                    <a:pt x="469584" y="65737"/>
                  </a:lnTo>
                  <a:cubicBezTo>
                    <a:pt x="469584" y="83172"/>
                    <a:pt x="462658" y="99892"/>
                    <a:pt x="450330" y="112220"/>
                  </a:cubicBezTo>
                  <a:cubicBezTo>
                    <a:pt x="438002" y="124548"/>
                    <a:pt x="421282" y="131474"/>
                    <a:pt x="403847" y="131474"/>
                  </a:cubicBezTo>
                  <a:lnTo>
                    <a:pt x="65737" y="131474"/>
                  </a:lnTo>
                  <a:cubicBezTo>
                    <a:pt x="48302" y="131474"/>
                    <a:pt x="31582" y="124548"/>
                    <a:pt x="19254" y="112220"/>
                  </a:cubicBezTo>
                  <a:cubicBezTo>
                    <a:pt x="6926" y="99892"/>
                    <a:pt x="0" y="83172"/>
                    <a:pt x="0" y="65737"/>
                  </a:cubicBezTo>
                  <a:lnTo>
                    <a:pt x="0" y="65737"/>
                  </a:lnTo>
                  <a:cubicBezTo>
                    <a:pt x="0" y="48302"/>
                    <a:pt x="6926" y="31582"/>
                    <a:pt x="19254" y="19254"/>
                  </a:cubicBezTo>
                  <a:cubicBezTo>
                    <a:pt x="31582" y="6926"/>
                    <a:pt x="48302" y="0"/>
                    <a:pt x="65737" y="0"/>
                  </a:cubicBezTo>
                  <a:close/>
                </a:path>
              </a:pathLst>
            </a:custGeom>
            <a:solidFill>
              <a:srgbClr val="EFAB80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28575"/>
              <a:ext cx="469584" cy="160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Facultatif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3320" y="7111041"/>
            <a:ext cx="7194770" cy="1578341"/>
            <a:chOff x="0" y="0"/>
            <a:chExt cx="9593027" cy="2104455"/>
          </a:xfrm>
        </p:grpSpPr>
        <p:grpSp>
          <p:nvGrpSpPr>
            <p:cNvPr id="41" name="Group 41"/>
            <p:cNvGrpSpPr/>
            <p:nvPr/>
          </p:nvGrpSpPr>
          <p:grpSpPr>
            <a:xfrm>
              <a:off x="223646" y="160671"/>
              <a:ext cx="9369381" cy="1943785"/>
              <a:chOff x="0" y="0"/>
              <a:chExt cx="2518331" cy="52245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518331" cy="522456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22456">
                    <a:moveTo>
                      <a:pt x="0" y="0"/>
                    </a:moveTo>
                    <a:lnTo>
                      <a:pt x="2518331" y="0"/>
                    </a:lnTo>
                    <a:lnTo>
                      <a:pt x="2518331" y="522456"/>
                    </a:lnTo>
                    <a:lnTo>
                      <a:pt x="0" y="522456"/>
                    </a:lnTo>
                    <a:close/>
                  </a:path>
                </a:pathLst>
              </a:custGeom>
              <a:solidFill>
                <a:srgbClr val="FFF3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518331" cy="5510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666529" y="472293"/>
              <a:ext cx="8239796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Langues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Langues que vous parlez ou comprenez 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5785776" y="7363054"/>
            <a:ext cx="1310306" cy="366859"/>
            <a:chOff x="0" y="0"/>
            <a:chExt cx="469584" cy="13147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69584" cy="131474"/>
            </a:xfrm>
            <a:custGeom>
              <a:avLst/>
              <a:gdLst/>
              <a:ahLst/>
              <a:cxnLst/>
              <a:rect l="l" t="t" r="r" b="b"/>
              <a:pathLst>
                <a:path w="469584" h="131474">
                  <a:moveTo>
                    <a:pt x="65737" y="0"/>
                  </a:moveTo>
                  <a:lnTo>
                    <a:pt x="403847" y="0"/>
                  </a:lnTo>
                  <a:cubicBezTo>
                    <a:pt x="440153" y="0"/>
                    <a:pt x="469584" y="29431"/>
                    <a:pt x="469584" y="65737"/>
                  </a:cubicBezTo>
                  <a:lnTo>
                    <a:pt x="469584" y="65737"/>
                  </a:lnTo>
                  <a:cubicBezTo>
                    <a:pt x="469584" y="83172"/>
                    <a:pt x="462658" y="99892"/>
                    <a:pt x="450330" y="112220"/>
                  </a:cubicBezTo>
                  <a:cubicBezTo>
                    <a:pt x="438002" y="124548"/>
                    <a:pt x="421282" y="131474"/>
                    <a:pt x="403847" y="131474"/>
                  </a:cubicBezTo>
                  <a:lnTo>
                    <a:pt x="65737" y="131474"/>
                  </a:lnTo>
                  <a:cubicBezTo>
                    <a:pt x="48302" y="131474"/>
                    <a:pt x="31582" y="124548"/>
                    <a:pt x="19254" y="112220"/>
                  </a:cubicBezTo>
                  <a:cubicBezTo>
                    <a:pt x="6926" y="99892"/>
                    <a:pt x="0" y="83172"/>
                    <a:pt x="0" y="65737"/>
                  </a:cubicBezTo>
                  <a:lnTo>
                    <a:pt x="0" y="65737"/>
                  </a:lnTo>
                  <a:cubicBezTo>
                    <a:pt x="0" y="48302"/>
                    <a:pt x="6926" y="31582"/>
                    <a:pt x="19254" y="19254"/>
                  </a:cubicBezTo>
                  <a:cubicBezTo>
                    <a:pt x="31582" y="6926"/>
                    <a:pt x="48302" y="0"/>
                    <a:pt x="65737" y="0"/>
                  </a:cubicBezTo>
                  <a:close/>
                </a:path>
              </a:pathLst>
            </a:custGeom>
            <a:solidFill>
              <a:srgbClr val="EFAB80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469584" cy="160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Facultatif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03507" y="8857881"/>
            <a:ext cx="6552985" cy="948429"/>
            <a:chOff x="0" y="0"/>
            <a:chExt cx="8737314" cy="1264572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427039" cy="1264572"/>
              <a:chOff x="0" y="0"/>
              <a:chExt cx="274478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7447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74478" h="812800">
                    <a:moveTo>
                      <a:pt x="0" y="0"/>
                    </a:moveTo>
                    <a:lnTo>
                      <a:pt x="274478" y="0"/>
                    </a:lnTo>
                    <a:lnTo>
                      <a:pt x="27447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3DE1">
                      <a:alpha val="31000"/>
                    </a:srgbClr>
                  </a:gs>
                  <a:gs pos="100000">
                    <a:srgbClr val="FE8F28">
                      <a:alpha val="31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19050"/>
                <a:ext cx="274478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275669" y="0"/>
              <a:ext cx="8461645" cy="1264572"/>
              <a:chOff x="0" y="0"/>
              <a:chExt cx="5438696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543869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5438696" h="812800">
                    <a:moveTo>
                      <a:pt x="0" y="0"/>
                    </a:moveTo>
                    <a:lnTo>
                      <a:pt x="5438696" y="0"/>
                    </a:lnTo>
                    <a:lnTo>
                      <a:pt x="5438696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EFAB8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19050"/>
                <a:ext cx="5438696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590135" y="148689"/>
              <a:ext cx="7877312" cy="83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47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Merci d'avoir rempli la section A ! </a:t>
              </a:r>
            </a:p>
            <a:p>
              <a:pPr algn="just">
                <a:lnSpc>
                  <a:spcPts val="1584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Les informations ci-dessus pourront être partagées avec votre équipe – avec votre permission – afin de faciliter votre accueil</a:t>
              </a:r>
              <a:r>
                <a:rPr lang="en-US" sz="12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</a:t>
              </a: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396733" y="1002325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Section A – À partager avec l’équipe · Page 2 sur 2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-539863" y="603370"/>
            <a:ext cx="9906840" cy="1124077"/>
            <a:chOff x="0" y="-70875"/>
            <a:chExt cx="13209120" cy="1498770"/>
          </a:xfrm>
        </p:grpSpPr>
        <p:grpSp>
          <p:nvGrpSpPr>
            <p:cNvPr id="62" name="Group 62"/>
            <p:cNvGrpSpPr/>
            <p:nvPr/>
          </p:nvGrpSpPr>
          <p:grpSpPr>
            <a:xfrm>
              <a:off x="0" y="-70875"/>
              <a:ext cx="13209120" cy="1498770"/>
              <a:chOff x="0" y="-19050"/>
              <a:chExt cx="3550388" cy="402844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193474" y="0"/>
                <a:ext cx="2708080" cy="302029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83794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54880"/>
                    </a:lnTo>
                    <a:cubicBezTo>
                      <a:pt x="3550388" y="370849"/>
                      <a:pt x="3537442" y="383794"/>
                      <a:pt x="3521473" y="383794"/>
                    </a:cubicBezTo>
                    <a:lnTo>
                      <a:pt x="28914" y="383794"/>
                    </a:lnTo>
                    <a:cubicBezTo>
                      <a:pt x="21246" y="383794"/>
                      <a:pt x="13891" y="380748"/>
                      <a:pt x="8469" y="375325"/>
                    </a:cubicBezTo>
                    <a:cubicBezTo>
                      <a:pt x="3046" y="369903"/>
                      <a:pt x="0" y="362548"/>
                      <a:pt x="0" y="354880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19050"/>
                <a:ext cx="3550388" cy="402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910911" y="312266"/>
              <a:ext cx="6994202" cy="387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81"/>
                </a:lnSpc>
                <a:spcBef>
                  <a:spcPct val="0"/>
                </a:spcBef>
              </a:pPr>
              <a:r>
                <a:rPr lang="en-US" sz="1772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SECTION A - APPRENONS À NOUS CONNAÎTRE</a:t>
              </a:r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8918280" y="266941"/>
              <a:ext cx="1747075" cy="430153"/>
              <a:chOff x="0" y="0"/>
              <a:chExt cx="469584" cy="115618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469584" cy="11561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5618">
                    <a:moveTo>
                      <a:pt x="57809" y="0"/>
                    </a:moveTo>
                    <a:lnTo>
                      <a:pt x="411775" y="0"/>
                    </a:lnTo>
                    <a:cubicBezTo>
                      <a:pt x="443702" y="0"/>
                      <a:pt x="469584" y="25882"/>
                      <a:pt x="469584" y="57809"/>
                    </a:cubicBezTo>
                    <a:lnTo>
                      <a:pt x="469584" y="57809"/>
                    </a:lnTo>
                    <a:cubicBezTo>
                      <a:pt x="469584" y="73141"/>
                      <a:pt x="463494" y="87845"/>
                      <a:pt x="452652" y="98686"/>
                    </a:cubicBezTo>
                    <a:cubicBezTo>
                      <a:pt x="441811" y="109527"/>
                      <a:pt x="427107" y="115618"/>
                      <a:pt x="411775" y="115618"/>
                    </a:cubicBezTo>
                    <a:lnTo>
                      <a:pt x="57809" y="115618"/>
                    </a:lnTo>
                    <a:cubicBezTo>
                      <a:pt x="42477" y="115618"/>
                      <a:pt x="27773" y="109527"/>
                      <a:pt x="16932" y="98686"/>
                    </a:cubicBezTo>
                    <a:cubicBezTo>
                      <a:pt x="6091" y="87845"/>
                      <a:pt x="0" y="73141"/>
                      <a:pt x="0" y="57809"/>
                    </a:cubicBezTo>
                    <a:lnTo>
                      <a:pt x="0" y="57809"/>
                    </a:lnTo>
                    <a:cubicBezTo>
                      <a:pt x="0" y="42477"/>
                      <a:pt x="6091" y="27773"/>
                      <a:pt x="16932" y="16932"/>
                    </a:cubicBezTo>
                    <a:cubicBezTo>
                      <a:pt x="27773" y="6091"/>
                      <a:pt x="42477" y="0"/>
                      <a:pt x="578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19050"/>
                <a:ext cx="469584" cy="1346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Partageable</a:t>
                </a:r>
              </a:p>
            </p:txBody>
          </p:sp>
        </p:grpSp>
      </p:grpSp>
      <p:sp>
        <p:nvSpPr>
          <p:cNvPr id="72" name="Freeform 2">
            <a:extLst>
              <a:ext uri="{FF2B5EF4-FFF2-40B4-BE49-F238E27FC236}">
                <a16:creationId xmlns:a16="http://schemas.microsoft.com/office/drawing/2014/main" id="{1F5C7E5C-41CA-72CF-2AB9-DE47256CD0F7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 dirty="0"/>
          </a:p>
        </p:txBody>
      </p:sp>
      <p:sp>
        <p:nvSpPr>
          <p:cNvPr id="73" name="Freeform 3">
            <a:extLst>
              <a:ext uri="{FF2B5EF4-FFF2-40B4-BE49-F238E27FC236}">
                <a16:creationId xmlns:a16="http://schemas.microsoft.com/office/drawing/2014/main" id="{585D5B2B-442A-2580-A26F-037609F85009}"/>
              </a:ext>
            </a:extLst>
          </p:cNvPr>
          <p:cNvSpPr/>
          <p:nvPr/>
        </p:nvSpPr>
        <p:spPr>
          <a:xfrm>
            <a:off x="2902269" y="-18750"/>
            <a:ext cx="3024000" cy="62465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56802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74" name="Group 4">
            <a:extLst>
              <a:ext uri="{FF2B5EF4-FFF2-40B4-BE49-F238E27FC236}">
                <a16:creationId xmlns:a16="http://schemas.microsoft.com/office/drawing/2014/main" id="{C1AAC5F8-3C6F-3D14-D909-B4158B8D849B}"/>
              </a:ext>
            </a:extLst>
          </p:cNvPr>
          <p:cNvGrpSpPr/>
          <p:nvPr/>
        </p:nvGrpSpPr>
        <p:grpSpPr>
          <a:xfrm flipV="1">
            <a:off x="-1" y="10475607"/>
            <a:ext cx="6897157" cy="45719"/>
            <a:chOff x="0" y="0"/>
            <a:chExt cx="2709333" cy="26991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C2A3881A-29C5-CECC-3246-B46F7506AF50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76" name="TextBox 6">
              <a:extLst>
                <a:ext uri="{FF2B5EF4-FFF2-40B4-BE49-F238E27FC236}">
                  <a16:creationId xmlns:a16="http://schemas.microsoft.com/office/drawing/2014/main" id="{DCA77643-0864-1202-BC27-09B4A58A9B4D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0034E-4A22-7BD8-EE2A-D7F62770A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73FE4A5-24AA-123F-2C1C-D225FACC48DD}"/>
              </a:ext>
            </a:extLst>
          </p:cNvPr>
          <p:cNvSpPr txBox="1"/>
          <p:nvPr/>
        </p:nvSpPr>
        <p:spPr>
          <a:xfrm>
            <a:off x="930094" y="2374900"/>
            <a:ext cx="5696311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1</a:t>
            </a:r>
            <a:r>
              <a:rPr lang="en-CY" sz="7500" b="1" dirty="0">
                <a:solidFill>
                  <a:srgbClr val="F4A64E"/>
                </a:solidFill>
                <a:latin typeface="Open Sans Bold"/>
                <a:ea typeface="Open Sans Bold"/>
                <a:cs typeface="Open Sans Bold"/>
              </a:rPr>
              <a:t>9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8AA0515-5C11-17B8-BA46-5F9B7D0ABB9B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C9B3087-7702-0D5B-06EB-E2DB4C91B5A2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720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00287" y="753530"/>
            <a:ext cx="6759425" cy="531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159"/>
              </a:lnSpc>
              <a:spcBef>
                <a:spcPct val="0"/>
              </a:spcBef>
            </a:pPr>
            <a:r>
              <a:rPr lang="en-US" sz="1660" b="1" u="none" strike="noStrike" spc="-11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Partagez ce modèle par e-mail, sur le tableau d'affichage, via Teams/Slack ou lors d'une réunion d'équipe. Remplissez-le et transmettez-le 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11086" y="258520"/>
            <a:ext cx="1314593" cy="67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8"/>
              </a:lnSpc>
            </a:pPr>
            <a:r>
              <a:rPr lang="en-US" sz="5158" b="1" spc="-36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732" y="2281578"/>
            <a:ext cx="464983" cy="22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2"/>
              </a:lnSpc>
            </a:pPr>
            <a:r>
              <a:rPr lang="en-US" sz="1672" b="1" spc="-1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06009" y="2253003"/>
            <a:ext cx="6997259" cy="4485038"/>
            <a:chOff x="0" y="0"/>
            <a:chExt cx="2453028" cy="15723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3028" cy="1572319"/>
            </a:xfrm>
            <a:custGeom>
              <a:avLst/>
              <a:gdLst/>
              <a:ahLst/>
              <a:cxnLst/>
              <a:rect l="l" t="t" r="r" b="b"/>
              <a:pathLst>
                <a:path w="2453028" h="1572319">
                  <a:moveTo>
                    <a:pt x="40938" y="0"/>
                  </a:moveTo>
                  <a:lnTo>
                    <a:pt x="2412090" y="0"/>
                  </a:lnTo>
                  <a:cubicBezTo>
                    <a:pt x="2434699" y="0"/>
                    <a:pt x="2453028" y="18328"/>
                    <a:pt x="2453028" y="40938"/>
                  </a:cubicBezTo>
                  <a:lnTo>
                    <a:pt x="2453028" y="1531381"/>
                  </a:lnTo>
                  <a:cubicBezTo>
                    <a:pt x="2453028" y="1553990"/>
                    <a:pt x="2434699" y="1572319"/>
                    <a:pt x="2412090" y="1572319"/>
                  </a:cubicBezTo>
                  <a:lnTo>
                    <a:pt x="40938" y="1572319"/>
                  </a:lnTo>
                  <a:cubicBezTo>
                    <a:pt x="18328" y="1572319"/>
                    <a:pt x="0" y="1553990"/>
                    <a:pt x="0" y="1531381"/>
                  </a:cubicBezTo>
                  <a:lnTo>
                    <a:pt x="0" y="40938"/>
                  </a:lnTo>
                  <a:cubicBezTo>
                    <a:pt x="0" y="18328"/>
                    <a:pt x="18328" y="0"/>
                    <a:pt x="40938" y="0"/>
                  </a:cubicBezTo>
                  <a:close/>
                </a:path>
              </a:pathLst>
            </a:custGeom>
            <a:solidFill>
              <a:srgbClr val="FFFEFE"/>
            </a:solidFill>
            <a:ln w="38100" cap="rnd">
              <a:solidFill>
                <a:srgbClr val="4CA6A3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53028" cy="1600894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06009" y="1639733"/>
            <a:ext cx="6997259" cy="866809"/>
            <a:chOff x="0" y="0"/>
            <a:chExt cx="2453028" cy="3038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3028" cy="303877"/>
            </a:xfrm>
            <a:custGeom>
              <a:avLst/>
              <a:gdLst/>
              <a:ahLst/>
              <a:cxnLst/>
              <a:rect l="l" t="t" r="r" b="b"/>
              <a:pathLst>
                <a:path w="2453028" h="303877">
                  <a:moveTo>
                    <a:pt x="40938" y="0"/>
                  </a:moveTo>
                  <a:lnTo>
                    <a:pt x="2412090" y="0"/>
                  </a:lnTo>
                  <a:cubicBezTo>
                    <a:pt x="2434699" y="0"/>
                    <a:pt x="2453028" y="18328"/>
                    <a:pt x="2453028" y="40938"/>
                  </a:cubicBezTo>
                  <a:lnTo>
                    <a:pt x="2453028" y="262939"/>
                  </a:lnTo>
                  <a:cubicBezTo>
                    <a:pt x="2453028" y="285549"/>
                    <a:pt x="2434699" y="303877"/>
                    <a:pt x="2412090" y="303877"/>
                  </a:cubicBezTo>
                  <a:lnTo>
                    <a:pt x="40938" y="303877"/>
                  </a:lnTo>
                  <a:cubicBezTo>
                    <a:pt x="18328" y="303877"/>
                    <a:pt x="0" y="285549"/>
                    <a:pt x="0" y="262939"/>
                  </a:cubicBezTo>
                  <a:lnTo>
                    <a:pt x="0" y="40938"/>
                  </a:lnTo>
                  <a:cubicBezTo>
                    <a:pt x="0" y="18328"/>
                    <a:pt x="18328" y="0"/>
                    <a:pt x="40938" y="0"/>
                  </a:cubicBezTo>
                  <a:close/>
                </a:path>
              </a:pathLst>
            </a:custGeom>
            <a:solidFill>
              <a:srgbClr val="B6DEDE"/>
            </a:solidFill>
            <a:ln w="38100" cap="rnd">
              <a:solidFill>
                <a:srgbClr val="4CA6A3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453028" cy="332452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70550" y="1905708"/>
            <a:ext cx="6147973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</a:pPr>
            <a:r>
              <a:rPr lang="en-US" sz="1800" b="1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Annonce d'intérêt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21690" y="2663629"/>
            <a:ext cx="6760241" cy="771506"/>
            <a:chOff x="0" y="0"/>
            <a:chExt cx="2369936" cy="270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69936" cy="270467"/>
            </a:xfrm>
            <a:custGeom>
              <a:avLst/>
              <a:gdLst/>
              <a:ahLst/>
              <a:cxnLst/>
              <a:rect l="l" t="t" r="r" b="b"/>
              <a:pathLst>
                <a:path w="2369936" h="270467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28094"/>
                  </a:lnTo>
                  <a:cubicBezTo>
                    <a:pt x="2369936" y="251496"/>
                    <a:pt x="2350965" y="270467"/>
                    <a:pt x="2327564" y="270467"/>
                  </a:cubicBezTo>
                  <a:lnTo>
                    <a:pt x="42373" y="270467"/>
                  </a:lnTo>
                  <a:cubicBezTo>
                    <a:pt x="18971" y="270467"/>
                    <a:pt x="0" y="251496"/>
                    <a:pt x="0" y="228094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369936" cy="299042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Je voudrais :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21690" y="3639660"/>
            <a:ext cx="6760241" cy="771506"/>
            <a:chOff x="0" y="0"/>
            <a:chExt cx="2369936" cy="270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69936" cy="270467"/>
            </a:xfrm>
            <a:custGeom>
              <a:avLst/>
              <a:gdLst/>
              <a:ahLst/>
              <a:cxnLst/>
              <a:rect l="l" t="t" r="r" b="b"/>
              <a:pathLst>
                <a:path w="2369936" h="270467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28094"/>
                  </a:lnTo>
                  <a:cubicBezTo>
                    <a:pt x="2369936" y="251496"/>
                    <a:pt x="2350965" y="270467"/>
                    <a:pt x="2327564" y="270467"/>
                  </a:cubicBezTo>
                  <a:lnTo>
                    <a:pt x="42373" y="270467"/>
                  </a:lnTo>
                  <a:cubicBezTo>
                    <a:pt x="18971" y="270467"/>
                    <a:pt x="0" y="251496"/>
                    <a:pt x="0" y="228094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2369936" cy="299042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Je recherche des collègues qui :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21690" y="4615691"/>
            <a:ext cx="6760241" cy="782105"/>
            <a:chOff x="0" y="0"/>
            <a:chExt cx="2369936" cy="2741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69936" cy="274182"/>
            </a:xfrm>
            <a:custGeom>
              <a:avLst/>
              <a:gdLst/>
              <a:ahLst/>
              <a:cxnLst/>
              <a:rect l="l" t="t" r="r" b="b"/>
              <a:pathLst>
                <a:path w="2369936" h="274182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31810"/>
                  </a:lnTo>
                  <a:cubicBezTo>
                    <a:pt x="2369936" y="255212"/>
                    <a:pt x="2350965" y="274182"/>
                    <a:pt x="2327564" y="274182"/>
                  </a:cubicBezTo>
                  <a:lnTo>
                    <a:pt x="42373" y="274182"/>
                  </a:lnTo>
                  <a:cubicBezTo>
                    <a:pt x="18971" y="274182"/>
                    <a:pt x="0" y="255212"/>
                    <a:pt x="0" y="231810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369936" cy="302757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Date et lieu suggérés (facultatif) :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21690" y="5602321"/>
            <a:ext cx="6760241" cy="782352"/>
            <a:chOff x="0" y="0"/>
            <a:chExt cx="2369936" cy="2742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69936" cy="274269"/>
            </a:xfrm>
            <a:custGeom>
              <a:avLst/>
              <a:gdLst/>
              <a:ahLst/>
              <a:cxnLst/>
              <a:rect l="l" t="t" r="r" b="b"/>
              <a:pathLst>
                <a:path w="2369936" h="274269">
                  <a:moveTo>
                    <a:pt x="42373" y="0"/>
                  </a:moveTo>
                  <a:lnTo>
                    <a:pt x="2327564" y="0"/>
                  </a:lnTo>
                  <a:cubicBezTo>
                    <a:pt x="2338801" y="0"/>
                    <a:pt x="2349579" y="4464"/>
                    <a:pt x="2357526" y="12411"/>
                  </a:cubicBezTo>
                  <a:cubicBezTo>
                    <a:pt x="2365472" y="20357"/>
                    <a:pt x="2369936" y="31135"/>
                    <a:pt x="2369936" y="42373"/>
                  </a:cubicBezTo>
                  <a:lnTo>
                    <a:pt x="2369936" y="231896"/>
                  </a:lnTo>
                  <a:cubicBezTo>
                    <a:pt x="2369936" y="255298"/>
                    <a:pt x="2350965" y="274269"/>
                    <a:pt x="2327564" y="274269"/>
                  </a:cubicBezTo>
                  <a:lnTo>
                    <a:pt x="42373" y="274269"/>
                  </a:lnTo>
                  <a:cubicBezTo>
                    <a:pt x="18971" y="274269"/>
                    <a:pt x="0" y="255298"/>
                    <a:pt x="0" y="231896"/>
                  </a:cubicBezTo>
                  <a:lnTo>
                    <a:pt x="0" y="42373"/>
                  </a:lnTo>
                  <a:cubicBezTo>
                    <a:pt x="0" y="18971"/>
                    <a:pt x="18971" y="0"/>
                    <a:pt x="42373" y="0"/>
                  </a:cubicBezTo>
                  <a:close/>
                </a:path>
              </a:pathLst>
            </a:custGeom>
            <a:solidFill>
              <a:srgbClr val="FDEDDC"/>
            </a:solidFill>
            <a:ln w="38100" cap="rnd">
              <a:solidFill>
                <a:srgbClr val="FDC770"/>
              </a:solidFill>
              <a:prstDash val="solid"/>
              <a:round/>
            </a:ln>
          </p:spPr>
          <p:txBody>
            <a:bodyPr/>
            <a:lstStyle/>
            <a:p>
              <a:endParaRPr lang="en-CY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2369936" cy="302844"/>
            </a:xfrm>
            <a:prstGeom prst="rect">
              <a:avLst/>
            </a:prstGeom>
          </p:spPr>
          <p:txBody>
            <a:bodyPr lIns="50382" tIns="50382" rIns="50382" bIns="50382" rtlCol="0" anchor="ctr"/>
            <a:lstStyle/>
            <a:p>
              <a:pPr marL="0" lvl="0" indent="0" algn="l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Si cela vous intéresse, veuillez contacter :</a:t>
              </a:r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id="{F0AF75BF-69F9-951E-F7A1-CF39C1D530CE}"/>
              </a:ext>
            </a:extLst>
          </p:cNvPr>
          <p:cNvGrpSpPr/>
          <p:nvPr/>
        </p:nvGrpSpPr>
        <p:grpSpPr>
          <a:xfrm>
            <a:off x="-4018" y="10334968"/>
            <a:ext cx="7560000" cy="75314"/>
            <a:chOff x="0" y="0"/>
            <a:chExt cx="2709333" cy="26991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985EC877-9F27-551F-92E6-7B5CE4A32447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83111FEC-70B4-04C5-140B-80811A1F1776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32" name="Freeform 6">
            <a:extLst>
              <a:ext uri="{FF2B5EF4-FFF2-40B4-BE49-F238E27FC236}">
                <a16:creationId xmlns:a16="http://schemas.microsoft.com/office/drawing/2014/main" id="{3C16AA7A-59B7-09D6-EC50-5DD53B3AF6B4}"/>
              </a:ext>
            </a:extLst>
          </p:cNvPr>
          <p:cNvSpPr/>
          <p:nvPr/>
        </p:nvSpPr>
        <p:spPr>
          <a:xfrm>
            <a:off x="1699724" y="-18337"/>
            <a:ext cx="3024000" cy="588242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72698" b="-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522116DF-6A58-1CC7-C28E-422032BAA24A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00287" y="578200"/>
            <a:ext cx="6759425" cy="327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r>
              <a:rPr lang="en-US" sz="2000" b="1" spc="-14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Modèles imprimables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3191" y="1065000"/>
            <a:ext cx="6273618" cy="4539086"/>
            <a:chOff x="0" y="0"/>
            <a:chExt cx="8364824" cy="6052115"/>
          </a:xfrm>
        </p:grpSpPr>
        <p:sp>
          <p:nvSpPr>
            <p:cNvPr id="9" name="TextBox 9"/>
            <p:cNvSpPr txBox="1"/>
            <p:nvPr/>
          </p:nvSpPr>
          <p:spPr>
            <a:xfrm>
              <a:off x="0" y="756577"/>
              <a:ext cx="551974" cy="27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89"/>
                </a:lnSpc>
              </a:pPr>
              <a:r>
                <a:rPr lang="en-US" sz="1489" b="1" spc="-10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58497" y="728002"/>
              <a:ext cx="8306327" cy="5324112"/>
              <a:chOff x="0" y="0"/>
              <a:chExt cx="2453028" cy="157231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3028" cy="1572319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1572319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1530122"/>
                    </a:lnTo>
                    <a:cubicBezTo>
                      <a:pt x="2453028" y="1553427"/>
                      <a:pt x="2434135" y="1572319"/>
                      <a:pt x="2410831" y="1572319"/>
                    </a:cubicBezTo>
                    <a:lnTo>
                      <a:pt x="42197" y="1572319"/>
                    </a:lnTo>
                    <a:cubicBezTo>
                      <a:pt x="18892" y="1572319"/>
                      <a:pt x="0" y="1553427"/>
                      <a:pt x="0" y="1530122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FFFEF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3028" cy="160089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8497" y="0"/>
              <a:ext cx="8306327" cy="1028974"/>
              <a:chOff x="0" y="0"/>
              <a:chExt cx="2453028" cy="30387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53028" cy="303877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303877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261680"/>
                    </a:lnTo>
                    <a:cubicBezTo>
                      <a:pt x="2453028" y="284985"/>
                      <a:pt x="2434135" y="303877"/>
                      <a:pt x="2410831" y="303877"/>
                    </a:cubicBezTo>
                    <a:lnTo>
                      <a:pt x="42197" y="303877"/>
                    </a:lnTo>
                    <a:cubicBezTo>
                      <a:pt x="18892" y="303877"/>
                      <a:pt x="0" y="284985"/>
                      <a:pt x="0" y="261680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B6DED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53028" cy="33245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9944" y="321081"/>
              <a:ext cx="7298154" cy="35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271"/>
                </a:lnSpc>
              </a:pPr>
              <a:r>
                <a:rPr lang="en-US" sz="1622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Annonce d'intérêt - __________________________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95819" y="1215450"/>
              <a:ext cx="8024968" cy="915842"/>
              <a:chOff x="0" y="0"/>
              <a:chExt cx="2369936" cy="27046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Je voudrais : ______________________________________________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95819" y="2374080"/>
              <a:ext cx="8024968" cy="915842"/>
              <a:chOff x="0" y="0"/>
              <a:chExt cx="2369936" cy="27046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Je recherche des collègues qui : ______________________________</a:t>
                </a:r>
              </a:p>
              <a:p>
                <a:pPr marL="0" lvl="0" indent="0" algn="l">
                  <a:lnSpc>
                    <a:spcPts val="1959"/>
                  </a:lnSpc>
                </a:pPr>
                <a:r>
                  <a:rPr lang="en-US" sz="1399" i="1">
                    <a:solidFill>
                      <a:srgbClr val="464646"/>
                    </a:solidFill>
                    <a:latin typeface="Public Sans Italics"/>
                    <a:ea typeface="Public Sans Italics"/>
                    <a:cs typeface="Public Sans Italics"/>
                    <a:sym typeface="Public Sans Italics"/>
                  </a:rPr>
                  <a:t>  __________________________________________________________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95819" y="3532709"/>
              <a:ext cx="8024968" cy="928424"/>
              <a:chOff x="0" y="0"/>
              <a:chExt cx="2369936" cy="27418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369936" cy="274182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182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06"/>
                    </a:lnTo>
                    <a:cubicBezTo>
                      <a:pt x="2369936" y="254628"/>
                      <a:pt x="2350382" y="274182"/>
                      <a:pt x="2326260" y="274182"/>
                    </a:cubicBezTo>
                    <a:lnTo>
                      <a:pt x="43676" y="274182"/>
                    </a:lnTo>
                    <a:cubicBezTo>
                      <a:pt x="19555" y="274182"/>
                      <a:pt x="0" y="254628"/>
                      <a:pt x="0" y="230506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2369936" cy="302757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Date et lieu suggérés (facultatif) : ___________________________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95819" y="4703921"/>
              <a:ext cx="8024968" cy="928717"/>
              <a:chOff x="0" y="0"/>
              <a:chExt cx="2369936" cy="27426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369936" cy="274269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269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93"/>
                    </a:lnTo>
                    <a:cubicBezTo>
                      <a:pt x="2369936" y="254715"/>
                      <a:pt x="2350382" y="274269"/>
                      <a:pt x="2326260" y="274269"/>
                    </a:cubicBezTo>
                    <a:lnTo>
                      <a:pt x="43676" y="274269"/>
                    </a:lnTo>
                    <a:cubicBezTo>
                      <a:pt x="19555" y="274269"/>
                      <a:pt x="0" y="254715"/>
                      <a:pt x="0" y="230593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28575"/>
                <a:ext cx="2369936" cy="30284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Si cela vous intéresse, veuillez contacter : ________________________</a:t>
                </a: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43191" y="5688622"/>
            <a:ext cx="6273618" cy="4539086"/>
            <a:chOff x="0" y="0"/>
            <a:chExt cx="8364824" cy="6052115"/>
          </a:xfrm>
        </p:grpSpPr>
        <p:sp>
          <p:nvSpPr>
            <p:cNvPr id="30" name="TextBox 30"/>
            <p:cNvSpPr txBox="1"/>
            <p:nvPr/>
          </p:nvSpPr>
          <p:spPr>
            <a:xfrm>
              <a:off x="0" y="756577"/>
              <a:ext cx="551974" cy="27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89"/>
                </a:lnSpc>
              </a:pPr>
              <a:r>
                <a:rPr lang="en-US" sz="1489" b="1" spc="-10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58497" y="728002"/>
              <a:ext cx="8306327" cy="5324112"/>
              <a:chOff x="0" y="0"/>
              <a:chExt cx="2453028" cy="157231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53028" cy="1572319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1572319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1530122"/>
                    </a:lnTo>
                    <a:cubicBezTo>
                      <a:pt x="2453028" y="1553427"/>
                      <a:pt x="2434135" y="1572319"/>
                      <a:pt x="2410831" y="1572319"/>
                    </a:cubicBezTo>
                    <a:lnTo>
                      <a:pt x="42197" y="1572319"/>
                    </a:lnTo>
                    <a:cubicBezTo>
                      <a:pt x="18892" y="1572319"/>
                      <a:pt x="0" y="1553427"/>
                      <a:pt x="0" y="1530122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FFFEF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53028" cy="160089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8497" y="0"/>
              <a:ext cx="8306327" cy="1028974"/>
              <a:chOff x="0" y="0"/>
              <a:chExt cx="2453028" cy="30387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53028" cy="303877"/>
              </a:xfrm>
              <a:custGeom>
                <a:avLst/>
                <a:gdLst/>
                <a:ahLst/>
                <a:cxnLst/>
                <a:rect l="l" t="t" r="r" b="b"/>
                <a:pathLst>
                  <a:path w="2453028" h="303877">
                    <a:moveTo>
                      <a:pt x="42197" y="0"/>
                    </a:moveTo>
                    <a:lnTo>
                      <a:pt x="2410831" y="0"/>
                    </a:lnTo>
                    <a:cubicBezTo>
                      <a:pt x="2434135" y="0"/>
                      <a:pt x="2453028" y="18892"/>
                      <a:pt x="2453028" y="42197"/>
                    </a:cubicBezTo>
                    <a:lnTo>
                      <a:pt x="2453028" y="261680"/>
                    </a:lnTo>
                    <a:cubicBezTo>
                      <a:pt x="2453028" y="284985"/>
                      <a:pt x="2434135" y="303877"/>
                      <a:pt x="2410831" y="303877"/>
                    </a:cubicBezTo>
                    <a:lnTo>
                      <a:pt x="42197" y="303877"/>
                    </a:lnTo>
                    <a:cubicBezTo>
                      <a:pt x="18892" y="303877"/>
                      <a:pt x="0" y="284985"/>
                      <a:pt x="0" y="261680"/>
                    </a:cubicBezTo>
                    <a:lnTo>
                      <a:pt x="0" y="42197"/>
                    </a:lnTo>
                    <a:cubicBezTo>
                      <a:pt x="0" y="18892"/>
                      <a:pt x="18892" y="0"/>
                      <a:pt x="42197" y="0"/>
                    </a:cubicBezTo>
                    <a:close/>
                  </a:path>
                </a:pathLst>
              </a:custGeom>
              <a:solidFill>
                <a:srgbClr val="B6DEDE"/>
              </a:solidFill>
              <a:ln w="38100" cap="rnd">
                <a:solidFill>
                  <a:srgbClr val="4CA6A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53028" cy="33245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609944" y="321081"/>
              <a:ext cx="7298154" cy="358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271"/>
                </a:lnSpc>
              </a:pPr>
              <a:r>
                <a:rPr lang="en-US" sz="1622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Annonce d'intérêt - ____________________________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195819" y="1215450"/>
              <a:ext cx="8024968" cy="915842"/>
              <a:chOff x="0" y="0"/>
              <a:chExt cx="2369936" cy="27046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Je voudrais : _____________________________________________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95819" y="2374080"/>
              <a:ext cx="8024968" cy="915842"/>
              <a:chOff x="0" y="0"/>
              <a:chExt cx="2369936" cy="27046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369936" cy="270467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0467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26790"/>
                    </a:lnTo>
                    <a:cubicBezTo>
                      <a:pt x="2369936" y="250912"/>
                      <a:pt x="2350382" y="270467"/>
                      <a:pt x="2326260" y="270467"/>
                    </a:cubicBezTo>
                    <a:lnTo>
                      <a:pt x="43676" y="270467"/>
                    </a:lnTo>
                    <a:cubicBezTo>
                      <a:pt x="19555" y="270467"/>
                      <a:pt x="0" y="250912"/>
                      <a:pt x="0" y="226790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369936" cy="299042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Je recherche des collègues qui : _____________________________</a:t>
                </a:r>
              </a:p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________________________________________________________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95819" y="3532709"/>
              <a:ext cx="8024968" cy="928424"/>
              <a:chOff x="0" y="0"/>
              <a:chExt cx="2369936" cy="27418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369936" cy="274182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182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06"/>
                    </a:lnTo>
                    <a:cubicBezTo>
                      <a:pt x="2369936" y="254628"/>
                      <a:pt x="2350382" y="274182"/>
                      <a:pt x="2326260" y="274182"/>
                    </a:cubicBezTo>
                    <a:lnTo>
                      <a:pt x="43676" y="274182"/>
                    </a:lnTo>
                    <a:cubicBezTo>
                      <a:pt x="19555" y="274182"/>
                      <a:pt x="0" y="254628"/>
                      <a:pt x="0" y="230506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369936" cy="302757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 Date et lieu suggérés (facultatif) : ____________________________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95819" y="4703921"/>
              <a:ext cx="8024968" cy="928717"/>
              <a:chOff x="0" y="0"/>
              <a:chExt cx="2369936" cy="274269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369936" cy="274269"/>
              </a:xfrm>
              <a:custGeom>
                <a:avLst/>
                <a:gdLst/>
                <a:ahLst/>
                <a:cxnLst/>
                <a:rect l="l" t="t" r="r" b="b"/>
                <a:pathLst>
                  <a:path w="2369936" h="274269">
                    <a:moveTo>
                      <a:pt x="43676" y="0"/>
                    </a:moveTo>
                    <a:lnTo>
                      <a:pt x="2326260" y="0"/>
                    </a:lnTo>
                    <a:cubicBezTo>
                      <a:pt x="2337844" y="0"/>
                      <a:pt x="2348953" y="4602"/>
                      <a:pt x="2357144" y="12793"/>
                    </a:cubicBezTo>
                    <a:cubicBezTo>
                      <a:pt x="2365335" y="20983"/>
                      <a:pt x="2369936" y="32093"/>
                      <a:pt x="2369936" y="43676"/>
                    </a:cubicBezTo>
                    <a:lnTo>
                      <a:pt x="2369936" y="230593"/>
                    </a:lnTo>
                    <a:cubicBezTo>
                      <a:pt x="2369936" y="254715"/>
                      <a:pt x="2350382" y="274269"/>
                      <a:pt x="2326260" y="274269"/>
                    </a:cubicBezTo>
                    <a:lnTo>
                      <a:pt x="43676" y="274269"/>
                    </a:lnTo>
                    <a:cubicBezTo>
                      <a:pt x="19555" y="274269"/>
                      <a:pt x="0" y="254715"/>
                      <a:pt x="0" y="230593"/>
                    </a:cubicBezTo>
                    <a:lnTo>
                      <a:pt x="0" y="43676"/>
                    </a:lnTo>
                    <a:cubicBezTo>
                      <a:pt x="0" y="19555"/>
                      <a:pt x="19555" y="0"/>
                      <a:pt x="43676" y="0"/>
                    </a:cubicBezTo>
                    <a:close/>
                  </a:path>
                </a:pathLst>
              </a:custGeom>
              <a:solidFill>
                <a:srgbClr val="FDEDDC"/>
              </a:solidFill>
              <a:ln w="38100" cap="rnd">
                <a:solidFill>
                  <a:srgbClr val="FDC77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2369936" cy="302844"/>
              </a:xfrm>
              <a:prstGeom prst="rect">
                <a:avLst/>
              </a:prstGeom>
            </p:spPr>
            <p:txBody>
              <a:bodyPr lIns="50382" tIns="50382" rIns="50382" bIns="50382" rtlCol="0" anchor="ctr"/>
              <a:lstStyle/>
              <a:p>
                <a:pPr marL="0" lvl="0" indent="0" algn="l">
                  <a:lnSpc>
                    <a:spcPts val="1959"/>
                  </a:lnSpc>
                </a:pPr>
                <a:r>
                  <a:rPr lang="en-US" sz="1399">
                    <a:solidFill>
                      <a:srgbClr val="464646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Si cela vous intéresse, veuillez contacter :________________________</a:t>
                </a:r>
              </a:p>
            </p:txBody>
          </p:sp>
        </p:grpSp>
      </p:grpSp>
      <p:sp>
        <p:nvSpPr>
          <p:cNvPr id="50" name="Freeform 50"/>
          <p:cNvSpPr/>
          <p:nvPr/>
        </p:nvSpPr>
        <p:spPr>
          <a:xfrm>
            <a:off x="6728263" y="191877"/>
            <a:ext cx="611515" cy="564123"/>
          </a:xfrm>
          <a:custGeom>
            <a:avLst/>
            <a:gdLst/>
            <a:ahLst/>
            <a:cxnLst/>
            <a:rect l="l" t="t" r="r" b="b"/>
            <a:pathLst>
              <a:path w="611515" h="564123">
                <a:moveTo>
                  <a:pt x="0" y="0"/>
                </a:moveTo>
                <a:lnTo>
                  <a:pt x="611515" y="0"/>
                </a:lnTo>
                <a:lnTo>
                  <a:pt x="611515" y="564123"/>
                </a:lnTo>
                <a:lnTo>
                  <a:pt x="0" y="5641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1" name="Freeform 51"/>
          <p:cNvSpPr/>
          <p:nvPr/>
        </p:nvSpPr>
        <p:spPr>
          <a:xfrm rot="5400000">
            <a:off x="-83539" y="1609866"/>
            <a:ext cx="1482629" cy="196448"/>
          </a:xfrm>
          <a:custGeom>
            <a:avLst/>
            <a:gdLst/>
            <a:ahLst/>
            <a:cxnLst/>
            <a:rect l="l" t="t" r="r" b="b"/>
            <a:pathLst>
              <a:path w="1482629" h="196448">
                <a:moveTo>
                  <a:pt x="0" y="0"/>
                </a:moveTo>
                <a:lnTo>
                  <a:pt x="1482629" y="0"/>
                </a:lnTo>
                <a:lnTo>
                  <a:pt x="1482629" y="196449"/>
                </a:lnTo>
                <a:lnTo>
                  <a:pt x="0" y="1964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2" name="Freeform 52"/>
          <p:cNvSpPr/>
          <p:nvPr/>
        </p:nvSpPr>
        <p:spPr>
          <a:xfrm rot="5400000">
            <a:off x="-98123" y="6304327"/>
            <a:ext cx="1482629" cy="196448"/>
          </a:xfrm>
          <a:custGeom>
            <a:avLst/>
            <a:gdLst/>
            <a:ahLst/>
            <a:cxnLst/>
            <a:rect l="l" t="t" r="r" b="b"/>
            <a:pathLst>
              <a:path w="1482629" h="196448">
                <a:moveTo>
                  <a:pt x="0" y="0"/>
                </a:moveTo>
                <a:lnTo>
                  <a:pt x="1482628" y="0"/>
                </a:lnTo>
                <a:lnTo>
                  <a:pt x="1482628" y="196448"/>
                </a:lnTo>
                <a:lnTo>
                  <a:pt x="0" y="1964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3" name="Group 3">
            <a:extLst>
              <a:ext uri="{FF2B5EF4-FFF2-40B4-BE49-F238E27FC236}">
                <a16:creationId xmlns:a16="http://schemas.microsoft.com/office/drawing/2014/main" id="{8BB5B033-E1D8-40D4-8223-74B5A998B471}"/>
              </a:ext>
            </a:extLst>
          </p:cNvPr>
          <p:cNvGrpSpPr/>
          <p:nvPr/>
        </p:nvGrpSpPr>
        <p:grpSpPr>
          <a:xfrm>
            <a:off x="-4018" y="10334968"/>
            <a:ext cx="7560000" cy="75314"/>
            <a:chOff x="0" y="0"/>
            <a:chExt cx="2709333" cy="26991"/>
          </a:xfrm>
        </p:grpSpPr>
        <p:sp>
          <p:nvSpPr>
            <p:cNvPr id="54" name="Freeform 4">
              <a:extLst>
                <a:ext uri="{FF2B5EF4-FFF2-40B4-BE49-F238E27FC236}">
                  <a16:creationId xmlns:a16="http://schemas.microsoft.com/office/drawing/2014/main" id="{C5631898-C3CA-BA63-97B9-ED6EAE4EE2B8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5" name="TextBox 5">
              <a:extLst>
                <a:ext uri="{FF2B5EF4-FFF2-40B4-BE49-F238E27FC236}">
                  <a16:creationId xmlns:a16="http://schemas.microsoft.com/office/drawing/2014/main" id="{181F154F-4A21-9309-190C-8FB51567C593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56" name="Freeform 6">
            <a:extLst>
              <a:ext uri="{FF2B5EF4-FFF2-40B4-BE49-F238E27FC236}">
                <a16:creationId xmlns:a16="http://schemas.microsoft.com/office/drawing/2014/main" id="{E35C470E-C19B-2D92-F874-62EAB9E238BD}"/>
              </a:ext>
            </a:extLst>
          </p:cNvPr>
          <p:cNvSpPr/>
          <p:nvPr/>
        </p:nvSpPr>
        <p:spPr>
          <a:xfrm>
            <a:off x="1699724" y="-18337"/>
            <a:ext cx="3024000" cy="588242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2698" b="-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DBB7652A-7892-8EF2-16B2-5160ACC0C4BA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6B3BB-DB43-3064-17AA-18E82FB09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FD7EB58E-7644-EB6A-D1A2-D7B5D82CB0B7}"/>
              </a:ext>
            </a:extLst>
          </p:cNvPr>
          <p:cNvSpPr txBox="1"/>
          <p:nvPr/>
        </p:nvSpPr>
        <p:spPr>
          <a:xfrm>
            <a:off x="930094" y="2374900"/>
            <a:ext cx="5696311" cy="1546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F4A64E"/>
                </a:solidFill>
                <a:uFillTx/>
                <a:latin typeface="Open Sans Bold"/>
                <a:ea typeface="Open Sans Bold"/>
                <a:cs typeface="Open Sans Bold"/>
              </a:rPr>
              <a:t> 20</a:t>
            </a:r>
            <a:endParaRPr lang="en-US" sz="7500" b="1" i="0" u="none" strike="noStrike" kern="1200" cap="none" baseline="0" dirty="0">
              <a:solidFill>
                <a:srgbClr val="F4A64E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2A9414E-A63C-88B1-B7C7-7F0A6584F178}"/>
              </a:ext>
            </a:extLst>
          </p:cNvPr>
          <p:cNvSpPr/>
          <p:nvPr/>
        </p:nvSpPr>
        <p:spPr>
          <a:xfrm>
            <a:off x="1699723" y="19092"/>
            <a:ext cx="3024003" cy="55081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695BB60-D639-4C5B-823C-25258C339765}"/>
              </a:ext>
            </a:extLst>
          </p:cNvPr>
          <p:cNvSpPr/>
          <p:nvPr/>
        </p:nvSpPr>
        <p:spPr>
          <a:xfrm>
            <a:off x="2902269" y="-9125"/>
            <a:ext cx="3024003" cy="615025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962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683309" y="589670"/>
            <a:ext cx="4193381" cy="30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21"/>
              </a:lnSpc>
              <a:spcBef>
                <a:spcPct val="0"/>
              </a:spcBef>
            </a:pPr>
            <a:r>
              <a:rPr lang="en-US" sz="1862" b="1" spc="-130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Cartes d'invitation pour un café aléatoire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927" y="1050786"/>
            <a:ext cx="6116145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Partagez-les avec vos collègues jumelés avant ou pendant leur pause-café. </a:t>
            </a:r>
          </a:p>
          <a:p>
            <a:pPr marL="0" lvl="0" indent="0" algn="ctr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Toutes les invites sont facultatives ; utilisez-en autant ou aussi peu que vous le souhaitez.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1713" y="1618281"/>
            <a:ext cx="7356574" cy="7065229"/>
            <a:chOff x="0" y="0"/>
            <a:chExt cx="9808765" cy="9420305"/>
          </a:xfrm>
        </p:grpSpPr>
        <p:sp>
          <p:nvSpPr>
            <p:cNvPr id="12" name="Freeform 12"/>
            <p:cNvSpPr/>
            <p:nvPr/>
          </p:nvSpPr>
          <p:spPr>
            <a:xfrm>
              <a:off x="4728848" y="0"/>
              <a:ext cx="546382" cy="504038"/>
            </a:xfrm>
            <a:custGeom>
              <a:avLst/>
              <a:gdLst/>
              <a:ahLst/>
              <a:cxnLst/>
              <a:rect l="l" t="t" r="r" b="b"/>
              <a:pathLst>
                <a:path w="546382" h="504038">
                  <a:moveTo>
                    <a:pt x="0" y="0"/>
                  </a:moveTo>
                  <a:lnTo>
                    <a:pt x="546383" y="0"/>
                  </a:lnTo>
                  <a:lnTo>
                    <a:pt x="546383" y="504038"/>
                  </a:lnTo>
                  <a:lnTo>
                    <a:pt x="0" y="504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77300" y="621513"/>
              <a:ext cx="8049479" cy="347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55"/>
                </a:lnSpc>
                <a:spcBef>
                  <a:spcPct val="0"/>
                </a:spcBef>
              </a:pPr>
              <a:r>
                <a:rPr lang="en-US" sz="1500" i="1" spc="-57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Vous pouvez imprimer et utiliser ces exemples ou créer les vôtres !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9644916" y="2755165"/>
              <a:ext cx="163849" cy="163849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9644916" y="1500367"/>
              <a:ext cx="163849" cy="16384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644916" y="2127766"/>
              <a:ext cx="163849" cy="16384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46" tIns="37646" rIns="37646" bIns="37646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214972" y="1564108"/>
              <a:ext cx="2880949" cy="1178788"/>
              <a:chOff x="0" y="0"/>
              <a:chExt cx="1139320" cy="46617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1139320" cy="48522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680"/>
                  </a:lnSpc>
                </a:pPr>
                <a:r>
                  <a:rPr lang="en-US" sz="12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Qu'est-ce qui vous permet de vous sentir à l'aise au sein d'une équipe ?</a:t>
                </a:r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3220169" y="150036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1564108"/>
              <a:ext cx="2880949" cy="1197296"/>
              <a:chOff x="0" y="0"/>
              <a:chExt cx="1139320" cy="47349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139320" cy="47349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1"/>
                    </a:lnTo>
                    <a:lnTo>
                      <a:pt x="0" y="47349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1139320" cy="50206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Qu'est-ce que vous aimez faire en dehors du travail ?</a:t>
                </a:r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9869" y="150036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6429944" y="1564108"/>
              <a:ext cx="2880949" cy="1197296"/>
              <a:chOff x="0" y="0"/>
              <a:chExt cx="1139320" cy="47349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139320" cy="47349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1"/>
                    </a:lnTo>
                    <a:lnTo>
                      <a:pt x="0" y="47349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1139320" cy="50206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Qu'est-ce que vous aimez le plus dans votre travail ?</a:t>
                </a:r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6435141" y="150036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3214972" y="3270188"/>
              <a:ext cx="2880949" cy="1178788"/>
              <a:chOff x="0" y="0"/>
              <a:chExt cx="1139320" cy="466171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1139320" cy="49474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Matinal ou noctambule ?</a:t>
                </a:r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3220169" y="3206446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3273612"/>
              <a:ext cx="2880949" cy="1182212"/>
              <a:chOff x="0" y="0"/>
              <a:chExt cx="1139320" cy="46752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Café ou thé ?</a:t>
                </a:r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9869" y="3209870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4"/>
                  </a:lnTo>
                  <a:lnTo>
                    <a:pt x="0" y="12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6429944" y="3283084"/>
              <a:ext cx="2880949" cy="1191684"/>
              <a:chOff x="0" y="0"/>
              <a:chExt cx="1139320" cy="47127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139320" cy="471272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1272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1272"/>
                    </a:lnTo>
                    <a:lnTo>
                      <a:pt x="0" y="471272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1139320" cy="499847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Ville ou nature ?</a:t>
                </a:r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6435141" y="3219343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3214972" y="4976267"/>
              <a:ext cx="2880949" cy="1178788"/>
              <a:chOff x="0" y="0"/>
              <a:chExt cx="1139320" cy="466171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28575"/>
                <a:ext cx="1139320" cy="49474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Des en-cas sucrés ou salés ?</a:t>
                </a:r>
              </a:p>
            </p:txBody>
          </p:sp>
        </p:grpSp>
        <p:sp>
          <p:nvSpPr>
            <p:cNvPr id="50" name="Freeform 50"/>
            <p:cNvSpPr/>
            <p:nvPr/>
          </p:nvSpPr>
          <p:spPr>
            <a:xfrm>
              <a:off x="3220169" y="4912526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0" y="4983115"/>
              <a:ext cx="2880949" cy="1182212"/>
              <a:chOff x="0" y="0"/>
              <a:chExt cx="1139320" cy="46752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Musique ou silence pendant le travail ?</a:t>
                </a:r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9869" y="4919374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6429944" y="5002060"/>
              <a:ext cx="2880949" cy="1197296"/>
              <a:chOff x="0" y="0"/>
              <a:chExt cx="1139320" cy="473491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139320" cy="47349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1"/>
                    </a:lnTo>
                    <a:lnTo>
                      <a:pt x="0" y="47349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1139320" cy="502066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Préférez-vous travailler à domicile ou au bureau ?</a:t>
                </a:r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6435141" y="4938319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3214972" y="6682347"/>
              <a:ext cx="2880949" cy="1178788"/>
              <a:chOff x="0" y="0"/>
              <a:chExt cx="1139320" cy="466171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139320" cy="46617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617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6171"/>
                    </a:lnTo>
                    <a:lnTo>
                      <a:pt x="0" y="46617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19050"/>
                <a:ext cx="1139320" cy="48522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680"/>
                  </a:lnSpc>
                </a:pPr>
                <a:r>
                  <a:rPr lang="en-US" sz="12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Préféreriez-vous plusieurs réunions courtes ou une seule longue ?</a:t>
                </a:r>
              </a:p>
            </p:txBody>
          </p:sp>
        </p:grpSp>
        <p:sp>
          <p:nvSpPr>
            <p:cNvPr id="62" name="Freeform 62"/>
            <p:cNvSpPr/>
            <p:nvPr/>
          </p:nvSpPr>
          <p:spPr>
            <a:xfrm>
              <a:off x="3220169" y="6618605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0" y="6692619"/>
              <a:ext cx="2880949" cy="1182212"/>
              <a:chOff x="0" y="0"/>
              <a:chExt cx="1139320" cy="467526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139320" cy="467526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67526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67526"/>
                    </a:lnTo>
                    <a:lnTo>
                      <a:pt x="0" y="467526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1139320" cy="49610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Préférez-vous commencer tôt ou finir tard ?</a:t>
                </a:r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9869" y="6628877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4"/>
                  </a:lnTo>
                  <a:lnTo>
                    <a:pt x="0" y="12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6429944" y="6721036"/>
              <a:ext cx="2880949" cy="1191684"/>
              <a:chOff x="0" y="0"/>
              <a:chExt cx="1139320" cy="471272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1139320" cy="471272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1272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1272"/>
                    </a:lnTo>
                    <a:lnTo>
                      <a:pt x="0" y="471272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28575"/>
                <a:ext cx="1139320" cy="499847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Préférez-vous envoyer un message ou parler en personne ?</a:t>
                </a:r>
              </a:p>
            </p:txBody>
          </p:sp>
        </p:grpSp>
        <p:sp>
          <p:nvSpPr>
            <p:cNvPr id="70" name="Freeform 70"/>
            <p:cNvSpPr/>
            <p:nvPr/>
          </p:nvSpPr>
          <p:spPr>
            <a:xfrm>
              <a:off x="6435141" y="6657295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3214972" y="8388426"/>
              <a:ext cx="2880949" cy="1197295"/>
              <a:chOff x="0" y="0"/>
              <a:chExt cx="1139320" cy="47349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139320" cy="473490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3490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3490"/>
                    </a:lnTo>
                    <a:lnTo>
                      <a:pt x="0" y="473490"/>
                    </a:lnTo>
                    <a:close/>
                  </a:path>
                </a:pathLst>
              </a:custGeom>
              <a:solidFill>
                <a:srgbClr val="FDC77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28575"/>
                <a:ext cx="1139320" cy="502065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2100"/>
                  </a:lnSpc>
                </a:pPr>
                <a:r>
                  <a:rPr lang="en-US" sz="15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Qu'est-ce que vous apprenez actuellement ?</a:t>
                </a:r>
              </a:p>
            </p:txBody>
          </p:sp>
        </p:grpSp>
        <p:sp>
          <p:nvSpPr>
            <p:cNvPr id="74" name="Freeform 74"/>
            <p:cNvSpPr/>
            <p:nvPr/>
          </p:nvSpPr>
          <p:spPr>
            <a:xfrm>
              <a:off x="3220169" y="8324684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4"/>
                  </a:lnTo>
                  <a:lnTo>
                    <a:pt x="0" y="127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0" y="8402123"/>
              <a:ext cx="2880949" cy="1235808"/>
              <a:chOff x="0" y="0"/>
              <a:chExt cx="1139320" cy="488721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1139320" cy="488721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88721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88721"/>
                    </a:lnTo>
                    <a:lnTo>
                      <a:pt x="0" y="488721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19050"/>
                <a:ext cx="1139320" cy="507771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680"/>
                  </a:lnSpc>
                </a:pPr>
                <a:r>
                  <a:rPr lang="en-US" sz="12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Préféreriez-vous ne recevoir aucun courriel ou aucune réunion pendant une journée ?</a:t>
                </a:r>
              </a:p>
            </p:txBody>
          </p:sp>
        </p:grpSp>
        <p:sp>
          <p:nvSpPr>
            <p:cNvPr id="78" name="Freeform 78"/>
            <p:cNvSpPr/>
            <p:nvPr/>
          </p:nvSpPr>
          <p:spPr>
            <a:xfrm>
              <a:off x="9869" y="8338381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40" y="0"/>
                  </a:lnTo>
                  <a:lnTo>
                    <a:pt x="962140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6429944" y="8440013"/>
              <a:ext cx="2880949" cy="1191684"/>
              <a:chOff x="0" y="0"/>
              <a:chExt cx="1139320" cy="471272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139320" cy="471272"/>
              </a:xfrm>
              <a:custGeom>
                <a:avLst/>
                <a:gdLst/>
                <a:ahLst/>
                <a:cxnLst/>
                <a:rect l="l" t="t" r="r" b="b"/>
                <a:pathLst>
                  <a:path w="1139320" h="471272">
                    <a:moveTo>
                      <a:pt x="0" y="0"/>
                    </a:moveTo>
                    <a:lnTo>
                      <a:pt x="1139320" y="0"/>
                    </a:lnTo>
                    <a:lnTo>
                      <a:pt x="1139320" y="471272"/>
                    </a:lnTo>
                    <a:lnTo>
                      <a:pt x="0" y="471272"/>
                    </a:lnTo>
                    <a:close/>
                  </a:path>
                </a:pathLst>
              </a:custGeom>
              <a:solidFill>
                <a:srgbClr val="78C6C4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28575"/>
                <a:ext cx="1139320" cy="499847"/>
              </a:xfrm>
              <a:prstGeom prst="rect">
                <a:avLst/>
              </a:prstGeom>
            </p:spPr>
            <p:txBody>
              <a:bodyPr lIns="34527" tIns="34527" rIns="34527" bIns="34527" rtlCol="0" anchor="ctr"/>
              <a:lstStyle/>
              <a:p>
                <a:pPr marL="0" lvl="0" indent="0" algn="ctr">
                  <a:lnSpc>
                    <a:spcPts val="1960"/>
                  </a:lnSpc>
                </a:pPr>
                <a:r>
                  <a:rPr lang="en-US" sz="1400" b="1">
                    <a:solidFill>
                      <a:srgbClr val="FFFEFE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Quel est le petit détail qui améliore votre journée de travail ?</a:t>
                </a:r>
              </a:p>
            </p:txBody>
          </p:sp>
        </p:grpSp>
        <p:sp>
          <p:nvSpPr>
            <p:cNvPr id="82" name="Freeform 82"/>
            <p:cNvSpPr/>
            <p:nvPr/>
          </p:nvSpPr>
          <p:spPr>
            <a:xfrm>
              <a:off x="6435141" y="8376271"/>
              <a:ext cx="962139" cy="127483"/>
            </a:xfrm>
            <a:custGeom>
              <a:avLst/>
              <a:gdLst/>
              <a:ahLst/>
              <a:cxnLst/>
              <a:rect l="l" t="t" r="r" b="b"/>
              <a:pathLst>
                <a:path w="962139" h="127483">
                  <a:moveTo>
                    <a:pt x="0" y="0"/>
                  </a:moveTo>
                  <a:lnTo>
                    <a:pt x="962139" y="0"/>
                  </a:lnTo>
                  <a:lnTo>
                    <a:pt x="962139" y="127483"/>
                  </a:lnTo>
                  <a:lnTo>
                    <a:pt x="0" y="12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983161" y="9177773"/>
            <a:ext cx="3593678" cy="971851"/>
            <a:chOff x="0" y="0"/>
            <a:chExt cx="1287893" cy="348289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287893" cy="348289"/>
            </a:xfrm>
            <a:custGeom>
              <a:avLst/>
              <a:gdLst/>
              <a:ahLst/>
              <a:cxnLst/>
              <a:rect l="l" t="t" r="r" b="b"/>
              <a:pathLst>
                <a:path w="1287893" h="348289">
                  <a:moveTo>
                    <a:pt x="0" y="0"/>
                  </a:moveTo>
                  <a:lnTo>
                    <a:pt x="1287893" y="0"/>
                  </a:lnTo>
                  <a:lnTo>
                    <a:pt x="1287893" y="348289"/>
                  </a:lnTo>
                  <a:lnTo>
                    <a:pt x="0" y="348289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38100"/>
              <a:ext cx="1287893" cy="386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</a:pPr>
              <a:r>
                <a:rPr lang="en-US" sz="12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Options formelles : </a:t>
              </a:r>
            </a:p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Café ou thé pendant la pause. </a:t>
              </a:r>
            </a:p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Petite promenade ensemble. </a:t>
              </a:r>
            </a:p>
            <a:p>
              <a:pPr marL="0" lvl="0" indent="0" algn="ctr">
                <a:lnSpc>
                  <a:spcPts val="1679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Réunion en ligne.</a:t>
              </a:r>
            </a:p>
          </p:txBody>
        </p:sp>
      </p:grpSp>
      <p:grpSp>
        <p:nvGrpSpPr>
          <p:cNvPr id="86" name="Group 3">
            <a:extLst>
              <a:ext uri="{FF2B5EF4-FFF2-40B4-BE49-F238E27FC236}">
                <a16:creationId xmlns:a16="http://schemas.microsoft.com/office/drawing/2014/main" id="{38C539EE-0970-73B1-9BF4-CC2841BC9608}"/>
              </a:ext>
            </a:extLst>
          </p:cNvPr>
          <p:cNvGrpSpPr/>
          <p:nvPr/>
        </p:nvGrpSpPr>
        <p:grpSpPr>
          <a:xfrm>
            <a:off x="-4018" y="10334968"/>
            <a:ext cx="7560000" cy="75314"/>
            <a:chOff x="0" y="0"/>
            <a:chExt cx="2709333" cy="26991"/>
          </a:xfrm>
        </p:grpSpPr>
        <p:sp>
          <p:nvSpPr>
            <p:cNvPr id="87" name="Freeform 4">
              <a:extLst>
                <a:ext uri="{FF2B5EF4-FFF2-40B4-BE49-F238E27FC236}">
                  <a16:creationId xmlns:a16="http://schemas.microsoft.com/office/drawing/2014/main" id="{0D9E4960-1949-A3B9-B19E-E605A787EE4B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4A64E">
                    <a:alpha val="40000"/>
                  </a:srgbClr>
                </a:gs>
                <a:gs pos="50000">
                  <a:srgbClr val="FCEDDD">
                    <a:alpha val="40000"/>
                  </a:srgbClr>
                </a:gs>
                <a:gs pos="100000">
                  <a:srgbClr val="E1F2F2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88" name="TextBox 5">
              <a:extLst>
                <a:ext uri="{FF2B5EF4-FFF2-40B4-BE49-F238E27FC236}">
                  <a16:creationId xmlns:a16="http://schemas.microsoft.com/office/drawing/2014/main" id="{D5AC8482-20C9-B125-4678-A3EEF7B3901B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  <p:sp>
        <p:nvSpPr>
          <p:cNvPr id="89" name="Freeform 6">
            <a:extLst>
              <a:ext uri="{FF2B5EF4-FFF2-40B4-BE49-F238E27FC236}">
                <a16:creationId xmlns:a16="http://schemas.microsoft.com/office/drawing/2014/main" id="{6F99CA0E-EA77-73F8-3210-B14044029058}"/>
              </a:ext>
            </a:extLst>
          </p:cNvPr>
          <p:cNvSpPr/>
          <p:nvPr/>
        </p:nvSpPr>
        <p:spPr>
          <a:xfrm>
            <a:off x="1699724" y="-18337"/>
            <a:ext cx="3024000" cy="588242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2698" b="-1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90" name="Freeform 7">
            <a:extLst>
              <a:ext uri="{FF2B5EF4-FFF2-40B4-BE49-F238E27FC236}">
                <a16:creationId xmlns:a16="http://schemas.microsoft.com/office/drawing/2014/main" id="{A0A01BC0-8EC7-565E-0229-B812E36497A9}"/>
              </a:ext>
            </a:extLst>
          </p:cNvPr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6904" y="3439404"/>
            <a:ext cx="6946192" cy="323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22"/>
              </a:lnSpc>
            </a:pPr>
            <a:r>
              <a:rPr lang="en-US" sz="5800" b="1" spc="-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INFORMATIONS FACULTATIVES </a:t>
            </a:r>
          </a:p>
          <a:p>
            <a:pPr marL="0" lvl="0" indent="0" algn="ctr">
              <a:lnSpc>
                <a:spcPts val="6322"/>
              </a:lnSpc>
            </a:pPr>
            <a:r>
              <a:rPr lang="en-US" sz="5800" b="1" spc="-1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SUR LE RÈGLEMENT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-28076"/>
            <a:ext cx="3024000" cy="597981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68258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0"/>
            <a:ext cx="3024000" cy="605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64749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" name="Group 4"/>
          <p:cNvGrpSpPr/>
          <p:nvPr/>
        </p:nvGrpSpPr>
        <p:grpSpPr>
          <a:xfrm>
            <a:off x="220046" y="2015866"/>
            <a:ext cx="3369284" cy="1852618"/>
            <a:chOff x="0" y="0"/>
            <a:chExt cx="1219267" cy="6704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9267" cy="670420"/>
            </a:xfrm>
            <a:custGeom>
              <a:avLst/>
              <a:gdLst/>
              <a:ahLst/>
              <a:cxnLst/>
              <a:rect l="l" t="t" r="r" b="b"/>
              <a:pathLst>
                <a:path w="1219267" h="670420">
                  <a:moveTo>
                    <a:pt x="0" y="0"/>
                  </a:moveTo>
                  <a:lnTo>
                    <a:pt x="1219267" y="0"/>
                  </a:lnTo>
                  <a:lnTo>
                    <a:pt x="1219267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219267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0046" y="1539506"/>
            <a:ext cx="2660193" cy="485513"/>
            <a:chOff x="0" y="0"/>
            <a:chExt cx="962663" cy="1756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62663" cy="175696"/>
            </a:xfrm>
            <a:custGeom>
              <a:avLst/>
              <a:gdLst/>
              <a:ahLst/>
              <a:cxnLst/>
              <a:rect l="l" t="t" r="r" b="b"/>
              <a:pathLst>
                <a:path w="962663" h="175696">
                  <a:moveTo>
                    <a:pt x="17462" y="0"/>
                  </a:moveTo>
                  <a:lnTo>
                    <a:pt x="945202" y="0"/>
                  </a:lnTo>
                  <a:cubicBezTo>
                    <a:pt x="954845" y="0"/>
                    <a:pt x="962663" y="7818"/>
                    <a:pt x="962663" y="17462"/>
                  </a:cubicBezTo>
                  <a:lnTo>
                    <a:pt x="962663" y="158235"/>
                  </a:lnTo>
                  <a:cubicBezTo>
                    <a:pt x="962663" y="162866"/>
                    <a:pt x="960824" y="167307"/>
                    <a:pt x="957549" y="170582"/>
                  </a:cubicBezTo>
                  <a:cubicBezTo>
                    <a:pt x="954274" y="173857"/>
                    <a:pt x="949833" y="175696"/>
                    <a:pt x="945202" y="175696"/>
                  </a:cubicBezTo>
                  <a:lnTo>
                    <a:pt x="17462" y="175696"/>
                  </a:lnTo>
                  <a:cubicBezTo>
                    <a:pt x="7818" y="175696"/>
                    <a:pt x="0" y="167878"/>
                    <a:pt x="0" y="158235"/>
                  </a:cubicBezTo>
                  <a:lnTo>
                    <a:pt x="0" y="17462"/>
                  </a:lnTo>
                  <a:cubicBezTo>
                    <a:pt x="0" y="7818"/>
                    <a:pt x="7818" y="0"/>
                    <a:pt x="17462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62663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Soins de santé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65998" y="2001739"/>
            <a:ext cx="2954344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Médecin local / centre de santé :</a:t>
            </a:r>
          </a:p>
          <a:p>
            <a:pPr marL="0" lvl="0" indent="0" algn="just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Numéros d'urgence :</a:t>
            </a:r>
          </a:p>
          <a:p>
            <a:pPr marL="0" lvl="0" indent="0" algn="just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Emplacements des pharmacies 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91689" y="4421179"/>
            <a:ext cx="3425999" cy="1852618"/>
            <a:chOff x="0" y="0"/>
            <a:chExt cx="1239791" cy="6704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1689" y="3943947"/>
            <a:ext cx="2681529" cy="485513"/>
            <a:chOff x="0" y="0"/>
            <a:chExt cx="970384" cy="1756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70384" cy="175696"/>
            </a:xfrm>
            <a:custGeom>
              <a:avLst/>
              <a:gdLst/>
              <a:ahLst/>
              <a:cxnLst/>
              <a:rect l="l" t="t" r="r" b="b"/>
              <a:pathLst>
                <a:path w="970384" h="175696">
                  <a:moveTo>
                    <a:pt x="17323" y="0"/>
                  </a:moveTo>
                  <a:lnTo>
                    <a:pt x="953062" y="0"/>
                  </a:lnTo>
                  <a:cubicBezTo>
                    <a:pt x="962629" y="0"/>
                    <a:pt x="970384" y="7756"/>
                    <a:pt x="970384" y="17323"/>
                  </a:cubicBezTo>
                  <a:lnTo>
                    <a:pt x="970384" y="158373"/>
                  </a:lnTo>
                  <a:cubicBezTo>
                    <a:pt x="970384" y="167941"/>
                    <a:pt x="962629" y="175696"/>
                    <a:pt x="953062" y="175696"/>
                  </a:cubicBezTo>
                  <a:lnTo>
                    <a:pt x="17323" y="175696"/>
                  </a:lnTo>
                  <a:cubicBezTo>
                    <a:pt x="7756" y="175696"/>
                    <a:pt x="0" y="167941"/>
                    <a:pt x="0" y="158373"/>
                  </a:cubicBezTo>
                  <a:lnTo>
                    <a:pt x="0" y="17323"/>
                  </a:lnTo>
                  <a:cubicBezTo>
                    <a:pt x="0" y="7756"/>
                    <a:pt x="7756" y="0"/>
                    <a:pt x="17323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70384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Transport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3992" y="4407052"/>
            <a:ext cx="3267198" cy="180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Options de transport en commun :</a:t>
            </a:r>
          </a:p>
          <a:p>
            <a:pPr marL="0" lvl="0" indent="0" algn="just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Cartes ou titres de transport :</a:t>
            </a:r>
          </a:p>
          <a:p>
            <a:pPr marL="0" lvl="0" indent="0" algn="just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Informations de base sur les déplacements domicile-travail 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31389" y="6890923"/>
            <a:ext cx="3425999" cy="1852618"/>
            <a:chOff x="0" y="0"/>
            <a:chExt cx="1239791" cy="6704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31389" y="6349260"/>
            <a:ext cx="2648850" cy="690589"/>
            <a:chOff x="0" y="0"/>
            <a:chExt cx="958558" cy="2499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8558" cy="249908"/>
            </a:xfrm>
            <a:custGeom>
              <a:avLst/>
              <a:gdLst/>
              <a:ahLst/>
              <a:cxnLst/>
              <a:rect l="l" t="t" r="r" b="b"/>
              <a:pathLst>
                <a:path w="958558" h="249908">
                  <a:moveTo>
                    <a:pt x="17536" y="0"/>
                  </a:moveTo>
                  <a:lnTo>
                    <a:pt x="941022" y="0"/>
                  </a:lnTo>
                  <a:cubicBezTo>
                    <a:pt x="950707" y="0"/>
                    <a:pt x="958558" y="7851"/>
                    <a:pt x="958558" y="17536"/>
                  </a:cubicBezTo>
                  <a:lnTo>
                    <a:pt x="958558" y="232372"/>
                  </a:lnTo>
                  <a:cubicBezTo>
                    <a:pt x="958558" y="242057"/>
                    <a:pt x="950707" y="249908"/>
                    <a:pt x="941022" y="249908"/>
                  </a:cubicBezTo>
                  <a:lnTo>
                    <a:pt x="17536" y="249908"/>
                  </a:lnTo>
                  <a:cubicBezTo>
                    <a:pt x="7851" y="249908"/>
                    <a:pt x="0" y="242057"/>
                    <a:pt x="0" y="232372"/>
                  </a:cubicBezTo>
                  <a:lnTo>
                    <a:pt x="0" y="17536"/>
                  </a:lnTo>
                  <a:cubicBezTo>
                    <a:pt x="0" y="7851"/>
                    <a:pt x="7851" y="0"/>
                    <a:pt x="17536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58558" cy="278483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Garde d'enfants et éducation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93970" y="7132658"/>
            <a:ext cx="3300837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Options de garderie :</a:t>
            </a:r>
          </a:p>
          <a:p>
            <a:pPr marL="0" lvl="0" indent="0" algn="just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Écoles :</a:t>
            </a:r>
          </a:p>
          <a:p>
            <a:pPr marL="0" lvl="0" indent="0" algn="just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Informations d'inscription :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874254" y="2015866"/>
            <a:ext cx="3425999" cy="1852618"/>
            <a:chOff x="0" y="0"/>
            <a:chExt cx="1239791" cy="6704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74254" y="1539506"/>
            <a:ext cx="2680139" cy="485513"/>
            <a:chOff x="0" y="0"/>
            <a:chExt cx="969881" cy="1756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69881" cy="175696"/>
            </a:xfrm>
            <a:custGeom>
              <a:avLst/>
              <a:gdLst/>
              <a:ahLst/>
              <a:cxnLst/>
              <a:rect l="l" t="t" r="r" b="b"/>
              <a:pathLst>
                <a:path w="969881" h="175696">
                  <a:moveTo>
                    <a:pt x="17332" y="0"/>
                  </a:moveTo>
                  <a:lnTo>
                    <a:pt x="952550" y="0"/>
                  </a:lnTo>
                  <a:cubicBezTo>
                    <a:pt x="957146" y="0"/>
                    <a:pt x="961555" y="1826"/>
                    <a:pt x="964805" y="5076"/>
                  </a:cubicBezTo>
                  <a:cubicBezTo>
                    <a:pt x="968055" y="8327"/>
                    <a:pt x="969881" y="12735"/>
                    <a:pt x="969881" y="17332"/>
                  </a:cubicBezTo>
                  <a:lnTo>
                    <a:pt x="969881" y="158364"/>
                  </a:lnTo>
                  <a:cubicBezTo>
                    <a:pt x="969881" y="162961"/>
                    <a:pt x="968055" y="167370"/>
                    <a:pt x="964805" y="170620"/>
                  </a:cubicBezTo>
                  <a:cubicBezTo>
                    <a:pt x="961555" y="173870"/>
                    <a:pt x="957146" y="175696"/>
                    <a:pt x="952550" y="175696"/>
                  </a:cubicBezTo>
                  <a:lnTo>
                    <a:pt x="17332" y="175696"/>
                  </a:lnTo>
                  <a:cubicBezTo>
                    <a:pt x="12735" y="175696"/>
                    <a:pt x="8327" y="173870"/>
                    <a:pt x="5076" y="170620"/>
                  </a:cubicBezTo>
                  <a:cubicBezTo>
                    <a:pt x="1826" y="167370"/>
                    <a:pt x="0" y="162961"/>
                    <a:pt x="0" y="158364"/>
                  </a:cubicBezTo>
                  <a:lnTo>
                    <a:pt x="0" y="17332"/>
                  </a:lnTo>
                  <a:cubicBezTo>
                    <a:pt x="0" y="12735"/>
                    <a:pt x="1826" y="8327"/>
                    <a:pt x="5076" y="5076"/>
                  </a:cubicBezTo>
                  <a:cubicBezTo>
                    <a:pt x="8327" y="1826"/>
                    <a:pt x="12735" y="0"/>
                    <a:pt x="17332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969881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Services administratifs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942312" y="4421179"/>
            <a:ext cx="3425999" cy="1852618"/>
            <a:chOff x="0" y="0"/>
            <a:chExt cx="1239791" cy="6704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978262" y="4494331"/>
            <a:ext cx="3265277" cy="148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Supermarchés :</a:t>
            </a:r>
          </a:p>
          <a:p>
            <a:pPr marL="0" lvl="0" indent="0" algn="just">
              <a:lnSpc>
                <a:spcPts val="2399"/>
              </a:lnSpc>
            </a:pPr>
            <a:endParaRPr lang="en-US" sz="1199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just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Banques :</a:t>
            </a:r>
          </a:p>
          <a:p>
            <a:pPr marL="0" lvl="0" indent="0" algn="just">
              <a:lnSpc>
                <a:spcPts val="2399"/>
              </a:lnSpc>
            </a:pPr>
            <a:endParaRPr lang="en-US" sz="1199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just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Bureau de poste / Centres communautaires :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20046" y="9262092"/>
            <a:ext cx="7078857" cy="1232480"/>
            <a:chOff x="0" y="0"/>
            <a:chExt cx="2561677" cy="4460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561678" cy="446006"/>
            </a:xfrm>
            <a:custGeom>
              <a:avLst/>
              <a:gdLst/>
              <a:ahLst/>
              <a:cxnLst/>
              <a:rect l="l" t="t" r="r" b="b"/>
              <a:pathLst>
                <a:path w="2561678" h="446006">
                  <a:moveTo>
                    <a:pt x="0" y="0"/>
                  </a:moveTo>
                  <a:lnTo>
                    <a:pt x="2561678" y="0"/>
                  </a:lnTo>
                  <a:lnTo>
                    <a:pt x="2561678" y="446006"/>
                  </a:lnTo>
                  <a:lnTo>
                    <a:pt x="0" y="446006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2561677" cy="465056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20046" y="8820488"/>
            <a:ext cx="5129196" cy="512446"/>
            <a:chOff x="0" y="0"/>
            <a:chExt cx="1856139" cy="18544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856139" cy="185443"/>
            </a:xfrm>
            <a:custGeom>
              <a:avLst/>
              <a:gdLst/>
              <a:ahLst/>
              <a:cxnLst/>
              <a:rect l="l" t="t" r="r" b="b"/>
              <a:pathLst>
                <a:path w="1856139" h="185443">
                  <a:moveTo>
                    <a:pt x="9056" y="0"/>
                  </a:moveTo>
                  <a:lnTo>
                    <a:pt x="1847083" y="0"/>
                  </a:lnTo>
                  <a:cubicBezTo>
                    <a:pt x="1849485" y="0"/>
                    <a:pt x="1851788" y="954"/>
                    <a:pt x="1853487" y="2653"/>
                  </a:cubicBezTo>
                  <a:cubicBezTo>
                    <a:pt x="1855185" y="4351"/>
                    <a:pt x="1856139" y="6654"/>
                    <a:pt x="1856139" y="9056"/>
                  </a:cubicBezTo>
                  <a:lnTo>
                    <a:pt x="1856139" y="176386"/>
                  </a:lnTo>
                  <a:cubicBezTo>
                    <a:pt x="1856139" y="178788"/>
                    <a:pt x="1855185" y="181092"/>
                    <a:pt x="1853487" y="182790"/>
                  </a:cubicBezTo>
                  <a:cubicBezTo>
                    <a:pt x="1851788" y="184488"/>
                    <a:pt x="1849485" y="185443"/>
                    <a:pt x="1847083" y="185443"/>
                  </a:cubicBezTo>
                  <a:lnTo>
                    <a:pt x="9056" y="185443"/>
                  </a:lnTo>
                  <a:cubicBezTo>
                    <a:pt x="6654" y="185443"/>
                    <a:pt x="4351" y="184488"/>
                    <a:pt x="2653" y="182790"/>
                  </a:cubicBezTo>
                  <a:cubicBezTo>
                    <a:pt x="954" y="181092"/>
                    <a:pt x="0" y="178788"/>
                    <a:pt x="0" y="176386"/>
                  </a:cubicBezTo>
                  <a:lnTo>
                    <a:pt x="0" y="9056"/>
                  </a:lnTo>
                  <a:cubicBezTo>
                    <a:pt x="0" y="6654"/>
                    <a:pt x="954" y="4351"/>
                    <a:pt x="2653" y="2653"/>
                  </a:cubicBezTo>
                  <a:cubicBezTo>
                    <a:pt x="4351" y="954"/>
                    <a:pt x="6654" y="0"/>
                    <a:pt x="9056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1856139" cy="214018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Conseils et recommandations de l'équipe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324113" y="9483492"/>
            <a:ext cx="6350870" cy="21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884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Ajoutez ici les conseils locaux de vos collègues :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3942312" y="6890923"/>
            <a:ext cx="3425999" cy="1852618"/>
            <a:chOff x="0" y="0"/>
            <a:chExt cx="1239791" cy="67042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942312" y="6349260"/>
            <a:ext cx="2680139" cy="519490"/>
            <a:chOff x="0" y="0"/>
            <a:chExt cx="969881" cy="18799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69881" cy="187992"/>
            </a:xfrm>
            <a:custGeom>
              <a:avLst/>
              <a:gdLst/>
              <a:ahLst/>
              <a:cxnLst/>
              <a:rect l="l" t="t" r="r" b="b"/>
              <a:pathLst>
                <a:path w="969881" h="187992">
                  <a:moveTo>
                    <a:pt x="17332" y="0"/>
                  </a:moveTo>
                  <a:lnTo>
                    <a:pt x="952550" y="0"/>
                  </a:lnTo>
                  <a:cubicBezTo>
                    <a:pt x="957146" y="0"/>
                    <a:pt x="961555" y="1826"/>
                    <a:pt x="964805" y="5076"/>
                  </a:cubicBezTo>
                  <a:cubicBezTo>
                    <a:pt x="968055" y="8327"/>
                    <a:pt x="969881" y="12735"/>
                    <a:pt x="969881" y="17332"/>
                  </a:cubicBezTo>
                  <a:lnTo>
                    <a:pt x="969881" y="170660"/>
                  </a:lnTo>
                  <a:cubicBezTo>
                    <a:pt x="969881" y="175257"/>
                    <a:pt x="968055" y="179665"/>
                    <a:pt x="964805" y="182915"/>
                  </a:cubicBezTo>
                  <a:cubicBezTo>
                    <a:pt x="961555" y="186166"/>
                    <a:pt x="957146" y="187992"/>
                    <a:pt x="952550" y="187992"/>
                  </a:cubicBezTo>
                  <a:lnTo>
                    <a:pt x="17332" y="187992"/>
                  </a:lnTo>
                  <a:cubicBezTo>
                    <a:pt x="12735" y="187992"/>
                    <a:pt x="8327" y="186166"/>
                    <a:pt x="5076" y="182915"/>
                  </a:cubicBezTo>
                  <a:cubicBezTo>
                    <a:pt x="1826" y="179665"/>
                    <a:pt x="0" y="175257"/>
                    <a:pt x="0" y="170660"/>
                  </a:cubicBezTo>
                  <a:lnTo>
                    <a:pt x="0" y="17332"/>
                  </a:lnTo>
                  <a:cubicBezTo>
                    <a:pt x="0" y="12735"/>
                    <a:pt x="1826" y="8327"/>
                    <a:pt x="5076" y="5076"/>
                  </a:cubicBezTo>
                  <a:cubicBezTo>
                    <a:pt x="8327" y="1826"/>
                    <a:pt x="12735" y="0"/>
                    <a:pt x="17332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28575"/>
              <a:ext cx="969881" cy="216567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Réseau mobile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3978262" y="6984331"/>
            <a:ext cx="3118390" cy="27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Recommandations :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3942312" y="3930315"/>
            <a:ext cx="2680139" cy="512778"/>
            <a:chOff x="0" y="0"/>
            <a:chExt cx="969881" cy="18556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969881" cy="185563"/>
            </a:xfrm>
            <a:custGeom>
              <a:avLst/>
              <a:gdLst/>
              <a:ahLst/>
              <a:cxnLst/>
              <a:rect l="l" t="t" r="r" b="b"/>
              <a:pathLst>
                <a:path w="969881" h="185563">
                  <a:moveTo>
                    <a:pt x="17332" y="0"/>
                  </a:moveTo>
                  <a:lnTo>
                    <a:pt x="952550" y="0"/>
                  </a:lnTo>
                  <a:cubicBezTo>
                    <a:pt x="957146" y="0"/>
                    <a:pt x="961555" y="1826"/>
                    <a:pt x="964805" y="5076"/>
                  </a:cubicBezTo>
                  <a:cubicBezTo>
                    <a:pt x="968055" y="8327"/>
                    <a:pt x="969881" y="12735"/>
                    <a:pt x="969881" y="17332"/>
                  </a:cubicBezTo>
                  <a:lnTo>
                    <a:pt x="969881" y="168231"/>
                  </a:lnTo>
                  <a:cubicBezTo>
                    <a:pt x="969881" y="172827"/>
                    <a:pt x="968055" y="177236"/>
                    <a:pt x="964805" y="180486"/>
                  </a:cubicBezTo>
                  <a:cubicBezTo>
                    <a:pt x="961555" y="183737"/>
                    <a:pt x="957146" y="185563"/>
                    <a:pt x="952550" y="185563"/>
                  </a:cubicBezTo>
                  <a:lnTo>
                    <a:pt x="17332" y="185563"/>
                  </a:lnTo>
                  <a:cubicBezTo>
                    <a:pt x="12735" y="185563"/>
                    <a:pt x="8327" y="183737"/>
                    <a:pt x="5076" y="180486"/>
                  </a:cubicBezTo>
                  <a:cubicBezTo>
                    <a:pt x="1826" y="177236"/>
                    <a:pt x="0" y="172827"/>
                    <a:pt x="0" y="168231"/>
                  </a:cubicBezTo>
                  <a:lnTo>
                    <a:pt x="0" y="17332"/>
                  </a:lnTo>
                  <a:cubicBezTo>
                    <a:pt x="0" y="12735"/>
                    <a:pt x="1826" y="8327"/>
                    <a:pt x="5076" y="5076"/>
                  </a:cubicBezTo>
                  <a:cubicBezTo>
                    <a:pt x="8327" y="1826"/>
                    <a:pt x="12735" y="0"/>
                    <a:pt x="17332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969881" cy="214138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Services quotidiens</a:t>
              </a: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526822" y="1040573"/>
            <a:ext cx="6690401" cy="27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0"/>
              </a:lnSpc>
              <a:spcBef>
                <a:spcPct val="0"/>
              </a:spcBef>
            </a:pPr>
            <a:r>
              <a:rPr lang="en-US" sz="1200" i="1" spc="-45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Remplissez les sections correspondant à votre région. Laissez vides les sections qui ne s'appliquent pas.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21616" y="546533"/>
            <a:ext cx="7108501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60"/>
              </a:lnSpc>
            </a:pPr>
            <a:r>
              <a:rPr lang="en-US" sz="3200" b="1" spc="-224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Services locaux et guide d'orientation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837046" y="2015495"/>
            <a:ext cx="3400821" cy="148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Centre de services aux citoyens ou municipalité locale</a:t>
            </a:r>
          </a:p>
          <a:p>
            <a:pPr marL="0" lvl="0" indent="0" algn="just">
              <a:lnSpc>
                <a:spcPts val="2399"/>
              </a:lnSpc>
            </a:pPr>
            <a:endParaRPr lang="en-US" sz="1199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just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Bureaux d'immigration ou d'enregistrement (le cas échéant)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9724" y="-17736"/>
            <a:ext cx="3024000" cy="587641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72978"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" name="Freeform 3"/>
          <p:cNvSpPr/>
          <p:nvPr/>
        </p:nvSpPr>
        <p:spPr>
          <a:xfrm>
            <a:off x="2902269" y="-36362"/>
            <a:ext cx="3024000" cy="642267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49760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" name="Group 4"/>
          <p:cNvGrpSpPr/>
          <p:nvPr/>
        </p:nvGrpSpPr>
        <p:grpSpPr>
          <a:xfrm>
            <a:off x="220046" y="2015866"/>
            <a:ext cx="3369284" cy="1852618"/>
            <a:chOff x="0" y="0"/>
            <a:chExt cx="1219267" cy="6704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9267" cy="670420"/>
            </a:xfrm>
            <a:custGeom>
              <a:avLst/>
              <a:gdLst/>
              <a:ahLst/>
              <a:cxnLst/>
              <a:rect l="l" t="t" r="r" b="b"/>
              <a:pathLst>
                <a:path w="1219267" h="670420">
                  <a:moveTo>
                    <a:pt x="0" y="0"/>
                  </a:moveTo>
                  <a:lnTo>
                    <a:pt x="1219267" y="0"/>
                  </a:lnTo>
                  <a:lnTo>
                    <a:pt x="1219267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219267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0046" y="1539506"/>
            <a:ext cx="2660193" cy="485513"/>
            <a:chOff x="0" y="0"/>
            <a:chExt cx="962663" cy="1756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62663" cy="175696"/>
            </a:xfrm>
            <a:custGeom>
              <a:avLst/>
              <a:gdLst/>
              <a:ahLst/>
              <a:cxnLst/>
              <a:rect l="l" t="t" r="r" b="b"/>
              <a:pathLst>
                <a:path w="962663" h="175696">
                  <a:moveTo>
                    <a:pt x="17462" y="0"/>
                  </a:moveTo>
                  <a:lnTo>
                    <a:pt x="945202" y="0"/>
                  </a:lnTo>
                  <a:cubicBezTo>
                    <a:pt x="954845" y="0"/>
                    <a:pt x="962663" y="7818"/>
                    <a:pt x="962663" y="17462"/>
                  </a:cubicBezTo>
                  <a:lnTo>
                    <a:pt x="962663" y="158235"/>
                  </a:lnTo>
                  <a:cubicBezTo>
                    <a:pt x="962663" y="162866"/>
                    <a:pt x="960824" y="167307"/>
                    <a:pt x="957549" y="170582"/>
                  </a:cubicBezTo>
                  <a:cubicBezTo>
                    <a:pt x="954274" y="173857"/>
                    <a:pt x="949833" y="175696"/>
                    <a:pt x="945202" y="175696"/>
                  </a:cubicBezTo>
                  <a:lnTo>
                    <a:pt x="17462" y="175696"/>
                  </a:lnTo>
                  <a:cubicBezTo>
                    <a:pt x="7818" y="175696"/>
                    <a:pt x="0" y="167878"/>
                    <a:pt x="0" y="158235"/>
                  </a:cubicBezTo>
                  <a:lnTo>
                    <a:pt x="0" y="17462"/>
                  </a:lnTo>
                  <a:cubicBezTo>
                    <a:pt x="0" y="7818"/>
                    <a:pt x="7818" y="0"/>
                    <a:pt x="17462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62663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1960"/>
                </a:lnSpc>
              </a:pPr>
              <a:r>
                <a:rPr lang="en-US" sz="14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Options de garde d'enfants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65998" y="2001739"/>
            <a:ext cx="3233550" cy="180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Aperçu des garderies/crèches 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Horaires d'ouverture habituels 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Procédures d'inscription (lien vers la source officielle) 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91689" y="4421179"/>
            <a:ext cx="3425999" cy="1852618"/>
            <a:chOff x="0" y="0"/>
            <a:chExt cx="1239791" cy="6704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1689" y="4046485"/>
            <a:ext cx="3028652" cy="485513"/>
            <a:chOff x="0" y="0"/>
            <a:chExt cx="1096000" cy="1756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96000" cy="175696"/>
            </a:xfrm>
            <a:custGeom>
              <a:avLst/>
              <a:gdLst/>
              <a:ahLst/>
              <a:cxnLst/>
              <a:rect l="l" t="t" r="r" b="b"/>
              <a:pathLst>
                <a:path w="1096000" h="175696">
                  <a:moveTo>
                    <a:pt x="15337" y="0"/>
                  </a:moveTo>
                  <a:lnTo>
                    <a:pt x="1080663" y="0"/>
                  </a:lnTo>
                  <a:cubicBezTo>
                    <a:pt x="1089134" y="0"/>
                    <a:pt x="1096000" y="6867"/>
                    <a:pt x="1096000" y="15337"/>
                  </a:cubicBezTo>
                  <a:lnTo>
                    <a:pt x="1096000" y="160359"/>
                  </a:lnTo>
                  <a:cubicBezTo>
                    <a:pt x="1096000" y="164427"/>
                    <a:pt x="1094384" y="168328"/>
                    <a:pt x="1091508" y="171204"/>
                  </a:cubicBezTo>
                  <a:cubicBezTo>
                    <a:pt x="1088632" y="174080"/>
                    <a:pt x="1084731" y="175696"/>
                    <a:pt x="1080663" y="175696"/>
                  </a:cubicBezTo>
                  <a:lnTo>
                    <a:pt x="15337" y="175696"/>
                  </a:lnTo>
                  <a:cubicBezTo>
                    <a:pt x="6867" y="175696"/>
                    <a:pt x="0" y="168829"/>
                    <a:pt x="0" y="160359"/>
                  </a:cubicBezTo>
                  <a:lnTo>
                    <a:pt x="0" y="15337"/>
                  </a:lnTo>
                  <a:cubicBezTo>
                    <a:pt x="0" y="6867"/>
                    <a:pt x="6867" y="0"/>
                    <a:pt x="15337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096000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1953"/>
                </a:lnSpc>
              </a:pPr>
              <a:r>
                <a:rPr lang="en-US" sz="1395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Aspects pratiques liés à la famille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1689" y="4471667"/>
            <a:ext cx="3267198" cy="180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Calendrier des vacances scolaires 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Options de garde après l'école 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Réseaux locaux de parents / groupes informels 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31389" y="6890923"/>
            <a:ext cx="3425999" cy="1852618"/>
            <a:chOff x="0" y="0"/>
            <a:chExt cx="1239791" cy="6704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31389" y="6349260"/>
            <a:ext cx="2648850" cy="519490"/>
            <a:chOff x="0" y="0"/>
            <a:chExt cx="958558" cy="18799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8558" cy="187992"/>
            </a:xfrm>
            <a:custGeom>
              <a:avLst/>
              <a:gdLst/>
              <a:ahLst/>
              <a:cxnLst/>
              <a:rect l="l" t="t" r="r" b="b"/>
              <a:pathLst>
                <a:path w="958558" h="187992">
                  <a:moveTo>
                    <a:pt x="17536" y="0"/>
                  </a:moveTo>
                  <a:lnTo>
                    <a:pt x="941022" y="0"/>
                  </a:lnTo>
                  <a:cubicBezTo>
                    <a:pt x="950707" y="0"/>
                    <a:pt x="958558" y="7851"/>
                    <a:pt x="958558" y="17536"/>
                  </a:cubicBezTo>
                  <a:lnTo>
                    <a:pt x="958558" y="170455"/>
                  </a:lnTo>
                  <a:cubicBezTo>
                    <a:pt x="958558" y="180140"/>
                    <a:pt x="950707" y="187992"/>
                    <a:pt x="941022" y="187992"/>
                  </a:cubicBezTo>
                  <a:lnTo>
                    <a:pt x="17536" y="187992"/>
                  </a:lnTo>
                  <a:cubicBezTo>
                    <a:pt x="7851" y="187992"/>
                    <a:pt x="0" y="180140"/>
                    <a:pt x="0" y="170455"/>
                  </a:cubicBezTo>
                  <a:lnTo>
                    <a:pt x="0" y="17536"/>
                  </a:lnTo>
                  <a:cubicBezTo>
                    <a:pt x="0" y="7851"/>
                    <a:pt x="7851" y="0"/>
                    <a:pt x="17536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58558" cy="216567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1960"/>
                </a:lnSpc>
              </a:pPr>
              <a:r>
                <a:rPr lang="en-US" sz="14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Contacts utiles (officiels)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93970" y="6876796"/>
            <a:ext cx="3300837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Services municipaux aux familles 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Bureaux de l'éducation 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Plateformes d'inscription à la garde d'enfants :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874254" y="2015866"/>
            <a:ext cx="3425999" cy="1852618"/>
            <a:chOff x="0" y="0"/>
            <a:chExt cx="1239791" cy="6704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39791" cy="670420"/>
            </a:xfrm>
            <a:custGeom>
              <a:avLst/>
              <a:gdLst/>
              <a:ahLst/>
              <a:cxnLst/>
              <a:rect l="l" t="t" r="r" b="b"/>
              <a:pathLst>
                <a:path w="1239791" h="670420">
                  <a:moveTo>
                    <a:pt x="0" y="0"/>
                  </a:moveTo>
                  <a:lnTo>
                    <a:pt x="1239791" y="0"/>
                  </a:lnTo>
                  <a:lnTo>
                    <a:pt x="1239791" y="670420"/>
                  </a:lnTo>
                  <a:lnTo>
                    <a:pt x="0" y="670420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239791" cy="689470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74254" y="1539506"/>
            <a:ext cx="2680139" cy="485513"/>
            <a:chOff x="0" y="0"/>
            <a:chExt cx="969881" cy="17569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69881" cy="175696"/>
            </a:xfrm>
            <a:custGeom>
              <a:avLst/>
              <a:gdLst/>
              <a:ahLst/>
              <a:cxnLst/>
              <a:rect l="l" t="t" r="r" b="b"/>
              <a:pathLst>
                <a:path w="969881" h="175696">
                  <a:moveTo>
                    <a:pt x="17332" y="0"/>
                  </a:moveTo>
                  <a:lnTo>
                    <a:pt x="952550" y="0"/>
                  </a:lnTo>
                  <a:cubicBezTo>
                    <a:pt x="957146" y="0"/>
                    <a:pt x="961555" y="1826"/>
                    <a:pt x="964805" y="5076"/>
                  </a:cubicBezTo>
                  <a:cubicBezTo>
                    <a:pt x="968055" y="8327"/>
                    <a:pt x="969881" y="12735"/>
                    <a:pt x="969881" y="17332"/>
                  </a:cubicBezTo>
                  <a:lnTo>
                    <a:pt x="969881" y="158364"/>
                  </a:lnTo>
                  <a:cubicBezTo>
                    <a:pt x="969881" y="162961"/>
                    <a:pt x="968055" y="167370"/>
                    <a:pt x="964805" y="170620"/>
                  </a:cubicBezTo>
                  <a:cubicBezTo>
                    <a:pt x="961555" y="173870"/>
                    <a:pt x="957146" y="175696"/>
                    <a:pt x="952550" y="175696"/>
                  </a:cubicBezTo>
                  <a:lnTo>
                    <a:pt x="17332" y="175696"/>
                  </a:lnTo>
                  <a:cubicBezTo>
                    <a:pt x="12735" y="175696"/>
                    <a:pt x="8327" y="173870"/>
                    <a:pt x="5076" y="170620"/>
                  </a:cubicBezTo>
                  <a:cubicBezTo>
                    <a:pt x="1826" y="167370"/>
                    <a:pt x="0" y="162961"/>
                    <a:pt x="0" y="158364"/>
                  </a:cubicBezTo>
                  <a:lnTo>
                    <a:pt x="0" y="17332"/>
                  </a:lnTo>
                  <a:cubicBezTo>
                    <a:pt x="0" y="12735"/>
                    <a:pt x="1826" y="8327"/>
                    <a:pt x="5076" y="5076"/>
                  </a:cubicBezTo>
                  <a:cubicBezTo>
                    <a:pt x="8327" y="1826"/>
                    <a:pt x="12735" y="0"/>
                    <a:pt x="17332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969881" cy="204271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1960"/>
                </a:lnSpc>
              </a:pPr>
              <a:r>
                <a:rPr lang="en-US" sz="14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Système scolaire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967490" y="2001739"/>
            <a:ext cx="3400821" cy="149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Aperçu général des étapes scolaires 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Périodes d'inscription :</a:t>
            </a:r>
          </a:p>
          <a:p>
            <a:pPr algn="l">
              <a:lnSpc>
                <a:spcPts val="2400"/>
              </a:lnSpc>
            </a:pPr>
            <a:endParaRPr lang="en-US" sz="1200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400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Point de contact / site web officiel :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904118" y="4649534"/>
            <a:ext cx="3425999" cy="2562109"/>
            <a:chOff x="0" y="0"/>
            <a:chExt cx="1239791" cy="92716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39791" cy="927169"/>
            </a:xfrm>
            <a:custGeom>
              <a:avLst/>
              <a:gdLst/>
              <a:ahLst/>
              <a:cxnLst/>
              <a:rect l="l" t="t" r="r" b="b"/>
              <a:pathLst>
                <a:path w="1239791" h="927169">
                  <a:moveTo>
                    <a:pt x="0" y="0"/>
                  </a:moveTo>
                  <a:lnTo>
                    <a:pt x="1239791" y="0"/>
                  </a:lnTo>
                  <a:lnTo>
                    <a:pt x="1239791" y="927169"/>
                  </a:lnTo>
                  <a:lnTo>
                    <a:pt x="0" y="927169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239791" cy="946219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967490" y="4756123"/>
            <a:ext cx="3265277" cy="179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Aires de jeux et parcs :</a:t>
            </a:r>
          </a:p>
          <a:p>
            <a:pPr algn="l">
              <a:lnSpc>
                <a:spcPts val="2399"/>
              </a:lnSpc>
            </a:pPr>
            <a:endParaRPr lang="en-US" sz="1199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Clubs sportifs pour enfants :</a:t>
            </a:r>
          </a:p>
          <a:p>
            <a:pPr algn="l">
              <a:lnSpc>
                <a:spcPts val="2399"/>
              </a:lnSpc>
            </a:pPr>
            <a:endParaRPr lang="en-US" sz="1199" spc="-45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9080" lvl="1" indent="-129540" algn="l">
              <a:lnSpc>
                <a:spcPts val="2399"/>
              </a:lnSpc>
              <a:buFont typeface="Arial"/>
              <a:buChar char="•"/>
            </a:pPr>
            <a:r>
              <a:rPr lang="en-US" sz="1199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Bibliothèques/centres communautaires/activités de fin de semaine :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220046" y="9262092"/>
            <a:ext cx="7078857" cy="1232480"/>
            <a:chOff x="0" y="0"/>
            <a:chExt cx="2561677" cy="44600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561678" cy="446006"/>
            </a:xfrm>
            <a:custGeom>
              <a:avLst/>
              <a:gdLst/>
              <a:ahLst/>
              <a:cxnLst/>
              <a:rect l="l" t="t" r="r" b="b"/>
              <a:pathLst>
                <a:path w="2561678" h="446006">
                  <a:moveTo>
                    <a:pt x="0" y="0"/>
                  </a:moveTo>
                  <a:lnTo>
                    <a:pt x="2561678" y="0"/>
                  </a:lnTo>
                  <a:lnTo>
                    <a:pt x="2561678" y="446006"/>
                  </a:lnTo>
                  <a:lnTo>
                    <a:pt x="0" y="446006"/>
                  </a:lnTo>
                  <a:close/>
                </a:path>
              </a:pathLst>
            </a:custGeom>
            <a:solidFill>
              <a:srgbClr val="E7F8F7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2561677" cy="465056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20046" y="8820488"/>
            <a:ext cx="5129196" cy="512446"/>
            <a:chOff x="0" y="0"/>
            <a:chExt cx="1856139" cy="18544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56139" cy="185443"/>
            </a:xfrm>
            <a:custGeom>
              <a:avLst/>
              <a:gdLst/>
              <a:ahLst/>
              <a:cxnLst/>
              <a:rect l="l" t="t" r="r" b="b"/>
              <a:pathLst>
                <a:path w="1856139" h="185443">
                  <a:moveTo>
                    <a:pt x="9056" y="0"/>
                  </a:moveTo>
                  <a:lnTo>
                    <a:pt x="1847083" y="0"/>
                  </a:lnTo>
                  <a:cubicBezTo>
                    <a:pt x="1849485" y="0"/>
                    <a:pt x="1851788" y="954"/>
                    <a:pt x="1853487" y="2653"/>
                  </a:cubicBezTo>
                  <a:cubicBezTo>
                    <a:pt x="1855185" y="4351"/>
                    <a:pt x="1856139" y="6654"/>
                    <a:pt x="1856139" y="9056"/>
                  </a:cubicBezTo>
                  <a:lnTo>
                    <a:pt x="1856139" y="176386"/>
                  </a:lnTo>
                  <a:cubicBezTo>
                    <a:pt x="1856139" y="178788"/>
                    <a:pt x="1855185" y="181092"/>
                    <a:pt x="1853487" y="182790"/>
                  </a:cubicBezTo>
                  <a:cubicBezTo>
                    <a:pt x="1851788" y="184488"/>
                    <a:pt x="1849485" y="185443"/>
                    <a:pt x="1847083" y="185443"/>
                  </a:cubicBezTo>
                  <a:lnTo>
                    <a:pt x="9056" y="185443"/>
                  </a:lnTo>
                  <a:cubicBezTo>
                    <a:pt x="6654" y="185443"/>
                    <a:pt x="4351" y="184488"/>
                    <a:pt x="2653" y="182790"/>
                  </a:cubicBezTo>
                  <a:cubicBezTo>
                    <a:pt x="954" y="181092"/>
                    <a:pt x="0" y="178788"/>
                    <a:pt x="0" y="176386"/>
                  </a:cubicBezTo>
                  <a:lnTo>
                    <a:pt x="0" y="9056"/>
                  </a:lnTo>
                  <a:cubicBezTo>
                    <a:pt x="0" y="6654"/>
                    <a:pt x="954" y="4351"/>
                    <a:pt x="2653" y="2653"/>
                  </a:cubicBezTo>
                  <a:cubicBezTo>
                    <a:pt x="4351" y="954"/>
                    <a:pt x="6654" y="0"/>
                    <a:pt x="9056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856139" cy="214018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1960"/>
                </a:lnSpc>
              </a:pPr>
              <a:r>
                <a:rPr lang="en-US" sz="14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Conseils aux parents de la part de l'équipe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324113" y="9483492"/>
            <a:ext cx="6350870" cy="219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884"/>
              </a:lnSpc>
              <a:buFont typeface="Arial"/>
              <a:buChar char="•"/>
            </a:pPr>
            <a:r>
              <a:rPr lang="en-US" sz="1200" spc="-45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Ajoutez ici les recommandations de vos pairs :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3904118" y="4046485"/>
            <a:ext cx="2612082" cy="613772"/>
            <a:chOff x="0" y="0"/>
            <a:chExt cx="945253" cy="22211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45253" cy="222110"/>
            </a:xfrm>
            <a:custGeom>
              <a:avLst/>
              <a:gdLst/>
              <a:ahLst/>
              <a:cxnLst/>
              <a:rect l="l" t="t" r="r" b="b"/>
              <a:pathLst>
                <a:path w="945253" h="222110">
                  <a:moveTo>
                    <a:pt x="17783" y="0"/>
                  </a:moveTo>
                  <a:lnTo>
                    <a:pt x="927470" y="0"/>
                  </a:lnTo>
                  <a:cubicBezTo>
                    <a:pt x="932186" y="0"/>
                    <a:pt x="936709" y="1874"/>
                    <a:pt x="940044" y="5209"/>
                  </a:cubicBezTo>
                  <a:cubicBezTo>
                    <a:pt x="943379" y="8544"/>
                    <a:pt x="945253" y="13067"/>
                    <a:pt x="945253" y="17783"/>
                  </a:cubicBezTo>
                  <a:lnTo>
                    <a:pt x="945253" y="204327"/>
                  </a:lnTo>
                  <a:cubicBezTo>
                    <a:pt x="945253" y="214148"/>
                    <a:pt x="937291" y="222110"/>
                    <a:pt x="927470" y="222110"/>
                  </a:cubicBezTo>
                  <a:lnTo>
                    <a:pt x="17783" y="222110"/>
                  </a:lnTo>
                  <a:cubicBezTo>
                    <a:pt x="13067" y="222110"/>
                    <a:pt x="8544" y="220237"/>
                    <a:pt x="5209" y="216901"/>
                  </a:cubicBezTo>
                  <a:cubicBezTo>
                    <a:pt x="1874" y="213566"/>
                    <a:pt x="0" y="209043"/>
                    <a:pt x="0" y="204327"/>
                  </a:cubicBezTo>
                  <a:lnTo>
                    <a:pt x="0" y="17783"/>
                  </a:lnTo>
                  <a:cubicBezTo>
                    <a:pt x="0" y="7962"/>
                    <a:pt x="7962" y="0"/>
                    <a:pt x="17783" y="0"/>
                  </a:cubicBezTo>
                  <a:close/>
                </a:path>
              </a:pathLst>
            </a:custGeom>
            <a:solidFill>
              <a:srgbClr val="68BFBD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945253" cy="250685"/>
            </a:xfrm>
            <a:prstGeom prst="rect">
              <a:avLst/>
            </a:prstGeom>
          </p:spPr>
          <p:txBody>
            <a:bodyPr lIns="50309" tIns="50309" rIns="50309" bIns="50309" rtlCol="0" anchor="ctr"/>
            <a:lstStyle/>
            <a:p>
              <a:pPr marL="0" lvl="0" indent="0" algn="l">
                <a:lnSpc>
                  <a:spcPts val="1960"/>
                </a:lnSpc>
              </a:pPr>
              <a:r>
                <a:rPr lang="en-US" sz="1400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Loisirs et temps libre pour les familles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265998" y="1061461"/>
            <a:ext cx="7180404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00"/>
              </a:lnSpc>
              <a:spcBef>
                <a:spcPct val="0"/>
              </a:spcBef>
            </a:pPr>
            <a:r>
              <a:rPr lang="en-US" sz="1100" i="1" spc="-4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Remplissez les sections correspondant à votre région. Sources officielles en gras ; conseils de pairs dans les encadrés de notes.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21616" y="599390"/>
            <a:ext cx="7108501" cy="406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81"/>
              </a:lnSpc>
            </a:pPr>
            <a:r>
              <a:rPr lang="en-US" sz="2524" b="1" spc="-176">
                <a:solidFill>
                  <a:srgbClr val="4646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Guide de garde d'enfants et de soutien aux familles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82615" y="2107217"/>
            <a:ext cx="7194770" cy="3004204"/>
            <a:chOff x="0" y="0"/>
            <a:chExt cx="9593027" cy="4005605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3844935"/>
              <a:chOff x="0" y="0"/>
              <a:chExt cx="2518331" cy="10334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1033453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1033453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992689"/>
                    </a:lnTo>
                    <a:cubicBezTo>
                      <a:pt x="2518331" y="1015203"/>
                      <a:pt x="2500080" y="1033453"/>
                      <a:pt x="2477567" y="1033453"/>
                    </a:cubicBezTo>
                    <a:lnTo>
                      <a:pt x="40764" y="1033453"/>
                    </a:lnTo>
                    <a:cubicBezTo>
                      <a:pt x="18251" y="1033453"/>
                      <a:pt x="0" y="1015203"/>
                      <a:pt x="0" y="992689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10620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92243"/>
              <a:ext cx="8239796" cy="313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Soutien à la communication et aux langues</a:t>
              </a:r>
            </a:p>
            <a:p>
              <a:pPr marL="0" lvl="0" indent="0" algn="l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Langue de travail préférée (le cas échéant) :_______________________________________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Pensez-vous avoir besoin d'un soutien linguistique au début ?</a:t>
              </a:r>
            </a:p>
            <a:p>
              <a:pPr marL="0" lvl="0" indent="0" algn="just">
                <a:lnSpc>
                  <a:spcPts val="1679"/>
                </a:lnSpc>
                <a:spcBef>
                  <a:spcPct val="0"/>
                </a:spcBef>
              </a:pPr>
              <a:endPara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Si oui, veuillez expliquer 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877290" y="2002803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2" y="0"/>
                  </a:lnTo>
                  <a:lnTo>
                    <a:pt x="317622" y="317622"/>
                  </a:lnTo>
                  <a:lnTo>
                    <a:pt x="0" y="3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469201" y="1907553"/>
              <a:ext cx="1684428" cy="392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735"/>
                </a:lnSpc>
                <a:spcBef>
                  <a:spcPct val="0"/>
                </a:spcBef>
              </a:pPr>
              <a:r>
                <a:rPr lang="en-US" sz="1494" spc="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396529" y="1907553"/>
              <a:ext cx="1319208" cy="392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735"/>
                </a:lnSpc>
                <a:spcBef>
                  <a:spcPct val="0"/>
                </a:spcBef>
              </a:pPr>
              <a:r>
                <a:rPr lang="en-US" sz="1494" spc="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Pas sûr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48686" y="1907553"/>
              <a:ext cx="1877616" cy="392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735"/>
                </a:lnSpc>
                <a:spcBef>
                  <a:spcPct val="0"/>
                </a:spcBef>
              </a:pPr>
              <a:r>
                <a:rPr lang="en-US" sz="1494" spc="8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Oui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3931173" y="2002803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2"/>
                  </a:lnTo>
                  <a:lnTo>
                    <a:pt x="0" y="3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985056" y="2002803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2"/>
                  </a:lnTo>
                  <a:lnTo>
                    <a:pt x="0" y="317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2615" y="5346000"/>
            <a:ext cx="7194770" cy="3526748"/>
            <a:chOff x="0" y="0"/>
            <a:chExt cx="9593027" cy="4702331"/>
          </a:xfrm>
        </p:grpSpPr>
        <p:grpSp>
          <p:nvGrpSpPr>
            <p:cNvPr id="23" name="Group 23"/>
            <p:cNvGrpSpPr/>
            <p:nvPr/>
          </p:nvGrpSpPr>
          <p:grpSpPr>
            <a:xfrm>
              <a:off x="223646" y="160671"/>
              <a:ext cx="9369381" cy="4541661"/>
              <a:chOff x="0" y="0"/>
              <a:chExt cx="2518331" cy="122072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518331" cy="1220722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1220722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1179957"/>
                    </a:lnTo>
                    <a:cubicBezTo>
                      <a:pt x="2518331" y="1202471"/>
                      <a:pt x="2500080" y="1220722"/>
                      <a:pt x="2477567" y="1220722"/>
                    </a:cubicBezTo>
                    <a:lnTo>
                      <a:pt x="40764" y="1220722"/>
                    </a:lnTo>
                    <a:cubicBezTo>
                      <a:pt x="29953" y="1220722"/>
                      <a:pt x="19584" y="1216427"/>
                      <a:pt x="11940" y="1208782"/>
                    </a:cubicBezTo>
                    <a:cubicBezTo>
                      <a:pt x="4295" y="1201137"/>
                      <a:pt x="0" y="1190769"/>
                      <a:pt x="0" y="1179957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2518331" cy="12492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788438" y="304690"/>
              <a:ext cx="8239796" cy="3638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60"/>
                </a:lnSpc>
              </a:pPr>
              <a:r>
                <a:rPr lang="en-US" sz="1400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Besoins pratiques 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Avez-vous des besoins liés aux :</a:t>
              </a:r>
            </a:p>
            <a:p>
              <a:pPr marL="302261" lvl="1" indent="-151130" algn="l">
                <a:lnSpc>
                  <a:spcPts val="3346"/>
                </a:lnSpc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Horaires de travail ? ☐ Oui ☐ Non</a:t>
              </a:r>
            </a:p>
            <a:p>
              <a:pPr marL="302261" lvl="1" indent="-151130" algn="l">
                <a:lnSpc>
                  <a:spcPts val="3346"/>
                </a:lnSpc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Transport ou trajets domicile-travail ? ☐ Oui ☐ Non</a:t>
              </a:r>
            </a:p>
            <a:p>
              <a:pPr marL="302261" lvl="1" indent="-151130" algn="l">
                <a:lnSpc>
                  <a:spcPts val="3346"/>
                </a:lnSpc>
                <a:buFont typeface="Arial"/>
                <a:buChar char="•"/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Garde d'enfants ou responsabilités familiales ? ☐ Oui ☐ Non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Si oui, veuillez expliquer :</a:t>
              </a:r>
            </a:p>
            <a:p>
              <a:pPr marL="0" lvl="0" indent="0"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i="1">
                  <a:solidFill>
                    <a:srgbClr val="464646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60289" y="1566307"/>
            <a:ext cx="7039421" cy="26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14"/>
              </a:lnSpc>
              <a:spcBef>
                <a:spcPct val="0"/>
              </a:spcBef>
            </a:pPr>
            <a:r>
              <a:rPr lang="en-US" sz="796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Strictement confidentiel. Utilisé uniquement pour préparer le soutien approprié. Enregistré conformément aux exigences en matière de protection des données. Toutes les questions sont facultatives.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6733" y="1009758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Section B – Confidentiel · Réservé aux RH et aux responsables · Page 1 sur 2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-539863" y="603370"/>
            <a:ext cx="9906840" cy="848747"/>
            <a:chOff x="0" y="-70875"/>
            <a:chExt cx="13209120" cy="1131663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-70875"/>
              <a:ext cx="13209120" cy="1131663"/>
              <a:chOff x="0" y="-19050"/>
              <a:chExt cx="3550388" cy="30417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93474" y="0"/>
                <a:ext cx="2708080" cy="285122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85122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6207"/>
                    </a:lnTo>
                    <a:cubicBezTo>
                      <a:pt x="3550388" y="263876"/>
                      <a:pt x="3547341" y="271231"/>
                      <a:pt x="3541919" y="276653"/>
                    </a:cubicBezTo>
                    <a:cubicBezTo>
                      <a:pt x="3536496" y="282076"/>
                      <a:pt x="3529142" y="285122"/>
                      <a:pt x="3521473" y="285122"/>
                    </a:cubicBezTo>
                    <a:lnTo>
                      <a:pt x="28914" y="285122"/>
                    </a:lnTo>
                    <a:cubicBezTo>
                      <a:pt x="12945" y="285122"/>
                      <a:pt x="0" y="272176"/>
                      <a:pt x="0" y="256207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8B75A7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3550388" cy="304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910911" y="302741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SECTION B – CONFIDENTIEL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Partageable</a:t>
                </a:r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5478379" y="856730"/>
            <a:ext cx="1985003" cy="487471"/>
            <a:chOff x="0" y="0"/>
            <a:chExt cx="711380" cy="10670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11380" cy="106703"/>
            </a:xfrm>
            <a:custGeom>
              <a:avLst/>
              <a:gdLst/>
              <a:ahLst/>
              <a:cxnLst/>
              <a:rect l="l" t="t" r="r" b="b"/>
              <a:pathLst>
                <a:path w="711380" h="106703">
                  <a:moveTo>
                    <a:pt x="53352" y="0"/>
                  </a:moveTo>
                  <a:lnTo>
                    <a:pt x="658029" y="0"/>
                  </a:lnTo>
                  <a:cubicBezTo>
                    <a:pt x="672178" y="0"/>
                    <a:pt x="685749" y="5621"/>
                    <a:pt x="695754" y="15626"/>
                  </a:cubicBezTo>
                  <a:cubicBezTo>
                    <a:pt x="705759" y="25632"/>
                    <a:pt x="711380" y="39202"/>
                    <a:pt x="711380" y="53352"/>
                  </a:cubicBezTo>
                  <a:lnTo>
                    <a:pt x="711380" y="53352"/>
                  </a:lnTo>
                  <a:cubicBezTo>
                    <a:pt x="711380" y="82817"/>
                    <a:pt x="687494" y="106703"/>
                    <a:pt x="658029" y="106703"/>
                  </a:cubicBezTo>
                  <a:lnTo>
                    <a:pt x="53352" y="106703"/>
                  </a:lnTo>
                  <a:cubicBezTo>
                    <a:pt x="39202" y="106703"/>
                    <a:pt x="25632" y="101082"/>
                    <a:pt x="15626" y="91077"/>
                  </a:cubicBezTo>
                  <a:cubicBezTo>
                    <a:pt x="5621" y="81072"/>
                    <a:pt x="0" y="67501"/>
                    <a:pt x="0" y="53352"/>
                  </a:cubicBezTo>
                  <a:lnTo>
                    <a:pt x="0" y="53352"/>
                  </a:lnTo>
                  <a:cubicBezTo>
                    <a:pt x="0" y="39202"/>
                    <a:pt x="5621" y="25632"/>
                    <a:pt x="15626" y="15626"/>
                  </a:cubicBezTo>
                  <a:cubicBezTo>
                    <a:pt x="25632" y="5621"/>
                    <a:pt x="39202" y="0"/>
                    <a:pt x="5335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9525"/>
              <a:ext cx="711380" cy="11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476"/>
                </a:lnSpc>
              </a:pPr>
              <a:r>
                <a:rPr lang="en-US" sz="105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RH / </a:t>
              </a:r>
              <a:r>
                <a:rPr lang="en-US" sz="105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Responsable</a:t>
              </a:r>
              <a:r>
                <a:rPr lang="en-US" sz="1054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54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uniquement</a:t>
              </a:r>
              <a:endParaRPr lang="en-US" sz="1054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4" name="Freeform 2">
            <a:extLst>
              <a:ext uri="{FF2B5EF4-FFF2-40B4-BE49-F238E27FC236}">
                <a16:creationId xmlns:a16="http://schemas.microsoft.com/office/drawing/2014/main" id="{168AD907-99DE-64F4-8698-359BF575AAE6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 dirty="0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E9DF1C60-7EC4-3DCD-AA11-D2A81E955341}"/>
              </a:ext>
            </a:extLst>
          </p:cNvPr>
          <p:cNvSpPr/>
          <p:nvPr/>
        </p:nvSpPr>
        <p:spPr>
          <a:xfrm>
            <a:off x="2902269" y="-18750"/>
            <a:ext cx="3024000" cy="62465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56802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6" name="Group 4">
            <a:extLst>
              <a:ext uri="{FF2B5EF4-FFF2-40B4-BE49-F238E27FC236}">
                <a16:creationId xmlns:a16="http://schemas.microsoft.com/office/drawing/2014/main" id="{58CB1390-0F21-FCB3-045A-D3C2EA4E5053}"/>
              </a:ext>
            </a:extLst>
          </p:cNvPr>
          <p:cNvGrpSpPr/>
          <p:nvPr/>
        </p:nvGrpSpPr>
        <p:grpSpPr>
          <a:xfrm flipV="1">
            <a:off x="-1" y="10475607"/>
            <a:ext cx="6897157" cy="45719"/>
            <a:chOff x="0" y="0"/>
            <a:chExt cx="2709333" cy="26991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4DB16CB2-DBA1-ED7E-BADA-98C92F94C1E8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48" name="TextBox 6">
              <a:extLst>
                <a:ext uri="{FF2B5EF4-FFF2-40B4-BE49-F238E27FC236}">
                  <a16:creationId xmlns:a16="http://schemas.microsoft.com/office/drawing/2014/main" id="{2A99AC9F-1119-925E-041D-BB001670FB06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90091" y="4375130"/>
            <a:ext cx="7194770" cy="2013604"/>
            <a:chOff x="0" y="0"/>
            <a:chExt cx="9593027" cy="2684805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2524135"/>
              <a:chOff x="0" y="0"/>
              <a:chExt cx="2518331" cy="67844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678445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78445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637681"/>
                    </a:lnTo>
                    <a:cubicBezTo>
                      <a:pt x="2518331" y="660194"/>
                      <a:pt x="2500080" y="678445"/>
                      <a:pt x="2477567" y="678445"/>
                    </a:cubicBezTo>
                    <a:lnTo>
                      <a:pt x="40764" y="678445"/>
                    </a:lnTo>
                    <a:cubicBezTo>
                      <a:pt x="29953" y="678445"/>
                      <a:pt x="19584" y="674150"/>
                      <a:pt x="11940" y="666505"/>
                    </a:cubicBezTo>
                    <a:cubicBezTo>
                      <a:pt x="4295" y="658860"/>
                      <a:pt x="0" y="648492"/>
                      <a:pt x="0" y="637681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E6DBF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7070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92243"/>
              <a:ext cx="8239796" cy="191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Soutien durant les premières semaines 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Y a-t-il quelque chose qui pourrait vous aider à vous sentir plus à l'aise ou plus soutenu(e) lorsque vous commencerez à travailler 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0091" y="6502374"/>
            <a:ext cx="7194770" cy="1881146"/>
            <a:chOff x="0" y="0"/>
            <a:chExt cx="9593027" cy="2508195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347524"/>
              <a:chOff x="0" y="0"/>
              <a:chExt cx="2518331" cy="6309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630975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30975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90211"/>
                    </a:lnTo>
                    <a:cubicBezTo>
                      <a:pt x="2518331" y="612724"/>
                      <a:pt x="2500080" y="630975"/>
                      <a:pt x="2477567" y="630975"/>
                    </a:cubicBezTo>
                    <a:lnTo>
                      <a:pt x="40764" y="630975"/>
                    </a:lnTo>
                    <a:cubicBezTo>
                      <a:pt x="29953" y="630975"/>
                      <a:pt x="19584" y="626680"/>
                      <a:pt x="11940" y="619035"/>
                    </a:cubicBezTo>
                    <a:cubicBezTo>
                      <a:pt x="4295" y="611390"/>
                      <a:pt x="0" y="601022"/>
                      <a:pt x="0" y="590211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59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788438" y="304690"/>
              <a:ext cx="8239796" cy="191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Commentaires supplémentaires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Souhaiteriez-vous partager autre chose en privé avec les RH ou votre responsable ?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016"/>
              <a:ext cx="564328" cy="307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539863" y="603370"/>
            <a:ext cx="9906840" cy="848747"/>
            <a:chOff x="0" y="-70875"/>
            <a:chExt cx="13209120" cy="1131663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-70875"/>
              <a:ext cx="13209120" cy="1131663"/>
              <a:chOff x="0" y="-19050"/>
              <a:chExt cx="3550388" cy="30417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93474" y="0"/>
                <a:ext cx="2708080" cy="285122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285122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256207"/>
                    </a:lnTo>
                    <a:cubicBezTo>
                      <a:pt x="3550388" y="263876"/>
                      <a:pt x="3547341" y="271231"/>
                      <a:pt x="3541919" y="276653"/>
                    </a:cubicBezTo>
                    <a:cubicBezTo>
                      <a:pt x="3536496" y="282076"/>
                      <a:pt x="3529142" y="285122"/>
                      <a:pt x="3521473" y="285122"/>
                    </a:cubicBezTo>
                    <a:lnTo>
                      <a:pt x="28914" y="285122"/>
                    </a:lnTo>
                    <a:cubicBezTo>
                      <a:pt x="12945" y="285122"/>
                      <a:pt x="0" y="272176"/>
                      <a:pt x="0" y="256207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8B75A7"/>
              </a:solidFill>
              <a:ln w="38100" cap="rnd">
                <a:solidFill>
                  <a:srgbClr val="E6DBF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 dirty="0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3550388" cy="304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910911" y="302741"/>
              <a:ext cx="669329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SECTION B – CONFIDENTIEL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8918280" y="266941"/>
              <a:ext cx="1747075" cy="505941"/>
              <a:chOff x="0" y="0"/>
              <a:chExt cx="469584" cy="13598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69584" cy="135988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35988">
                    <a:moveTo>
                      <a:pt x="67994" y="0"/>
                    </a:moveTo>
                    <a:lnTo>
                      <a:pt x="401590" y="0"/>
                    </a:lnTo>
                    <a:cubicBezTo>
                      <a:pt x="439142" y="0"/>
                      <a:pt x="469584" y="30442"/>
                      <a:pt x="469584" y="67994"/>
                    </a:cubicBezTo>
                    <a:lnTo>
                      <a:pt x="469584" y="67994"/>
                    </a:lnTo>
                    <a:cubicBezTo>
                      <a:pt x="469584" y="86027"/>
                      <a:pt x="462420" y="103322"/>
                      <a:pt x="449669" y="116073"/>
                    </a:cubicBezTo>
                    <a:cubicBezTo>
                      <a:pt x="436918" y="128825"/>
                      <a:pt x="419623" y="135988"/>
                      <a:pt x="401590" y="135988"/>
                    </a:cubicBezTo>
                    <a:lnTo>
                      <a:pt x="67994" y="135988"/>
                    </a:lnTo>
                    <a:cubicBezTo>
                      <a:pt x="49961" y="135988"/>
                      <a:pt x="32666" y="128825"/>
                      <a:pt x="19915" y="116073"/>
                    </a:cubicBezTo>
                    <a:cubicBezTo>
                      <a:pt x="7164" y="103322"/>
                      <a:pt x="0" y="86027"/>
                      <a:pt x="0" y="67994"/>
                    </a:cubicBezTo>
                    <a:lnTo>
                      <a:pt x="0" y="67994"/>
                    </a:lnTo>
                    <a:cubicBezTo>
                      <a:pt x="0" y="49961"/>
                      <a:pt x="7164" y="32666"/>
                      <a:pt x="19915" y="19915"/>
                    </a:cubicBezTo>
                    <a:cubicBezTo>
                      <a:pt x="32666" y="7164"/>
                      <a:pt x="49961" y="0"/>
                      <a:pt x="67994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469584" cy="1550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Partageable</a:t>
                </a:r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5478379" y="856731"/>
            <a:ext cx="1985003" cy="501676"/>
            <a:chOff x="0" y="0"/>
            <a:chExt cx="711380" cy="10670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11380" cy="106703"/>
            </a:xfrm>
            <a:custGeom>
              <a:avLst/>
              <a:gdLst/>
              <a:ahLst/>
              <a:cxnLst/>
              <a:rect l="l" t="t" r="r" b="b"/>
              <a:pathLst>
                <a:path w="711380" h="106703">
                  <a:moveTo>
                    <a:pt x="53352" y="0"/>
                  </a:moveTo>
                  <a:lnTo>
                    <a:pt x="658029" y="0"/>
                  </a:lnTo>
                  <a:cubicBezTo>
                    <a:pt x="672178" y="0"/>
                    <a:pt x="685749" y="5621"/>
                    <a:pt x="695754" y="15626"/>
                  </a:cubicBezTo>
                  <a:cubicBezTo>
                    <a:pt x="705759" y="25632"/>
                    <a:pt x="711380" y="39202"/>
                    <a:pt x="711380" y="53352"/>
                  </a:cubicBezTo>
                  <a:lnTo>
                    <a:pt x="711380" y="53352"/>
                  </a:lnTo>
                  <a:cubicBezTo>
                    <a:pt x="711380" y="82817"/>
                    <a:pt x="687494" y="106703"/>
                    <a:pt x="658029" y="106703"/>
                  </a:cubicBezTo>
                  <a:lnTo>
                    <a:pt x="53352" y="106703"/>
                  </a:lnTo>
                  <a:cubicBezTo>
                    <a:pt x="39202" y="106703"/>
                    <a:pt x="25632" y="101082"/>
                    <a:pt x="15626" y="91077"/>
                  </a:cubicBezTo>
                  <a:cubicBezTo>
                    <a:pt x="5621" y="81072"/>
                    <a:pt x="0" y="67501"/>
                    <a:pt x="0" y="53352"/>
                  </a:cubicBezTo>
                  <a:lnTo>
                    <a:pt x="0" y="53352"/>
                  </a:lnTo>
                  <a:cubicBezTo>
                    <a:pt x="0" y="39202"/>
                    <a:pt x="5621" y="25632"/>
                    <a:pt x="15626" y="15626"/>
                  </a:cubicBezTo>
                  <a:cubicBezTo>
                    <a:pt x="25632" y="5621"/>
                    <a:pt x="39202" y="0"/>
                    <a:pt x="5335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Y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9525"/>
              <a:ext cx="711380" cy="116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481"/>
                </a:lnSpc>
              </a:pPr>
              <a:r>
                <a:rPr lang="en-US" sz="105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RH / </a:t>
              </a:r>
              <a:r>
                <a:rPr lang="en-US" sz="105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Responsable</a:t>
              </a:r>
              <a:r>
                <a:rPr lang="en-US" sz="1057" dirty="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057" dirty="0" err="1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uniquement</a:t>
              </a:r>
              <a:endParaRPr lang="en-US" sz="1057" dirty="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05950" y="8563952"/>
            <a:ext cx="6563051" cy="1392742"/>
            <a:chOff x="0" y="0"/>
            <a:chExt cx="8750735" cy="185698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435317" cy="1856989"/>
              <a:chOff x="0" y="0"/>
              <a:chExt cx="279799" cy="1193574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79799" cy="1193574"/>
              </a:xfrm>
              <a:custGeom>
                <a:avLst/>
                <a:gdLst/>
                <a:ahLst/>
                <a:cxnLst/>
                <a:rect l="l" t="t" r="r" b="b"/>
                <a:pathLst>
                  <a:path w="279799" h="1193574">
                    <a:moveTo>
                      <a:pt x="0" y="0"/>
                    </a:moveTo>
                    <a:lnTo>
                      <a:pt x="279799" y="0"/>
                    </a:lnTo>
                    <a:lnTo>
                      <a:pt x="279799" y="1193574"/>
                    </a:lnTo>
                    <a:lnTo>
                      <a:pt x="0" y="119357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3DE1">
                      <a:alpha val="31000"/>
                    </a:srgbClr>
                  </a:gs>
                  <a:gs pos="100000">
                    <a:srgbClr val="FE8F28">
                      <a:alpha val="31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19050"/>
                <a:ext cx="279799" cy="11745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289090" y="0"/>
              <a:ext cx="8461645" cy="1856989"/>
              <a:chOff x="0" y="0"/>
              <a:chExt cx="5438696" cy="11935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438696" cy="1193574"/>
              </a:xfrm>
              <a:custGeom>
                <a:avLst/>
                <a:gdLst/>
                <a:ahLst/>
                <a:cxnLst/>
                <a:rect l="l" t="t" r="r" b="b"/>
                <a:pathLst>
                  <a:path w="5438696" h="1193574">
                    <a:moveTo>
                      <a:pt x="0" y="0"/>
                    </a:moveTo>
                    <a:lnTo>
                      <a:pt x="5438696" y="0"/>
                    </a:lnTo>
                    <a:lnTo>
                      <a:pt x="5438696" y="1193574"/>
                    </a:lnTo>
                    <a:lnTo>
                      <a:pt x="0" y="119357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BFABD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19050"/>
                <a:ext cx="5438696" cy="11745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15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603556" y="161760"/>
              <a:ext cx="8070754" cy="1364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847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Merci</a:t>
              </a:r>
            </a:p>
            <a:p>
              <a:pPr algn="l">
                <a:lnSpc>
                  <a:spcPts val="1584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Merci d'avoir pris le temps de remplir ce questionnaire. Vos réponses seront traitées avec respect et confidentialité et utilisées uniquement pour faciliter votre intégration.</a:t>
              </a:r>
            </a:p>
            <a:p>
              <a:pPr marL="0" lvl="0" indent="0" algn="just">
                <a:lnSpc>
                  <a:spcPts val="1584"/>
                </a:lnSpc>
              </a:pPr>
              <a:endParaRPr lang="en-US" sz="1200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584"/>
                </a:lnSpc>
              </a:pPr>
              <a:r>
                <a:rPr lang="en-US" sz="1200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Des questions ? Contactez-nous : 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0091" y="2000236"/>
            <a:ext cx="7194770" cy="2261254"/>
            <a:chOff x="0" y="0"/>
            <a:chExt cx="9593027" cy="3015005"/>
          </a:xfrm>
        </p:grpSpPr>
        <p:grpSp>
          <p:nvGrpSpPr>
            <p:cNvPr id="45" name="Group 45"/>
            <p:cNvGrpSpPr/>
            <p:nvPr/>
          </p:nvGrpSpPr>
          <p:grpSpPr>
            <a:xfrm>
              <a:off x="223646" y="160671"/>
              <a:ext cx="9369381" cy="2854335"/>
              <a:chOff x="0" y="0"/>
              <a:chExt cx="2518331" cy="767197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518331" cy="76719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767197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726433"/>
                    </a:lnTo>
                    <a:cubicBezTo>
                      <a:pt x="2518331" y="748946"/>
                      <a:pt x="2500080" y="767197"/>
                      <a:pt x="2477567" y="767197"/>
                    </a:cubicBezTo>
                    <a:lnTo>
                      <a:pt x="40764" y="767197"/>
                    </a:lnTo>
                    <a:cubicBezTo>
                      <a:pt x="29953" y="767197"/>
                      <a:pt x="19584" y="762902"/>
                      <a:pt x="11940" y="755257"/>
                    </a:cubicBezTo>
                    <a:cubicBezTo>
                      <a:pt x="4295" y="747613"/>
                      <a:pt x="0" y="737244"/>
                      <a:pt x="0" y="726433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46464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2518331" cy="7957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666529" y="392243"/>
              <a:ext cx="8687510" cy="2190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Santé, accessibilité et bien-être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Avez-vous des besoins particuliers en matière de santé, d'accessibilité ou de bien-être dont nous devrions être informés afin de pouvoir vous soutenir au travail ?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☐ Oui ☐ Non, 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 u="none" strike="noStrike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Si oui, veuillez expliquer 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 u="none" strike="noStrike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_________________________________________________________________________________________________________________________________________________________________________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B75A7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51101" y="18924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  <a:spcBef>
                  <a:spcPct val="0"/>
                </a:spcBef>
              </a:pPr>
              <a:r>
                <a:rPr lang="en-US" sz="1660" b="1" u="none" strike="noStrike" spc="-11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260289" y="1512816"/>
            <a:ext cx="7039421" cy="26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14"/>
              </a:lnSpc>
              <a:spcBef>
                <a:spcPct val="0"/>
              </a:spcBef>
            </a:pPr>
            <a:r>
              <a:rPr lang="en-US" sz="796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Strictement confidentiel. Utilisé uniquement pour préparer le soutien approprié. Enregistré conformément aux exigences en matière de protection des données. Toutes les questions sont facultatives.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96733" y="1009758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Section B – Confidentiel · Réservé aux RH et aux responsables · Page 2 sur 2</a:t>
            </a:r>
          </a:p>
        </p:txBody>
      </p:sp>
      <p:sp>
        <p:nvSpPr>
          <p:cNvPr id="55" name="Freeform 2">
            <a:extLst>
              <a:ext uri="{FF2B5EF4-FFF2-40B4-BE49-F238E27FC236}">
                <a16:creationId xmlns:a16="http://schemas.microsoft.com/office/drawing/2014/main" id="{C4D1A659-F92F-ADAB-1BFC-E1A42CAD1745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 dirty="0"/>
          </a:p>
        </p:txBody>
      </p:sp>
      <p:sp>
        <p:nvSpPr>
          <p:cNvPr id="56" name="Freeform 3">
            <a:extLst>
              <a:ext uri="{FF2B5EF4-FFF2-40B4-BE49-F238E27FC236}">
                <a16:creationId xmlns:a16="http://schemas.microsoft.com/office/drawing/2014/main" id="{F694E217-7F87-FEA7-2B06-FBF83888D091}"/>
              </a:ext>
            </a:extLst>
          </p:cNvPr>
          <p:cNvSpPr/>
          <p:nvPr/>
        </p:nvSpPr>
        <p:spPr>
          <a:xfrm>
            <a:off x="2902269" y="-18750"/>
            <a:ext cx="3024000" cy="62465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6802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7" name="Group 4">
            <a:extLst>
              <a:ext uri="{FF2B5EF4-FFF2-40B4-BE49-F238E27FC236}">
                <a16:creationId xmlns:a16="http://schemas.microsoft.com/office/drawing/2014/main" id="{EB6945F9-61E6-B803-D98E-FBC7808CBE7E}"/>
              </a:ext>
            </a:extLst>
          </p:cNvPr>
          <p:cNvGrpSpPr/>
          <p:nvPr/>
        </p:nvGrpSpPr>
        <p:grpSpPr>
          <a:xfrm flipV="1">
            <a:off x="-1" y="10475607"/>
            <a:ext cx="6897157" cy="45719"/>
            <a:chOff x="0" y="0"/>
            <a:chExt cx="2709333" cy="26991"/>
          </a:xfrm>
        </p:grpSpPr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4B5822E3-02DA-82B6-5152-6EFEFB6DF159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9" name="TextBox 6">
              <a:extLst>
                <a:ext uri="{FF2B5EF4-FFF2-40B4-BE49-F238E27FC236}">
                  <a16:creationId xmlns:a16="http://schemas.microsoft.com/office/drawing/2014/main" id="{A534403F-3197-6C30-ED27-98014AF0CEEF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1993D-9253-C1D2-1FB1-73B072E95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E019F74-D5E3-8151-6DB8-C1073D374371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B69274C-3C1D-6EEB-1A62-CA23265C5D6A}"/>
              </a:ext>
            </a:extLst>
          </p:cNvPr>
          <p:cNvSpPr/>
          <p:nvPr/>
        </p:nvSpPr>
        <p:spPr>
          <a:xfrm>
            <a:off x="2902269" y="0"/>
            <a:ext cx="3024003" cy="605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214B222-689B-E81F-6B88-73AA647F4AAE}"/>
              </a:ext>
            </a:extLst>
          </p:cNvPr>
          <p:cNvSpPr txBox="1"/>
          <p:nvPr/>
        </p:nvSpPr>
        <p:spPr>
          <a:xfrm>
            <a:off x="0" y="2527300"/>
            <a:ext cx="7556500" cy="11331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92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1" i="0" u="none" strike="noStrike" kern="1200" cap="none" baseline="0" dirty="0" err="1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Activité</a:t>
            </a:r>
            <a:r>
              <a:rPr lang="en-CY" sz="7500" b="1" i="0" u="none" strike="noStrike" kern="1200" cap="none" baseline="0" dirty="0">
                <a:solidFill>
                  <a:srgbClr val="FAC175"/>
                </a:solidFill>
                <a:uFillTx/>
                <a:latin typeface="Open Sans Bold"/>
                <a:ea typeface="Open Sans Bold"/>
                <a:cs typeface="Open Sans Bold"/>
              </a:rPr>
              <a:t> 2</a:t>
            </a:r>
            <a:endParaRPr lang="en-US" sz="7500" b="1" i="0" u="none" strike="noStrike" kern="1200" cap="none" baseline="0" dirty="0">
              <a:solidFill>
                <a:srgbClr val="FAC175"/>
              </a:solidFill>
              <a:uFillTx/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F421B715-B443-E91C-F9EB-0AFE33D7D18C}"/>
              </a:ext>
            </a:extLst>
          </p:cNvPr>
          <p:cNvSpPr/>
          <p:nvPr/>
        </p:nvSpPr>
        <p:spPr>
          <a:xfrm>
            <a:off x="1699723" y="0"/>
            <a:ext cx="3024003" cy="569908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A015D5F7-ABB5-D79D-3412-50858ECCDBFB}"/>
              </a:ext>
            </a:extLst>
          </p:cNvPr>
          <p:cNvSpPr/>
          <p:nvPr/>
        </p:nvSpPr>
        <p:spPr>
          <a:xfrm>
            <a:off x="2902269" y="-51727"/>
            <a:ext cx="3024003" cy="657636"/>
          </a:xfrm>
          <a:custGeom>
            <a:avLst/>
            <a:gdLst>
              <a:gd name="f0" fmla="val w"/>
              <a:gd name="f1" fmla="val h"/>
              <a:gd name="f2" fmla="val 0"/>
              <a:gd name="f3" fmla="val 3024000"/>
              <a:gd name="f4" fmla="val 1604129"/>
              <a:gd name="f5" fmla="*/ f0 1 3024000"/>
              <a:gd name="f6" fmla="*/ f1 1 1604129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3024000"/>
              <a:gd name="f13" fmla="*/ f10 1 1604129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3024000" h="160412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48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82615" y="2498559"/>
            <a:ext cx="7194770" cy="1629515"/>
            <a:chOff x="0" y="0"/>
            <a:chExt cx="9593027" cy="2172687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2012016"/>
              <a:chOff x="0" y="0"/>
              <a:chExt cx="2518331" cy="54079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540796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40796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00032"/>
                    </a:lnTo>
                    <a:cubicBezTo>
                      <a:pt x="2518331" y="522545"/>
                      <a:pt x="2500080" y="540796"/>
                      <a:pt x="2477567" y="540796"/>
                    </a:cubicBezTo>
                    <a:lnTo>
                      <a:pt x="40764" y="540796"/>
                    </a:lnTo>
                    <a:cubicBezTo>
                      <a:pt x="29953" y="540796"/>
                      <a:pt x="19584" y="536501"/>
                      <a:pt x="11940" y="528856"/>
                    </a:cubicBezTo>
                    <a:cubicBezTo>
                      <a:pt x="4295" y="521212"/>
                      <a:pt x="0" y="510843"/>
                      <a:pt x="0" y="500032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569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92243"/>
              <a:ext cx="8239796" cy="1632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Informations de base 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Une nouvelle collègue rejoindra notre équipe.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 : ___________________________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Rôle : ___________________________ 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Date de début </a:t>
              </a: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 ______________________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2615" y="4264513"/>
            <a:ext cx="7194770" cy="5583751"/>
            <a:chOff x="0" y="0"/>
            <a:chExt cx="9593027" cy="7445002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7284331"/>
              <a:chOff x="0" y="0"/>
              <a:chExt cx="2518331" cy="195790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1957905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1957905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1917141"/>
                    </a:lnTo>
                    <a:cubicBezTo>
                      <a:pt x="2518331" y="1939654"/>
                      <a:pt x="2500080" y="1957905"/>
                      <a:pt x="2477567" y="1957905"/>
                    </a:cubicBezTo>
                    <a:lnTo>
                      <a:pt x="40764" y="1957905"/>
                    </a:lnTo>
                    <a:cubicBezTo>
                      <a:pt x="18251" y="1957905"/>
                      <a:pt x="0" y="1939654"/>
                      <a:pt x="0" y="1917141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19864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66529" y="392243"/>
              <a:ext cx="8239796" cy="6254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À propos de la nouvelle collègue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 i="1">
                  <a:solidFill>
                    <a:srgbClr val="464646"/>
                  </a:solidFill>
                  <a:latin typeface="Open Sans Italics"/>
                  <a:ea typeface="Open Sans Italics"/>
                  <a:cs typeface="Open Sans Italics"/>
                  <a:sym typeface="Open Sans Italics"/>
                </a:rPr>
                <a:t>Sur la base des informations que l'employée a accepté de partager, les informations suivantes proviennent de la section « Apprenons à nous connaître » du questionnaire de pré-arrivée et sont partagées avec le consentement de l'employée afin d'aider l'équipe à se préparer et à établir le contact (n'incluez que les informations que l'employée a accepté de partager, n'ajoutez pas de suppositions ni d'interprétations).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Nom et prononciation préférés 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Formation ou domaine(s) d'études 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Lieux de résidence / expérience internationale 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Langues parlées ou comprises 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Intérêts ou loisirs :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endParaRPr lang="en-US" sz="1399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Méthode privilégiée pour apprendre de nouvelles tâches :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7680455" y="302375"/>
              <a:ext cx="1747075" cy="422656"/>
              <a:chOff x="0" y="0"/>
              <a:chExt cx="469584" cy="11360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69584" cy="113603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13603">
                    <a:moveTo>
                      <a:pt x="56801" y="0"/>
                    </a:moveTo>
                    <a:lnTo>
                      <a:pt x="412783" y="0"/>
                    </a:lnTo>
                    <a:cubicBezTo>
                      <a:pt x="444153" y="0"/>
                      <a:pt x="469584" y="25431"/>
                      <a:pt x="469584" y="56801"/>
                    </a:cubicBezTo>
                    <a:lnTo>
                      <a:pt x="469584" y="56801"/>
                    </a:lnTo>
                    <a:cubicBezTo>
                      <a:pt x="469584" y="71866"/>
                      <a:pt x="463600" y="86314"/>
                      <a:pt x="452947" y="96966"/>
                    </a:cubicBezTo>
                    <a:cubicBezTo>
                      <a:pt x="442295" y="107618"/>
                      <a:pt x="427847" y="113603"/>
                      <a:pt x="412783" y="113603"/>
                    </a:cubicBezTo>
                    <a:lnTo>
                      <a:pt x="56801" y="113603"/>
                    </a:lnTo>
                    <a:cubicBezTo>
                      <a:pt x="41737" y="113603"/>
                      <a:pt x="27289" y="107618"/>
                      <a:pt x="16637" y="96966"/>
                    </a:cubicBezTo>
                    <a:cubicBezTo>
                      <a:pt x="5984" y="86314"/>
                      <a:pt x="0" y="71866"/>
                      <a:pt x="0" y="56801"/>
                    </a:cubicBezTo>
                    <a:lnTo>
                      <a:pt x="0" y="56801"/>
                    </a:lnTo>
                    <a:cubicBezTo>
                      <a:pt x="0" y="41737"/>
                      <a:pt x="5984" y="27289"/>
                      <a:pt x="16637" y="16637"/>
                    </a:cubicBezTo>
                    <a:cubicBezTo>
                      <a:pt x="27289" y="5984"/>
                      <a:pt x="41737" y="0"/>
                      <a:pt x="56801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469584" cy="1421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Facultatif</a:t>
                </a:r>
              </a:p>
            </p:txBody>
          </p:sp>
        </p:grpSp>
      </p:grpSp>
      <p:sp>
        <p:nvSpPr>
          <p:cNvPr id="28" name="TextBox 28"/>
          <p:cNvSpPr txBox="1"/>
          <p:nvPr/>
        </p:nvSpPr>
        <p:spPr>
          <a:xfrm>
            <a:off x="447664" y="1533548"/>
            <a:ext cx="6664672" cy="166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1"/>
              </a:lnSpc>
              <a:spcBef>
                <a:spcPct val="0"/>
              </a:spcBef>
            </a:pPr>
            <a:r>
              <a:rPr lang="en-US" sz="929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Cette section se veut conviviale et informelle. Vous pouvez la partager avec votre équipe pour qu'elle apprenne à vous connaître.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-539151" y="603683"/>
            <a:ext cx="9906840" cy="1255658"/>
            <a:chOff x="0" y="-70875"/>
            <a:chExt cx="13209120" cy="1550725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-70875"/>
              <a:ext cx="13209120" cy="1550725"/>
              <a:chOff x="0" y="-19050"/>
              <a:chExt cx="3550388" cy="41680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93219" y="0"/>
                <a:ext cx="2708080" cy="397759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97759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68844"/>
                    </a:lnTo>
                    <a:cubicBezTo>
                      <a:pt x="3550388" y="384813"/>
                      <a:pt x="3537442" y="397759"/>
                      <a:pt x="3521473" y="397759"/>
                    </a:cubicBezTo>
                    <a:lnTo>
                      <a:pt x="28914" y="397759"/>
                    </a:lnTo>
                    <a:cubicBezTo>
                      <a:pt x="21246" y="397759"/>
                      <a:pt x="13891" y="394712"/>
                      <a:pt x="8469" y="389290"/>
                    </a:cubicBezTo>
                    <a:cubicBezTo>
                      <a:pt x="3046" y="383867"/>
                      <a:pt x="0" y="376513"/>
                      <a:pt x="0" y="368844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3550388" cy="416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910911" y="302741"/>
              <a:ext cx="7680652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Note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d'information</a:t>
              </a: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à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l'équipe</a:t>
              </a: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–  Se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préparer</a:t>
              </a: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à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accueillir</a:t>
              </a: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une</a:t>
              </a:r>
              <a:r>
                <a:rPr lang="en-US" sz="1999" b="1" dirty="0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nouvelle </a:t>
              </a:r>
              <a:r>
                <a:rPr lang="en-US" sz="1999" b="1" dirty="0" err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collègue</a:t>
              </a:r>
              <a:endParaRPr lang="en-US" sz="1999" b="1" dirty="0">
                <a:solidFill>
                  <a:srgbClr val="FFFFFE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8918280" y="266941"/>
              <a:ext cx="1747075" cy="709553"/>
              <a:chOff x="0" y="0"/>
              <a:chExt cx="469584" cy="19071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469584" cy="190716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90716">
                    <a:moveTo>
                      <a:pt x="95358" y="0"/>
                    </a:moveTo>
                    <a:lnTo>
                      <a:pt x="374226" y="0"/>
                    </a:lnTo>
                    <a:cubicBezTo>
                      <a:pt x="426891" y="0"/>
                      <a:pt x="469584" y="42693"/>
                      <a:pt x="469584" y="95358"/>
                    </a:cubicBezTo>
                    <a:lnTo>
                      <a:pt x="469584" y="95358"/>
                    </a:lnTo>
                    <a:cubicBezTo>
                      <a:pt x="469584" y="148023"/>
                      <a:pt x="426891" y="190716"/>
                      <a:pt x="374226" y="190716"/>
                    </a:cubicBezTo>
                    <a:lnTo>
                      <a:pt x="95358" y="190716"/>
                    </a:lnTo>
                    <a:cubicBezTo>
                      <a:pt x="42693" y="190716"/>
                      <a:pt x="0" y="148023"/>
                      <a:pt x="0" y="95358"/>
                    </a:cubicBezTo>
                    <a:lnTo>
                      <a:pt x="0" y="95358"/>
                    </a:lnTo>
                    <a:cubicBezTo>
                      <a:pt x="0" y="42693"/>
                      <a:pt x="42693" y="0"/>
                      <a:pt x="9535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469584" cy="2097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Pour le gestionnaire</a:t>
                </a:r>
              </a:p>
            </p:txBody>
          </p:sp>
        </p:grpSp>
      </p:grpSp>
      <p:sp>
        <p:nvSpPr>
          <p:cNvPr id="37" name="Freeform 37"/>
          <p:cNvSpPr/>
          <p:nvPr/>
        </p:nvSpPr>
        <p:spPr>
          <a:xfrm>
            <a:off x="644694" y="6996938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7" y="0"/>
                </a:lnTo>
                <a:lnTo>
                  <a:pt x="6356337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38" name="TextBox 38"/>
          <p:cNvSpPr txBox="1"/>
          <p:nvPr/>
        </p:nvSpPr>
        <p:spPr>
          <a:xfrm>
            <a:off x="396733" y="1006733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Fiche de préparation de l'équipe · Page 1 sur 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17005" y="1919126"/>
            <a:ext cx="6925989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464646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Remplissez ce formulaire et partagez-le avec votre équipe avant le premier jour de travail de la nouvelle collègue. Ne partagez que les informations que l'employée a consenti à divulguer.</a:t>
            </a:r>
          </a:p>
        </p:txBody>
      </p:sp>
      <p:sp>
        <p:nvSpPr>
          <p:cNvPr id="40" name="Freeform 40"/>
          <p:cNvSpPr/>
          <p:nvPr/>
        </p:nvSpPr>
        <p:spPr>
          <a:xfrm>
            <a:off x="644694" y="7469539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7" y="0"/>
                </a:lnTo>
                <a:lnTo>
                  <a:pt x="6356337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41" name="Group 41"/>
          <p:cNvGrpSpPr/>
          <p:nvPr/>
        </p:nvGrpSpPr>
        <p:grpSpPr>
          <a:xfrm>
            <a:off x="558969" y="9593927"/>
            <a:ext cx="6442061" cy="361753"/>
            <a:chOff x="0" y="0"/>
            <a:chExt cx="8589415" cy="482337"/>
          </a:xfrm>
        </p:grpSpPr>
        <p:sp>
          <p:nvSpPr>
            <p:cNvPr id="42" name="TextBox 42"/>
            <p:cNvSpPr txBox="1"/>
            <p:nvPr/>
          </p:nvSpPr>
          <p:spPr>
            <a:xfrm>
              <a:off x="2299767" y="-57150"/>
              <a:ext cx="1707263" cy="539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747"/>
                </a:lnSpc>
                <a:spcBef>
                  <a:spcPct val="0"/>
                </a:spcBef>
              </a:pPr>
              <a:r>
                <a:rPr lang="en-US" sz="954" spc="54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Je vais essayer moi-même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273893" y="-66675"/>
              <a:ext cx="2289708" cy="306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96"/>
                </a:lnSpc>
                <a:spcBef>
                  <a:spcPct val="0"/>
                </a:spcBef>
              </a:pPr>
              <a:r>
                <a:rPr lang="en-US" sz="1200" spc="68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Instructions écrites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66675"/>
              <a:ext cx="2032904" cy="299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13"/>
                </a:lnSpc>
                <a:spcBef>
                  <a:spcPct val="0"/>
                </a:spcBef>
              </a:pPr>
              <a:r>
                <a:rPr lang="en-US" sz="1155" spc="65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Regarder quelqu'un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6830465" y="-57150"/>
              <a:ext cx="1758950" cy="278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86"/>
                </a:lnSpc>
                <a:spcBef>
                  <a:spcPct val="0"/>
                </a:spcBef>
              </a:pPr>
              <a:r>
                <a:rPr lang="en-US" sz="1139" u="none" strike="noStrike" spc="64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 Exemples visuels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56000" y="9308085"/>
            <a:ext cx="5508994" cy="238217"/>
            <a:chOff x="0" y="0"/>
            <a:chExt cx="7345325" cy="317623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342568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2" y="0"/>
                  </a:lnTo>
                  <a:lnTo>
                    <a:pt x="317622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4685135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3" y="0"/>
                  </a:lnTo>
                  <a:lnTo>
                    <a:pt x="317623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7027703" y="0"/>
              <a:ext cx="317623" cy="317623"/>
            </a:xfrm>
            <a:custGeom>
              <a:avLst/>
              <a:gdLst/>
              <a:ahLst/>
              <a:cxnLst/>
              <a:rect l="l" t="t" r="r" b="b"/>
              <a:pathLst>
                <a:path w="317623" h="317623">
                  <a:moveTo>
                    <a:pt x="0" y="0"/>
                  </a:moveTo>
                  <a:lnTo>
                    <a:pt x="317622" y="0"/>
                  </a:lnTo>
                  <a:lnTo>
                    <a:pt x="317622" y="317623"/>
                  </a:lnTo>
                  <a:lnTo>
                    <a:pt x="0" y="317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Y"/>
            </a:p>
          </p:txBody>
        </p:sp>
      </p:grpSp>
      <p:sp>
        <p:nvSpPr>
          <p:cNvPr id="51" name="Freeform 51"/>
          <p:cNvSpPr/>
          <p:nvPr/>
        </p:nvSpPr>
        <p:spPr>
          <a:xfrm>
            <a:off x="644694" y="7942630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7" y="0"/>
                </a:lnTo>
                <a:lnTo>
                  <a:pt x="6356337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2" name="Freeform 52"/>
          <p:cNvSpPr/>
          <p:nvPr/>
        </p:nvSpPr>
        <p:spPr>
          <a:xfrm>
            <a:off x="644694" y="8415721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7" y="0"/>
                </a:lnTo>
                <a:lnTo>
                  <a:pt x="6356337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3" name="Freeform 53"/>
          <p:cNvSpPr/>
          <p:nvPr/>
        </p:nvSpPr>
        <p:spPr>
          <a:xfrm>
            <a:off x="644694" y="8888812"/>
            <a:ext cx="6356336" cy="15891"/>
          </a:xfrm>
          <a:custGeom>
            <a:avLst/>
            <a:gdLst/>
            <a:ahLst/>
            <a:cxnLst/>
            <a:rect l="l" t="t" r="r" b="b"/>
            <a:pathLst>
              <a:path w="6356336" h="15891">
                <a:moveTo>
                  <a:pt x="0" y="0"/>
                </a:moveTo>
                <a:lnTo>
                  <a:pt x="6356337" y="0"/>
                </a:lnTo>
                <a:lnTo>
                  <a:pt x="6356337" y="15891"/>
                </a:lnTo>
                <a:lnTo>
                  <a:pt x="0" y="15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Y"/>
          </a:p>
        </p:txBody>
      </p:sp>
      <p:sp>
        <p:nvSpPr>
          <p:cNvPr id="54" name="Freeform 2">
            <a:extLst>
              <a:ext uri="{FF2B5EF4-FFF2-40B4-BE49-F238E27FC236}">
                <a16:creationId xmlns:a16="http://schemas.microsoft.com/office/drawing/2014/main" id="{D2ACA76D-F0C1-D9A5-67F8-8F0501DF5EDF}"/>
              </a:ext>
            </a:extLst>
          </p:cNvPr>
          <p:cNvSpPr/>
          <p:nvPr/>
        </p:nvSpPr>
        <p:spPr>
          <a:xfrm>
            <a:off x="1699724" y="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 dirty="0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2C3ED2D7-1C7A-0114-4C47-5E7F0657154B}"/>
              </a:ext>
            </a:extLst>
          </p:cNvPr>
          <p:cNvSpPr/>
          <p:nvPr/>
        </p:nvSpPr>
        <p:spPr>
          <a:xfrm>
            <a:off x="2902269" y="-18750"/>
            <a:ext cx="3024000" cy="62465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6802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56" name="Group 4">
            <a:extLst>
              <a:ext uri="{FF2B5EF4-FFF2-40B4-BE49-F238E27FC236}">
                <a16:creationId xmlns:a16="http://schemas.microsoft.com/office/drawing/2014/main" id="{9C7B2E3B-7886-2F43-FAB9-EF1D7F4544D2}"/>
              </a:ext>
            </a:extLst>
          </p:cNvPr>
          <p:cNvGrpSpPr/>
          <p:nvPr/>
        </p:nvGrpSpPr>
        <p:grpSpPr>
          <a:xfrm flipV="1">
            <a:off x="-1" y="10475607"/>
            <a:ext cx="6897157" cy="45719"/>
            <a:chOff x="0" y="0"/>
            <a:chExt cx="2709333" cy="26991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61D203BF-7865-A7B0-9637-02331D5CD199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58" name="TextBox 6">
              <a:extLst>
                <a:ext uri="{FF2B5EF4-FFF2-40B4-BE49-F238E27FC236}">
                  <a16:creationId xmlns:a16="http://schemas.microsoft.com/office/drawing/2014/main" id="{84FC20EE-F897-131D-2887-29A37D25D9C4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82615" y="1734843"/>
            <a:ext cx="7194770" cy="1415587"/>
            <a:chOff x="0" y="0"/>
            <a:chExt cx="9593027" cy="1887449"/>
          </a:xfrm>
        </p:grpSpPr>
        <p:grpSp>
          <p:nvGrpSpPr>
            <p:cNvPr id="8" name="Group 8"/>
            <p:cNvGrpSpPr/>
            <p:nvPr/>
          </p:nvGrpSpPr>
          <p:grpSpPr>
            <a:xfrm>
              <a:off x="223646" y="160671"/>
              <a:ext cx="9369381" cy="1726779"/>
              <a:chOff x="0" y="0"/>
              <a:chExt cx="2518331" cy="4641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8331" cy="464129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464129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23365"/>
                    </a:lnTo>
                    <a:cubicBezTo>
                      <a:pt x="2518331" y="445878"/>
                      <a:pt x="2500080" y="464129"/>
                      <a:pt x="2477567" y="464129"/>
                    </a:cubicBezTo>
                    <a:lnTo>
                      <a:pt x="40764" y="464129"/>
                    </a:lnTo>
                    <a:cubicBezTo>
                      <a:pt x="18251" y="464129"/>
                      <a:pt x="0" y="445878"/>
                      <a:pt x="0" y="423365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518331" cy="4927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66529" y="392243"/>
              <a:ext cx="8239796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Pourquoi c'est important – Message à l'équipe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L'intégration se déroule mieux lorsque toute l'équipe est impliquée.</a:t>
              </a:r>
            </a:p>
            <a:p>
              <a:pPr marL="0" lvl="0" indent="0" algn="just">
                <a:lnSpc>
                  <a:spcPts val="1959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Chacun d'entre nous a un rôle à jouer dans la création d'un environnement de travail respectueux, solidaire et inclusif.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2615" y="3224530"/>
            <a:ext cx="7194770" cy="1865500"/>
            <a:chOff x="0" y="0"/>
            <a:chExt cx="9593027" cy="2487333"/>
          </a:xfrm>
        </p:grpSpPr>
        <p:grpSp>
          <p:nvGrpSpPr>
            <p:cNvPr id="17" name="Group 17"/>
            <p:cNvGrpSpPr/>
            <p:nvPr/>
          </p:nvGrpSpPr>
          <p:grpSpPr>
            <a:xfrm>
              <a:off x="223646" y="160671"/>
              <a:ext cx="9369381" cy="2326662"/>
              <a:chOff x="0" y="0"/>
              <a:chExt cx="2518331" cy="62536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518331" cy="625367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625367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584603"/>
                    </a:lnTo>
                    <a:cubicBezTo>
                      <a:pt x="2518331" y="607117"/>
                      <a:pt x="2500080" y="625367"/>
                      <a:pt x="2477567" y="625367"/>
                    </a:cubicBezTo>
                    <a:lnTo>
                      <a:pt x="40764" y="625367"/>
                    </a:lnTo>
                    <a:cubicBezTo>
                      <a:pt x="29953" y="625367"/>
                      <a:pt x="19584" y="621073"/>
                      <a:pt x="11940" y="613428"/>
                    </a:cubicBezTo>
                    <a:cubicBezTo>
                      <a:pt x="4295" y="605783"/>
                      <a:pt x="0" y="595415"/>
                      <a:pt x="0" y="584603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518331" cy="6539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66529" y="392243"/>
              <a:ext cx="8239796" cy="1962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Ce que nous attendons en tant qu'équipe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Être accueillant et respectueux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Être patient et ouvert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Offrir son aide en cas de besoin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Éviter les suppositions et les stéréotypes.</a:t>
              </a:r>
            </a:p>
            <a:p>
              <a:pPr marL="302259" lvl="1" indent="-151129" algn="just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Mettre l'accent sur les points forts et les points communs.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539151" y="552749"/>
            <a:ext cx="9906840" cy="1163043"/>
            <a:chOff x="0" y="-70875"/>
            <a:chExt cx="13209120" cy="1550725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-70875"/>
              <a:ext cx="13209120" cy="1550725"/>
              <a:chOff x="0" y="-19050"/>
              <a:chExt cx="3550388" cy="41680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93219" y="0"/>
                <a:ext cx="2708080" cy="374671"/>
              </a:xfrm>
              <a:custGeom>
                <a:avLst/>
                <a:gdLst/>
                <a:ahLst/>
                <a:cxnLst/>
                <a:rect l="l" t="t" r="r" b="b"/>
                <a:pathLst>
                  <a:path w="3550388" h="397759">
                    <a:moveTo>
                      <a:pt x="28914" y="0"/>
                    </a:moveTo>
                    <a:lnTo>
                      <a:pt x="3521473" y="0"/>
                    </a:lnTo>
                    <a:cubicBezTo>
                      <a:pt x="3537442" y="0"/>
                      <a:pt x="3550388" y="12945"/>
                      <a:pt x="3550388" y="28914"/>
                    </a:cubicBezTo>
                    <a:lnTo>
                      <a:pt x="3550388" y="368844"/>
                    </a:lnTo>
                    <a:cubicBezTo>
                      <a:pt x="3550388" y="384813"/>
                      <a:pt x="3537442" y="397759"/>
                      <a:pt x="3521473" y="397759"/>
                    </a:cubicBezTo>
                    <a:lnTo>
                      <a:pt x="28914" y="397759"/>
                    </a:lnTo>
                    <a:cubicBezTo>
                      <a:pt x="21246" y="397759"/>
                      <a:pt x="13891" y="394712"/>
                      <a:pt x="8469" y="389290"/>
                    </a:cubicBezTo>
                    <a:cubicBezTo>
                      <a:pt x="3046" y="383867"/>
                      <a:pt x="0" y="376513"/>
                      <a:pt x="0" y="368844"/>
                    </a:cubicBezTo>
                    <a:lnTo>
                      <a:pt x="0" y="28914"/>
                    </a:lnTo>
                    <a:cubicBezTo>
                      <a:pt x="0" y="12945"/>
                      <a:pt x="12945" y="0"/>
                      <a:pt x="28914" y="0"/>
                    </a:cubicBezTo>
                    <a:close/>
                  </a:path>
                </a:pathLst>
              </a:custGeom>
              <a:solidFill>
                <a:srgbClr val="FAC175"/>
              </a:solidFill>
              <a:ln w="38100" cap="rnd">
                <a:solidFill>
                  <a:srgbClr val="EFAB8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3550388" cy="416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910911" y="302741"/>
              <a:ext cx="7680652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r>
                <a:rPr lang="en-US" sz="1999" b="1">
                  <a:solidFill>
                    <a:srgbClr val="FFFFFE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Note d'information à l'équipe – Se préparer à accueillir une nouvelle collègue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8918280" y="266941"/>
              <a:ext cx="1747075" cy="709553"/>
              <a:chOff x="0" y="0"/>
              <a:chExt cx="469584" cy="19071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69584" cy="190716"/>
              </a:xfrm>
              <a:custGeom>
                <a:avLst/>
                <a:gdLst/>
                <a:ahLst/>
                <a:cxnLst/>
                <a:rect l="l" t="t" r="r" b="b"/>
                <a:pathLst>
                  <a:path w="469584" h="190716">
                    <a:moveTo>
                      <a:pt x="95358" y="0"/>
                    </a:moveTo>
                    <a:lnTo>
                      <a:pt x="374226" y="0"/>
                    </a:lnTo>
                    <a:cubicBezTo>
                      <a:pt x="426891" y="0"/>
                      <a:pt x="469584" y="42693"/>
                      <a:pt x="469584" y="95358"/>
                    </a:cubicBezTo>
                    <a:lnTo>
                      <a:pt x="469584" y="95358"/>
                    </a:lnTo>
                    <a:cubicBezTo>
                      <a:pt x="469584" y="148023"/>
                      <a:pt x="426891" y="190716"/>
                      <a:pt x="374226" y="190716"/>
                    </a:cubicBezTo>
                    <a:lnTo>
                      <a:pt x="95358" y="190716"/>
                    </a:lnTo>
                    <a:cubicBezTo>
                      <a:pt x="42693" y="190716"/>
                      <a:pt x="0" y="148023"/>
                      <a:pt x="0" y="95358"/>
                    </a:cubicBezTo>
                    <a:lnTo>
                      <a:pt x="0" y="95358"/>
                    </a:lnTo>
                    <a:cubicBezTo>
                      <a:pt x="0" y="42693"/>
                      <a:pt x="42693" y="0"/>
                      <a:pt x="9535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19050"/>
                <a:ext cx="469584" cy="2097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EFAB8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Pour le gestionnaire</a:t>
                </a:r>
              </a:p>
            </p:txBody>
          </p:sp>
        </p:grpSp>
      </p:grpSp>
      <p:sp>
        <p:nvSpPr>
          <p:cNvPr id="33" name="TextBox 33"/>
          <p:cNvSpPr txBox="1"/>
          <p:nvPr/>
        </p:nvSpPr>
        <p:spPr>
          <a:xfrm>
            <a:off x="396733" y="10067339"/>
            <a:ext cx="676653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422C4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Fiche de préparation de l'équipe · Page 2 sur 2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82615" y="5183084"/>
            <a:ext cx="7194770" cy="1584938"/>
            <a:chOff x="0" y="0"/>
            <a:chExt cx="9593027" cy="2113250"/>
          </a:xfrm>
        </p:grpSpPr>
        <p:grpSp>
          <p:nvGrpSpPr>
            <p:cNvPr id="35" name="Group 35"/>
            <p:cNvGrpSpPr/>
            <p:nvPr/>
          </p:nvGrpSpPr>
          <p:grpSpPr>
            <a:xfrm>
              <a:off x="223646" y="160671"/>
              <a:ext cx="9369381" cy="1952580"/>
              <a:chOff x="0" y="0"/>
              <a:chExt cx="2518331" cy="52482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518331" cy="524820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24820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84056"/>
                    </a:lnTo>
                    <a:cubicBezTo>
                      <a:pt x="2518331" y="506570"/>
                      <a:pt x="2500080" y="524820"/>
                      <a:pt x="2477567" y="524820"/>
                    </a:cubicBezTo>
                    <a:lnTo>
                      <a:pt x="40764" y="524820"/>
                    </a:lnTo>
                    <a:cubicBezTo>
                      <a:pt x="18251" y="524820"/>
                      <a:pt x="0" y="506570"/>
                      <a:pt x="0" y="484056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2518331" cy="5533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666529" y="392243"/>
              <a:ext cx="8239796" cy="1632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Rôles de soutien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Mentor : __________________________ 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Parrain : ___________________________ </a:t>
              </a:r>
            </a:p>
            <a:p>
              <a:pPr marL="0" lvl="0" indent="0" algn="just">
                <a:lnSpc>
                  <a:spcPts val="1959"/>
                </a:lnSpc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Ils soutiendront le nouveau collègue pendant les premières semaines, avec l'aide de toute l'équipe.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82615" y="6854008"/>
            <a:ext cx="7194770" cy="1602203"/>
            <a:chOff x="0" y="0"/>
            <a:chExt cx="9593027" cy="2136271"/>
          </a:xfrm>
        </p:grpSpPr>
        <p:grpSp>
          <p:nvGrpSpPr>
            <p:cNvPr id="44" name="Group 44"/>
            <p:cNvGrpSpPr/>
            <p:nvPr/>
          </p:nvGrpSpPr>
          <p:grpSpPr>
            <a:xfrm>
              <a:off x="223646" y="160671"/>
              <a:ext cx="9369381" cy="1975600"/>
              <a:chOff x="0" y="0"/>
              <a:chExt cx="2518331" cy="531008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518331" cy="531008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531008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90244"/>
                    </a:lnTo>
                    <a:cubicBezTo>
                      <a:pt x="2518331" y="512757"/>
                      <a:pt x="2500080" y="531008"/>
                      <a:pt x="2477567" y="531008"/>
                    </a:cubicBezTo>
                    <a:lnTo>
                      <a:pt x="40764" y="531008"/>
                    </a:lnTo>
                    <a:cubicBezTo>
                      <a:pt x="29953" y="531008"/>
                      <a:pt x="19584" y="526713"/>
                      <a:pt x="11940" y="519068"/>
                    </a:cubicBezTo>
                    <a:cubicBezTo>
                      <a:pt x="4295" y="511424"/>
                      <a:pt x="0" y="501055"/>
                      <a:pt x="0" y="490244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FFE"/>
              </a:solidFill>
              <a:ln w="38100" cap="rnd">
                <a:solidFill>
                  <a:srgbClr val="F0AC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28575"/>
                <a:ext cx="2518331" cy="5595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666529" y="392243"/>
              <a:ext cx="8752904" cy="1632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Lignes directrices de communication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Posez vos questions avec respect.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Si quelque chose n'est pas clair ou est difficile, parlez-en au responsable.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N’exercez aucune pression sur la nouvelle collègue pour qu’elle « explique » ou représente les autres.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82615" y="8577610"/>
            <a:ext cx="7194770" cy="1415587"/>
            <a:chOff x="0" y="0"/>
            <a:chExt cx="9593027" cy="1887449"/>
          </a:xfrm>
        </p:grpSpPr>
        <p:grpSp>
          <p:nvGrpSpPr>
            <p:cNvPr id="53" name="Group 53"/>
            <p:cNvGrpSpPr/>
            <p:nvPr/>
          </p:nvGrpSpPr>
          <p:grpSpPr>
            <a:xfrm>
              <a:off x="223646" y="160671"/>
              <a:ext cx="9369381" cy="1726779"/>
              <a:chOff x="0" y="0"/>
              <a:chExt cx="2518331" cy="464129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2518331" cy="464129"/>
              </a:xfrm>
              <a:custGeom>
                <a:avLst/>
                <a:gdLst/>
                <a:ahLst/>
                <a:cxnLst/>
                <a:rect l="l" t="t" r="r" b="b"/>
                <a:pathLst>
                  <a:path w="2518331" h="464129">
                    <a:moveTo>
                      <a:pt x="40764" y="0"/>
                    </a:moveTo>
                    <a:lnTo>
                      <a:pt x="2477567" y="0"/>
                    </a:lnTo>
                    <a:cubicBezTo>
                      <a:pt x="2488378" y="0"/>
                      <a:pt x="2498747" y="4295"/>
                      <a:pt x="2506391" y="11940"/>
                    </a:cubicBezTo>
                    <a:cubicBezTo>
                      <a:pt x="2514036" y="19584"/>
                      <a:pt x="2518331" y="29953"/>
                      <a:pt x="2518331" y="40764"/>
                    </a:cubicBezTo>
                    <a:lnTo>
                      <a:pt x="2518331" y="423365"/>
                    </a:lnTo>
                    <a:cubicBezTo>
                      <a:pt x="2518331" y="445878"/>
                      <a:pt x="2500080" y="464129"/>
                      <a:pt x="2477567" y="464129"/>
                    </a:cubicBezTo>
                    <a:lnTo>
                      <a:pt x="40764" y="464129"/>
                    </a:lnTo>
                    <a:cubicBezTo>
                      <a:pt x="18251" y="464129"/>
                      <a:pt x="0" y="445878"/>
                      <a:pt x="0" y="423365"/>
                    </a:cubicBezTo>
                    <a:lnTo>
                      <a:pt x="0" y="40764"/>
                    </a:lnTo>
                    <a:cubicBezTo>
                      <a:pt x="0" y="18251"/>
                      <a:pt x="18251" y="0"/>
                      <a:pt x="40764" y="0"/>
                    </a:cubicBezTo>
                    <a:close/>
                  </a:path>
                </a:pathLst>
              </a:custGeom>
              <a:solidFill>
                <a:srgbClr val="FFF3E3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28575"/>
                <a:ext cx="2518331" cy="4927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666529" y="392243"/>
              <a:ext cx="4487823" cy="130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59"/>
                </a:lnSpc>
              </a:pPr>
              <a:r>
                <a:rPr lang="en-US" sz="1399" b="1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 petits gestes qui font la différence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Dites bonjour et présentez-vous</a:t>
              </a:r>
            </a:p>
            <a:p>
              <a:pPr marL="302259" lvl="1" indent="-151129" algn="l">
                <a:lnSpc>
                  <a:spcPts val="1959"/>
                </a:lnSpc>
                <a:buFont typeface="Arial"/>
                <a:buChar char="•"/>
              </a:pPr>
              <a:r>
                <a:rPr lang="en-US" sz="1399">
                  <a:solidFill>
                    <a:srgbClr val="464646"/>
                  </a:solidFill>
                  <a:latin typeface="Open Sans"/>
                  <a:ea typeface="Open Sans"/>
                  <a:cs typeface="Open Sans"/>
                  <a:sym typeface="Open Sans"/>
                </a:rPr>
                <a:t>Invitez la nouvelle collègue à prendre des pauses ou à déjeuner.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0" y="0"/>
              <a:ext cx="666529" cy="666529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AB80"/>
              </a:solidFill>
            </p:spPr>
            <p:txBody>
              <a:bodyPr/>
              <a:lstStyle/>
              <a:p>
                <a:endParaRPr lang="en-CY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51101" y="194236"/>
              <a:ext cx="564328" cy="306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60"/>
                </a:lnSpc>
              </a:pPr>
              <a:r>
                <a:rPr lang="en-US" sz="1660" b="1" spc="-116">
                  <a:solidFill>
                    <a:srgbClr val="46464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3985073" y="8841514"/>
            <a:ext cx="3285947" cy="109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2212"/>
              </a:lnSpc>
              <a:buFont typeface="Arial"/>
              <a:buChar char="•"/>
            </a:pPr>
            <a:r>
              <a:rPr lang="en-US" sz="1400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Expliquer les règles ou routines informelles</a:t>
            </a:r>
          </a:p>
          <a:p>
            <a:pPr marL="302261" lvl="1" indent="-151130" algn="just">
              <a:lnSpc>
                <a:spcPts val="2212"/>
              </a:lnSpc>
              <a:buFont typeface="Arial"/>
              <a:buChar char="•"/>
            </a:pPr>
            <a:r>
              <a:rPr lang="en-US" sz="1400" u="none" strike="noStrike">
                <a:solidFill>
                  <a:srgbClr val="464646"/>
                </a:solidFill>
                <a:latin typeface="Open Sans"/>
                <a:ea typeface="Open Sans"/>
                <a:cs typeface="Open Sans"/>
                <a:sym typeface="Open Sans"/>
              </a:rPr>
              <a:t>S’enregistrez durant les premiers jours.</a:t>
            </a:r>
          </a:p>
        </p:txBody>
      </p:sp>
      <p:sp>
        <p:nvSpPr>
          <p:cNvPr id="62" name="Freeform 2">
            <a:extLst>
              <a:ext uri="{FF2B5EF4-FFF2-40B4-BE49-F238E27FC236}">
                <a16:creationId xmlns:a16="http://schemas.microsoft.com/office/drawing/2014/main" id="{A594816B-8901-85C8-815C-629503100E9D}"/>
              </a:ext>
            </a:extLst>
          </p:cNvPr>
          <p:cNvSpPr/>
          <p:nvPr/>
        </p:nvSpPr>
        <p:spPr>
          <a:xfrm>
            <a:off x="1699724" y="-63500"/>
            <a:ext cx="3024000" cy="56990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81474" b="1"/>
            </a:stretch>
          </a:blipFill>
        </p:spPr>
        <p:txBody>
          <a:bodyPr/>
          <a:lstStyle/>
          <a:p>
            <a:endParaRPr lang="en-CY" dirty="0"/>
          </a:p>
        </p:txBody>
      </p:sp>
      <p:sp>
        <p:nvSpPr>
          <p:cNvPr id="63" name="Freeform 3">
            <a:extLst>
              <a:ext uri="{FF2B5EF4-FFF2-40B4-BE49-F238E27FC236}">
                <a16:creationId xmlns:a16="http://schemas.microsoft.com/office/drawing/2014/main" id="{B5316B4B-9955-33A4-2AA8-3384DBD4722C}"/>
              </a:ext>
            </a:extLst>
          </p:cNvPr>
          <p:cNvSpPr/>
          <p:nvPr/>
        </p:nvSpPr>
        <p:spPr>
          <a:xfrm>
            <a:off x="2902269" y="-63500"/>
            <a:ext cx="3024000" cy="624655"/>
          </a:xfrm>
          <a:custGeom>
            <a:avLst/>
            <a:gdLst/>
            <a:ahLst/>
            <a:cxnLst/>
            <a:rect l="l" t="t" r="r" b="b"/>
            <a:pathLst>
              <a:path w="3024000" h="1604129">
                <a:moveTo>
                  <a:pt x="0" y="0"/>
                </a:moveTo>
                <a:lnTo>
                  <a:pt x="3024000" y="0"/>
                </a:lnTo>
                <a:lnTo>
                  <a:pt x="3024000" y="1604129"/>
                </a:lnTo>
                <a:lnTo>
                  <a:pt x="0" y="16041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6802"/>
            </a:stretch>
          </a:blipFill>
        </p:spPr>
        <p:txBody>
          <a:bodyPr/>
          <a:lstStyle/>
          <a:p>
            <a:endParaRPr lang="en-CY"/>
          </a:p>
        </p:txBody>
      </p:sp>
      <p:grpSp>
        <p:nvGrpSpPr>
          <p:cNvPr id="64" name="Group 4">
            <a:extLst>
              <a:ext uri="{FF2B5EF4-FFF2-40B4-BE49-F238E27FC236}">
                <a16:creationId xmlns:a16="http://schemas.microsoft.com/office/drawing/2014/main" id="{6931E7EE-7512-AF8F-8075-E0B5D0A24704}"/>
              </a:ext>
            </a:extLst>
          </p:cNvPr>
          <p:cNvGrpSpPr/>
          <p:nvPr/>
        </p:nvGrpSpPr>
        <p:grpSpPr>
          <a:xfrm flipV="1">
            <a:off x="-1" y="10475607"/>
            <a:ext cx="6897157" cy="45719"/>
            <a:chOff x="0" y="0"/>
            <a:chExt cx="2709333" cy="26991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155E202B-8C75-020E-0F55-34063797D9EE}"/>
                </a:ext>
              </a:extLst>
            </p:cNvPr>
            <p:cNvSpPr/>
            <p:nvPr/>
          </p:nvSpPr>
          <p:spPr>
            <a:xfrm>
              <a:off x="0" y="0"/>
              <a:ext cx="2709333" cy="26991"/>
            </a:xfrm>
            <a:custGeom>
              <a:avLst/>
              <a:gdLst/>
              <a:ahLst/>
              <a:cxnLst/>
              <a:rect l="l" t="t" r="r" b="b"/>
              <a:pathLst>
                <a:path w="2709333" h="26991">
                  <a:moveTo>
                    <a:pt x="13495" y="0"/>
                  </a:moveTo>
                  <a:lnTo>
                    <a:pt x="2695838" y="0"/>
                  </a:lnTo>
                  <a:cubicBezTo>
                    <a:pt x="2699417" y="0"/>
                    <a:pt x="2702850" y="1422"/>
                    <a:pt x="2705381" y="3953"/>
                  </a:cubicBezTo>
                  <a:cubicBezTo>
                    <a:pt x="2707911" y="6484"/>
                    <a:pt x="2709333" y="9916"/>
                    <a:pt x="2709333" y="13495"/>
                  </a:cubicBezTo>
                  <a:lnTo>
                    <a:pt x="2709333" y="13495"/>
                  </a:lnTo>
                  <a:cubicBezTo>
                    <a:pt x="2709333" y="20949"/>
                    <a:pt x="2703291" y="26991"/>
                    <a:pt x="2695838" y="26991"/>
                  </a:cubicBezTo>
                  <a:lnTo>
                    <a:pt x="13495" y="26991"/>
                  </a:lnTo>
                  <a:cubicBezTo>
                    <a:pt x="6042" y="26991"/>
                    <a:pt x="0" y="20949"/>
                    <a:pt x="0" y="13495"/>
                  </a:cubicBezTo>
                  <a:lnTo>
                    <a:pt x="0" y="13495"/>
                  </a:lnTo>
                  <a:cubicBezTo>
                    <a:pt x="0" y="6042"/>
                    <a:pt x="6042" y="0"/>
                    <a:pt x="134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A3DE1">
                    <a:alpha val="40000"/>
                  </a:srgbClr>
                </a:gs>
                <a:gs pos="100000">
                  <a:srgbClr val="FE8F28">
                    <a:alpha val="4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Y"/>
            </a:p>
          </p:txBody>
        </p:sp>
        <p:sp>
          <p:nvSpPr>
            <p:cNvPr id="66" name="TextBox 6">
              <a:extLst>
                <a:ext uri="{FF2B5EF4-FFF2-40B4-BE49-F238E27FC236}">
                  <a16:creationId xmlns:a16="http://schemas.microsoft.com/office/drawing/2014/main" id="{B9E66794-B0E8-B93A-4C5B-1EAB0163BF02}"/>
                </a:ext>
              </a:extLst>
            </p:cNvPr>
            <p:cNvSpPr txBox="1"/>
            <p:nvPr/>
          </p:nvSpPr>
          <p:spPr>
            <a:xfrm>
              <a:off x="0" y="28575"/>
              <a:ext cx="2709333" cy="2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5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5f3cabb-b00c-450c-bd50-d9a16b8d49da">
      <Terms xmlns="http://schemas.microsoft.com/office/infopath/2007/PartnerControls"/>
    </lcf76f155ced4ddcb4097134ff3c332f>
    <_ip_UnifiedCompliancePolicyProperties xmlns="http://schemas.microsoft.com/sharepoint/v3" xsi:nil="true"/>
    <TaxCatchAll xmlns="3381c32c-d09a-4fa3-a1c8-b77f832a38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782694B9F9E841BCE7B2B30AD3FB62" ma:contentTypeVersion="17" ma:contentTypeDescription="Create a new document." ma:contentTypeScope="" ma:versionID="f0248761319b601516e484cb99a7be44">
  <xsd:schema xmlns:xsd="http://www.w3.org/2001/XMLSchema" xmlns:xs="http://www.w3.org/2001/XMLSchema" xmlns:p="http://schemas.microsoft.com/office/2006/metadata/properties" xmlns:ns1="http://schemas.microsoft.com/sharepoint/v3" xmlns:ns2="c5f3cabb-b00c-450c-bd50-d9a16b8d49da" xmlns:ns3="3381c32c-d09a-4fa3-a1c8-b77f832a389b" targetNamespace="http://schemas.microsoft.com/office/2006/metadata/properties" ma:root="true" ma:fieldsID="9560e7c57aeddb66e42827890a67b8c1" ns1:_="" ns2:_="" ns3:_="">
    <xsd:import namespace="http://schemas.microsoft.com/sharepoint/v3"/>
    <xsd:import namespace="c5f3cabb-b00c-450c-bd50-d9a16b8d49da"/>
    <xsd:import namespace="3381c32c-d09a-4fa3-a1c8-b77f832a3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3cabb-b00c-450c-bd50-d9a16b8d49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01cf47f-d869-4952-9e8b-a204f9b2ce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c32c-d09a-4fa3-a1c8-b77f832a389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8c227c5-a45a-4ef2-bc7c-8a8568a8b737}" ma:internalName="TaxCatchAll" ma:showField="CatchAllData" ma:web="3381c32c-d09a-4fa3-a1c8-b77f832a3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3DDC67-B089-4DE3-8843-0A6947F0BD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3EADFF-F029-4A95-824F-92A9486E33B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5f3cabb-b00c-450c-bd50-d9a16b8d49da"/>
    <ds:schemaRef ds:uri="3381c32c-d09a-4fa3-a1c8-b77f832a389b"/>
  </ds:schemaRefs>
</ds:datastoreItem>
</file>

<file path=customXml/itemProps3.xml><?xml version="1.0" encoding="utf-8"?>
<ds:datastoreItem xmlns:ds="http://schemas.openxmlformats.org/officeDocument/2006/customXml" ds:itemID="{81A9F4BE-D523-43FE-A64A-5DA9F9FA3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f3cabb-b00c-450c-bd50-d9a16b8d49da"/>
    <ds:schemaRef ds:uri="3381c32c-d09a-4fa3-a1c8-b77f832a38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4326</Words>
  <Application>Microsoft Macintosh PowerPoint</Application>
  <PresentationFormat>Personnalisé</PresentationFormat>
  <Paragraphs>777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8" baseType="lpstr">
      <vt:lpstr>Arial</vt:lpstr>
      <vt:lpstr>Public Sans Italics</vt:lpstr>
      <vt:lpstr>Open Sans</vt:lpstr>
      <vt:lpstr>Calibri</vt:lpstr>
      <vt:lpstr>Open Sans Bold</vt:lpstr>
      <vt:lpstr>Open Sans Italics</vt:lpstr>
      <vt:lpstr>IBM Plex Mono Bold</vt:lpstr>
      <vt:lpstr>TT Interphases Mono Bold</vt:lpstr>
      <vt:lpstr>Public Sans</vt:lpstr>
      <vt:lpstr>Open Sans Bold Italics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FR_EmpowerHer - Onboarding Toolbox</dc:title>
  <dc:creator>Antonia Nikolaidou</dc:creator>
  <cp:lastModifiedBy>Soha El Jammal</cp:lastModifiedBy>
  <cp:revision>5</cp:revision>
  <dcterms:created xsi:type="dcterms:W3CDTF">2006-08-16T00:00:00Z</dcterms:created>
  <dcterms:modified xsi:type="dcterms:W3CDTF">2026-05-19T15:29:45Z</dcterms:modified>
  <dc:identifier>DAHFf50kPIc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0x01010080782694B9F9E841BCE7B2B30AD3FB62</vt:lpwstr>
  </property>
  <property fmtid="{D5CDD505-2E9C-101B-9397-08002B2CF9AE}" pid="3" name="MediaServiceImageTags">
    <vt:lpwstr/>
  </property>
</Properties>
</file>