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342" r:id="rId6"/>
    <p:sldId id="266" r:id="rId7"/>
    <p:sldId id="267" r:id="rId8"/>
    <p:sldId id="268" r:id="rId9"/>
    <p:sldId id="269" r:id="rId10"/>
    <p:sldId id="343" r:id="rId11"/>
    <p:sldId id="273" r:id="rId12"/>
    <p:sldId id="274" r:id="rId13"/>
    <p:sldId id="344" r:id="rId14"/>
    <p:sldId id="277" r:id="rId15"/>
    <p:sldId id="278" r:id="rId16"/>
    <p:sldId id="279" r:id="rId17"/>
    <p:sldId id="345" r:id="rId18"/>
    <p:sldId id="283" r:id="rId19"/>
    <p:sldId id="284" r:id="rId20"/>
    <p:sldId id="346" r:id="rId21"/>
    <p:sldId id="288" r:id="rId22"/>
    <p:sldId id="347" r:id="rId23"/>
    <p:sldId id="290" r:id="rId24"/>
    <p:sldId id="348" r:id="rId25"/>
    <p:sldId id="294" r:id="rId26"/>
    <p:sldId id="349" r:id="rId27"/>
    <p:sldId id="296" r:id="rId28"/>
    <p:sldId id="350" r:id="rId29"/>
    <p:sldId id="298" r:id="rId30"/>
    <p:sldId id="299" r:id="rId31"/>
    <p:sldId id="351" r:id="rId32"/>
    <p:sldId id="302" r:id="rId33"/>
    <p:sldId id="352" r:id="rId34"/>
    <p:sldId id="306" r:id="rId35"/>
    <p:sldId id="353" r:id="rId36"/>
    <p:sldId id="310" r:id="rId37"/>
    <p:sldId id="354" r:id="rId38"/>
    <p:sldId id="314" r:id="rId39"/>
    <p:sldId id="355" r:id="rId40"/>
    <p:sldId id="316" r:id="rId41"/>
    <p:sldId id="356" r:id="rId42"/>
    <p:sldId id="320" r:id="rId43"/>
    <p:sldId id="357" r:id="rId44"/>
    <p:sldId id="323" r:id="rId45"/>
    <p:sldId id="358" r:id="rId46"/>
    <p:sldId id="329" r:id="rId47"/>
    <p:sldId id="330" r:id="rId48"/>
    <p:sldId id="359" r:id="rId49"/>
    <p:sldId id="334" r:id="rId50"/>
    <p:sldId id="335" r:id="rId51"/>
    <p:sldId id="337" r:id="rId52"/>
    <p:sldId id="339" r:id="rId53"/>
  </p:sldIdLst>
  <p:sldSz cx="7556500" cy="106934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IBM Plex Mono Bold" panose="020B0809050203000203" pitchFamily="49" charset="77"/>
      <p:regular r:id="rId58"/>
      <p:bold r:id="rId59"/>
    </p:embeddedFont>
    <p:embeddedFont>
      <p:font typeface="Open Sans" panose="020B0606030504020204" pitchFamily="34" charset="0"/>
      <p:regular r:id="rId60"/>
      <p:bold r:id="rId61"/>
      <p:italic r:id="rId62"/>
      <p:boldItalic r:id="rId63"/>
    </p:embeddedFont>
    <p:embeddedFont>
      <p:font typeface="Open Sans Bold" panose="020B0806030504020204" pitchFamily="34" charset="0"/>
      <p:regular r:id="rId64"/>
      <p:bold r:id="rId65"/>
    </p:embeddedFont>
    <p:embeddedFont>
      <p:font typeface="Open Sans Bold Italics" panose="020B0806030504020204" pitchFamily="34" charset="0"/>
      <p:regular r:id="rId66"/>
      <p:bold r:id="rId67"/>
      <p:italic r:id="rId68"/>
      <p:boldItalic r:id="rId69"/>
    </p:embeddedFont>
    <p:embeddedFont>
      <p:font typeface="Open Sans Italics" panose="020B0606030504020204" pitchFamily="34" charset="0"/>
      <p:regular r:id="rId70"/>
      <p:italic r:id="rId71"/>
    </p:embeddedFont>
    <p:embeddedFont>
      <p:font typeface="Public Sans" pitchFamily="2" charset="77"/>
      <p:regular r:id="rId72"/>
    </p:embeddedFont>
    <p:embeddedFont>
      <p:font typeface="Public Sans Italics" pitchFamily="2" charset="77"/>
      <p:regular r:id="rId73"/>
      <p:italic r:id="rId74"/>
    </p:embeddedFont>
    <p:embeddedFont>
      <p:font typeface="TT Interphases Mono Bold" panose="02000806030000020004" pitchFamily="2" charset="0"/>
      <p:regular r:id="rId75"/>
      <p:bold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3" autoAdjust="0"/>
    <p:restoredTop sz="94628" autoAdjust="0"/>
  </p:normalViewPr>
  <p:slideViewPr>
    <p:cSldViewPr>
      <p:cViewPr>
        <p:scale>
          <a:sx n="79" d="100"/>
          <a:sy n="79" d="100"/>
        </p:scale>
        <p:origin x="808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font" Target="fonts/font5.fntdata"/><Relationship Id="rId74" Type="http://schemas.openxmlformats.org/officeDocument/2006/relationships/font" Target="fonts/font21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9.fntdata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76" Type="http://schemas.openxmlformats.org/officeDocument/2006/relationships/font" Target="fonts/font23.fntdata"/><Relationship Id="rId7" Type="http://schemas.openxmlformats.org/officeDocument/2006/relationships/slide" Target="slides/slide3.xml"/><Relationship Id="rId71" Type="http://schemas.openxmlformats.org/officeDocument/2006/relationships/font" Target="fonts/font18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Nikolaidou" userId="bce886da-b157-40f2-95e7-5a2de737dbaa" providerId="ADAL" clId="{22892C05-1F89-436D-9E69-8DDECF8B3128}"/>
    <pc:docChg chg="delSld modSld">
      <pc:chgData name="Antonia Nikolaidou" userId="bce886da-b157-40f2-95e7-5a2de737dbaa" providerId="ADAL" clId="{22892C05-1F89-436D-9E69-8DDECF8B3128}" dt="2026-05-19T09:26:57.849" v="43" actId="12788"/>
      <pc:docMkLst>
        <pc:docMk/>
      </pc:docMkLst>
      <pc:sldChg chg="del">
        <pc:chgData name="Antonia Nikolaidou" userId="bce886da-b157-40f2-95e7-5a2de737dbaa" providerId="ADAL" clId="{22892C05-1F89-436D-9E69-8DDECF8B3128}" dt="2026-05-19T09:24:15.829" v="1" actId="47"/>
        <pc:sldMkLst>
          <pc:docMk/>
          <pc:sldMk cId="0" sldId="270"/>
        </pc:sldMkLst>
      </pc:sldChg>
      <pc:sldChg chg="del">
        <pc:chgData name="Antonia Nikolaidou" userId="bce886da-b157-40f2-95e7-5a2de737dbaa" providerId="ADAL" clId="{22892C05-1F89-436D-9E69-8DDECF8B3128}" dt="2026-05-19T09:24:45.232" v="5" actId="47"/>
        <pc:sldMkLst>
          <pc:docMk/>
          <pc:sldMk cId="0" sldId="285"/>
        </pc:sldMkLst>
      </pc:sldChg>
      <pc:sldChg chg="del">
        <pc:chgData name="Antonia Nikolaidou" userId="bce886da-b157-40f2-95e7-5a2de737dbaa" providerId="ADAL" clId="{22892C05-1F89-436D-9E69-8DDECF8B3128}" dt="2026-05-19T09:24:45.972" v="6" actId="47"/>
        <pc:sldMkLst>
          <pc:docMk/>
          <pc:sldMk cId="0" sldId="286"/>
        </pc:sldMkLst>
      </pc:sldChg>
      <pc:sldChg chg="modSp mod">
        <pc:chgData name="Antonia Nikolaidou" userId="bce886da-b157-40f2-95e7-5a2de737dbaa" providerId="ADAL" clId="{22892C05-1F89-436D-9E69-8DDECF8B3128}" dt="2026-05-19T09:24:59.755" v="9" actId="120"/>
        <pc:sldMkLst>
          <pc:docMk/>
          <pc:sldMk cId="0" sldId="288"/>
        </pc:sldMkLst>
        <pc:spChg chg="mod">
          <ac:chgData name="Antonia Nikolaidou" userId="bce886da-b157-40f2-95e7-5a2de737dbaa" providerId="ADAL" clId="{22892C05-1F89-436D-9E69-8DDECF8B3128}" dt="2026-05-19T09:24:59.755" v="9" actId="120"/>
          <ac:spMkLst>
            <pc:docMk/>
            <pc:sldMk cId="0" sldId="288"/>
            <ac:spMk id="23" creationId="{00000000-0000-0000-0000-000000000000}"/>
          </ac:spMkLst>
        </pc:spChg>
      </pc:sldChg>
      <pc:sldChg chg="modSp mod">
        <pc:chgData name="Antonia Nikolaidou" userId="bce886da-b157-40f2-95e7-5a2de737dbaa" providerId="ADAL" clId="{22892C05-1F89-436D-9E69-8DDECF8B3128}" dt="2026-05-19T09:25:45.522" v="23" actId="1037"/>
        <pc:sldMkLst>
          <pc:docMk/>
          <pc:sldMk cId="0" sldId="310"/>
        </pc:sldMkLst>
        <pc:grpChg chg="mod">
          <ac:chgData name="Antonia Nikolaidou" userId="bce886da-b157-40f2-95e7-5a2de737dbaa" providerId="ADAL" clId="{22892C05-1F89-436D-9E69-8DDECF8B3128}" dt="2026-05-19T09:25:45.522" v="23" actId="1037"/>
          <ac:grpSpMkLst>
            <pc:docMk/>
            <pc:sldMk cId="0" sldId="310"/>
            <ac:grpSpMk id="42" creationId="{9D338607-646B-DCE9-B682-996A427CA5DC}"/>
          </ac:grpSpMkLst>
        </pc:grpChg>
      </pc:sldChg>
      <pc:sldChg chg="del">
        <pc:chgData name="Antonia Nikolaidou" userId="bce886da-b157-40f2-95e7-5a2de737dbaa" providerId="ADAL" clId="{22892C05-1F89-436D-9E69-8DDECF8B3128}" dt="2026-05-19T09:26:08.386" v="30" actId="47"/>
        <pc:sldMkLst>
          <pc:docMk/>
          <pc:sldMk cId="0" sldId="317"/>
        </pc:sldMkLst>
      </pc:sldChg>
      <pc:sldChg chg="del">
        <pc:chgData name="Antonia Nikolaidou" userId="bce886da-b157-40f2-95e7-5a2de737dbaa" providerId="ADAL" clId="{22892C05-1F89-436D-9E69-8DDECF8B3128}" dt="2026-05-19T09:26:50.467" v="40" actId="47"/>
        <pc:sldMkLst>
          <pc:docMk/>
          <pc:sldMk cId="0" sldId="331"/>
        </pc:sldMkLst>
      </pc:sldChg>
      <pc:sldChg chg="modSp mod">
        <pc:chgData name="Antonia Nikolaidou" userId="bce886da-b157-40f2-95e7-5a2de737dbaa" providerId="ADAL" clId="{22892C05-1F89-436D-9E69-8DDECF8B3128}" dt="2026-05-19T09:24:11.104" v="0" actId="255"/>
        <pc:sldMkLst>
          <pc:docMk/>
          <pc:sldMk cId="0" sldId="342"/>
        </pc:sldMkLst>
        <pc:spChg chg="mod">
          <ac:chgData name="Antonia Nikolaidou" userId="bce886da-b157-40f2-95e7-5a2de737dbaa" providerId="ADAL" clId="{22892C05-1F89-436D-9E69-8DDECF8B3128}" dt="2026-05-19T09:24:11.104" v="0" actId="255"/>
          <ac:spMkLst>
            <pc:docMk/>
            <pc:sldMk cId="0" sldId="342"/>
            <ac:spMk id="4" creationId="{ECEDB0D8-75DE-5014-2469-BBBE638A989C}"/>
          </ac:spMkLst>
        </pc:spChg>
      </pc:sldChg>
      <pc:sldChg chg="modSp mod">
        <pc:chgData name="Antonia Nikolaidou" userId="bce886da-b157-40f2-95e7-5a2de737dbaa" providerId="ADAL" clId="{22892C05-1F89-436D-9E69-8DDECF8B3128}" dt="2026-05-19T09:24:20.199" v="2" actId="255"/>
        <pc:sldMkLst>
          <pc:docMk/>
          <pc:sldMk cId="758790045" sldId="343"/>
        </pc:sldMkLst>
        <pc:spChg chg="mod">
          <ac:chgData name="Antonia Nikolaidou" userId="bce886da-b157-40f2-95e7-5a2de737dbaa" providerId="ADAL" clId="{22892C05-1F89-436D-9E69-8DDECF8B3128}" dt="2026-05-19T09:24:20.199" v="2" actId="255"/>
          <ac:spMkLst>
            <pc:docMk/>
            <pc:sldMk cId="758790045" sldId="343"/>
            <ac:spMk id="4" creationId="{87D6F8A4-63EE-C5C2-8D42-AABB7687A32D}"/>
          </ac:spMkLst>
        </pc:spChg>
      </pc:sldChg>
      <pc:sldChg chg="modSp mod">
        <pc:chgData name="Antonia Nikolaidou" userId="bce886da-b157-40f2-95e7-5a2de737dbaa" providerId="ADAL" clId="{22892C05-1F89-436D-9E69-8DDECF8B3128}" dt="2026-05-19T09:24:25.216" v="3" actId="255"/>
        <pc:sldMkLst>
          <pc:docMk/>
          <pc:sldMk cId="2042845633" sldId="344"/>
        </pc:sldMkLst>
        <pc:spChg chg="mod">
          <ac:chgData name="Antonia Nikolaidou" userId="bce886da-b157-40f2-95e7-5a2de737dbaa" providerId="ADAL" clId="{22892C05-1F89-436D-9E69-8DDECF8B3128}" dt="2026-05-19T09:24:25.216" v="3" actId="255"/>
          <ac:spMkLst>
            <pc:docMk/>
            <pc:sldMk cId="2042845633" sldId="344"/>
            <ac:spMk id="4" creationId="{267E4548-BB37-6A4D-733C-C457DA017D2F}"/>
          </ac:spMkLst>
        </pc:spChg>
      </pc:sldChg>
      <pc:sldChg chg="modSp mod">
        <pc:chgData name="Antonia Nikolaidou" userId="bce886da-b157-40f2-95e7-5a2de737dbaa" providerId="ADAL" clId="{22892C05-1F89-436D-9E69-8DDECF8B3128}" dt="2026-05-19T09:24:41.158" v="4" actId="255"/>
        <pc:sldMkLst>
          <pc:docMk/>
          <pc:sldMk cId="0" sldId="345"/>
        </pc:sldMkLst>
        <pc:spChg chg="mod">
          <ac:chgData name="Antonia Nikolaidou" userId="bce886da-b157-40f2-95e7-5a2de737dbaa" providerId="ADAL" clId="{22892C05-1F89-436D-9E69-8DDECF8B3128}" dt="2026-05-19T09:24:41.158" v="4" actId="255"/>
          <ac:spMkLst>
            <pc:docMk/>
            <pc:sldMk cId="0" sldId="345"/>
            <ac:spMk id="2" creationId="{F9B4F296-504B-E5EC-6BC8-5636EC5AA210}"/>
          </ac:spMkLst>
        </pc:spChg>
      </pc:sldChg>
      <pc:sldChg chg="modSp mod">
        <pc:chgData name="Antonia Nikolaidou" userId="bce886da-b157-40f2-95e7-5a2de737dbaa" providerId="ADAL" clId="{22892C05-1F89-436D-9E69-8DDECF8B3128}" dt="2026-05-19T09:24:49.884" v="7" actId="255"/>
        <pc:sldMkLst>
          <pc:docMk/>
          <pc:sldMk cId="1501539491" sldId="346"/>
        </pc:sldMkLst>
        <pc:spChg chg="mod">
          <ac:chgData name="Antonia Nikolaidou" userId="bce886da-b157-40f2-95e7-5a2de737dbaa" providerId="ADAL" clId="{22892C05-1F89-436D-9E69-8DDECF8B3128}" dt="2026-05-19T09:24:49.884" v="7" actId="255"/>
          <ac:spMkLst>
            <pc:docMk/>
            <pc:sldMk cId="1501539491" sldId="346"/>
            <ac:spMk id="2" creationId="{B7F66925-8785-FCD2-C6B5-A89AF9FD6F60}"/>
          </ac:spMkLst>
        </pc:spChg>
      </pc:sldChg>
      <pc:sldChg chg="modSp mod">
        <pc:chgData name="Antonia Nikolaidou" userId="bce886da-b157-40f2-95e7-5a2de737dbaa" providerId="ADAL" clId="{22892C05-1F89-436D-9E69-8DDECF8B3128}" dt="2026-05-19T09:24:54.671" v="8" actId="255"/>
        <pc:sldMkLst>
          <pc:docMk/>
          <pc:sldMk cId="3551482789" sldId="347"/>
        </pc:sldMkLst>
        <pc:spChg chg="mod">
          <ac:chgData name="Antonia Nikolaidou" userId="bce886da-b157-40f2-95e7-5a2de737dbaa" providerId="ADAL" clId="{22892C05-1F89-436D-9E69-8DDECF8B3128}" dt="2026-05-19T09:24:54.671" v="8" actId="255"/>
          <ac:spMkLst>
            <pc:docMk/>
            <pc:sldMk cId="3551482789" sldId="347"/>
            <ac:spMk id="2" creationId="{BD89063B-ECE6-0D64-EFAD-8A212D8551C7}"/>
          </ac:spMkLst>
        </pc:spChg>
      </pc:sldChg>
      <pc:sldChg chg="modSp mod">
        <pc:chgData name="Antonia Nikolaidou" userId="bce886da-b157-40f2-95e7-5a2de737dbaa" providerId="ADAL" clId="{22892C05-1F89-436D-9E69-8DDECF8B3128}" dt="2026-05-19T09:25:09.430" v="10" actId="255"/>
        <pc:sldMkLst>
          <pc:docMk/>
          <pc:sldMk cId="0" sldId="348"/>
        </pc:sldMkLst>
        <pc:spChg chg="mod">
          <ac:chgData name="Antonia Nikolaidou" userId="bce886da-b157-40f2-95e7-5a2de737dbaa" providerId="ADAL" clId="{22892C05-1F89-436D-9E69-8DDECF8B3128}" dt="2026-05-19T09:25:09.430" v="10" actId="255"/>
          <ac:spMkLst>
            <pc:docMk/>
            <pc:sldMk cId="0" sldId="348"/>
            <ac:spMk id="5" creationId="{507DFE25-4EB5-D780-A2C9-A572EDBB1318}"/>
          </ac:spMkLst>
        </pc:spChg>
      </pc:sldChg>
      <pc:sldChg chg="modSp mod">
        <pc:chgData name="Antonia Nikolaidou" userId="bce886da-b157-40f2-95e7-5a2de737dbaa" providerId="ADAL" clId="{22892C05-1F89-436D-9E69-8DDECF8B3128}" dt="2026-05-19T09:25:15.506" v="11" actId="255"/>
        <pc:sldMkLst>
          <pc:docMk/>
          <pc:sldMk cId="1557490217" sldId="349"/>
        </pc:sldMkLst>
        <pc:spChg chg="mod">
          <ac:chgData name="Antonia Nikolaidou" userId="bce886da-b157-40f2-95e7-5a2de737dbaa" providerId="ADAL" clId="{22892C05-1F89-436D-9E69-8DDECF8B3128}" dt="2026-05-19T09:25:15.506" v="11" actId="255"/>
          <ac:spMkLst>
            <pc:docMk/>
            <pc:sldMk cId="1557490217" sldId="349"/>
            <ac:spMk id="5" creationId="{FB84D71F-1562-CF84-C412-D98C8160C4BD}"/>
          </ac:spMkLst>
        </pc:spChg>
      </pc:sldChg>
      <pc:sldChg chg="modSp mod">
        <pc:chgData name="Antonia Nikolaidou" userId="bce886da-b157-40f2-95e7-5a2de737dbaa" providerId="ADAL" clId="{22892C05-1F89-436D-9E69-8DDECF8B3128}" dt="2026-05-19T09:25:20.642" v="12" actId="255"/>
        <pc:sldMkLst>
          <pc:docMk/>
          <pc:sldMk cId="2763142350" sldId="350"/>
        </pc:sldMkLst>
        <pc:spChg chg="mod">
          <ac:chgData name="Antonia Nikolaidou" userId="bce886da-b157-40f2-95e7-5a2de737dbaa" providerId="ADAL" clId="{22892C05-1F89-436D-9E69-8DDECF8B3128}" dt="2026-05-19T09:25:20.642" v="12" actId="255"/>
          <ac:spMkLst>
            <pc:docMk/>
            <pc:sldMk cId="2763142350" sldId="350"/>
            <ac:spMk id="5" creationId="{224326A5-1AD8-8A7D-70FD-8A18D4F77429}"/>
          </ac:spMkLst>
        </pc:spChg>
      </pc:sldChg>
      <pc:sldChg chg="modSp mod">
        <pc:chgData name="Antonia Nikolaidou" userId="bce886da-b157-40f2-95e7-5a2de737dbaa" providerId="ADAL" clId="{22892C05-1F89-436D-9E69-8DDECF8B3128}" dt="2026-05-19T09:25:27.275" v="13" actId="255"/>
        <pc:sldMkLst>
          <pc:docMk/>
          <pc:sldMk cId="0" sldId="351"/>
        </pc:sldMkLst>
        <pc:spChg chg="mod">
          <ac:chgData name="Antonia Nikolaidou" userId="bce886da-b157-40f2-95e7-5a2de737dbaa" providerId="ADAL" clId="{22892C05-1F89-436D-9E69-8DDECF8B3128}" dt="2026-05-19T09:25:27.275" v="13" actId="255"/>
          <ac:spMkLst>
            <pc:docMk/>
            <pc:sldMk cId="0" sldId="351"/>
            <ac:spMk id="5" creationId="{9D145D46-CEA7-6F58-2BD8-E2E9277FA146}"/>
          </ac:spMkLst>
        </pc:spChg>
      </pc:sldChg>
      <pc:sldChg chg="modSp mod">
        <pc:chgData name="Antonia Nikolaidou" userId="bce886da-b157-40f2-95e7-5a2de737dbaa" providerId="ADAL" clId="{22892C05-1F89-436D-9E69-8DDECF8B3128}" dt="2026-05-19T09:25:33.895" v="14" actId="255"/>
        <pc:sldMkLst>
          <pc:docMk/>
          <pc:sldMk cId="2630371211" sldId="352"/>
        </pc:sldMkLst>
        <pc:spChg chg="mod">
          <ac:chgData name="Antonia Nikolaidou" userId="bce886da-b157-40f2-95e7-5a2de737dbaa" providerId="ADAL" clId="{22892C05-1F89-436D-9E69-8DDECF8B3128}" dt="2026-05-19T09:25:33.895" v="14" actId="255"/>
          <ac:spMkLst>
            <pc:docMk/>
            <pc:sldMk cId="2630371211" sldId="352"/>
            <ac:spMk id="5" creationId="{2D31C3F6-9F50-B6EF-E881-6A05B45BD928}"/>
          </ac:spMkLst>
        </pc:spChg>
      </pc:sldChg>
      <pc:sldChg chg="modSp mod">
        <pc:chgData name="Antonia Nikolaidou" userId="bce886da-b157-40f2-95e7-5a2de737dbaa" providerId="ADAL" clId="{22892C05-1F89-436D-9E69-8DDECF8B3128}" dt="2026-05-19T09:25:38.575" v="15" actId="255"/>
        <pc:sldMkLst>
          <pc:docMk/>
          <pc:sldMk cId="2244832752" sldId="353"/>
        </pc:sldMkLst>
        <pc:spChg chg="mod">
          <ac:chgData name="Antonia Nikolaidou" userId="bce886da-b157-40f2-95e7-5a2de737dbaa" providerId="ADAL" clId="{22892C05-1F89-436D-9E69-8DDECF8B3128}" dt="2026-05-19T09:25:38.575" v="15" actId="255"/>
          <ac:spMkLst>
            <pc:docMk/>
            <pc:sldMk cId="2244832752" sldId="353"/>
            <ac:spMk id="5" creationId="{5368C1FC-CEAF-CB2B-FD25-6EB43679CF65}"/>
          </ac:spMkLst>
        </pc:spChg>
      </pc:sldChg>
      <pc:sldChg chg="modSp mod">
        <pc:chgData name="Antonia Nikolaidou" userId="bce886da-b157-40f2-95e7-5a2de737dbaa" providerId="ADAL" clId="{22892C05-1F89-436D-9E69-8DDECF8B3128}" dt="2026-05-19T09:25:55.414" v="26" actId="12788"/>
        <pc:sldMkLst>
          <pc:docMk/>
          <pc:sldMk cId="0" sldId="354"/>
        </pc:sldMkLst>
        <pc:spChg chg="mod">
          <ac:chgData name="Antonia Nikolaidou" userId="bce886da-b157-40f2-95e7-5a2de737dbaa" providerId="ADAL" clId="{22892C05-1F89-436D-9E69-8DDECF8B3128}" dt="2026-05-19T09:25:55.414" v="26" actId="12788"/>
          <ac:spMkLst>
            <pc:docMk/>
            <pc:sldMk cId="0" sldId="354"/>
            <ac:spMk id="3" creationId="{5893E036-21BE-4883-05C2-252EDED4EAD0}"/>
          </ac:spMkLst>
        </pc:spChg>
      </pc:sldChg>
      <pc:sldChg chg="modSp mod">
        <pc:chgData name="Antonia Nikolaidou" userId="bce886da-b157-40f2-95e7-5a2de737dbaa" providerId="ADAL" clId="{22892C05-1F89-436D-9E69-8DDECF8B3128}" dt="2026-05-19T09:26:03.840" v="29" actId="12788"/>
        <pc:sldMkLst>
          <pc:docMk/>
          <pc:sldMk cId="2571302654" sldId="355"/>
        </pc:sldMkLst>
        <pc:spChg chg="mod">
          <ac:chgData name="Antonia Nikolaidou" userId="bce886da-b157-40f2-95e7-5a2de737dbaa" providerId="ADAL" clId="{22892C05-1F89-436D-9E69-8DDECF8B3128}" dt="2026-05-19T09:26:03.840" v="29" actId="12788"/>
          <ac:spMkLst>
            <pc:docMk/>
            <pc:sldMk cId="2571302654" sldId="355"/>
            <ac:spMk id="3" creationId="{8E5E1812-1502-7355-23FD-31C9AED37AF3}"/>
          </ac:spMkLst>
        </pc:spChg>
      </pc:sldChg>
      <pc:sldChg chg="modSp mod">
        <pc:chgData name="Antonia Nikolaidou" userId="bce886da-b157-40f2-95e7-5a2de737dbaa" providerId="ADAL" clId="{22892C05-1F89-436D-9E69-8DDECF8B3128}" dt="2026-05-19T09:26:16.750" v="33" actId="12788"/>
        <pc:sldMkLst>
          <pc:docMk/>
          <pc:sldMk cId="4088405207" sldId="356"/>
        </pc:sldMkLst>
        <pc:spChg chg="mod">
          <ac:chgData name="Antonia Nikolaidou" userId="bce886da-b157-40f2-95e7-5a2de737dbaa" providerId="ADAL" clId="{22892C05-1F89-436D-9E69-8DDECF8B3128}" dt="2026-05-19T09:26:16.750" v="33" actId="12788"/>
          <ac:spMkLst>
            <pc:docMk/>
            <pc:sldMk cId="4088405207" sldId="356"/>
            <ac:spMk id="3" creationId="{8AAAAD0E-56BA-DCD1-3426-8BF22A310708}"/>
          </ac:spMkLst>
        </pc:spChg>
      </pc:sldChg>
      <pc:sldChg chg="modSp mod">
        <pc:chgData name="Antonia Nikolaidou" userId="bce886da-b157-40f2-95e7-5a2de737dbaa" providerId="ADAL" clId="{22892C05-1F89-436D-9E69-8DDECF8B3128}" dt="2026-05-19T09:26:27.821" v="36" actId="12788"/>
        <pc:sldMkLst>
          <pc:docMk/>
          <pc:sldMk cId="1979344097" sldId="357"/>
        </pc:sldMkLst>
        <pc:spChg chg="mod">
          <ac:chgData name="Antonia Nikolaidou" userId="bce886da-b157-40f2-95e7-5a2de737dbaa" providerId="ADAL" clId="{22892C05-1F89-436D-9E69-8DDECF8B3128}" dt="2026-05-19T09:26:27.821" v="36" actId="12788"/>
          <ac:spMkLst>
            <pc:docMk/>
            <pc:sldMk cId="1979344097" sldId="357"/>
            <ac:spMk id="3" creationId="{EAC1923A-A65E-79A3-D3E7-E4AA2698E2F8}"/>
          </ac:spMkLst>
        </pc:spChg>
      </pc:sldChg>
      <pc:sldChg chg="modSp mod">
        <pc:chgData name="Antonia Nikolaidou" userId="bce886da-b157-40f2-95e7-5a2de737dbaa" providerId="ADAL" clId="{22892C05-1F89-436D-9E69-8DDECF8B3128}" dt="2026-05-19T09:26:38.712" v="39" actId="12788"/>
        <pc:sldMkLst>
          <pc:docMk/>
          <pc:sldMk cId="930839595" sldId="358"/>
        </pc:sldMkLst>
        <pc:spChg chg="mod">
          <ac:chgData name="Antonia Nikolaidou" userId="bce886da-b157-40f2-95e7-5a2de737dbaa" providerId="ADAL" clId="{22892C05-1F89-436D-9E69-8DDECF8B3128}" dt="2026-05-19T09:26:38.712" v="39" actId="12788"/>
          <ac:spMkLst>
            <pc:docMk/>
            <pc:sldMk cId="930839595" sldId="358"/>
            <ac:spMk id="3" creationId="{E8E2ECB0-76FF-5143-9F43-44BF21A34D93}"/>
          </ac:spMkLst>
        </pc:spChg>
      </pc:sldChg>
      <pc:sldChg chg="modSp mod">
        <pc:chgData name="Antonia Nikolaidou" userId="bce886da-b157-40f2-95e7-5a2de737dbaa" providerId="ADAL" clId="{22892C05-1F89-436D-9E69-8DDECF8B3128}" dt="2026-05-19T09:26:57.849" v="43" actId="12788"/>
        <pc:sldMkLst>
          <pc:docMk/>
          <pc:sldMk cId="2116974133" sldId="359"/>
        </pc:sldMkLst>
        <pc:spChg chg="mod">
          <ac:chgData name="Antonia Nikolaidou" userId="bce886da-b157-40f2-95e7-5a2de737dbaa" providerId="ADAL" clId="{22892C05-1F89-436D-9E69-8DDECF8B3128}" dt="2026-05-19T09:26:57.849" v="43" actId="12788"/>
          <ac:spMkLst>
            <pc:docMk/>
            <pc:sldMk cId="2116974133" sldId="359"/>
            <ac:spMk id="3" creationId="{70DC2EE5-6A69-8B9D-202C-76EC1A952C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://eportugal.gov.pt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dges.gov.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aima.gov.pt" TargetMode="External"/><Relationship Id="rId7" Type="http://schemas.openxmlformats.org/officeDocument/2006/relationships/image" Target="../media/image10.svg"/><Relationship Id="rId2" Type="http://schemas.openxmlformats.org/officeDocument/2006/relationships/hyperlink" Target="http://act.gov.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hyperlink" Target="http://seg-social.pt" TargetMode="External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svg"/><Relationship Id="rId7" Type="http://schemas.openxmlformats.org/officeDocument/2006/relationships/image" Target="../media/image2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svg"/><Relationship Id="rId7" Type="http://schemas.openxmlformats.org/officeDocument/2006/relationships/image" Target="../media/image2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svg"/><Relationship Id="rId7" Type="http://schemas.openxmlformats.org/officeDocument/2006/relationships/image" Target="../media/image2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12.svg"/><Relationship Id="rId2" Type="http://schemas.openxmlformats.org/officeDocument/2006/relationships/image" Target="../media/image3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29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svg"/><Relationship Id="rId7" Type="http://schemas.openxmlformats.org/officeDocument/2006/relationships/image" Target="../media/image4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4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svg"/><Relationship Id="rId7" Type="http://schemas.openxmlformats.org/officeDocument/2006/relationships/image" Target="../media/image4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45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svg"/><Relationship Id="rId7" Type="http://schemas.openxmlformats.org/officeDocument/2006/relationships/image" Target="../media/image4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45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5984" y="-408071"/>
            <a:ext cx="6557274" cy="3364761"/>
            <a:chOff x="0" y="0"/>
            <a:chExt cx="2349979" cy="120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979" cy="1205854"/>
            </a:xfrm>
            <a:custGeom>
              <a:avLst/>
              <a:gdLst/>
              <a:ahLst/>
              <a:cxnLst/>
              <a:rect l="l" t="t" r="r" b="b"/>
              <a:pathLst>
                <a:path w="2349979" h="1205854">
                  <a:moveTo>
                    <a:pt x="43684" y="0"/>
                  </a:moveTo>
                  <a:lnTo>
                    <a:pt x="2306294" y="0"/>
                  </a:lnTo>
                  <a:cubicBezTo>
                    <a:pt x="2317880" y="0"/>
                    <a:pt x="2328992" y="4602"/>
                    <a:pt x="2337184" y="12795"/>
                  </a:cubicBezTo>
                  <a:cubicBezTo>
                    <a:pt x="2345376" y="20987"/>
                    <a:pt x="2349979" y="32099"/>
                    <a:pt x="2349979" y="43684"/>
                  </a:cubicBezTo>
                  <a:lnTo>
                    <a:pt x="2349979" y="1162170"/>
                  </a:lnTo>
                  <a:cubicBezTo>
                    <a:pt x="2349979" y="1186296"/>
                    <a:pt x="2330421" y="1205854"/>
                    <a:pt x="2306294" y="1205854"/>
                  </a:cubicBezTo>
                  <a:lnTo>
                    <a:pt x="43684" y="1205854"/>
                  </a:lnTo>
                  <a:cubicBezTo>
                    <a:pt x="19558" y="1205854"/>
                    <a:pt x="0" y="1186296"/>
                    <a:pt x="0" y="1162170"/>
                  </a:cubicBezTo>
                  <a:lnTo>
                    <a:pt x="0" y="43684"/>
                  </a:lnTo>
                  <a:cubicBezTo>
                    <a:pt x="0" y="19558"/>
                    <a:pt x="19558" y="0"/>
                    <a:pt x="43684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349979" cy="1177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6000" y="9839560"/>
            <a:ext cx="1393547" cy="310064"/>
          </a:xfrm>
          <a:custGeom>
            <a:avLst/>
            <a:gdLst/>
            <a:ahLst/>
            <a:cxnLst/>
            <a:rect l="l" t="t" r="r" b="b"/>
            <a:pathLst>
              <a:path w="1393547" h="310064">
                <a:moveTo>
                  <a:pt x="0" y="0"/>
                </a:moveTo>
                <a:lnTo>
                  <a:pt x="1393547" y="0"/>
                </a:lnTo>
                <a:lnTo>
                  <a:pt x="1393547" y="310064"/>
                </a:lnTo>
                <a:lnTo>
                  <a:pt x="0" y="310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" name="Freeform 6"/>
          <p:cNvSpPr/>
          <p:nvPr/>
        </p:nvSpPr>
        <p:spPr>
          <a:xfrm>
            <a:off x="5737461" y="9748339"/>
            <a:ext cx="1066539" cy="401285"/>
          </a:xfrm>
          <a:custGeom>
            <a:avLst/>
            <a:gdLst/>
            <a:ahLst/>
            <a:cxnLst/>
            <a:rect l="l" t="t" r="r" b="b"/>
            <a:pathLst>
              <a:path w="1066539" h="401285">
                <a:moveTo>
                  <a:pt x="0" y="0"/>
                </a:moveTo>
                <a:lnTo>
                  <a:pt x="1066539" y="0"/>
                </a:lnTo>
                <a:lnTo>
                  <a:pt x="1066539" y="401285"/>
                </a:lnTo>
                <a:lnTo>
                  <a:pt x="0" y="401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7" name="Freeform 7"/>
          <p:cNvSpPr/>
          <p:nvPr/>
        </p:nvSpPr>
        <p:spPr>
          <a:xfrm>
            <a:off x="857082" y="3353078"/>
            <a:ext cx="5845837" cy="4128622"/>
          </a:xfrm>
          <a:custGeom>
            <a:avLst/>
            <a:gdLst/>
            <a:ahLst/>
            <a:cxnLst/>
            <a:rect l="l" t="t" r="r" b="b"/>
            <a:pathLst>
              <a:path w="5845837" h="4128622">
                <a:moveTo>
                  <a:pt x="0" y="0"/>
                </a:moveTo>
                <a:lnTo>
                  <a:pt x="5845836" y="0"/>
                </a:lnTo>
                <a:lnTo>
                  <a:pt x="5845836" y="4128622"/>
                </a:lnTo>
                <a:lnTo>
                  <a:pt x="0" y="41286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rnd">
            <a:solidFill>
              <a:srgbClr val="E7F7F7"/>
            </a:solidFill>
            <a:prstDash val="solid"/>
            <a:round/>
          </a:ln>
        </p:spPr>
        <p:txBody>
          <a:bodyPr/>
          <a:lstStyle/>
          <a:p>
            <a:endParaRPr lang="en-CY"/>
          </a:p>
        </p:txBody>
      </p:sp>
      <p:sp>
        <p:nvSpPr>
          <p:cNvPr id="8" name="Freeform 8"/>
          <p:cNvSpPr/>
          <p:nvPr/>
        </p:nvSpPr>
        <p:spPr>
          <a:xfrm>
            <a:off x="1758317" y="4117187"/>
            <a:ext cx="990885" cy="3289244"/>
          </a:xfrm>
          <a:custGeom>
            <a:avLst/>
            <a:gdLst/>
            <a:ahLst/>
            <a:cxnLst/>
            <a:rect l="l" t="t" r="r" b="b"/>
            <a:pathLst>
              <a:path w="990885" h="3289244">
                <a:moveTo>
                  <a:pt x="0" y="0"/>
                </a:moveTo>
                <a:lnTo>
                  <a:pt x="990885" y="0"/>
                </a:lnTo>
                <a:lnTo>
                  <a:pt x="990885" y="3289244"/>
                </a:lnTo>
                <a:lnTo>
                  <a:pt x="0" y="32892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9" name="TextBox 9"/>
          <p:cNvSpPr txBox="1"/>
          <p:nvPr/>
        </p:nvSpPr>
        <p:spPr>
          <a:xfrm>
            <a:off x="743336" y="8197006"/>
            <a:ext cx="606066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9"/>
              </a:lnSpc>
              <a:spcBef>
                <a:spcPct val="0"/>
              </a:spcBef>
            </a:pPr>
            <a:r>
              <a:rPr lang="en-US" sz="2249" b="1" spc="-7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EMPOWER HER - DESBLOQUEANDO O POTENCIAL, DESENVOLVENDO HABILIDADES, MOLDANDO CARREIRAS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8838" y="606590"/>
            <a:ext cx="7229659" cy="733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67"/>
              </a:lnSpc>
            </a:pPr>
            <a:r>
              <a:rPr lang="en-US" sz="5243" spc="-3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Toolbox de Integração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3336" y="1698834"/>
            <a:ext cx="6048000" cy="405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49"/>
              </a:lnSpc>
            </a:pPr>
            <a:r>
              <a:rPr lang="en-CY" sz="4400" spc="-17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ANNEXO</a:t>
            </a:r>
            <a:endParaRPr lang="en-US" sz="4400" spc="-174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283821" y="3990667"/>
            <a:ext cx="1343950" cy="3415764"/>
          </a:xfrm>
          <a:custGeom>
            <a:avLst/>
            <a:gdLst/>
            <a:ahLst/>
            <a:cxnLst/>
            <a:rect l="l" t="t" r="r" b="b"/>
            <a:pathLst>
              <a:path w="1343950" h="3415764">
                <a:moveTo>
                  <a:pt x="0" y="0"/>
                </a:moveTo>
                <a:lnTo>
                  <a:pt x="1343950" y="0"/>
                </a:lnTo>
                <a:lnTo>
                  <a:pt x="1343950" y="3415764"/>
                </a:lnTo>
                <a:lnTo>
                  <a:pt x="0" y="34157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97E74-00F8-8E0D-7F79-3E05E6040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8F9175-A82F-0038-883D-1F539AAFB8F2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077852F-0173-7F61-8C9B-07ACD79A6DB4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67E4548-BB37-6A4D-733C-C457DA017D2F}"/>
              </a:ext>
            </a:extLst>
          </p:cNvPr>
          <p:cNvSpPr txBox="1"/>
          <p:nvPr/>
        </p:nvSpPr>
        <p:spPr>
          <a:xfrm>
            <a:off x="0" y="2527300"/>
            <a:ext cx="7556500" cy="113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9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 3</a:t>
            </a:r>
            <a:endParaRPr lang="en-US" sz="7500" b="1" i="0" u="none" strike="noStrike" kern="1200" cap="none" baseline="0" dirty="0">
              <a:solidFill>
                <a:srgbClr val="FAC17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B777BA61-6823-501F-0EA7-E5F3811194DB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A3596DB9-C1E1-8D0F-02CD-4F8A834DC227}"/>
              </a:ext>
            </a:extLst>
          </p:cNvPr>
          <p:cNvSpPr/>
          <p:nvPr/>
        </p:nvSpPr>
        <p:spPr>
          <a:xfrm>
            <a:off x="2902269" y="-51727"/>
            <a:ext cx="3024003" cy="65763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84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539151" y="603370"/>
            <a:ext cx="9906840" cy="1185448"/>
            <a:chOff x="0" y="-70875"/>
            <a:chExt cx="13209120" cy="158059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-70875"/>
              <a:ext cx="13209120" cy="1580598"/>
              <a:chOff x="0" y="-19050"/>
              <a:chExt cx="3550388" cy="42483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93219" y="0"/>
                <a:ext cx="2708080" cy="405788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405788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76874"/>
                    </a:lnTo>
                    <a:cubicBezTo>
                      <a:pt x="3550388" y="384542"/>
                      <a:pt x="3547341" y="391897"/>
                      <a:pt x="3541919" y="397319"/>
                    </a:cubicBezTo>
                    <a:cubicBezTo>
                      <a:pt x="3536496" y="402742"/>
                      <a:pt x="3529142" y="405788"/>
                      <a:pt x="3521473" y="405788"/>
                    </a:cubicBezTo>
                    <a:lnTo>
                      <a:pt x="28914" y="405788"/>
                    </a:lnTo>
                    <a:cubicBezTo>
                      <a:pt x="12945" y="405788"/>
                      <a:pt x="0" y="392843"/>
                      <a:pt x="0" y="376874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3550388" cy="4248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10911" y="302741"/>
              <a:ext cx="6693291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Orientações para empregadores sobre contratação informada e justa.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8918280" y="266942"/>
              <a:ext cx="1747075" cy="474396"/>
            </a:xfrm>
            <a:custGeom>
              <a:avLst/>
              <a:gdLst/>
              <a:ahLst/>
              <a:cxnLst/>
              <a:rect l="l" t="t" r="r" b="b"/>
              <a:pathLst>
                <a:path w="469584" h="127510">
                  <a:moveTo>
                    <a:pt x="63755" y="0"/>
                  </a:moveTo>
                  <a:lnTo>
                    <a:pt x="405829" y="0"/>
                  </a:lnTo>
                  <a:cubicBezTo>
                    <a:pt x="422738" y="0"/>
                    <a:pt x="438954" y="6717"/>
                    <a:pt x="450911" y="18673"/>
                  </a:cubicBezTo>
                  <a:cubicBezTo>
                    <a:pt x="462867" y="30630"/>
                    <a:pt x="469584" y="46846"/>
                    <a:pt x="469584" y="63755"/>
                  </a:cubicBezTo>
                  <a:lnTo>
                    <a:pt x="469584" y="63755"/>
                  </a:lnTo>
                  <a:cubicBezTo>
                    <a:pt x="469584" y="80664"/>
                    <a:pt x="462867" y="96880"/>
                    <a:pt x="450911" y="108837"/>
                  </a:cubicBezTo>
                  <a:cubicBezTo>
                    <a:pt x="438954" y="120793"/>
                    <a:pt x="422738" y="127510"/>
                    <a:pt x="405829" y="127510"/>
                  </a:cubicBezTo>
                  <a:lnTo>
                    <a:pt x="63755" y="127510"/>
                  </a:lnTo>
                  <a:cubicBezTo>
                    <a:pt x="46846" y="127510"/>
                    <a:pt x="30630" y="120793"/>
                    <a:pt x="18673" y="108837"/>
                  </a:cubicBezTo>
                  <a:cubicBezTo>
                    <a:pt x="6717" y="96880"/>
                    <a:pt x="0" y="80664"/>
                    <a:pt x="0" y="63755"/>
                  </a:cubicBezTo>
                  <a:lnTo>
                    <a:pt x="0" y="63755"/>
                  </a:lnTo>
                  <a:cubicBezTo>
                    <a:pt x="0" y="46846"/>
                    <a:pt x="6717" y="30630"/>
                    <a:pt x="18673" y="18673"/>
                  </a:cubicBezTo>
                  <a:cubicBezTo>
                    <a:pt x="30630" y="6717"/>
                    <a:pt x="46846" y="0"/>
                    <a:pt x="63755" y="0"/>
                  </a:cubicBezTo>
                  <a:close/>
                </a:path>
              </a:pathLst>
            </a:custGeom>
            <a:solidFill>
              <a:srgbClr val="8B75A7"/>
            </a:solid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68632" y="936977"/>
            <a:ext cx="1985003" cy="375798"/>
            <a:chOff x="0" y="-14386"/>
            <a:chExt cx="711380" cy="13467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380" cy="115628"/>
            </a:xfrm>
            <a:custGeom>
              <a:avLst/>
              <a:gdLst/>
              <a:ahLst/>
              <a:cxnLst/>
              <a:rect l="l" t="t" r="r" b="b"/>
              <a:pathLst>
                <a:path w="711380" h="115628">
                  <a:moveTo>
                    <a:pt x="57814" y="0"/>
                  </a:moveTo>
                  <a:lnTo>
                    <a:pt x="653567" y="0"/>
                  </a:lnTo>
                  <a:cubicBezTo>
                    <a:pt x="685496" y="0"/>
                    <a:pt x="711380" y="25884"/>
                    <a:pt x="711380" y="57814"/>
                  </a:cubicBezTo>
                  <a:lnTo>
                    <a:pt x="711380" y="57814"/>
                  </a:lnTo>
                  <a:cubicBezTo>
                    <a:pt x="711380" y="89743"/>
                    <a:pt x="685496" y="115628"/>
                    <a:pt x="653567" y="115628"/>
                  </a:cubicBezTo>
                  <a:lnTo>
                    <a:pt x="57814" y="115628"/>
                  </a:lnTo>
                  <a:cubicBezTo>
                    <a:pt x="25884" y="115628"/>
                    <a:pt x="0" y="89743"/>
                    <a:pt x="0" y="57814"/>
                  </a:cubicBezTo>
                  <a:lnTo>
                    <a:pt x="0" y="57814"/>
                  </a:lnTo>
                  <a:cubicBezTo>
                    <a:pt x="0" y="25884"/>
                    <a:pt x="25884" y="0"/>
                    <a:pt x="578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4386"/>
              <a:ext cx="711380" cy="134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79"/>
                </a:lnSpc>
              </a:pPr>
              <a:r>
                <a:rPr lang="en-US" sz="12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Portugal / Braga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5381" y="2816300"/>
            <a:ext cx="7027036" cy="7250368"/>
            <a:chOff x="0" y="0"/>
            <a:chExt cx="2518331" cy="25983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18331" cy="2598368"/>
            </a:xfrm>
            <a:custGeom>
              <a:avLst/>
              <a:gdLst/>
              <a:ahLst/>
              <a:cxnLst/>
              <a:rect l="l" t="t" r="r" b="b"/>
              <a:pathLst>
                <a:path w="2518331" h="2598368">
                  <a:moveTo>
                    <a:pt x="40764" y="0"/>
                  </a:moveTo>
                  <a:lnTo>
                    <a:pt x="2477567" y="0"/>
                  </a:lnTo>
                  <a:cubicBezTo>
                    <a:pt x="2488378" y="0"/>
                    <a:pt x="2498747" y="4295"/>
                    <a:pt x="2506391" y="11940"/>
                  </a:cubicBezTo>
                  <a:cubicBezTo>
                    <a:pt x="2514036" y="19584"/>
                    <a:pt x="2518331" y="29953"/>
                    <a:pt x="2518331" y="40764"/>
                  </a:cubicBezTo>
                  <a:lnTo>
                    <a:pt x="2518331" y="2557604"/>
                  </a:lnTo>
                  <a:cubicBezTo>
                    <a:pt x="2518331" y="2580118"/>
                    <a:pt x="2500080" y="2598368"/>
                    <a:pt x="2477567" y="2598368"/>
                  </a:cubicBezTo>
                  <a:lnTo>
                    <a:pt x="40764" y="2598368"/>
                  </a:lnTo>
                  <a:cubicBezTo>
                    <a:pt x="18251" y="2598368"/>
                    <a:pt x="0" y="2580118"/>
                    <a:pt x="0" y="2557604"/>
                  </a:cubicBezTo>
                  <a:lnTo>
                    <a:pt x="0" y="40764"/>
                  </a:lnTo>
                  <a:cubicBezTo>
                    <a:pt x="0" y="18251"/>
                    <a:pt x="18251" y="0"/>
                    <a:pt x="40764" y="0"/>
                  </a:cubicBezTo>
                  <a:close/>
                </a:path>
              </a:pathLst>
            </a:custGeom>
            <a:solidFill>
              <a:srgbClr val="FFFFFE"/>
            </a:solidFill>
            <a:ln w="38100" cap="rnd">
              <a:solidFill>
                <a:srgbClr val="464646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2518331" cy="2626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77503" y="2875755"/>
            <a:ext cx="6402791" cy="709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19"/>
              </a:lnSpc>
              <a:spcBef>
                <a:spcPct val="0"/>
              </a:spcBef>
            </a:pPr>
            <a:r>
              <a:rPr lang="en-US" sz="12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Reconhecimento de Qualificações</a:t>
            </a:r>
          </a:p>
          <a:p>
            <a:pPr marL="0" lvl="0" indent="0" algn="just">
              <a:lnSpc>
                <a:spcPts val="1819"/>
              </a:lnSpc>
              <a:spcBef>
                <a:spcPct val="0"/>
              </a:spcBef>
            </a:pPr>
            <a:endParaRPr lang="en-US" sz="1299" b="1" u="none" strike="noStrike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80669" lvl="1" indent="-140335" algn="just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Autoridade nacional responsável: </a:t>
            </a:r>
            <a:r>
              <a:rPr lang="en-US" sz="12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 nível nacional, a DGES (através do NARIC Portugal) tutela os graus académicos, enquanto as Ordens/Associações Profissionais tutelam áreas específicas. Em Braga, a Universidade do Minho e o IPCA possuem serviços académicos preparados para receber e processar localmente o reconhecimento de diplomas estrangeiros. Várias Ordens Profissionais dispõem também de Delegações Distritais na cidade para atendimento de proximidade.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 u="none" strike="noStrike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0669" lvl="1" indent="-140335" algn="just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Profissões regulamentadas vs. não regulamentadas:</a:t>
            </a:r>
            <a:r>
              <a:rPr lang="en-US" sz="12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 u="none" strike="noStrike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61339" lvl="2" indent="-187113" algn="just">
              <a:lnSpc>
                <a:spcPts val="1819"/>
              </a:lnSpc>
              <a:spcBef>
                <a:spcPct val="0"/>
              </a:spcBef>
              <a:buFont typeface="Arial"/>
              <a:buChar char="⚬"/>
            </a:pPr>
            <a:r>
              <a:rPr lang="en-US" sz="12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Regulamentadas</a:t>
            </a:r>
            <a:r>
              <a:rPr lang="en-US" sz="12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 Exigem por lei um diploma específico, aprovação em exames ou inscrição numa Ordem Profissional para poderem ser exercidas (ex.: advogados, enfermeiros, arquitetos).</a:t>
            </a:r>
          </a:p>
          <a:p>
            <a:pPr marL="561339" lvl="2" indent="-187113" algn="just">
              <a:lnSpc>
                <a:spcPts val="1819"/>
              </a:lnSpc>
              <a:spcBef>
                <a:spcPct val="0"/>
              </a:spcBef>
              <a:buFont typeface="Arial"/>
              <a:buChar char="⚬"/>
            </a:pPr>
            <a:r>
              <a:rPr lang="en-US" sz="12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Não</a:t>
            </a:r>
            <a:r>
              <a:rPr lang="en-US" sz="12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regulamentadas</a:t>
            </a:r>
            <a:r>
              <a:rPr lang="en-US" sz="12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 Não possuem requisitos legais obrigatórios de formação. O acesso à profissão é livre e cabe ao empregador avaliar se as competências do candidato são adequadas (ex.: programador, gestor de marketing).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 u="none" strike="noStrike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0669" lvl="1" indent="-140335" algn="just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Quando o reconhecimento formal é necessário (e quando não é)</a:t>
            </a:r>
            <a:r>
              <a:rPr lang="en-US" sz="12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 É obrigatório quando o candidato pretende exercer uma profissão regulamentada ou candidatar-se para prosseguir estudos no ensino superior público. Não é estritamente necessário para o exercício de profissões não regulamentadas no setor privado, onde o empregador é livre de aceitar o currículo e o diploma estrangeiro pelo seu valor de mercado.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 u="none" strike="noStrike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0669" lvl="1" indent="-140335" algn="just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Sites oficiais e pontos de contacto:</a:t>
            </a:r>
          </a:p>
          <a:p>
            <a:pPr marL="561339" lvl="2" indent="-187113" algn="just">
              <a:lnSpc>
                <a:spcPts val="1819"/>
              </a:lnSpc>
              <a:spcBef>
                <a:spcPct val="0"/>
              </a:spcBef>
              <a:buFont typeface="Arial"/>
              <a:buChar char="⚬"/>
            </a:pPr>
            <a:r>
              <a:rPr lang="en-US" sz="1299" u="sng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2" tooltip="http://dges.gov.pt"/>
              </a:rPr>
              <a:t>Portal da DGES</a:t>
            </a:r>
          </a:p>
          <a:p>
            <a:pPr marL="561339" lvl="2" indent="-187113" algn="just">
              <a:lnSpc>
                <a:spcPts val="1819"/>
              </a:lnSpc>
              <a:spcBef>
                <a:spcPct val="0"/>
              </a:spcBef>
              <a:buFont typeface="Arial"/>
              <a:buChar char="⚬"/>
            </a:pPr>
            <a:r>
              <a:rPr lang="en-US" sz="1299" u="sng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3" tooltip="http://eportugal.gov.pt"/>
              </a:rPr>
              <a:t>Portal ePortugal</a:t>
            </a:r>
            <a:r>
              <a:rPr lang="en-US" sz="12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561339" lvl="2" indent="-187113" algn="just">
              <a:lnSpc>
                <a:spcPts val="1819"/>
              </a:lnSpc>
              <a:spcBef>
                <a:spcPct val="0"/>
              </a:spcBef>
              <a:buFont typeface="Arial"/>
              <a:buChar char="⚬"/>
            </a:pPr>
            <a:r>
              <a:rPr lang="en-US" sz="12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Sites oficiais das respetivas Ordens Profissionais.</a:t>
            </a:r>
          </a:p>
        </p:txBody>
      </p:sp>
      <p:sp>
        <p:nvSpPr>
          <p:cNvPr id="22" name="Freeform 22"/>
          <p:cNvSpPr/>
          <p:nvPr/>
        </p:nvSpPr>
        <p:spPr>
          <a:xfrm>
            <a:off x="6326012" y="2472767"/>
            <a:ext cx="968608" cy="615066"/>
          </a:xfrm>
          <a:custGeom>
            <a:avLst/>
            <a:gdLst/>
            <a:ahLst/>
            <a:cxnLst/>
            <a:rect l="l" t="t" r="r" b="b"/>
            <a:pathLst>
              <a:path w="968608" h="615066">
                <a:moveTo>
                  <a:pt x="0" y="0"/>
                </a:moveTo>
                <a:lnTo>
                  <a:pt x="968607" y="0"/>
                </a:lnTo>
                <a:lnTo>
                  <a:pt x="968607" y="615066"/>
                </a:lnTo>
                <a:lnTo>
                  <a:pt x="0" y="6150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3" name="TextBox 23"/>
          <p:cNvSpPr txBox="1"/>
          <p:nvPr/>
        </p:nvSpPr>
        <p:spPr>
          <a:xfrm>
            <a:off x="144000" y="1817393"/>
            <a:ext cx="7209635" cy="40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Esta visão geral deve fornecer um ponto de partida estruturado com links para fontes confiáveis ​​e oficiais. Ela não substitui a assessoria jurídica, mas apoia a tomada de decisões informadas e transparentes.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92051" y="10143142"/>
            <a:ext cx="4172396" cy="166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Orientações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para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empregadores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sobre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contratação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informada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justa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089FBBB3-5E48-9E75-A147-D3DF6141AA8D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DB5A1648-28B5-1185-EA85-33B7A02AA17A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7800A951-72FF-8ED9-FCD6-1CF3718970C5}"/>
              </a:ext>
            </a:extLst>
          </p:cNvPr>
          <p:cNvGrpSpPr/>
          <p:nvPr/>
        </p:nvGrpSpPr>
        <p:grpSpPr>
          <a:xfrm>
            <a:off x="-1" y="10392479"/>
            <a:ext cx="6897157" cy="45719"/>
            <a:chOff x="0" y="0"/>
            <a:chExt cx="2709333" cy="26991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2A62F5D7-3DF9-6D15-981C-A9C553EA600A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47564275-E26B-2E63-3F08-B19C4803BB12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259065" y="2425142"/>
            <a:ext cx="7027036" cy="7744726"/>
            <a:chOff x="0" y="0"/>
            <a:chExt cx="2518331" cy="27191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8331" cy="2719163"/>
            </a:xfrm>
            <a:custGeom>
              <a:avLst/>
              <a:gdLst/>
              <a:ahLst/>
              <a:cxnLst/>
              <a:rect l="l" t="t" r="r" b="b"/>
              <a:pathLst>
                <a:path w="2518331" h="2719163">
                  <a:moveTo>
                    <a:pt x="40764" y="0"/>
                  </a:moveTo>
                  <a:lnTo>
                    <a:pt x="2477567" y="0"/>
                  </a:lnTo>
                  <a:cubicBezTo>
                    <a:pt x="2488378" y="0"/>
                    <a:pt x="2498747" y="4295"/>
                    <a:pt x="2506391" y="11940"/>
                  </a:cubicBezTo>
                  <a:cubicBezTo>
                    <a:pt x="2514036" y="19584"/>
                    <a:pt x="2518331" y="29953"/>
                    <a:pt x="2518331" y="40764"/>
                  </a:cubicBezTo>
                  <a:lnTo>
                    <a:pt x="2518331" y="2678399"/>
                  </a:lnTo>
                  <a:cubicBezTo>
                    <a:pt x="2518331" y="2700912"/>
                    <a:pt x="2500080" y="2719163"/>
                    <a:pt x="2477567" y="2719163"/>
                  </a:cubicBezTo>
                  <a:lnTo>
                    <a:pt x="40764" y="2719163"/>
                  </a:lnTo>
                  <a:cubicBezTo>
                    <a:pt x="18251" y="2719163"/>
                    <a:pt x="0" y="2700912"/>
                    <a:pt x="0" y="2678399"/>
                  </a:cubicBezTo>
                  <a:lnTo>
                    <a:pt x="0" y="40764"/>
                  </a:lnTo>
                  <a:cubicBezTo>
                    <a:pt x="0" y="18251"/>
                    <a:pt x="18251" y="0"/>
                    <a:pt x="40764" y="0"/>
                  </a:cubicBezTo>
                  <a:close/>
                </a:path>
              </a:pathLst>
            </a:custGeom>
            <a:solidFill>
              <a:srgbClr val="E6DBF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518331" cy="274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560" y="2494122"/>
            <a:ext cx="6554047" cy="742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Direito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legal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trabalho</a:t>
            </a:r>
            <a:endParaRPr lang="en-US" sz="1399" b="1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endParaRPr lang="en-US" sz="1399" b="1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02259" lvl="1" indent="-151129" algn="l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Onde e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verificar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direito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trabalho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empregadores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devem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verificar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validade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documentação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fisicamente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via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plataformas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do Estado. Para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apoio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local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nesta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verificação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o CLAIM Braga (Centro Local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Apoio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Integração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Migrantes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) é um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parceiro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municipal fundamental,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prestando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aconselhamento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gratuito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empregadores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candidatos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02259" lvl="1" indent="-151129" algn="l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Documentação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exigida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lei:</a:t>
            </a:r>
          </a:p>
          <a:p>
            <a:pPr marL="604518" lvl="2" indent="-201506" algn="l">
              <a:lnSpc>
                <a:spcPts val="1959"/>
              </a:lnSpc>
              <a:spcBef>
                <a:spcPct val="0"/>
              </a:spcBef>
              <a:buFont typeface="Arial"/>
              <a:buChar char="⚬"/>
            </a:pP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Cidadãos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UE/EEE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Cartão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Cidadão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Certificado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Registo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Cidadão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União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604518" lvl="2" indent="-201506" algn="l">
              <a:lnSpc>
                <a:spcPts val="1959"/>
              </a:lnSpc>
              <a:spcBef>
                <a:spcPct val="0"/>
              </a:spcBef>
              <a:buFont typeface="Arial"/>
              <a:buChar char="⚬"/>
            </a:pP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Cidadãos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Países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Terceiros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Passaporte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válido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Título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Residência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emitido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pela AIMA (com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permissão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trabalhar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),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Visto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604518" lvl="2" indent="-201506" algn="l">
              <a:lnSpc>
                <a:spcPts val="1959"/>
              </a:lnSpc>
              <a:spcBef>
                <a:spcPct val="0"/>
              </a:spcBef>
              <a:buFont typeface="Arial"/>
              <a:buChar char="⚬"/>
            </a:pP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Para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todos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 NIF (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Número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Identificação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Fiscal) e NISS (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Número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Identificação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Segurança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Social).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2259" lvl="1" indent="-151129" algn="l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perguntar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(e o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evitar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):</a:t>
            </a:r>
          </a:p>
          <a:p>
            <a:pPr marL="604518" lvl="2" indent="-201506" algn="l">
              <a:lnSpc>
                <a:spcPts val="1959"/>
              </a:lnSpc>
              <a:spcBef>
                <a:spcPct val="0"/>
              </a:spcBef>
              <a:buFont typeface="Arial"/>
              <a:buChar char="⚬"/>
            </a:pP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podem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perguntar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Questões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qualificações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experiência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profissional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solicitar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documentos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identificação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fiscais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obrigatórios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604518" lvl="2" indent="-201506" algn="l">
              <a:lnSpc>
                <a:spcPts val="1959"/>
              </a:lnSpc>
              <a:spcBef>
                <a:spcPct val="0"/>
              </a:spcBef>
              <a:buFont typeface="Arial"/>
              <a:buChar char="⚬"/>
            </a:pP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devem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evitar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ilegal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):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O Código do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proíbe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empregadores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questionarem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estado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civil,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orientação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sexual,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crenças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religiosas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filiação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sindical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gravidez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planeamento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familiar. 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exigência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Registo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Criminal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só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é legal se for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exigência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função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(ex.: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segurança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privada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com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menores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2259" lvl="1" indent="-151129" algn="l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Fontes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oficiais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orientação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604518" lvl="2" indent="-201506" algn="l">
              <a:lnSpc>
                <a:spcPts val="1959"/>
              </a:lnSpc>
              <a:spcBef>
                <a:spcPct val="0"/>
              </a:spcBef>
              <a:buFont typeface="Arial"/>
              <a:buChar char="⚬"/>
            </a:pP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2" tooltip="http://act.gov.pt"/>
              </a:rPr>
              <a:t>ACT - </a:t>
            </a:r>
            <a:r>
              <a:rPr lang="en-US" sz="1399" u="sng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2" tooltip="http://act.gov.pt"/>
              </a:rPr>
              <a:t>Autoridade</a:t>
            </a: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2" tooltip="http://act.gov.pt"/>
              </a:rPr>
              <a:t> para as </a:t>
            </a:r>
            <a:r>
              <a:rPr lang="en-US" sz="1399" u="sng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2" tooltip="http://act.gov.pt"/>
              </a:rPr>
              <a:t>Condições</a:t>
            </a: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2" tooltip="http://act.gov.pt"/>
              </a:rPr>
              <a:t> do </a:t>
            </a:r>
            <a:r>
              <a:rPr lang="en-US" sz="1399" u="sng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2" tooltip="http://act.gov.pt"/>
              </a:rPr>
              <a:t>Trabalho</a:t>
            </a: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2" tooltip="http://act.gov.pt"/>
              </a:rPr>
              <a:t> </a:t>
            </a:r>
          </a:p>
          <a:p>
            <a:pPr marL="604518" lvl="2" indent="-201506" algn="l">
              <a:lnSpc>
                <a:spcPts val="1959"/>
              </a:lnSpc>
              <a:spcBef>
                <a:spcPct val="0"/>
              </a:spcBef>
              <a:buFont typeface="Arial"/>
              <a:buChar char="⚬"/>
            </a:pP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3" tooltip="http://aima.gov.pt"/>
              </a:rPr>
              <a:t>AIMA - </a:t>
            </a:r>
            <a:r>
              <a:rPr lang="en-US" sz="1399" u="sng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3" tooltip="http://aima.gov.pt"/>
              </a:rPr>
              <a:t>Agência</a:t>
            </a: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3" tooltip="http://aima.gov.pt"/>
              </a:rPr>
              <a:t> para a </a:t>
            </a:r>
            <a:r>
              <a:rPr lang="en-US" sz="1399" u="sng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3" tooltip="http://aima.gov.pt"/>
              </a:rPr>
              <a:t>Integração</a:t>
            </a: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3" tooltip="http://aima.gov.pt"/>
              </a:rPr>
              <a:t>, </a:t>
            </a:r>
            <a:r>
              <a:rPr lang="en-US" sz="1399" u="sng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3" tooltip="http://aima.gov.pt"/>
              </a:rPr>
              <a:t>Migrações</a:t>
            </a: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3" tooltip="http://aima.gov.pt"/>
              </a:rPr>
              <a:t> e Asilo</a:t>
            </a:r>
          </a:p>
          <a:p>
            <a:pPr marL="604518" lvl="2" indent="-201506" algn="l">
              <a:lnSpc>
                <a:spcPts val="1959"/>
              </a:lnSpc>
              <a:buFont typeface="Arial"/>
              <a:buChar char="⚬"/>
            </a:pP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4" tooltip="http://seg-social.pt"/>
              </a:rPr>
              <a:t>Portal da </a:t>
            </a:r>
            <a:r>
              <a:rPr lang="en-US" sz="1399" u="sng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4" tooltip="http://seg-social.pt"/>
              </a:rPr>
              <a:t>Segurança</a:t>
            </a:r>
            <a:r>
              <a:rPr lang="en-US" sz="1399" u="sng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4" tooltip="http://seg-social.pt"/>
              </a:rPr>
              <a:t> Social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539151" y="603370"/>
            <a:ext cx="9906840" cy="1185448"/>
            <a:chOff x="0" y="-70875"/>
            <a:chExt cx="13209120" cy="158059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-70875"/>
              <a:ext cx="13209120" cy="1580598"/>
              <a:chOff x="0" y="-19050"/>
              <a:chExt cx="3550388" cy="42483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93219" y="0"/>
                <a:ext cx="2708080" cy="405788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405788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76874"/>
                    </a:lnTo>
                    <a:cubicBezTo>
                      <a:pt x="3550388" y="384542"/>
                      <a:pt x="3547341" y="391897"/>
                      <a:pt x="3541919" y="397319"/>
                    </a:cubicBezTo>
                    <a:cubicBezTo>
                      <a:pt x="3536496" y="402742"/>
                      <a:pt x="3529142" y="405788"/>
                      <a:pt x="3521473" y="405788"/>
                    </a:cubicBezTo>
                    <a:lnTo>
                      <a:pt x="28914" y="405788"/>
                    </a:lnTo>
                    <a:cubicBezTo>
                      <a:pt x="12945" y="405788"/>
                      <a:pt x="0" y="392843"/>
                      <a:pt x="0" y="376874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3550388" cy="4248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910911" y="302741"/>
              <a:ext cx="6693291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Orientações para empregadores sobre contratação informada e justa.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8918280" y="266941"/>
              <a:ext cx="1747075" cy="474397"/>
              <a:chOff x="0" y="0"/>
              <a:chExt cx="469584" cy="12751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69584" cy="127510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27510">
                    <a:moveTo>
                      <a:pt x="63755" y="0"/>
                    </a:moveTo>
                    <a:lnTo>
                      <a:pt x="405829" y="0"/>
                    </a:lnTo>
                    <a:cubicBezTo>
                      <a:pt x="422738" y="0"/>
                      <a:pt x="438954" y="6717"/>
                      <a:pt x="450911" y="18673"/>
                    </a:cubicBezTo>
                    <a:cubicBezTo>
                      <a:pt x="462867" y="30630"/>
                      <a:pt x="469584" y="46846"/>
                      <a:pt x="469584" y="63755"/>
                    </a:cubicBezTo>
                    <a:lnTo>
                      <a:pt x="469584" y="63755"/>
                    </a:lnTo>
                    <a:cubicBezTo>
                      <a:pt x="469584" y="80664"/>
                      <a:pt x="462867" y="96880"/>
                      <a:pt x="450911" y="108837"/>
                    </a:cubicBezTo>
                    <a:cubicBezTo>
                      <a:pt x="438954" y="120793"/>
                      <a:pt x="422738" y="127510"/>
                      <a:pt x="405829" y="127510"/>
                    </a:cubicBezTo>
                    <a:lnTo>
                      <a:pt x="63755" y="127510"/>
                    </a:lnTo>
                    <a:cubicBezTo>
                      <a:pt x="46846" y="127510"/>
                      <a:pt x="30630" y="120793"/>
                      <a:pt x="18673" y="108837"/>
                    </a:cubicBezTo>
                    <a:cubicBezTo>
                      <a:pt x="6717" y="96880"/>
                      <a:pt x="0" y="80664"/>
                      <a:pt x="0" y="63755"/>
                    </a:cubicBezTo>
                    <a:lnTo>
                      <a:pt x="0" y="63755"/>
                    </a:lnTo>
                    <a:cubicBezTo>
                      <a:pt x="0" y="46846"/>
                      <a:pt x="6717" y="30630"/>
                      <a:pt x="18673" y="18673"/>
                    </a:cubicBezTo>
                    <a:cubicBezTo>
                      <a:pt x="30630" y="6717"/>
                      <a:pt x="46846" y="0"/>
                      <a:pt x="63755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469584" cy="1560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89"/>
                  </a:lnSpc>
                </a:pPr>
                <a:endParaRPr lang="en-US" sz="1350" dirty="0">
                  <a:solidFill>
                    <a:srgbClr val="EFAB8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5474862" y="1061351"/>
            <a:ext cx="1985003" cy="322642"/>
            <a:chOff x="0" y="0"/>
            <a:chExt cx="711380" cy="1156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11380" cy="115628"/>
            </a:xfrm>
            <a:custGeom>
              <a:avLst/>
              <a:gdLst/>
              <a:ahLst/>
              <a:cxnLst/>
              <a:rect l="l" t="t" r="r" b="b"/>
              <a:pathLst>
                <a:path w="711380" h="115628">
                  <a:moveTo>
                    <a:pt x="57814" y="0"/>
                  </a:moveTo>
                  <a:lnTo>
                    <a:pt x="653567" y="0"/>
                  </a:lnTo>
                  <a:cubicBezTo>
                    <a:pt x="685496" y="0"/>
                    <a:pt x="711380" y="25884"/>
                    <a:pt x="711380" y="57814"/>
                  </a:cubicBezTo>
                  <a:lnTo>
                    <a:pt x="711380" y="57814"/>
                  </a:lnTo>
                  <a:cubicBezTo>
                    <a:pt x="711380" y="89743"/>
                    <a:pt x="685496" y="115628"/>
                    <a:pt x="653567" y="115628"/>
                  </a:cubicBezTo>
                  <a:lnTo>
                    <a:pt x="57814" y="115628"/>
                  </a:lnTo>
                  <a:cubicBezTo>
                    <a:pt x="25884" y="115628"/>
                    <a:pt x="0" y="89743"/>
                    <a:pt x="0" y="57814"/>
                  </a:cubicBezTo>
                  <a:lnTo>
                    <a:pt x="0" y="57814"/>
                  </a:lnTo>
                  <a:cubicBezTo>
                    <a:pt x="0" y="25884"/>
                    <a:pt x="25884" y="0"/>
                    <a:pt x="578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711380" cy="134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79"/>
                </a:lnSpc>
              </a:pPr>
              <a:r>
                <a:rPr lang="en-US" sz="12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Portugal / Braga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6319696" y="2299994"/>
            <a:ext cx="968608" cy="615066"/>
          </a:xfrm>
          <a:custGeom>
            <a:avLst/>
            <a:gdLst/>
            <a:ahLst/>
            <a:cxnLst/>
            <a:rect l="l" t="t" r="r" b="b"/>
            <a:pathLst>
              <a:path w="968608" h="615066">
                <a:moveTo>
                  <a:pt x="0" y="0"/>
                </a:moveTo>
                <a:lnTo>
                  <a:pt x="968608" y="0"/>
                </a:lnTo>
                <a:lnTo>
                  <a:pt x="968608" y="615066"/>
                </a:lnTo>
                <a:lnTo>
                  <a:pt x="0" y="615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3" name="TextBox 23"/>
          <p:cNvSpPr txBox="1"/>
          <p:nvPr/>
        </p:nvSpPr>
        <p:spPr>
          <a:xfrm>
            <a:off x="167765" y="1855493"/>
            <a:ext cx="7209635" cy="40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Esta visão geral deve fornecer um ponto de partida estruturado com links para fontes confiáveis ​​e oficiais. Ela não substitui a assessoria jurídica, mas apoia a tomada de decisões informadas e transparentes.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86385" y="10208997"/>
            <a:ext cx="4172396" cy="166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Orientações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para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empregadores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sobre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contratação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informada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</a:t>
            </a:r>
            <a:r>
              <a:rPr lang="en-US" sz="929" b="1" u="none" strike="noStrike" dirty="0" err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justa</a:t>
            </a:r>
            <a:r>
              <a:rPr lang="en-US" sz="929" b="1" u="none" strike="noStrike" dirty="0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C01BDA73-6069-DC83-7ED2-D6FD9C477D9F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4F230316-27D4-D3BF-A0AF-093F604F00D8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52980B6-2217-091C-C574-C24A2D493054}"/>
              </a:ext>
            </a:extLst>
          </p:cNvPr>
          <p:cNvGrpSpPr/>
          <p:nvPr/>
        </p:nvGrpSpPr>
        <p:grpSpPr>
          <a:xfrm>
            <a:off x="-1" y="10482581"/>
            <a:ext cx="6897157" cy="45719"/>
            <a:chOff x="0" y="0"/>
            <a:chExt cx="2709333" cy="26991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BF0CF45-EB8A-FD03-73B5-50C7C4A23623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871DC279-F170-B04D-431E-58C098C9F6BF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266482" y="2608303"/>
            <a:ext cx="7027036" cy="5723043"/>
            <a:chOff x="0" y="0"/>
            <a:chExt cx="9369381" cy="763072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369381" cy="7630724"/>
              <a:chOff x="0" y="0"/>
              <a:chExt cx="2518331" cy="205100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205100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205100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2010245"/>
                    </a:lnTo>
                    <a:cubicBezTo>
                      <a:pt x="2518331" y="2032759"/>
                      <a:pt x="2500080" y="2051009"/>
                      <a:pt x="2477567" y="2051009"/>
                    </a:cubicBezTo>
                    <a:lnTo>
                      <a:pt x="40764" y="2051009"/>
                    </a:lnTo>
                    <a:cubicBezTo>
                      <a:pt x="29953" y="2051009"/>
                      <a:pt x="19584" y="2046715"/>
                      <a:pt x="11940" y="2039070"/>
                    </a:cubicBezTo>
                    <a:cubicBezTo>
                      <a:pt x="4295" y="2031425"/>
                      <a:pt x="0" y="2021057"/>
                      <a:pt x="0" y="201024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20795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564792" y="144019"/>
              <a:ext cx="8239796" cy="7245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Princípios de Boas Práticas na Contratação</a:t>
              </a:r>
            </a:p>
            <a:p>
              <a:pPr marL="0" lvl="0" indent="0" algn="just">
                <a:lnSpc>
                  <a:spcPts val="1959"/>
                </a:lnSpc>
              </a:pPr>
              <a:endPara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Para garantir um processo ético e sem falhas legais, deves adotar e promover as seguintes diretrizes:</a:t>
              </a:r>
            </a:p>
            <a:p>
              <a:pPr marL="0" lvl="0" indent="0" algn="just">
                <a:lnSpc>
                  <a:spcPts val="1959"/>
                </a:lnSpc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Utilize fontes oficiais</a:t>
              </a: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 Baseie sempre as decisões de contratação e verificação em informações da ACT, AIMA ou DGES, não em suposições.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Evite pedir aos funcionários que "expliquem o sistema"</a:t>
              </a: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 O ónus de conhecer a lei laboral e os requisitos de contratação recai sobre a empresa (Recursos Humanos ou departamento legal), não sobre o candidato estrangeiro.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Comunique os requisitos de forma transparente</a:t>
              </a: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 Liste claramente, logo nas fases iniciais do recrutamento, quais os documentos legais e académicos que serão necessários.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Reserve tempo para a burocracia</a:t>
              </a: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 Processos de emissão de NISS, vistos ou reconhecimento de diplomas demoram. Planeie as datas de início de contrato com margens de manobra realistas.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Em caso de dúvida, procure as autoridades</a:t>
              </a: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 Se o estatuto legal ou o diploma de um candidato levantar dúvidas, contacte diretamente os serviços de apoio da ACT ou da DGES para evitar contratações irregulares.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39863" y="603370"/>
            <a:ext cx="9906840" cy="1185448"/>
            <a:chOff x="0" y="-70875"/>
            <a:chExt cx="13209120" cy="158059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-70875"/>
              <a:ext cx="13209120" cy="1580598"/>
              <a:chOff x="0" y="-19050"/>
              <a:chExt cx="3550388" cy="42483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92220" y="0"/>
                <a:ext cx="2709333" cy="405788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405788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76874"/>
                    </a:lnTo>
                    <a:cubicBezTo>
                      <a:pt x="3550388" y="384542"/>
                      <a:pt x="3547341" y="391897"/>
                      <a:pt x="3541919" y="397319"/>
                    </a:cubicBezTo>
                    <a:cubicBezTo>
                      <a:pt x="3536496" y="402742"/>
                      <a:pt x="3529142" y="405788"/>
                      <a:pt x="3521473" y="405788"/>
                    </a:cubicBezTo>
                    <a:lnTo>
                      <a:pt x="28914" y="405788"/>
                    </a:lnTo>
                    <a:cubicBezTo>
                      <a:pt x="12945" y="405788"/>
                      <a:pt x="0" y="392843"/>
                      <a:pt x="0" y="376874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3550388" cy="4248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10911" y="302741"/>
              <a:ext cx="6693291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Orientações para empregadores sobre contratação informada e justa.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8918280" y="266941"/>
              <a:ext cx="1747075" cy="474397"/>
            </a:xfrm>
            <a:custGeom>
              <a:avLst/>
              <a:gdLst/>
              <a:ahLst/>
              <a:cxnLst/>
              <a:rect l="l" t="t" r="r" b="b"/>
              <a:pathLst>
                <a:path w="469584" h="127510">
                  <a:moveTo>
                    <a:pt x="63755" y="0"/>
                  </a:moveTo>
                  <a:lnTo>
                    <a:pt x="405829" y="0"/>
                  </a:lnTo>
                  <a:cubicBezTo>
                    <a:pt x="422738" y="0"/>
                    <a:pt x="438954" y="6717"/>
                    <a:pt x="450911" y="18673"/>
                  </a:cubicBezTo>
                  <a:cubicBezTo>
                    <a:pt x="462867" y="30630"/>
                    <a:pt x="469584" y="46846"/>
                    <a:pt x="469584" y="63755"/>
                  </a:cubicBezTo>
                  <a:lnTo>
                    <a:pt x="469584" y="63755"/>
                  </a:lnTo>
                  <a:cubicBezTo>
                    <a:pt x="469584" y="80664"/>
                    <a:pt x="462867" y="96880"/>
                    <a:pt x="450911" y="108837"/>
                  </a:cubicBezTo>
                  <a:cubicBezTo>
                    <a:pt x="438954" y="120793"/>
                    <a:pt x="422738" y="127510"/>
                    <a:pt x="405829" y="127510"/>
                  </a:cubicBezTo>
                  <a:lnTo>
                    <a:pt x="63755" y="127510"/>
                  </a:lnTo>
                  <a:cubicBezTo>
                    <a:pt x="46846" y="127510"/>
                    <a:pt x="30630" y="120793"/>
                    <a:pt x="18673" y="108837"/>
                  </a:cubicBezTo>
                  <a:cubicBezTo>
                    <a:pt x="6717" y="96880"/>
                    <a:pt x="0" y="80664"/>
                    <a:pt x="0" y="63755"/>
                  </a:cubicBezTo>
                  <a:lnTo>
                    <a:pt x="0" y="63755"/>
                  </a:lnTo>
                  <a:cubicBezTo>
                    <a:pt x="0" y="46846"/>
                    <a:pt x="6717" y="30630"/>
                    <a:pt x="18673" y="18673"/>
                  </a:cubicBezTo>
                  <a:cubicBezTo>
                    <a:pt x="30630" y="6717"/>
                    <a:pt x="46846" y="0"/>
                    <a:pt x="63755" y="0"/>
                  </a:cubicBezTo>
                  <a:close/>
                </a:path>
              </a:pathLst>
            </a:custGeom>
            <a:solidFill>
              <a:srgbClr val="8B75A7"/>
            </a:solid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78379" y="856731"/>
            <a:ext cx="1985003" cy="322642"/>
            <a:chOff x="0" y="0"/>
            <a:chExt cx="711380" cy="1156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1380" cy="115628"/>
            </a:xfrm>
            <a:custGeom>
              <a:avLst/>
              <a:gdLst/>
              <a:ahLst/>
              <a:cxnLst/>
              <a:rect l="l" t="t" r="r" b="b"/>
              <a:pathLst>
                <a:path w="711380" h="115628">
                  <a:moveTo>
                    <a:pt x="57814" y="0"/>
                  </a:moveTo>
                  <a:lnTo>
                    <a:pt x="653567" y="0"/>
                  </a:lnTo>
                  <a:cubicBezTo>
                    <a:pt x="685496" y="0"/>
                    <a:pt x="711380" y="25884"/>
                    <a:pt x="711380" y="57814"/>
                  </a:cubicBezTo>
                  <a:lnTo>
                    <a:pt x="711380" y="57814"/>
                  </a:lnTo>
                  <a:cubicBezTo>
                    <a:pt x="711380" y="89743"/>
                    <a:pt x="685496" y="115628"/>
                    <a:pt x="653567" y="115628"/>
                  </a:cubicBezTo>
                  <a:lnTo>
                    <a:pt x="57814" y="115628"/>
                  </a:lnTo>
                  <a:cubicBezTo>
                    <a:pt x="25884" y="115628"/>
                    <a:pt x="0" y="89743"/>
                    <a:pt x="0" y="57814"/>
                  </a:cubicBezTo>
                  <a:lnTo>
                    <a:pt x="0" y="57814"/>
                  </a:lnTo>
                  <a:cubicBezTo>
                    <a:pt x="0" y="25884"/>
                    <a:pt x="25884" y="0"/>
                    <a:pt x="578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711380" cy="134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Portugal / Braga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6319696" y="2308742"/>
            <a:ext cx="968608" cy="615066"/>
          </a:xfrm>
          <a:custGeom>
            <a:avLst/>
            <a:gdLst/>
            <a:ahLst/>
            <a:cxnLst/>
            <a:rect l="l" t="t" r="r" b="b"/>
            <a:pathLst>
              <a:path w="968608" h="615066">
                <a:moveTo>
                  <a:pt x="0" y="0"/>
                </a:moveTo>
                <a:lnTo>
                  <a:pt x="968608" y="0"/>
                </a:lnTo>
                <a:lnTo>
                  <a:pt x="968608" y="615066"/>
                </a:lnTo>
                <a:lnTo>
                  <a:pt x="0" y="615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4" name="TextBox 24"/>
          <p:cNvSpPr txBox="1"/>
          <p:nvPr/>
        </p:nvSpPr>
        <p:spPr>
          <a:xfrm>
            <a:off x="175182" y="1817393"/>
            <a:ext cx="7209635" cy="40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Esta visão geral deve fornecer um ponto de partida estruturado com links para fontes confiáveis ​​e oficiais. Ela não substitui a assessoria jurídica, mas apoia a tomada de decisões informadas e transparentes.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93802" y="9907425"/>
            <a:ext cx="4172396" cy="166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929" b="1" u="none" strike="noStrike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Orientações para empregadores sobre contratação informada e justa.</a:t>
            </a: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9EBB9CAF-7E46-C300-83E1-2D9ADCEB10C1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88A29839-BF6B-0833-861C-C91803936BC6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0E4CA97B-E61B-D667-0FC3-AD235B26D585}"/>
              </a:ext>
            </a:extLst>
          </p:cNvPr>
          <p:cNvGrpSpPr/>
          <p:nvPr/>
        </p:nvGrpSpPr>
        <p:grpSpPr>
          <a:xfrm>
            <a:off x="-1" y="10392479"/>
            <a:ext cx="6897157" cy="45719"/>
            <a:chOff x="0" y="0"/>
            <a:chExt cx="2709333" cy="26991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07D142A-6C96-AC3F-A588-5D18C301EFC7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B05C17A0-807D-5DA9-D877-E1FA25BC433A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9B4F296-504B-E5EC-6BC8-5636EC5AA210}"/>
              </a:ext>
            </a:extLst>
          </p:cNvPr>
          <p:cNvSpPr txBox="1"/>
          <p:nvPr/>
        </p:nvSpPr>
        <p:spPr>
          <a:xfrm>
            <a:off x="0" y="2636251"/>
            <a:ext cx="7556500" cy="1141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8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dirty="0" err="1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68BFBD"/>
                </a:solidFill>
                <a:uFillTx/>
                <a:latin typeface="Open Sans Bold"/>
                <a:ea typeface="Open Sans Bold"/>
                <a:cs typeface="Open Sans Bold"/>
              </a:rPr>
              <a:t> 4</a:t>
            </a:r>
            <a:endParaRPr lang="en-US" sz="7500" b="1" i="0" u="none" strike="noStrike" kern="1200" cap="none" baseline="0" dirty="0">
              <a:solidFill>
                <a:srgbClr val="68BFBD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C57EC1D-E45A-689C-1398-3C0873555D97}"/>
              </a:ext>
            </a:extLst>
          </p:cNvPr>
          <p:cNvSpPr txBox="1"/>
          <p:nvPr/>
        </p:nvSpPr>
        <p:spPr>
          <a:xfrm>
            <a:off x="417277" y="6619679"/>
            <a:ext cx="6725448" cy="1411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B9C77908-18A1-2628-FCFC-3F530BEE6667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3522778-FCAA-9D04-E493-E6CE821976F8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" name="Group 5"/>
          <p:cNvGrpSpPr/>
          <p:nvPr/>
        </p:nvGrpSpPr>
        <p:grpSpPr>
          <a:xfrm>
            <a:off x="0" y="10392479"/>
            <a:ext cx="6897157" cy="45719"/>
            <a:chOff x="0" y="0"/>
            <a:chExt cx="2709333" cy="26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903008" y="6682047"/>
            <a:ext cx="1743923" cy="3718495"/>
          </a:xfrm>
          <a:custGeom>
            <a:avLst/>
            <a:gdLst/>
            <a:ahLst/>
            <a:cxnLst/>
            <a:rect l="l" t="t" r="r" b="b"/>
            <a:pathLst>
              <a:path w="1743923" h="3718495">
                <a:moveTo>
                  <a:pt x="0" y="0"/>
                </a:moveTo>
                <a:lnTo>
                  <a:pt x="1743923" y="0"/>
                </a:lnTo>
                <a:lnTo>
                  <a:pt x="1743923" y="3718495"/>
                </a:lnTo>
                <a:lnTo>
                  <a:pt x="0" y="37184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8" r="-108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9" name="Group 9"/>
          <p:cNvGrpSpPr/>
          <p:nvPr/>
        </p:nvGrpSpPr>
        <p:grpSpPr>
          <a:xfrm>
            <a:off x="409975" y="6032054"/>
            <a:ext cx="4313749" cy="2494800"/>
            <a:chOff x="0" y="0"/>
            <a:chExt cx="724664" cy="41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4664" cy="419100"/>
            </a:xfrm>
            <a:custGeom>
              <a:avLst/>
              <a:gdLst/>
              <a:ahLst/>
              <a:cxnLst/>
              <a:rect l="l" t="t" r="r" b="b"/>
              <a:pathLst>
                <a:path w="724664" h="419100">
                  <a:moveTo>
                    <a:pt x="26640" y="0"/>
                  </a:moveTo>
                  <a:lnTo>
                    <a:pt x="698024" y="0"/>
                  </a:lnTo>
                  <a:cubicBezTo>
                    <a:pt x="705089" y="0"/>
                    <a:pt x="711865" y="2807"/>
                    <a:pt x="716861" y="7803"/>
                  </a:cubicBezTo>
                  <a:cubicBezTo>
                    <a:pt x="721857" y="12799"/>
                    <a:pt x="724664" y="19575"/>
                    <a:pt x="724664" y="26640"/>
                  </a:cubicBezTo>
                  <a:lnTo>
                    <a:pt x="724664" y="392460"/>
                  </a:lnTo>
                  <a:cubicBezTo>
                    <a:pt x="724664" y="399525"/>
                    <a:pt x="721857" y="406301"/>
                    <a:pt x="716861" y="411297"/>
                  </a:cubicBezTo>
                  <a:cubicBezTo>
                    <a:pt x="711865" y="416293"/>
                    <a:pt x="705089" y="419100"/>
                    <a:pt x="698024" y="419100"/>
                  </a:cubicBezTo>
                  <a:lnTo>
                    <a:pt x="26640" y="419100"/>
                  </a:lnTo>
                  <a:cubicBezTo>
                    <a:pt x="19575" y="419100"/>
                    <a:pt x="12799" y="416293"/>
                    <a:pt x="7803" y="411297"/>
                  </a:cubicBezTo>
                  <a:cubicBezTo>
                    <a:pt x="2807" y="406301"/>
                    <a:pt x="0" y="399525"/>
                    <a:pt x="0" y="392460"/>
                  </a:cubicBezTo>
                  <a:lnTo>
                    <a:pt x="0" y="26640"/>
                  </a:lnTo>
                  <a:cubicBezTo>
                    <a:pt x="0" y="19575"/>
                    <a:pt x="2807" y="12799"/>
                    <a:pt x="7803" y="7803"/>
                  </a:cubicBezTo>
                  <a:cubicBezTo>
                    <a:pt x="12799" y="2807"/>
                    <a:pt x="19575" y="0"/>
                    <a:pt x="26640" y="0"/>
                  </a:cubicBezTo>
                  <a:close/>
                </a:path>
              </a:pathLst>
            </a:custGeom>
            <a:solidFill>
              <a:srgbClr val="D7EAEA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724664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88"/>
                </a:lnSpc>
              </a:pPr>
              <a:r>
                <a:rPr lang="en-US" sz="1200" i="1" spc="-45">
                  <a:solidFill>
                    <a:srgbClr val="37325F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[Opcional: Adicione uma imagem dos valores ou da equipa]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47911" y="1523300"/>
            <a:ext cx="6882191" cy="291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387"/>
              </a:lnSpc>
            </a:pPr>
            <a:r>
              <a:rPr lang="en-US" sz="1199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[Mensagem de boas-vindas]</a:t>
            </a: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r>
              <a:rPr lang="en-US" sz="1199" b="1" i="1" spc="-45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Sobre a organização</a:t>
            </a:r>
          </a:p>
          <a:p>
            <a:pPr marL="0" lvl="0" indent="0" algn="just">
              <a:lnSpc>
                <a:spcPts val="2387"/>
              </a:lnSpc>
            </a:pPr>
            <a:r>
              <a:rPr lang="en-US" sz="1199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[Texto]</a:t>
            </a: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r>
              <a:rPr lang="en-US" sz="1199" b="1" i="1" spc="-45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Nossos valores e métodos de trabalho</a:t>
            </a:r>
          </a:p>
          <a:p>
            <a:pPr marL="259080" lvl="1" indent="-129540" algn="l">
              <a:lnSpc>
                <a:spcPts val="2387"/>
              </a:lnSpc>
              <a:buFont typeface="Arial"/>
              <a:buChar char="•"/>
            </a:pPr>
            <a:r>
              <a:rPr lang="en-US" sz="1199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[Lista de valores]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8886" y="696594"/>
            <a:ext cx="6382911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 spc="-224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Bem-vindo(a) à nossa equipa!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39527" y="1101018"/>
            <a:ext cx="6264473" cy="537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Seu papel e Sua Equipa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Cargo: 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Departamento: 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Gerente de linha: </a:t>
            </a:r>
          </a:p>
          <a:p>
            <a:pPr marL="0" lvl="0" indent="0" algn="just">
              <a:lnSpc>
                <a:spcPts val="2088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Membros da equipa: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</a:p>
          <a:p>
            <a:pPr marL="0" lvl="0" indent="0" algn="just">
              <a:lnSpc>
                <a:spcPts val="2088"/>
              </a:lnSpc>
            </a:pPr>
            <a:endParaRPr lang="en-US" sz="1200" b="1" spc="-45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Função principal: 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</a:p>
          <a:p>
            <a:pPr marL="0" lvl="0" indent="0" algn="just">
              <a:lnSpc>
                <a:spcPts val="2088"/>
              </a:lnSpc>
            </a:pPr>
            <a:endParaRPr lang="en-US" sz="1200" b="1" spc="-45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2088"/>
              </a:lnSpc>
            </a:pPr>
            <a:endParaRPr lang="en-US" sz="1200" b="1" spc="-45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Como podemos te ajudar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Gerente</a:t>
            </a:r>
          </a:p>
          <a:p>
            <a:pPr algn="l">
              <a:lnSpc>
                <a:spcPts val="2088"/>
              </a:lnSpc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Nome + como eles apoiam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b="1" i="1" spc="-45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Contato de RH</a:t>
            </a:r>
          </a:p>
          <a:p>
            <a:pPr algn="l">
              <a:lnSpc>
                <a:spcPts val="2088"/>
              </a:lnSpc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Nome + como eles apoiam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b="1" i="1" spc="-45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Companheiro</a:t>
            </a:r>
          </a:p>
          <a:p>
            <a:pPr algn="l">
              <a:lnSpc>
                <a:spcPts val="2088"/>
              </a:lnSpc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Nome + como eles apoiam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b="1" i="1" spc="-45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Mentor</a:t>
            </a:r>
          </a:p>
          <a:p>
            <a:pPr algn="l">
              <a:lnSpc>
                <a:spcPts val="2088"/>
              </a:lnSpc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Nome + como eles apoiam</a:t>
            </a: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DF1E7165-BA35-DCCE-03AD-1DC9A020E0B6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D1B80C5D-AE71-3F13-14FB-51543D966E5F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AEC7FEDA-1446-783F-3F17-FF79A42C2B7F}"/>
              </a:ext>
            </a:extLst>
          </p:cNvPr>
          <p:cNvGrpSpPr/>
          <p:nvPr/>
        </p:nvGrpSpPr>
        <p:grpSpPr>
          <a:xfrm>
            <a:off x="0" y="10392479"/>
            <a:ext cx="6897157" cy="45719"/>
            <a:chOff x="0" y="0"/>
            <a:chExt cx="2709333" cy="2699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FC6A7C4-18DA-EAB6-CDFA-68B31F0D12FB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DEC4E46C-EAF7-6982-3795-9FD35E8E70B4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FD8C-1531-64BD-102D-1A7B567F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7F66925-8785-FCD2-C6B5-A89AF9FD6F60}"/>
              </a:ext>
            </a:extLst>
          </p:cNvPr>
          <p:cNvSpPr txBox="1"/>
          <p:nvPr/>
        </p:nvSpPr>
        <p:spPr>
          <a:xfrm>
            <a:off x="0" y="2636251"/>
            <a:ext cx="7556500" cy="1141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8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dirty="0" err="1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68BFBD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5</a:t>
            </a:r>
            <a:endParaRPr lang="en-US" sz="7500" b="1" i="0" u="none" strike="noStrike" kern="1200" cap="none" baseline="0" dirty="0">
              <a:solidFill>
                <a:srgbClr val="68BFBD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3312B9F-3746-0853-E0C7-52BF9684C7B1}"/>
              </a:ext>
            </a:extLst>
          </p:cNvPr>
          <p:cNvSpPr txBox="1"/>
          <p:nvPr/>
        </p:nvSpPr>
        <p:spPr>
          <a:xfrm>
            <a:off x="417277" y="6619679"/>
            <a:ext cx="6725448" cy="1411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F618DEF-6343-602C-83D4-81F88A00BA08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C316F552-E667-A938-BEC0-840A8366545F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53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263" y="4346612"/>
            <a:ext cx="3653956" cy="1539148"/>
            <a:chOff x="0" y="0"/>
            <a:chExt cx="4871941" cy="20521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941" cy="2052198"/>
              <a:chOff x="0" y="0"/>
              <a:chExt cx="1309495" cy="5515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9495" cy="551596"/>
              </a:xfrm>
              <a:custGeom>
                <a:avLst/>
                <a:gdLst/>
                <a:ahLst/>
                <a:cxnLst/>
                <a:rect l="l" t="t" r="r" b="b"/>
                <a:pathLst>
                  <a:path w="1309495" h="551596">
                    <a:moveTo>
                      <a:pt x="78395" y="0"/>
                    </a:moveTo>
                    <a:lnTo>
                      <a:pt x="1231101" y="0"/>
                    </a:lnTo>
                    <a:cubicBezTo>
                      <a:pt x="1251892" y="0"/>
                      <a:pt x="1271832" y="8259"/>
                      <a:pt x="1286534" y="22961"/>
                    </a:cubicBezTo>
                    <a:cubicBezTo>
                      <a:pt x="1301236" y="37663"/>
                      <a:pt x="1309495" y="57603"/>
                      <a:pt x="1309495" y="78395"/>
                    </a:cubicBezTo>
                    <a:lnTo>
                      <a:pt x="1309495" y="473201"/>
                    </a:lnTo>
                    <a:cubicBezTo>
                      <a:pt x="1309495" y="493993"/>
                      <a:pt x="1301236" y="513933"/>
                      <a:pt x="1286534" y="528635"/>
                    </a:cubicBezTo>
                    <a:cubicBezTo>
                      <a:pt x="1271832" y="543337"/>
                      <a:pt x="1251892" y="551596"/>
                      <a:pt x="1231101" y="551596"/>
                    </a:cubicBezTo>
                    <a:lnTo>
                      <a:pt x="78395" y="551596"/>
                    </a:lnTo>
                    <a:cubicBezTo>
                      <a:pt x="57603" y="551596"/>
                      <a:pt x="37663" y="543337"/>
                      <a:pt x="22961" y="528635"/>
                    </a:cubicBezTo>
                    <a:cubicBezTo>
                      <a:pt x="8259" y="513933"/>
                      <a:pt x="0" y="493993"/>
                      <a:pt x="0" y="473201"/>
                    </a:cubicBezTo>
                    <a:lnTo>
                      <a:pt x="0" y="78395"/>
                    </a:lnTo>
                    <a:cubicBezTo>
                      <a:pt x="0" y="57603"/>
                      <a:pt x="8259" y="37663"/>
                      <a:pt x="22961" y="22961"/>
                    </a:cubicBezTo>
                    <a:cubicBezTo>
                      <a:pt x="37663" y="8259"/>
                      <a:pt x="57603" y="0"/>
                      <a:pt x="78395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309495" cy="5801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361964" y="74075"/>
              <a:ext cx="4284573" cy="175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66"/>
                </a:lnSpc>
              </a:pPr>
              <a:r>
                <a:rPr lang="en-US" sz="985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Orientação no local de trabalho </a:t>
              </a:r>
            </a:p>
            <a:p>
              <a:pPr marL="0" lvl="0" indent="0" algn="just">
                <a:lnSpc>
                  <a:spcPts val="1566"/>
                </a:lnSpc>
              </a:pPr>
              <a:r>
                <a:rPr lang="en-US" sz="9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Visita guiada ao local de trabalho concluída</a:t>
              </a:r>
            </a:p>
            <a:p>
              <a:pPr marL="0" lvl="0" indent="0" algn="just">
                <a:lnSpc>
                  <a:spcPts val="1566"/>
                </a:lnSpc>
              </a:pPr>
              <a:r>
                <a:rPr lang="en-US" sz="9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Estação de trabalho/área de trabalho principal mostrada </a:t>
              </a:r>
            </a:p>
            <a:p>
              <a:pPr marL="0" lvl="0" indent="0" algn="just">
                <a:lnSpc>
                  <a:spcPts val="1566"/>
                </a:lnSpc>
              </a:pPr>
              <a:r>
                <a:rPr lang="en-US" sz="9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Casas de Banho e instalações sanitárias mostrados </a:t>
              </a:r>
            </a:p>
            <a:p>
              <a:pPr marL="0" lvl="0" indent="0" algn="just">
                <a:lnSpc>
                  <a:spcPts val="1566"/>
                </a:lnSpc>
              </a:pPr>
              <a:r>
                <a:rPr lang="en-US" sz="9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Área de descanso/cozinha mostrada </a:t>
              </a:r>
            </a:p>
            <a:p>
              <a:pPr marL="0" lvl="0" indent="0" algn="just">
                <a:lnSpc>
                  <a:spcPts val="1566"/>
                </a:lnSpc>
              </a:pPr>
              <a:r>
                <a:rPr lang="en-US" sz="9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Espaço para guardar pertences pessoais explicado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0289" y="1536405"/>
            <a:ext cx="7084701" cy="30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08"/>
              </a:lnSpc>
              <a:spcBef>
                <a:spcPct val="0"/>
              </a:spcBef>
            </a:pPr>
            <a:r>
              <a:rPr lang="en-US" sz="863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Utilizado apenas para preparar o suporte adequado. Armazenado de acordo com os requisitos de proteção de dados. </a:t>
            </a:r>
          </a:p>
          <a:p>
            <a:pPr marL="0" lvl="0" indent="0" algn="l">
              <a:lnSpc>
                <a:spcPts val="1208"/>
              </a:lnSpc>
              <a:spcBef>
                <a:spcPct val="0"/>
              </a:spcBef>
            </a:pPr>
            <a:r>
              <a:rPr lang="en-US" sz="863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Todas as perguntas são opcionais.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39863" y="603370"/>
            <a:ext cx="9906840" cy="833023"/>
            <a:chOff x="0" y="-70875"/>
            <a:chExt cx="13209120" cy="111069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93474" y="0"/>
                <a:ext cx="2712178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68BFBD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10911" y="312266"/>
              <a:ext cx="6693291" cy="332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50"/>
                </a:lnSpc>
                <a:spcBef>
                  <a:spcPct val="0"/>
                </a:spcBef>
              </a:pPr>
              <a:r>
                <a:rPr lang="en-US" sz="1535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Lista de itens essenciais para o primeiro dia de aula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5682538" y="799465"/>
            <a:ext cx="1694847" cy="490993"/>
            <a:chOff x="0" y="0"/>
            <a:chExt cx="607395" cy="1759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7395" cy="175961"/>
            </a:xfrm>
            <a:custGeom>
              <a:avLst/>
              <a:gdLst/>
              <a:ahLst/>
              <a:cxnLst/>
              <a:rect l="l" t="t" r="r" b="b"/>
              <a:pathLst>
                <a:path w="607395" h="175961">
                  <a:moveTo>
                    <a:pt x="87980" y="0"/>
                  </a:moveTo>
                  <a:lnTo>
                    <a:pt x="519414" y="0"/>
                  </a:lnTo>
                  <a:cubicBezTo>
                    <a:pt x="542748" y="0"/>
                    <a:pt x="565126" y="9269"/>
                    <a:pt x="581626" y="25769"/>
                  </a:cubicBezTo>
                  <a:cubicBezTo>
                    <a:pt x="598125" y="42268"/>
                    <a:pt x="607395" y="64647"/>
                    <a:pt x="607395" y="87980"/>
                  </a:cubicBezTo>
                  <a:lnTo>
                    <a:pt x="607395" y="87980"/>
                  </a:lnTo>
                  <a:cubicBezTo>
                    <a:pt x="607395" y="136571"/>
                    <a:pt x="568005" y="175961"/>
                    <a:pt x="519414" y="175961"/>
                  </a:cubicBezTo>
                  <a:lnTo>
                    <a:pt x="87980" y="175961"/>
                  </a:lnTo>
                  <a:cubicBezTo>
                    <a:pt x="64647" y="175961"/>
                    <a:pt x="42268" y="166691"/>
                    <a:pt x="25769" y="150192"/>
                  </a:cubicBezTo>
                  <a:cubicBezTo>
                    <a:pt x="9269" y="133692"/>
                    <a:pt x="0" y="111314"/>
                    <a:pt x="0" y="87980"/>
                  </a:cubicBezTo>
                  <a:lnTo>
                    <a:pt x="0" y="87980"/>
                  </a:lnTo>
                  <a:cubicBezTo>
                    <a:pt x="0" y="64647"/>
                    <a:pt x="9269" y="42268"/>
                    <a:pt x="25769" y="25769"/>
                  </a:cubicBezTo>
                  <a:cubicBezTo>
                    <a:pt x="42268" y="9269"/>
                    <a:pt x="64647" y="0"/>
                    <a:pt x="879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607395" cy="19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40"/>
                </a:lnSpc>
              </a:pPr>
              <a:r>
                <a:rPr lang="en-US" sz="1100">
                  <a:solidFill>
                    <a:srgbClr val="369694"/>
                  </a:solidFill>
                  <a:latin typeface="Open Sans"/>
                  <a:ea typeface="Open Sans"/>
                  <a:cs typeface="Open Sans"/>
                  <a:sym typeface="Open Sans"/>
                </a:rPr>
                <a:t>Segurança, Contatos e Orientação Imediata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6263" y="2210775"/>
            <a:ext cx="7167474" cy="1847539"/>
            <a:chOff x="0" y="0"/>
            <a:chExt cx="9556631" cy="246338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9556631" cy="2463385"/>
              <a:chOff x="0" y="0"/>
              <a:chExt cx="2518331" cy="64914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518331" cy="649143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49143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608379"/>
                    </a:lnTo>
                    <a:cubicBezTo>
                      <a:pt x="2518331" y="630892"/>
                      <a:pt x="2500080" y="649143"/>
                      <a:pt x="2477567" y="649143"/>
                    </a:cubicBezTo>
                    <a:lnTo>
                      <a:pt x="40764" y="649143"/>
                    </a:lnTo>
                    <a:cubicBezTo>
                      <a:pt x="29953" y="649143"/>
                      <a:pt x="19584" y="644848"/>
                      <a:pt x="11940" y="637203"/>
                    </a:cubicBezTo>
                    <a:cubicBezTo>
                      <a:pt x="4295" y="629559"/>
                      <a:pt x="0" y="619190"/>
                      <a:pt x="0" y="608379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D7EAEA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2518331" cy="6777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76080" y="96411"/>
              <a:ext cx="8404471" cy="143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Informações</a:t>
              </a: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para </a:t>
              </a: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funcionários</a:t>
              </a:r>
              <a:endPara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Nome do </a:t>
              </a: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funcionário</a:t>
              </a: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 _______________________________ Cargo: ___________________________________ Departamento/</a:t>
              </a: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Equipa</a:t>
              </a: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 ___________________________ Primeiro </a:t>
              </a: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dia</a:t>
              </a: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de </a:t>
              </a: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trabalho</a:t>
              </a: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 ___________________________ Pessoa </a:t>
              </a: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que</a:t>
              </a: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preencheu</a:t>
              </a: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a </a:t>
              </a: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lista</a:t>
              </a: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de </a:t>
              </a:r>
              <a:r>
                <a:rPr lang="en-US" sz="12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verificação</a:t>
              </a:r>
              <a:r>
                <a:rPr lang="en-US" sz="12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756467" y="2020433"/>
              <a:ext cx="323970" cy="323970"/>
            </a:xfrm>
            <a:custGeom>
              <a:avLst/>
              <a:gdLst/>
              <a:ahLst/>
              <a:cxnLst/>
              <a:rect l="l" t="t" r="r" b="b"/>
              <a:pathLst>
                <a:path w="323970" h="323970">
                  <a:moveTo>
                    <a:pt x="0" y="0"/>
                  </a:moveTo>
                  <a:lnTo>
                    <a:pt x="323970" y="0"/>
                  </a:lnTo>
                  <a:lnTo>
                    <a:pt x="323970" y="323971"/>
                  </a:lnTo>
                  <a:lnTo>
                    <a:pt x="0" y="323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385146" y="1943621"/>
              <a:ext cx="1718092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96"/>
                </a:lnSpc>
                <a:spcBef>
                  <a:spcPct val="0"/>
                </a:spcBef>
              </a:pPr>
              <a:r>
                <a:rPr lang="en-US" sz="1200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RH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297545" y="1974033"/>
              <a:ext cx="1345573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96"/>
                </a:lnSpc>
                <a:spcBef>
                  <a:spcPct val="0"/>
                </a:spcBef>
              </a:pPr>
              <a:r>
                <a:rPr lang="en-US" sz="1200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75221" y="1943621"/>
              <a:ext cx="1915140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96"/>
                </a:lnSpc>
                <a:spcBef>
                  <a:spcPct val="0"/>
                </a:spcBef>
              </a:pPr>
              <a:r>
                <a:rPr lang="en-US" sz="1200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Gerente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2832749" y="2020433"/>
              <a:ext cx="323970" cy="323970"/>
            </a:xfrm>
            <a:custGeom>
              <a:avLst/>
              <a:gdLst/>
              <a:ahLst/>
              <a:cxnLst/>
              <a:rect l="l" t="t" r="r" b="b"/>
              <a:pathLst>
                <a:path w="323970" h="323970">
                  <a:moveTo>
                    <a:pt x="0" y="0"/>
                  </a:moveTo>
                  <a:lnTo>
                    <a:pt x="323970" y="0"/>
                  </a:lnTo>
                  <a:lnTo>
                    <a:pt x="323970" y="323971"/>
                  </a:lnTo>
                  <a:lnTo>
                    <a:pt x="0" y="323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832683" y="2010296"/>
              <a:ext cx="323970" cy="323970"/>
            </a:xfrm>
            <a:custGeom>
              <a:avLst/>
              <a:gdLst/>
              <a:ahLst/>
              <a:cxnLst/>
              <a:rect l="l" t="t" r="r" b="b"/>
              <a:pathLst>
                <a:path w="323970" h="323970">
                  <a:moveTo>
                    <a:pt x="0" y="0"/>
                  </a:moveTo>
                  <a:lnTo>
                    <a:pt x="323971" y="0"/>
                  </a:lnTo>
                  <a:lnTo>
                    <a:pt x="323971" y="323971"/>
                  </a:lnTo>
                  <a:lnTo>
                    <a:pt x="0" y="323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454591" y="1973421"/>
              <a:ext cx="1345573" cy="280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058"/>
                </a:lnSpc>
                <a:spcBef>
                  <a:spcPct val="0"/>
                </a:spcBef>
              </a:pPr>
              <a:r>
                <a:rPr lang="en-US" sz="1125" spc="6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Companheiro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4706286" y="2020433"/>
              <a:ext cx="323970" cy="323970"/>
            </a:xfrm>
            <a:custGeom>
              <a:avLst/>
              <a:gdLst/>
              <a:ahLst/>
              <a:cxnLst/>
              <a:rect l="l" t="t" r="r" b="b"/>
              <a:pathLst>
                <a:path w="323970" h="323970">
                  <a:moveTo>
                    <a:pt x="0" y="0"/>
                  </a:moveTo>
                  <a:lnTo>
                    <a:pt x="323971" y="0"/>
                  </a:lnTo>
                  <a:lnTo>
                    <a:pt x="323971" y="323971"/>
                  </a:lnTo>
                  <a:lnTo>
                    <a:pt x="0" y="323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850219" y="6126131"/>
            <a:ext cx="3717716" cy="1409036"/>
            <a:chOff x="0" y="0"/>
            <a:chExt cx="4956954" cy="1878714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4956954" cy="1878714"/>
              <a:chOff x="0" y="0"/>
              <a:chExt cx="1236978" cy="46882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236978" cy="468822"/>
              </a:xfrm>
              <a:custGeom>
                <a:avLst/>
                <a:gdLst/>
                <a:ahLst/>
                <a:cxnLst/>
                <a:rect l="l" t="t" r="r" b="b"/>
                <a:pathLst>
                  <a:path w="1236978" h="468822">
                    <a:moveTo>
                      <a:pt x="82991" y="0"/>
                    </a:moveTo>
                    <a:lnTo>
                      <a:pt x="1153987" y="0"/>
                    </a:lnTo>
                    <a:cubicBezTo>
                      <a:pt x="1199821" y="0"/>
                      <a:pt x="1236978" y="37156"/>
                      <a:pt x="1236978" y="82991"/>
                    </a:cubicBezTo>
                    <a:lnTo>
                      <a:pt x="1236978" y="385831"/>
                    </a:lnTo>
                    <a:cubicBezTo>
                      <a:pt x="1236978" y="407841"/>
                      <a:pt x="1228234" y="428950"/>
                      <a:pt x="1212670" y="444514"/>
                    </a:cubicBezTo>
                    <a:cubicBezTo>
                      <a:pt x="1197106" y="460078"/>
                      <a:pt x="1175997" y="468822"/>
                      <a:pt x="1153987" y="468822"/>
                    </a:cubicBezTo>
                    <a:lnTo>
                      <a:pt x="82991" y="468822"/>
                    </a:lnTo>
                    <a:cubicBezTo>
                      <a:pt x="60980" y="468822"/>
                      <a:pt x="39871" y="460078"/>
                      <a:pt x="24307" y="444514"/>
                    </a:cubicBezTo>
                    <a:cubicBezTo>
                      <a:pt x="8744" y="428950"/>
                      <a:pt x="0" y="407841"/>
                      <a:pt x="0" y="385831"/>
                    </a:cubicBezTo>
                    <a:lnTo>
                      <a:pt x="0" y="82991"/>
                    </a:lnTo>
                    <a:cubicBezTo>
                      <a:pt x="0" y="60980"/>
                      <a:pt x="8744" y="39871"/>
                      <a:pt x="24307" y="24307"/>
                    </a:cubicBezTo>
                    <a:cubicBezTo>
                      <a:pt x="39871" y="8744"/>
                      <a:pt x="60980" y="0"/>
                      <a:pt x="82991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1236978" cy="4878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349598" y="111030"/>
              <a:ext cx="4359337" cy="163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98"/>
                </a:lnSpc>
                <a:spcBef>
                  <a:spcPct val="0"/>
                </a:spcBef>
              </a:pPr>
              <a:r>
                <a:rPr lang="en-US" sz="1068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Informações de segurança e emergência </a:t>
              </a:r>
            </a:p>
            <a:p>
              <a:pPr marL="0" lvl="0" indent="0" algn="just">
                <a:lnSpc>
                  <a:spcPts val="1698"/>
                </a:lnSpc>
                <a:spcBef>
                  <a:spcPct val="0"/>
                </a:spcBef>
              </a:pPr>
              <a:r>
                <a:rPr lang="en-US" sz="1068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Saídas de emergência indicadas</a:t>
              </a:r>
            </a:p>
            <a:p>
              <a:pPr marL="0" lvl="0" indent="0" algn="just">
                <a:lnSpc>
                  <a:spcPts val="1698"/>
                </a:lnSpc>
                <a:spcBef>
                  <a:spcPct val="0"/>
                </a:spcBef>
              </a:pPr>
              <a:r>
                <a:rPr lang="en-US" sz="1068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Procedimentos de segurança contra incêndio explicados </a:t>
              </a:r>
            </a:p>
            <a:p>
              <a:pPr marL="0" lvl="0" indent="0" algn="just">
                <a:lnSpc>
                  <a:spcPts val="1698"/>
                </a:lnSpc>
                <a:spcBef>
                  <a:spcPct val="0"/>
                </a:spcBef>
              </a:pPr>
              <a:r>
                <a:rPr lang="en-US" sz="1068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Localização dos primeiros socorros explicada </a:t>
              </a:r>
            </a:p>
            <a:p>
              <a:pPr marL="0" lvl="0" indent="0" algn="just">
                <a:lnSpc>
                  <a:spcPts val="1698"/>
                </a:lnSpc>
                <a:spcBef>
                  <a:spcPct val="0"/>
                </a:spcBef>
              </a:pPr>
              <a:r>
                <a:rPr lang="en-US" sz="1068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Como relatar acidentes/incidentes explicados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96263" y="6094186"/>
            <a:ext cx="3519711" cy="1244308"/>
            <a:chOff x="0" y="0"/>
            <a:chExt cx="4692948" cy="1659077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4692948" cy="1659077"/>
              <a:chOff x="0" y="0"/>
              <a:chExt cx="1261385" cy="445932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261385" cy="445932"/>
              </a:xfrm>
              <a:custGeom>
                <a:avLst/>
                <a:gdLst/>
                <a:ahLst/>
                <a:cxnLst/>
                <a:rect l="l" t="t" r="r" b="b"/>
                <a:pathLst>
                  <a:path w="1261385" h="445932">
                    <a:moveTo>
                      <a:pt x="81385" y="0"/>
                    </a:moveTo>
                    <a:lnTo>
                      <a:pt x="1180000" y="0"/>
                    </a:lnTo>
                    <a:cubicBezTo>
                      <a:pt x="1224948" y="0"/>
                      <a:pt x="1261385" y="36437"/>
                      <a:pt x="1261385" y="81385"/>
                    </a:cubicBezTo>
                    <a:lnTo>
                      <a:pt x="1261385" y="364547"/>
                    </a:lnTo>
                    <a:cubicBezTo>
                      <a:pt x="1261385" y="386132"/>
                      <a:pt x="1252810" y="406832"/>
                      <a:pt x="1237548" y="422095"/>
                    </a:cubicBezTo>
                    <a:cubicBezTo>
                      <a:pt x="1222285" y="437357"/>
                      <a:pt x="1201585" y="445932"/>
                      <a:pt x="1180000" y="445932"/>
                    </a:cubicBezTo>
                    <a:lnTo>
                      <a:pt x="81385" y="445932"/>
                    </a:lnTo>
                    <a:cubicBezTo>
                      <a:pt x="59800" y="445932"/>
                      <a:pt x="39100" y="437357"/>
                      <a:pt x="23837" y="422095"/>
                    </a:cubicBezTo>
                    <a:cubicBezTo>
                      <a:pt x="8574" y="406832"/>
                      <a:pt x="0" y="386132"/>
                      <a:pt x="0" y="364547"/>
                    </a:cubicBezTo>
                    <a:lnTo>
                      <a:pt x="0" y="81385"/>
                    </a:lnTo>
                    <a:cubicBezTo>
                      <a:pt x="0" y="59800"/>
                      <a:pt x="8574" y="39100"/>
                      <a:pt x="23837" y="23837"/>
                    </a:cubicBezTo>
                    <a:cubicBezTo>
                      <a:pt x="39100" y="8574"/>
                      <a:pt x="59800" y="0"/>
                      <a:pt x="81385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1261385" cy="4745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348666" y="83600"/>
              <a:ext cx="4127160" cy="1414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494"/>
                </a:lnSpc>
                <a:spcBef>
                  <a:spcPct val="0"/>
                </a:spcBef>
              </a:pPr>
              <a:r>
                <a:rPr lang="en-US" sz="94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Regras sobre equipamentos e local de trabalho </a:t>
              </a:r>
            </a:p>
            <a:p>
              <a:pPr marL="0" lvl="0" indent="0" algn="just">
                <a:lnSpc>
                  <a:spcPts val="1494"/>
                </a:lnSpc>
                <a:spcBef>
                  <a:spcPct val="0"/>
                </a:spcBef>
              </a:pPr>
              <a:r>
                <a:rPr lang="en-US" sz="940" i="1" u="none" strike="noStrike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[Se aplicável]</a:t>
              </a:r>
            </a:p>
            <a:p>
              <a:pPr marL="0" lvl="0" indent="0" algn="just">
                <a:lnSpc>
                  <a:spcPts val="1494"/>
                </a:lnSpc>
                <a:spcBef>
                  <a:spcPct val="0"/>
                </a:spcBef>
              </a:pPr>
              <a:r>
                <a:rPr lang="en-US" sz="94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Apresentação dos equipamentos básicos</a:t>
              </a:r>
            </a:p>
            <a:p>
              <a:pPr marL="0" lvl="0" indent="0" algn="just">
                <a:lnSpc>
                  <a:spcPts val="1494"/>
                </a:lnSpc>
                <a:spcBef>
                  <a:spcPct val="0"/>
                </a:spcBef>
              </a:pPr>
              <a:r>
                <a:rPr lang="en-US" sz="94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Equipamentos de proteção individual explicados</a:t>
              </a:r>
            </a:p>
            <a:p>
              <a:pPr marL="0" lvl="0" indent="0" algn="just">
                <a:lnSpc>
                  <a:spcPts val="1494"/>
                </a:lnSpc>
                <a:spcBef>
                  <a:spcPct val="0"/>
                </a:spcBef>
              </a:pPr>
              <a:r>
                <a:rPr lang="en-US" sz="94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Regras de higiene explicadas</a:t>
              </a:r>
            </a:p>
            <a:p>
              <a:pPr marL="0" lvl="0" indent="0" algn="just">
                <a:lnSpc>
                  <a:spcPts val="1494"/>
                </a:lnSpc>
                <a:spcBef>
                  <a:spcPct val="0"/>
                </a:spcBef>
              </a:pPr>
              <a:r>
                <a:rPr lang="en-US" sz="94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Áreas restritas explicadas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4029994" y="4415958"/>
            <a:ext cx="3347391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Notas: 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2836380" y="7754242"/>
            <a:ext cx="4616079" cy="1519409"/>
            <a:chOff x="0" y="0"/>
            <a:chExt cx="6154772" cy="2025879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6154772" cy="2025879"/>
              <a:chOff x="0" y="0"/>
              <a:chExt cx="1654298" cy="54452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654298" cy="544522"/>
              </a:xfrm>
              <a:custGeom>
                <a:avLst/>
                <a:gdLst/>
                <a:ahLst/>
                <a:cxnLst/>
                <a:rect l="l" t="t" r="r" b="b"/>
                <a:pathLst>
                  <a:path w="1654298" h="544522">
                    <a:moveTo>
                      <a:pt x="62055" y="0"/>
                    </a:moveTo>
                    <a:lnTo>
                      <a:pt x="1592243" y="0"/>
                    </a:lnTo>
                    <a:cubicBezTo>
                      <a:pt x="1626515" y="0"/>
                      <a:pt x="1654298" y="27783"/>
                      <a:pt x="1654298" y="62055"/>
                    </a:cubicBezTo>
                    <a:lnTo>
                      <a:pt x="1654298" y="482467"/>
                    </a:lnTo>
                    <a:cubicBezTo>
                      <a:pt x="1654298" y="516739"/>
                      <a:pt x="1626515" y="544522"/>
                      <a:pt x="1592243" y="544522"/>
                    </a:cubicBezTo>
                    <a:lnTo>
                      <a:pt x="62055" y="544522"/>
                    </a:lnTo>
                    <a:cubicBezTo>
                      <a:pt x="27783" y="544522"/>
                      <a:pt x="0" y="516739"/>
                      <a:pt x="0" y="482467"/>
                    </a:cubicBezTo>
                    <a:lnTo>
                      <a:pt x="0" y="62055"/>
                    </a:lnTo>
                    <a:cubicBezTo>
                      <a:pt x="0" y="27783"/>
                      <a:pt x="27783" y="0"/>
                      <a:pt x="62055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1654298" cy="5730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457273" y="74075"/>
              <a:ext cx="5412744" cy="1790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36"/>
                </a:lnSpc>
                <a:spcBef>
                  <a:spcPct val="0"/>
                </a:spcBef>
              </a:pPr>
              <a:r>
                <a:rPr lang="en-US" sz="1155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Verificação de fim de dia</a:t>
              </a:r>
            </a:p>
            <a:p>
              <a:pPr marL="0" lvl="0" indent="0" algn="just">
                <a:lnSpc>
                  <a:spcPts val="1836"/>
                </a:lnSpc>
                <a:spcBef>
                  <a:spcPct val="0"/>
                </a:spcBef>
              </a:pPr>
              <a:r>
                <a:rPr lang="en-US" sz="1155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O funcionário teve a oportunidade de fazer perguntas </a:t>
              </a:r>
            </a:p>
            <a:p>
              <a:pPr marL="0" lvl="0" indent="0" algn="just">
                <a:lnSpc>
                  <a:spcPts val="1836"/>
                </a:lnSpc>
                <a:spcBef>
                  <a:spcPct val="0"/>
                </a:spcBef>
              </a:pPr>
              <a:r>
                <a:rPr lang="en-US" sz="1155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Pontos-chave de segurança confirmados </a:t>
              </a:r>
            </a:p>
            <a:p>
              <a:pPr marL="0" lvl="0" indent="0" algn="just">
                <a:lnSpc>
                  <a:spcPts val="1836"/>
                </a:lnSpc>
                <a:spcBef>
                  <a:spcPct val="0"/>
                </a:spcBef>
              </a:pPr>
              <a:r>
                <a:rPr lang="en-US" sz="1155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Próximo dia útil/próximos passos explicados </a:t>
              </a:r>
            </a:p>
            <a:p>
              <a:pPr marL="0" lvl="0" indent="0" algn="just">
                <a:lnSpc>
                  <a:spcPts val="1836"/>
                </a:lnSpc>
                <a:spcBef>
                  <a:spcPct val="0"/>
                </a:spcBef>
              </a:pPr>
              <a:r>
                <a:rPr lang="en-US" sz="1155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Perguntas ou comentários do funcionário:_________________________________________________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3211724" y="9462356"/>
            <a:ext cx="4168735" cy="68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379"/>
              </a:lnSpc>
              <a:spcBef>
                <a:spcPct val="0"/>
              </a:spcBef>
            </a:pPr>
            <a:r>
              <a:rPr lang="en-US" sz="867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Confirmação</a:t>
            </a:r>
          </a:p>
          <a:p>
            <a:pPr marL="0" lvl="0" indent="0" algn="just">
              <a:lnSpc>
                <a:spcPts val="1379"/>
              </a:lnSpc>
              <a:spcBef>
                <a:spcPct val="0"/>
              </a:spcBef>
            </a:pPr>
            <a:r>
              <a:rPr lang="en-US" sz="867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Lista de verificação preenchida em (data): __________________________________ Nome da pessoa que preencheu a lista de verificação: __________________________ Assinatura (opcional): _____________________________________________________________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96263" y="7792342"/>
            <a:ext cx="2547418" cy="2460063"/>
            <a:chOff x="0" y="0"/>
            <a:chExt cx="835169" cy="80652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35169" cy="806529"/>
            </a:xfrm>
            <a:custGeom>
              <a:avLst/>
              <a:gdLst/>
              <a:ahLst/>
              <a:cxnLst/>
              <a:rect l="l" t="t" r="r" b="b"/>
              <a:pathLst>
                <a:path w="835169" h="806529">
                  <a:moveTo>
                    <a:pt x="112448" y="0"/>
                  </a:moveTo>
                  <a:lnTo>
                    <a:pt x="722721" y="0"/>
                  </a:lnTo>
                  <a:cubicBezTo>
                    <a:pt x="784824" y="0"/>
                    <a:pt x="835169" y="50344"/>
                    <a:pt x="835169" y="112448"/>
                  </a:cubicBezTo>
                  <a:lnTo>
                    <a:pt x="835169" y="694082"/>
                  </a:lnTo>
                  <a:cubicBezTo>
                    <a:pt x="835169" y="756185"/>
                    <a:pt x="784824" y="806529"/>
                    <a:pt x="722721" y="806529"/>
                  </a:cubicBezTo>
                  <a:lnTo>
                    <a:pt x="112448" y="806529"/>
                  </a:lnTo>
                  <a:cubicBezTo>
                    <a:pt x="50344" y="806529"/>
                    <a:pt x="0" y="756185"/>
                    <a:pt x="0" y="694082"/>
                  </a:cubicBezTo>
                  <a:lnTo>
                    <a:pt x="0" y="112448"/>
                  </a:lnTo>
                  <a:cubicBezTo>
                    <a:pt x="0" y="50344"/>
                    <a:pt x="50344" y="0"/>
                    <a:pt x="112448" y="0"/>
                  </a:cubicBezTo>
                  <a:close/>
                </a:path>
              </a:pathLst>
            </a:custGeom>
            <a:solidFill>
              <a:srgbClr val="FFFFFE"/>
            </a:solidFill>
            <a:ln w="38100" cap="rnd">
              <a:solidFill>
                <a:srgbClr val="68BFBD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835169" cy="825579"/>
            </a:xfrm>
            <a:prstGeom prst="rect">
              <a:avLst/>
            </a:prstGeom>
          </p:spPr>
          <p:txBody>
            <a:bodyPr lIns="55530" tIns="55530" rIns="55530" bIns="55530" rtlCol="0" anchor="ctr"/>
            <a:lstStyle/>
            <a:p>
              <a:pPr marL="0" lvl="0" indent="0"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397343" y="7860502"/>
            <a:ext cx="2193574" cy="222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36"/>
              </a:lnSpc>
              <a:spcBef>
                <a:spcPct val="0"/>
              </a:spcBef>
            </a:pPr>
            <a:r>
              <a:rPr lang="en-US" sz="1217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Contatos principais:</a:t>
            </a:r>
          </a:p>
          <a:p>
            <a:pPr marL="0" lvl="0" indent="0" algn="just">
              <a:lnSpc>
                <a:spcPts val="1775"/>
              </a:lnSpc>
              <a:spcBef>
                <a:spcPct val="0"/>
              </a:spcBef>
            </a:pPr>
            <a:r>
              <a:rPr lang="en-US" sz="1116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Gerente de linha</a:t>
            </a:r>
          </a:p>
          <a:p>
            <a:pPr marL="0" lvl="0" indent="0" algn="just">
              <a:lnSpc>
                <a:spcPts val="1775"/>
              </a:lnSpc>
              <a:spcBef>
                <a:spcPct val="0"/>
              </a:spcBef>
            </a:pPr>
            <a:r>
              <a:rPr lang="en-US" sz="1116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Nome: __________________________ Contato: ________________________</a:t>
            </a:r>
          </a:p>
          <a:p>
            <a:pPr marL="0" lvl="0" indent="0" algn="just">
              <a:lnSpc>
                <a:spcPts val="1775"/>
              </a:lnSpc>
              <a:spcBef>
                <a:spcPct val="0"/>
              </a:spcBef>
            </a:pPr>
            <a:r>
              <a:rPr lang="en-US" sz="1116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Contato de RH</a:t>
            </a:r>
          </a:p>
          <a:p>
            <a:pPr marL="0" lvl="0" indent="0" algn="just">
              <a:lnSpc>
                <a:spcPts val="1775"/>
              </a:lnSpc>
              <a:spcBef>
                <a:spcPct val="0"/>
              </a:spcBef>
            </a:pPr>
            <a:r>
              <a:rPr lang="en-US" sz="1116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Nome: __________________________ Contato: ________________________</a:t>
            </a:r>
          </a:p>
          <a:p>
            <a:pPr marL="0" lvl="0" indent="0" algn="just">
              <a:lnSpc>
                <a:spcPts val="1775"/>
              </a:lnSpc>
              <a:spcBef>
                <a:spcPct val="0"/>
              </a:spcBef>
            </a:pPr>
            <a:r>
              <a:rPr lang="en-US" sz="1116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Mentor/Colega</a:t>
            </a:r>
          </a:p>
          <a:p>
            <a:pPr marL="0" lvl="0" indent="0" algn="just">
              <a:lnSpc>
                <a:spcPts val="1775"/>
              </a:lnSpc>
              <a:spcBef>
                <a:spcPct val="0"/>
              </a:spcBef>
            </a:pPr>
            <a:r>
              <a:rPr lang="en-US" sz="1116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Nome: __________________________ Contato: _________________________</a:t>
            </a:r>
          </a:p>
        </p:txBody>
      </p:sp>
      <p:sp>
        <p:nvSpPr>
          <p:cNvPr id="58" name="Freeform 2">
            <a:extLst>
              <a:ext uri="{FF2B5EF4-FFF2-40B4-BE49-F238E27FC236}">
                <a16:creationId xmlns:a16="http://schemas.microsoft.com/office/drawing/2014/main" id="{DA4C5161-9B4F-F4E2-089B-C66939F9F79F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9E5F8096-CF58-E2F5-8A5D-3D7411787B5F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0" name="Group 5">
            <a:extLst>
              <a:ext uri="{FF2B5EF4-FFF2-40B4-BE49-F238E27FC236}">
                <a16:creationId xmlns:a16="http://schemas.microsoft.com/office/drawing/2014/main" id="{54A8ADA9-6375-19DD-8E53-6750230BDAA9}"/>
              </a:ext>
            </a:extLst>
          </p:cNvPr>
          <p:cNvGrpSpPr/>
          <p:nvPr/>
        </p:nvGrpSpPr>
        <p:grpSpPr>
          <a:xfrm>
            <a:off x="0" y="10392479"/>
            <a:ext cx="6897157" cy="45719"/>
            <a:chOff x="0" y="0"/>
            <a:chExt cx="2709333" cy="26991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BAE7F351-CB2B-EEE9-9557-3BEAFC739FC1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2" name="TextBox 7">
              <a:extLst>
                <a:ext uri="{FF2B5EF4-FFF2-40B4-BE49-F238E27FC236}">
                  <a16:creationId xmlns:a16="http://schemas.microsoft.com/office/drawing/2014/main" id="{70F8854B-E926-F693-B2DA-0E92C62FE9E9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1459D-13C8-5D30-404E-DA7DEDB6E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D89063B-ECE6-0D64-EFAD-8A212D8551C7}"/>
              </a:ext>
            </a:extLst>
          </p:cNvPr>
          <p:cNvSpPr txBox="1"/>
          <p:nvPr/>
        </p:nvSpPr>
        <p:spPr>
          <a:xfrm>
            <a:off x="0" y="2636251"/>
            <a:ext cx="7556500" cy="1141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8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dirty="0" err="1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68BFBD"/>
                </a:solidFill>
                <a:uFillTx/>
                <a:latin typeface="Open Sans Bold"/>
                <a:ea typeface="Open Sans Bold"/>
                <a:cs typeface="Open Sans Bold"/>
              </a:rPr>
              <a:t> 6</a:t>
            </a:r>
            <a:endParaRPr lang="en-US" sz="7500" b="1" i="0" u="none" strike="noStrike" kern="1200" cap="none" baseline="0" dirty="0">
              <a:solidFill>
                <a:srgbClr val="68BFBD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469B2DB-94C8-3E83-F4DF-8F5D060018ED}"/>
              </a:ext>
            </a:extLst>
          </p:cNvPr>
          <p:cNvSpPr txBox="1"/>
          <p:nvPr/>
        </p:nvSpPr>
        <p:spPr>
          <a:xfrm>
            <a:off x="417277" y="6619679"/>
            <a:ext cx="6725448" cy="1411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A4A6B5C-265D-4541-D4F5-BDA1A5C8AD0C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DFDA5091-EFBB-6A0D-DA1A-182BBD9E4A45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48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94B4CB-DD0C-570D-E28B-0B305DFED1D2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2791BA-742F-D2CD-282E-455415FF24CF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CEDB0D8-75DE-5014-2469-BBBE638A989C}"/>
              </a:ext>
            </a:extLst>
          </p:cNvPr>
          <p:cNvSpPr txBox="1"/>
          <p:nvPr/>
        </p:nvSpPr>
        <p:spPr>
          <a:xfrm>
            <a:off x="0" y="2527300"/>
            <a:ext cx="7556500" cy="113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9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 1</a:t>
            </a:r>
            <a:endParaRPr lang="en-US" sz="7500" b="1" i="0" u="none" strike="noStrike" kern="1200" cap="none" baseline="0" dirty="0">
              <a:solidFill>
                <a:srgbClr val="FAC17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8799767-0868-2766-9A23-1A1EE698FBB5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F1344DD-598A-62EA-0DDC-AFB74FC939C5}"/>
              </a:ext>
            </a:extLst>
          </p:cNvPr>
          <p:cNvSpPr/>
          <p:nvPr/>
        </p:nvSpPr>
        <p:spPr>
          <a:xfrm>
            <a:off x="2902269" y="-51727"/>
            <a:ext cx="3024003" cy="65763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9151" y="667945"/>
            <a:ext cx="9906840" cy="833023"/>
            <a:chOff x="0" y="-70875"/>
            <a:chExt cx="13209120" cy="11106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93219" y="0"/>
                <a:ext cx="2708080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68BFBD"/>
              </a:solidFill>
              <a:ln w="38100" cap="rnd">
                <a:solidFill>
                  <a:srgbClr val="E7F8F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10911" y="302741"/>
              <a:ext cx="6693291" cy="375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25"/>
                </a:lnSpc>
                <a:spcBef>
                  <a:spcPct val="0"/>
                </a:spcBef>
              </a:pPr>
              <a:r>
                <a:rPr lang="en-US" sz="1660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Modelo de Preparação para a Primeira Reunião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5649141" y="865538"/>
            <a:ext cx="1694847" cy="490993"/>
            <a:chOff x="0" y="0"/>
            <a:chExt cx="607395" cy="1759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07395" cy="175961"/>
            </a:xfrm>
            <a:custGeom>
              <a:avLst/>
              <a:gdLst/>
              <a:ahLst/>
              <a:cxnLst/>
              <a:rect l="l" t="t" r="r" b="b"/>
              <a:pathLst>
                <a:path w="607395" h="175961">
                  <a:moveTo>
                    <a:pt x="87980" y="0"/>
                  </a:moveTo>
                  <a:lnTo>
                    <a:pt x="519414" y="0"/>
                  </a:lnTo>
                  <a:cubicBezTo>
                    <a:pt x="542748" y="0"/>
                    <a:pt x="565126" y="9269"/>
                    <a:pt x="581626" y="25769"/>
                  </a:cubicBezTo>
                  <a:cubicBezTo>
                    <a:pt x="598125" y="42268"/>
                    <a:pt x="607395" y="64647"/>
                    <a:pt x="607395" y="87980"/>
                  </a:cubicBezTo>
                  <a:lnTo>
                    <a:pt x="607395" y="87980"/>
                  </a:lnTo>
                  <a:cubicBezTo>
                    <a:pt x="607395" y="136571"/>
                    <a:pt x="568005" y="175961"/>
                    <a:pt x="519414" y="175961"/>
                  </a:cubicBezTo>
                  <a:lnTo>
                    <a:pt x="87980" y="175961"/>
                  </a:lnTo>
                  <a:cubicBezTo>
                    <a:pt x="64647" y="175961"/>
                    <a:pt x="42268" y="166691"/>
                    <a:pt x="25769" y="150192"/>
                  </a:cubicBezTo>
                  <a:cubicBezTo>
                    <a:pt x="9269" y="133692"/>
                    <a:pt x="0" y="111314"/>
                    <a:pt x="0" y="87980"/>
                  </a:cubicBezTo>
                  <a:lnTo>
                    <a:pt x="0" y="87980"/>
                  </a:lnTo>
                  <a:cubicBezTo>
                    <a:pt x="0" y="64647"/>
                    <a:pt x="9269" y="42268"/>
                    <a:pt x="25769" y="25769"/>
                  </a:cubicBezTo>
                  <a:cubicBezTo>
                    <a:pt x="42268" y="9269"/>
                    <a:pt x="64647" y="0"/>
                    <a:pt x="879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07395" cy="19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40"/>
                </a:lnSpc>
              </a:pPr>
              <a:r>
                <a:rPr lang="en-US" sz="1100">
                  <a:solidFill>
                    <a:srgbClr val="369694"/>
                  </a:solidFill>
                  <a:latin typeface="Open Sans"/>
                  <a:ea typeface="Open Sans"/>
                  <a:cs typeface="Open Sans"/>
                  <a:sym typeface="Open Sans"/>
                </a:rPr>
                <a:t>Expectativas claras e alinhamento prévio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7073" y="1596218"/>
            <a:ext cx="6170473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Funcionário(a): ___________________________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Cargo: ______________________________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da reunião: ______________________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Responsável: _____________________________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06335" y="2550673"/>
            <a:ext cx="7137654" cy="1188800"/>
            <a:chOff x="0" y="0"/>
            <a:chExt cx="9516871" cy="1585066"/>
          </a:xfrm>
        </p:grpSpPr>
        <p:grpSp>
          <p:nvGrpSpPr>
            <p:cNvPr id="15" name="Group 15"/>
            <p:cNvGrpSpPr/>
            <p:nvPr/>
          </p:nvGrpSpPr>
          <p:grpSpPr>
            <a:xfrm>
              <a:off x="243952" y="160671"/>
              <a:ext cx="9272920" cy="1424396"/>
              <a:chOff x="0" y="0"/>
              <a:chExt cx="2492404" cy="3828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92404" cy="382853"/>
              </a:xfrm>
              <a:custGeom>
                <a:avLst/>
                <a:gdLst/>
                <a:ahLst/>
                <a:cxnLst/>
                <a:rect l="l" t="t" r="r" b="b"/>
                <a:pathLst>
                  <a:path w="2492404" h="382853">
                    <a:moveTo>
                      <a:pt x="41188" y="0"/>
                    </a:moveTo>
                    <a:lnTo>
                      <a:pt x="2451216" y="0"/>
                    </a:lnTo>
                    <a:cubicBezTo>
                      <a:pt x="2473963" y="0"/>
                      <a:pt x="2492404" y="18441"/>
                      <a:pt x="2492404" y="41188"/>
                    </a:cubicBezTo>
                    <a:lnTo>
                      <a:pt x="2492404" y="341665"/>
                    </a:lnTo>
                    <a:cubicBezTo>
                      <a:pt x="2492404" y="364413"/>
                      <a:pt x="2473963" y="382853"/>
                      <a:pt x="2451216" y="382853"/>
                    </a:cubicBezTo>
                    <a:lnTo>
                      <a:pt x="41188" y="382853"/>
                    </a:lnTo>
                    <a:cubicBezTo>
                      <a:pt x="18441" y="382853"/>
                      <a:pt x="0" y="364413"/>
                      <a:pt x="0" y="341665"/>
                    </a:cubicBezTo>
                    <a:lnTo>
                      <a:pt x="0" y="41188"/>
                    </a:lnTo>
                    <a:cubicBezTo>
                      <a:pt x="0" y="18441"/>
                      <a:pt x="18441" y="0"/>
                      <a:pt x="41188" y="0"/>
                    </a:cubicBezTo>
                    <a:close/>
                  </a:path>
                </a:pathLst>
              </a:custGeom>
              <a:solidFill>
                <a:srgbClr val="D7EAEA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92404" cy="411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27047" y="314215"/>
              <a:ext cx="8111835" cy="1096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Objetivo da reunião 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Dê as boas-vindas ao funcionário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Explique o propósito da conversa.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Incentive perguntas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0"/>
              <a:ext cx="727047" cy="666529"/>
              <a:chOff x="0" y="0"/>
              <a:chExt cx="886599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8659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6599" h="812800">
                    <a:moveTo>
                      <a:pt x="443299" y="0"/>
                    </a:moveTo>
                    <a:cubicBezTo>
                      <a:pt x="198472" y="0"/>
                      <a:pt x="0" y="181951"/>
                      <a:pt x="0" y="406400"/>
                    </a:cubicBezTo>
                    <a:cubicBezTo>
                      <a:pt x="0" y="630849"/>
                      <a:pt x="198472" y="812800"/>
                      <a:pt x="443299" y="812800"/>
                    </a:cubicBezTo>
                    <a:cubicBezTo>
                      <a:pt x="688127" y="812800"/>
                      <a:pt x="886599" y="630849"/>
                      <a:pt x="886599" y="406400"/>
                    </a:cubicBezTo>
                    <a:cubicBezTo>
                      <a:pt x="886599" y="181951"/>
                      <a:pt x="688127" y="0"/>
                      <a:pt x="443299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3119" y="47625"/>
                <a:ext cx="72036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55740" y="194016"/>
              <a:ext cx="615566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16151" y="3817892"/>
            <a:ext cx="7118020" cy="1158419"/>
            <a:chOff x="0" y="0"/>
            <a:chExt cx="9490693" cy="1544558"/>
          </a:xfrm>
        </p:grpSpPr>
        <p:grpSp>
          <p:nvGrpSpPr>
            <p:cNvPr id="24" name="Group 24"/>
            <p:cNvGrpSpPr/>
            <p:nvPr/>
          </p:nvGrpSpPr>
          <p:grpSpPr>
            <a:xfrm>
              <a:off x="227393" y="163080"/>
              <a:ext cx="9263300" cy="1381478"/>
              <a:chOff x="0" y="0"/>
              <a:chExt cx="2453028" cy="36583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53028" cy="365831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365831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323982"/>
                    </a:lnTo>
                    <a:cubicBezTo>
                      <a:pt x="2453028" y="335081"/>
                      <a:pt x="2448619" y="345725"/>
                      <a:pt x="2440770" y="353574"/>
                    </a:cubicBezTo>
                    <a:cubicBezTo>
                      <a:pt x="2432922" y="361422"/>
                      <a:pt x="2422277" y="365831"/>
                      <a:pt x="2411178" y="365831"/>
                    </a:cubicBezTo>
                    <a:lnTo>
                      <a:pt x="41849" y="365831"/>
                    </a:lnTo>
                    <a:cubicBezTo>
                      <a:pt x="30750" y="365831"/>
                      <a:pt x="20106" y="361422"/>
                      <a:pt x="12257" y="353574"/>
                    </a:cubicBezTo>
                    <a:cubicBezTo>
                      <a:pt x="4409" y="345725"/>
                      <a:pt x="0" y="335081"/>
                      <a:pt x="0" y="323982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2453028" cy="394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77698" y="319213"/>
              <a:ext cx="5984894" cy="1096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</a:pPr>
              <a:r>
                <a:rPr lang="en-US" sz="11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Função e expectativas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Principais responsabilidades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Prioridades iniciais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Como o trabalho é organizado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51957" y="206023"/>
              <a:ext cx="573784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11173" y="5041234"/>
            <a:ext cx="7127976" cy="1798565"/>
            <a:chOff x="0" y="0"/>
            <a:chExt cx="9503968" cy="2398087"/>
          </a:xfrm>
        </p:grpSpPr>
        <p:grpSp>
          <p:nvGrpSpPr>
            <p:cNvPr id="35" name="Group 35"/>
            <p:cNvGrpSpPr/>
            <p:nvPr/>
          </p:nvGrpSpPr>
          <p:grpSpPr>
            <a:xfrm>
              <a:off x="226379" y="163080"/>
              <a:ext cx="9277589" cy="2235006"/>
              <a:chOff x="0" y="0"/>
              <a:chExt cx="2456812" cy="59185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456811" cy="591855"/>
              </a:xfrm>
              <a:custGeom>
                <a:avLst/>
                <a:gdLst/>
                <a:ahLst/>
                <a:cxnLst/>
                <a:rect l="l" t="t" r="r" b="b"/>
                <a:pathLst>
                  <a:path w="2456811" h="591855">
                    <a:moveTo>
                      <a:pt x="41785" y="0"/>
                    </a:moveTo>
                    <a:lnTo>
                      <a:pt x="2415027" y="0"/>
                    </a:lnTo>
                    <a:cubicBezTo>
                      <a:pt x="2426109" y="0"/>
                      <a:pt x="2436737" y="4402"/>
                      <a:pt x="2444573" y="12239"/>
                    </a:cubicBezTo>
                    <a:cubicBezTo>
                      <a:pt x="2452409" y="20075"/>
                      <a:pt x="2456811" y="30703"/>
                      <a:pt x="2456811" y="41785"/>
                    </a:cubicBezTo>
                    <a:lnTo>
                      <a:pt x="2456811" y="550070"/>
                    </a:lnTo>
                    <a:cubicBezTo>
                      <a:pt x="2456811" y="561152"/>
                      <a:pt x="2452409" y="571781"/>
                      <a:pt x="2444573" y="579617"/>
                    </a:cubicBezTo>
                    <a:cubicBezTo>
                      <a:pt x="2436737" y="587453"/>
                      <a:pt x="2426109" y="591855"/>
                      <a:pt x="2415027" y="591855"/>
                    </a:cubicBezTo>
                    <a:lnTo>
                      <a:pt x="41785" y="591855"/>
                    </a:lnTo>
                    <a:cubicBezTo>
                      <a:pt x="30703" y="591855"/>
                      <a:pt x="20075" y="587453"/>
                      <a:pt x="12239" y="579617"/>
                    </a:cubicBezTo>
                    <a:cubicBezTo>
                      <a:pt x="4402" y="571781"/>
                      <a:pt x="0" y="561152"/>
                      <a:pt x="0" y="550070"/>
                    </a:cubicBezTo>
                    <a:lnTo>
                      <a:pt x="0" y="41785"/>
                    </a:lnTo>
                    <a:cubicBezTo>
                      <a:pt x="0" y="30703"/>
                      <a:pt x="4402" y="20075"/>
                      <a:pt x="12239" y="12239"/>
                    </a:cubicBezTo>
                    <a:cubicBezTo>
                      <a:pt x="20075" y="4402"/>
                      <a:pt x="30703" y="0"/>
                      <a:pt x="41785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2456812" cy="6299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674674" y="319213"/>
              <a:ext cx="4720904" cy="1934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58"/>
                </a:lnSpc>
              </a:pPr>
              <a:r>
                <a:rPr lang="en-US" sz="1184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Suporte e Contatos</a:t>
              </a:r>
            </a:p>
            <a:p>
              <a:pPr algn="l">
                <a:lnSpc>
                  <a:spcPts val="1658"/>
                </a:lnSpc>
              </a:pPr>
              <a:r>
                <a:rPr lang="en-US" sz="118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Confirmar:</a:t>
              </a:r>
            </a:p>
            <a:p>
              <a:pPr marL="255841" lvl="1" indent="-127921" algn="l">
                <a:lnSpc>
                  <a:spcPts val="1658"/>
                </a:lnSpc>
                <a:buFont typeface="Arial"/>
                <a:buChar char="•"/>
              </a:pPr>
              <a:r>
                <a:rPr lang="en-US" sz="118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Gerente de linha</a:t>
              </a:r>
            </a:p>
            <a:p>
              <a:pPr marL="255841" lvl="1" indent="-127921" algn="l">
                <a:lnSpc>
                  <a:spcPts val="1658"/>
                </a:lnSpc>
                <a:buFont typeface="Arial"/>
                <a:buChar char="•"/>
              </a:pPr>
              <a:r>
                <a:rPr lang="en-US" sz="118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Contato de RH</a:t>
              </a:r>
            </a:p>
            <a:p>
              <a:pPr marL="255841" lvl="1" indent="-127921" algn="l">
                <a:lnSpc>
                  <a:spcPts val="1658"/>
                </a:lnSpc>
                <a:buFont typeface="Arial"/>
                <a:buChar char="•"/>
              </a:pPr>
              <a:r>
                <a:rPr lang="en-US" sz="118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Companheiro</a:t>
              </a:r>
            </a:p>
            <a:p>
              <a:pPr marL="255841" lvl="1" indent="-127921" algn="l">
                <a:lnSpc>
                  <a:spcPts val="1658"/>
                </a:lnSpc>
                <a:buFont typeface="Arial"/>
                <a:buChar char="•"/>
              </a:pPr>
              <a:r>
                <a:rPr lang="en-US" sz="118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 (se aplicável)</a:t>
              </a:r>
            </a:p>
            <a:p>
              <a:pPr algn="l">
                <a:lnSpc>
                  <a:spcPts val="1658"/>
                </a:lnSpc>
              </a:pPr>
              <a:r>
                <a:rPr lang="en-US" sz="118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Explique quando e como contatar cada um.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0"/>
              <a:ext cx="674674" cy="676526"/>
              <a:chOff x="0" y="0"/>
              <a:chExt cx="810576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057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0576" h="812800">
                    <a:moveTo>
                      <a:pt x="405288" y="0"/>
                    </a:moveTo>
                    <a:cubicBezTo>
                      <a:pt x="181454" y="0"/>
                      <a:pt x="0" y="181951"/>
                      <a:pt x="0" y="406400"/>
                    </a:cubicBezTo>
                    <a:cubicBezTo>
                      <a:pt x="0" y="630849"/>
                      <a:pt x="181454" y="812800"/>
                      <a:pt x="405288" y="812800"/>
                    </a:cubicBezTo>
                    <a:cubicBezTo>
                      <a:pt x="629122" y="812800"/>
                      <a:pt x="810576" y="630849"/>
                      <a:pt x="810576" y="406400"/>
                    </a:cubicBezTo>
                    <a:cubicBezTo>
                      <a:pt x="810576" y="181951"/>
                      <a:pt x="629122" y="0"/>
                      <a:pt x="405288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5991" y="38100"/>
                <a:ext cx="658593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51725" y="203365"/>
              <a:ext cx="571224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28462" y="6894520"/>
            <a:ext cx="7093399" cy="1380008"/>
            <a:chOff x="0" y="0"/>
            <a:chExt cx="9457865" cy="1840010"/>
          </a:xfrm>
        </p:grpSpPr>
        <p:grpSp>
          <p:nvGrpSpPr>
            <p:cNvPr id="44" name="Group 44"/>
            <p:cNvGrpSpPr/>
            <p:nvPr/>
          </p:nvGrpSpPr>
          <p:grpSpPr>
            <a:xfrm>
              <a:off x="231536" y="163080"/>
              <a:ext cx="9226329" cy="1676930"/>
              <a:chOff x="0" y="0"/>
              <a:chExt cx="2443237" cy="44407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443237" cy="444070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444070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402053"/>
                    </a:lnTo>
                    <a:cubicBezTo>
                      <a:pt x="2443237" y="413197"/>
                      <a:pt x="2438810" y="423884"/>
                      <a:pt x="2430931" y="431764"/>
                    </a:cubicBezTo>
                    <a:cubicBezTo>
                      <a:pt x="2423051" y="439643"/>
                      <a:pt x="2412364" y="444070"/>
                      <a:pt x="2401220" y="444070"/>
                    </a:cubicBezTo>
                    <a:lnTo>
                      <a:pt x="42017" y="444070"/>
                    </a:lnTo>
                    <a:cubicBezTo>
                      <a:pt x="30873" y="444070"/>
                      <a:pt x="20186" y="439643"/>
                      <a:pt x="12307" y="431764"/>
                    </a:cubicBezTo>
                    <a:cubicBezTo>
                      <a:pt x="4427" y="423884"/>
                      <a:pt x="0" y="413197"/>
                      <a:pt x="0" y="402053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443237" cy="4726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690045" y="319213"/>
              <a:ext cx="5645977" cy="1375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Perguntas dos funcionários</a:t>
              </a:r>
            </a:p>
            <a:p>
              <a:pPr algn="l">
                <a:lnSpc>
                  <a:spcPts val="1679"/>
                </a:lnSpc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Convide o funcionário a compartilhar: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Questões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Primeiras impressões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Qualquer coisa que não esteja clara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u="none" strike="noStrik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22307" y="8329249"/>
            <a:ext cx="7105709" cy="949140"/>
            <a:chOff x="0" y="0"/>
            <a:chExt cx="9474279" cy="1265520"/>
          </a:xfrm>
        </p:grpSpPr>
        <p:grpSp>
          <p:nvGrpSpPr>
            <p:cNvPr id="53" name="Group 53"/>
            <p:cNvGrpSpPr/>
            <p:nvPr/>
          </p:nvGrpSpPr>
          <p:grpSpPr>
            <a:xfrm>
              <a:off x="227000" y="163080"/>
              <a:ext cx="9247279" cy="1102439"/>
              <a:chOff x="0" y="0"/>
              <a:chExt cx="2448785" cy="291939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8785" cy="291939"/>
              </a:xfrm>
              <a:custGeom>
                <a:avLst/>
                <a:gdLst/>
                <a:ahLst/>
                <a:cxnLst/>
                <a:rect l="l" t="t" r="r" b="b"/>
                <a:pathLst>
                  <a:path w="2448785" h="291939">
                    <a:moveTo>
                      <a:pt x="41922" y="0"/>
                    </a:moveTo>
                    <a:lnTo>
                      <a:pt x="2406863" y="0"/>
                    </a:lnTo>
                    <a:cubicBezTo>
                      <a:pt x="2417981" y="0"/>
                      <a:pt x="2428645" y="4417"/>
                      <a:pt x="2436506" y="12279"/>
                    </a:cubicBezTo>
                    <a:cubicBezTo>
                      <a:pt x="2444368" y="20140"/>
                      <a:pt x="2448785" y="30803"/>
                      <a:pt x="2448785" y="41922"/>
                    </a:cubicBezTo>
                    <a:lnTo>
                      <a:pt x="2448785" y="250017"/>
                    </a:lnTo>
                    <a:cubicBezTo>
                      <a:pt x="2448785" y="261135"/>
                      <a:pt x="2444368" y="271798"/>
                      <a:pt x="2436506" y="279660"/>
                    </a:cubicBezTo>
                    <a:cubicBezTo>
                      <a:pt x="2428645" y="287522"/>
                      <a:pt x="2417981" y="291939"/>
                      <a:pt x="2406863" y="291939"/>
                    </a:cubicBezTo>
                    <a:lnTo>
                      <a:pt x="41922" y="291939"/>
                    </a:lnTo>
                    <a:cubicBezTo>
                      <a:pt x="30803" y="291939"/>
                      <a:pt x="20140" y="287522"/>
                      <a:pt x="12279" y="279660"/>
                    </a:cubicBezTo>
                    <a:cubicBezTo>
                      <a:pt x="4417" y="271798"/>
                      <a:pt x="0" y="261135"/>
                      <a:pt x="0" y="250017"/>
                    </a:cubicBezTo>
                    <a:lnTo>
                      <a:pt x="0" y="41922"/>
                    </a:lnTo>
                    <a:cubicBezTo>
                      <a:pt x="0" y="30803"/>
                      <a:pt x="4417" y="20140"/>
                      <a:pt x="12279" y="12279"/>
                    </a:cubicBezTo>
                    <a:cubicBezTo>
                      <a:pt x="20140" y="4417"/>
                      <a:pt x="30803" y="0"/>
                      <a:pt x="41922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2448785" cy="3300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826947" y="319213"/>
              <a:ext cx="5974543" cy="816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1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Próximos passos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Tarefas ou marcos imediatos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Próximo check-in ou reunião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0" y="0"/>
              <a:ext cx="676526" cy="676526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51867" y="203365"/>
              <a:ext cx="572792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407091" y="9482735"/>
            <a:ext cx="6745817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574"/>
              </a:lnSpc>
              <a:spcBef>
                <a:spcPct val="0"/>
              </a:spcBef>
            </a:pPr>
            <a:r>
              <a:rPr lang="en-US" sz="1125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Encerramento</a:t>
            </a:r>
          </a:p>
          <a:p>
            <a:pPr marL="0" lvl="0" indent="0" algn="just">
              <a:lnSpc>
                <a:spcPts val="1574"/>
              </a:lnSpc>
              <a:spcBef>
                <a:spcPct val="0"/>
              </a:spcBef>
            </a:pPr>
            <a:r>
              <a:rPr lang="en-US" sz="112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Tranquilize o funcionário, assegurando-lhe que existe apoio disponível e agradeça-lhe pela conversa.</a:t>
            </a:r>
          </a:p>
        </p:txBody>
      </p:sp>
      <p:sp>
        <p:nvSpPr>
          <p:cNvPr id="65" name="Freeform 2">
            <a:extLst>
              <a:ext uri="{FF2B5EF4-FFF2-40B4-BE49-F238E27FC236}">
                <a16:creationId xmlns:a16="http://schemas.microsoft.com/office/drawing/2014/main" id="{62FE5DED-D836-3964-E995-76EA8C6DC755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6" name="Freeform 3">
            <a:extLst>
              <a:ext uri="{FF2B5EF4-FFF2-40B4-BE49-F238E27FC236}">
                <a16:creationId xmlns:a16="http://schemas.microsoft.com/office/drawing/2014/main" id="{D0B3A0CC-95C1-1DD8-FBC2-3F69C3164B44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7" name="Group 5">
            <a:extLst>
              <a:ext uri="{FF2B5EF4-FFF2-40B4-BE49-F238E27FC236}">
                <a16:creationId xmlns:a16="http://schemas.microsoft.com/office/drawing/2014/main" id="{B8B5CF17-87CB-1DAF-D201-82EC70EA3C99}"/>
              </a:ext>
            </a:extLst>
          </p:cNvPr>
          <p:cNvGrpSpPr/>
          <p:nvPr/>
        </p:nvGrpSpPr>
        <p:grpSpPr>
          <a:xfrm>
            <a:off x="0" y="10392479"/>
            <a:ext cx="6897157" cy="45719"/>
            <a:chOff x="0" y="0"/>
            <a:chExt cx="2709333" cy="26991"/>
          </a:xfrm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9F726C50-7D06-9899-C5F3-EC7338A47F5B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FC0B1F49-DCB8-3F71-70E7-31BE745445C5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018938-D035-FE53-47A6-92CA77F3232D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C16376A-941F-791B-8794-A144032E5321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7DFE25-4EB5-D780-A2C9-A572EDBB1318}"/>
              </a:ext>
            </a:extLst>
          </p:cNvPr>
          <p:cNvSpPr txBox="1"/>
          <p:nvPr/>
        </p:nvSpPr>
        <p:spPr>
          <a:xfrm>
            <a:off x="136525" y="2298700"/>
            <a:ext cx="728345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 7</a:t>
            </a:r>
            <a:endParaRPr lang="en-US" sz="7500" b="1" i="0" u="none" strike="noStrike" kern="1200" cap="none" baseline="0" dirty="0">
              <a:solidFill>
                <a:srgbClr val="EDA5A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AE95E7E4-CC4C-C73D-CD0D-70B181680AB2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7793410-5469-634D-976A-6A6C89F407AF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" name="TextBox 4"/>
          <p:cNvSpPr txBox="1"/>
          <p:nvPr/>
        </p:nvSpPr>
        <p:spPr>
          <a:xfrm>
            <a:off x="601267" y="529705"/>
            <a:ext cx="6357466" cy="107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Programa de Apadrinhamento – </a:t>
            </a:r>
          </a:p>
          <a:p>
            <a:pPr marL="0" lvl="0" indent="0" algn="ctr">
              <a:lnSpc>
                <a:spcPts val="3140"/>
              </a:lnSpc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Guia informal de apoio diário</a:t>
            </a:r>
          </a:p>
          <a:p>
            <a:pPr marL="0" lvl="0" indent="0" algn="ctr">
              <a:lnSpc>
                <a:spcPts val="2355"/>
              </a:lnSpc>
              <a:spcBef>
                <a:spcPct val="0"/>
              </a:spcBef>
            </a:pPr>
            <a:r>
              <a:rPr lang="en-US" sz="1500" i="1" spc="-57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Para compartilhar com amigos e gerentes.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1267" y="1831243"/>
            <a:ext cx="6357466" cy="8318381"/>
            <a:chOff x="0" y="0"/>
            <a:chExt cx="8476621" cy="1109117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032000" cy="687586"/>
              <a:chOff x="0" y="0"/>
              <a:chExt cx="1083733" cy="1848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83733" cy="18481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81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812"/>
                    </a:lnTo>
                    <a:lnTo>
                      <a:pt x="0" y="184812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1083733" cy="203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1. Designação de Parceiro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3219514"/>
              <a:ext cx="4032000" cy="687586"/>
              <a:chOff x="0" y="0"/>
              <a:chExt cx="1083733" cy="18481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83733" cy="18481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81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812"/>
                    </a:lnTo>
                    <a:lnTo>
                      <a:pt x="0" y="184812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1083733" cy="203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2. Objetivo da função de parceiro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7653159"/>
              <a:ext cx="4032000" cy="687586"/>
              <a:chOff x="0" y="0"/>
              <a:chExt cx="1083733" cy="18481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83733" cy="18481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81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812"/>
                    </a:lnTo>
                    <a:lnTo>
                      <a:pt x="0" y="184812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1083733" cy="203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 dirty="0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3. </a:t>
                </a:r>
                <a:r>
                  <a:rPr lang="en-US" sz="1200" b="1" dirty="0" err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Em</a:t>
                </a:r>
                <a:r>
                  <a:rPr lang="en-US" sz="1200" b="1" dirty="0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que </a:t>
                </a:r>
                <a:r>
                  <a:rPr lang="en-US" sz="1200" b="1" dirty="0" err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você</a:t>
                </a:r>
                <a:r>
                  <a:rPr lang="en-US" sz="1200" b="1" dirty="0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200" b="1" dirty="0" err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pode</a:t>
                </a:r>
                <a:r>
                  <a:rPr lang="en-US" sz="1200" b="1" dirty="0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200" b="1" dirty="0" err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ajudar</a:t>
                </a:r>
                <a:r>
                  <a:rPr lang="en-US" sz="1200" b="1" dirty="0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4444621" y="0"/>
              <a:ext cx="4032000" cy="709553"/>
              <a:chOff x="0" y="0"/>
              <a:chExt cx="1083733" cy="19071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83733" cy="190716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90716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90716"/>
                    </a:lnTo>
                    <a:lnTo>
                      <a:pt x="0" y="190716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1083733" cy="2097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4. Se algo estiver além das suas responsabilidades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869176"/>
              <a:ext cx="4032000" cy="2168748"/>
              <a:chOff x="0" y="0"/>
              <a:chExt cx="1083733" cy="58292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83733" cy="582923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582923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582923"/>
                    </a:lnTo>
                    <a:lnTo>
                      <a:pt x="0" y="582923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1083733" cy="6019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spc="-45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Novo funcionário: ___________________________ Nome do mentor:___________________________ 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 spc="-45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Cargo/Equipa: _______________________________ Data de início do mentor: ____________________ Data prevista de término: ____________________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4088690"/>
              <a:ext cx="4032000" cy="3382879"/>
              <a:chOff x="0" y="0"/>
              <a:chExt cx="1083733" cy="90926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83733" cy="909261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909261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909261"/>
                    </a:lnTo>
                    <a:lnTo>
                      <a:pt x="0" y="909261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9050"/>
                <a:ext cx="1083733" cy="928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Como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colega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de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apoio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,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seu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b="1" spc="-45" dirty="0" err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papel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é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: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Seja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um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ponto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de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contato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amigável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.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Ajuda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com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perguntas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do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dia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a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dia</a:t>
                </a:r>
                <a:endPara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Apoiar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a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integração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informal e social.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 spc="-45" dirty="0" err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Não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b="1" spc="-45" dirty="0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 </a:t>
                </a:r>
                <a:r>
                  <a:rPr lang="en-US" sz="1200" b="1" spc="-45" dirty="0" err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espera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que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você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: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Atue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como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supervisor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ou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mentor.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Gerenciar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desempenho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ou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conflitos</a:t>
                </a:r>
                <a:endPara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Lidar com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questões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administrativas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ou</a:t>
                </a:r>
                <a:r>
                  <a:rPr lang="en-US" sz="1200" spc="-45" dirty="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-US" sz="1200" spc="-45" dirty="0" err="1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pessoais</a:t>
                </a:r>
                <a:endPara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8522335"/>
              <a:ext cx="4032000" cy="2568841"/>
              <a:chOff x="0" y="0"/>
              <a:chExt cx="1083733" cy="69046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83733" cy="690461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690461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690461"/>
                    </a:lnTo>
                    <a:lnTo>
                      <a:pt x="0" y="690461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1083733" cy="709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Explicando as rotinas diárias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Mostrando onde as coisas estão.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Respondendo a pequenas perguntas práticas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Convidar o novo colega para as pausas.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Explicar regras ou hábitos informais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444621" y="869176"/>
              <a:ext cx="4032000" cy="2168748"/>
              <a:chOff x="0" y="0"/>
              <a:chExt cx="1083733" cy="58292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83733" cy="582923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582923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582923"/>
                    </a:lnTo>
                    <a:lnTo>
                      <a:pt x="0" y="582923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1083733" cy="6019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just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Se uma questão ou problema ultrapassar as suas atribuições: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Fale com o gerente.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Contate o RH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Peça orientação se tiver dúvidas.</a:t>
                </a: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4444621" y="3219514"/>
              <a:ext cx="4032000" cy="687586"/>
              <a:chOff x="0" y="0"/>
              <a:chExt cx="1083733" cy="18481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83733" cy="18481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81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812"/>
                    </a:lnTo>
                    <a:lnTo>
                      <a:pt x="0" y="184812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1083733" cy="203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5. Sugestões de Check-In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444621" y="4088690"/>
              <a:ext cx="4032000" cy="3382879"/>
              <a:chOff x="0" y="0"/>
              <a:chExt cx="1083733" cy="90926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83733" cy="909261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909261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909261"/>
                    </a:lnTo>
                    <a:lnTo>
                      <a:pt x="0" y="909261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1083733" cy="9283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endParaRPr/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Exemplos a serem adaptados ao contexto: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Bem-vindo(a) ao primeiro dia!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Breves encontros informais durante a primeira semana.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Reuniões de acompanhamento semanais durante o primeiro mês.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Encerramento do período de acompanhamento.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4444621" y="7653159"/>
              <a:ext cx="4032000" cy="685210"/>
              <a:chOff x="0" y="0"/>
              <a:chExt cx="1083733" cy="18417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083733" cy="184173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173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173"/>
                    </a:lnTo>
                    <a:lnTo>
                      <a:pt x="0" y="184173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19050"/>
                <a:ext cx="1083733" cy="2032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1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6. Apoio aos Amigos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4444621" y="8519958"/>
              <a:ext cx="4032000" cy="2568841"/>
              <a:chOff x="0" y="0"/>
              <a:chExt cx="1083733" cy="69046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83733" cy="690461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690461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690461"/>
                    </a:lnTo>
                    <a:lnTo>
                      <a:pt x="0" y="690461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1083733" cy="709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Se tiver dúvidas sobre a sua função, pode contactar: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Gerente: _________________________________ Contato de RH: __________________________</a:t>
                </a: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2689-F72F-24FA-BCD4-421A823F5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18E9C0D-5D7A-4ABC-977A-ECB3D726C8EE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4AED6C9-32CB-0E07-214D-47FA8569DDB5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B84D71F-1562-CF84-C412-D98C8160C4BD}"/>
              </a:ext>
            </a:extLst>
          </p:cNvPr>
          <p:cNvSpPr txBox="1"/>
          <p:nvPr/>
        </p:nvSpPr>
        <p:spPr>
          <a:xfrm>
            <a:off x="136525" y="2298700"/>
            <a:ext cx="728345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EDA5A5"/>
                </a:solidFill>
                <a:latin typeface="Open Sans Bold"/>
                <a:ea typeface="Open Sans Bold"/>
                <a:cs typeface="Open Sans Bold"/>
              </a:rPr>
              <a:t>8</a:t>
            </a:r>
            <a:endParaRPr lang="en-US" sz="7500" b="1" i="0" u="none" strike="noStrike" kern="1200" cap="none" baseline="0" dirty="0">
              <a:solidFill>
                <a:srgbClr val="EDA5A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2191490-5C16-8661-61FC-1181838A60A5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F9CEAB-D718-B1E0-E737-2BD0A2908F5F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490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323" y="1536919"/>
            <a:ext cx="7012500" cy="2146071"/>
            <a:chOff x="0" y="0"/>
            <a:chExt cx="1810458" cy="5540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4481" y="1656424"/>
            <a:ext cx="6649330" cy="189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2626" b="1" spc="-7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Pedindo</a:t>
            </a:r>
            <a:r>
              <a:rPr lang="en-US" sz="2626" b="1" spc="-7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26" b="1" spc="-7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ajuda</a:t>
            </a:r>
            <a:endParaRPr lang="en-US" sz="2626" b="1" spc="-7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lvl="0">
              <a:lnSpc>
                <a:spcPts val="1912"/>
              </a:lnSpc>
            </a:pP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Frase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“</a:t>
            </a:r>
            <a:r>
              <a:rPr lang="en-US" sz="1426" b="1" spc="-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Vocêpode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me </a:t>
            </a:r>
            <a:r>
              <a:rPr lang="en-US" sz="1426" b="1" spc="-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ajudar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1426" b="1" spc="-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favor?” 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Quando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usar: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Quando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você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precisa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apoio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esclarecimentos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Tradução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para o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idioma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local: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Pronúncia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opcional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23627" y="1775065"/>
            <a:ext cx="230184" cy="23018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3750" y="1341580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10"/>
          <p:cNvSpPr/>
          <p:nvPr/>
        </p:nvSpPr>
        <p:spPr>
          <a:xfrm>
            <a:off x="3575107" y="53793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6" y="0"/>
                </a:lnTo>
                <a:lnTo>
                  <a:pt x="409786" y="378028"/>
                </a:lnTo>
                <a:lnTo>
                  <a:pt x="0" y="378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766891" y="839764"/>
            <a:ext cx="603710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  <a:spcBef>
                <a:spcPct val="0"/>
              </a:spcBef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Exemplo de modelo de cartão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48323" y="3847076"/>
            <a:ext cx="7012500" cy="2146071"/>
            <a:chOff x="0" y="0"/>
            <a:chExt cx="1810458" cy="5540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04481" y="4001698"/>
            <a:ext cx="6649330" cy="186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2626" b="1" spc="-7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Pedindo</a:t>
            </a:r>
            <a:r>
              <a:rPr lang="en-US" sz="2626" b="1" spc="-7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26" b="1" spc="-7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esclarecimentos</a:t>
            </a:r>
            <a:endParaRPr lang="en-US" sz="2626" b="1" spc="-7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1912"/>
              </a:lnSpc>
            </a:pP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Frase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“</a:t>
            </a:r>
            <a:r>
              <a:rPr lang="en-US" sz="1426" b="1" spc="-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Você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6" b="1" spc="-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pode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6" b="1" spc="-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explicar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6" b="1" spc="-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isso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26" b="1" spc="-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novamente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1426" b="1" spc="-4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favor?” 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Quando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usar: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Quando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algo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estiver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claro.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Tradução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para o 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idioma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local: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__________________________________________________________________________________Pronúncia (</a:t>
            </a:r>
            <a:r>
              <a:rPr lang="en-US" sz="1426" spc="-4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opcional</a:t>
            </a:r>
            <a:r>
              <a:rPr lang="en-US" sz="1426" spc="-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__________________________________________________________________________________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823627" y="3991670"/>
            <a:ext cx="230184" cy="23018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73750" y="3682990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22" name="Group 22"/>
          <p:cNvGrpSpPr/>
          <p:nvPr/>
        </p:nvGrpSpPr>
        <p:grpSpPr>
          <a:xfrm>
            <a:off x="248323" y="6157232"/>
            <a:ext cx="7012500" cy="2146071"/>
            <a:chOff x="0" y="0"/>
            <a:chExt cx="1810458" cy="5540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4481" y="6387385"/>
            <a:ext cx="6649330" cy="186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2626" b="1" spc="-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Gerindo o tempo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Frase: </a:t>
            </a: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“Preciso de mais tempo para terminar isto.” 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Quando usar: Quando uma tarefa demora mais do que o esperado.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Tradução para o idioma local: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Pronúncia (opcional):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__________________________________________________________________________________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823627" y="6377358"/>
            <a:ext cx="230184" cy="230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73750" y="5993146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0" name="Group 30"/>
          <p:cNvGrpSpPr/>
          <p:nvPr/>
        </p:nvGrpSpPr>
        <p:grpSpPr>
          <a:xfrm>
            <a:off x="248323" y="8467389"/>
            <a:ext cx="7012500" cy="2146071"/>
            <a:chOff x="0" y="0"/>
            <a:chExt cx="1810458" cy="55406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53627" y="8536955"/>
            <a:ext cx="6907197" cy="182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0"/>
              </a:lnSpc>
            </a:pPr>
            <a:r>
              <a:rPr lang="en-US" sz="2626" b="1" spc="11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Interação diária</a:t>
            </a:r>
          </a:p>
          <a:p>
            <a:pPr marL="0" lvl="0" indent="0" algn="l">
              <a:lnSpc>
                <a:spcPts val="2140"/>
              </a:lnSpc>
            </a:pPr>
            <a:r>
              <a:rPr lang="en-US" sz="1426" b="1" spc="6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Frases</a:t>
            </a:r>
          </a:p>
          <a:p>
            <a:pPr marL="308075" lvl="1" indent="-154038" algn="l">
              <a:lnSpc>
                <a:spcPts val="2140"/>
              </a:lnSpc>
              <a:buFont typeface="Arial"/>
              <a:buChar char="•"/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"Olá, bom dia"</a:t>
            </a:r>
          </a:p>
          <a:p>
            <a:pPr marL="308075" lvl="1" indent="-154038" algn="l">
              <a:lnSpc>
                <a:spcPts val="2140"/>
              </a:lnSpc>
              <a:buFont typeface="Arial"/>
              <a:buChar char="•"/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“Por favor / Obrigado”</a:t>
            </a:r>
          </a:p>
          <a:p>
            <a:pPr marL="308075" lvl="1" indent="-154038" algn="l">
              <a:lnSpc>
                <a:spcPts val="2140"/>
              </a:lnSpc>
              <a:buFont typeface="Arial"/>
              <a:buChar char="•"/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“Desculpe / Com licença”</a:t>
            </a:r>
          </a:p>
          <a:p>
            <a:pPr marL="308075" lvl="1" indent="-154038" algn="l">
              <a:lnSpc>
                <a:spcPts val="2140"/>
              </a:lnSpc>
              <a:buFont typeface="Arial"/>
              <a:buChar char="•"/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“Sem problema / Tudo bem”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6772773" y="8565027"/>
            <a:ext cx="230184" cy="23018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228052" y="8303303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8" name="TextBox 38"/>
          <p:cNvSpPr txBox="1"/>
          <p:nvPr/>
        </p:nvSpPr>
        <p:spPr>
          <a:xfrm>
            <a:off x="3501829" y="9071436"/>
            <a:ext cx="3551982" cy="124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39"/>
              </a:lnSpc>
              <a:spcBef>
                <a:spcPct val="0"/>
              </a:spcBef>
            </a:pPr>
            <a:r>
              <a:rPr lang="en-US" sz="14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Tradução para o idioma local:</a:t>
            </a:r>
          </a:p>
          <a:p>
            <a:pPr marL="0" lvl="0" indent="0" algn="l">
              <a:lnSpc>
                <a:spcPts val="2039"/>
              </a:lnSpc>
              <a:spcBef>
                <a:spcPct val="0"/>
              </a:spcBef>
            </a:pPr>
            <a:r>
              <a:rPr lang="en-US" sz="14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9" name="Freeform 2">
            <a:extLst>
              <a:ext uri="{FF2B5EF4-FFF2-40B4-BE49-F238E27FC236}">
                <a16:creationId xmlns:a16="http://schemas.microsoft.com/office/drawing/2014/main" id="{13E17DE1-06FF-9839-FD36-9799AE088D43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F6B508EB-6519-A558-B44B-DDB976548253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ABF2D-841C-1BAF-9A4E-59FF8A809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F861AE-7C63-C8B6-D6C3-339DAAF879CE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B5AF80E-E328-ABF7-4B01-0857CC1F1490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24326A5-1AD8-8A7D-70FD-8A18D4F77429}"/>
              </a:ext>
            </a:extLst>
          </p:cNvPr>
          <p:cNvSpPr txBox="1"/>
          <p:nvPr/>
        </p:nvSpPr>
        <p:spPr>
          <a:xfrm>
            <a:off x="136525" y="2298700"/>
            <a:ext cx="728345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 9</a:t>
            </a:r>
            <a:endParaRPr lang="en-US" sz="7500" b="1" i="0" u="none" strike="noStrike" kern="1200" cap="none" baseline="0" dirty="0">
              <a:solidFill>
                <a:srgbClr val="EDA5A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5EC0858C-BE5E-F400-C639-A9F6E61C08DF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7EB4398D-3CBD-A485-6AF7-007398BBECE1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142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323" y="1536919"/>
            <a:ext cx="7012500" cy="4138371"/>
            <a:chOff x="0" y="0"/>
            <a:chExt cx="1810458" cy="10684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458" cy="1068427"/>
            </a:xfrm>
            <a:custGeom>
              <a:avLst/>
              <a:gdLst/>
              <a:ahLst/>
              <a:cxnLst/>
              <a:rect l="l" t="t" r="r" b="b"/>
              <a:pathLst>
                <a:path w="1810458" h="1068427">
                  <a:moveTo>
                    <a:pt x="0" y="0"/>
                  </a:moveTo>
                  <a:lnTo>
                    <a:pt x="1810458" y="0"/>
                  </a:lnTo>
                  <a:lnTo>
                    <a:pt x="1810458" y="1068427"/>
                  </a:lnTo>
                  <a:lnTo>
                    <a:pt x="0" y="1068427"/>
                  </a:lnTo>
                  <a:close/>
                </a:path>
              </a:pathLst>
            </a:custGeom>
            <a:solidFill>
              <a:srgbClr val="FFE3E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810458" cy="1087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4481" y="1618324"/>
            <a:ext cx="6649330" cy="3673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6"/>
              </a:lnSpc>
            </a:pPr>
            <a:r>
              <a:rPr lang="en-US" sz="2462" b="1" spc="-7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Tarefa: ______________________</a:t>
            </a:r>
          </a:p>
          <a:p>
            <a:pPr marL="0" lvl="0" indent="0" algn="l">
              <a:lnSpc>
                <a:spcPts val="2103"/>
              </a:lnSpc>
            </a:pPr>
            <a:r>
              <a:rPr lang="en-US" sz="134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Qual é essa tarefa?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[Breve descrição em linguagem simples]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Passos: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_______________________________________________________________________________________________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_______________________________________________________________________________________________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_______________________________________________________________________________________________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É importante lembrar: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_______________________________________________________________________________________________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_______________________________________________________________________________________________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_______________________________________________________________________________________________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Elementos visuais/ícones: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[Inserir imagens, símbolos ou diagramas, se aplicável]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23627" y="1775065"/>
            <a:ext cx="230184" cy="23018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3750" y="1341580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10"/>
          <p:cNvSpPr/>
          <p:nvPr/>
        </p:nvSpPr>
        <p:spPr>
          <a:xfrm>
            <a:off x="3575107" y="53793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6" y="0"/>
                </a:lnTo>
                <a:lnTo>
                  <a:pt x="409786" y="378028"/>
                </a:lnTo>
                <a:lnTo>
                  <a:pt x="0" y="378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766891" y="839764"/>
            <a:ext cx="603710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  <a:spcBef>
                <a:spcPct val="0"/>
              </a:spcBef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Modelos de cartões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73750" y="6184954"/>
            <a:ext cx="7012500" cy="4138371"/>
            <a:chOff x="0" y="0"/>
            <a:chExt cx="1810458" cy="10684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10458" cy="1068427"/>
            </a:xfrm>
            <a:custGeom>
              <a:avLst/>
              <a:gdLst/>
              <a:ahLst/>
              <a:cxnLst/>
              <a:rect l="l" t="t" r="r" b="b"/>
              <a:pathLst>
                <a:path w="1810458" h="1068427">
                  <a:moveTo>
                    <a:pt x="0" y="0"/>
                  </a:moveTo>
                  <a:lnTo>
                    <a:pt x="1810458" y="0"/>
                  </a:lnTo>
                  <a:lnTo>
                    <a:pt x="1810458" y="1068427"/>
                  </a:lnTo>
                  <a:lnTo>
                    <a:pt x="0" y="1068427"/>
                  </a:lnTo>
                  <a:close/>
                </a:path>
              </a:pathLst>
            </a:custGeom>
            <a:solidFill>
              <a:srgbClr val="FFE3E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810458" cy="1087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849054" y="6423100"/>
            <a:ext cx="230184" cy="23018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299177" y="5989615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1" name="TextBox 21"/>
          <p:cNvSpPr txBox="1"/>
          <p:nvPr/>
        </p:nvSpPr>
        <p:spPr>
          <a:xfrm>
            <a:off x="429908" y="6308323"/>
            <a:ext cx="6649330" cy="3673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6"/>
              </a:lnSpc>
            </a:pPr>
            <a:r>
              <a:rPr lang="en-US" sz="2462" b="1" spc="-7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Tarefa: ______________________</a:t>
            </a:r>
          </a:p>
          <a:p>
            <a:pPr marL="0" lvl="0" indent="0" algn="l">
              <a:lnSpc>
                <a:spcPts val="2103"/>
              </a:lnSpc>
            </a:pPr>
            <a:r>
              <a:rPr lang="en-US" sz="134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Qual é essa tarefa?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[Breve descrição em linguagem simples]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Passos: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_______________________________________________________________________________________________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_______________________________________________________________________________________________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_______________________________________________________________________________________________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É importante lembrar: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_______________________________________________________________________________________________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_______________________________________________________________________________________________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_______________________________________________________________________________________________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Elementos visuais/ícones: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[Inserir imagens, símbolos ou diagramas, se aplicável]</a:t>
            </a: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B65DCEDF-0FD0-C401-7131-FDB574D3718D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AC9D6111-AF52-FA1B-125D-5B3157878C64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750" y="2130047"/>
            <a:ext cx="7012500" cy="6434839"/>
            <a:chOff x="0" y="0"/>
            <a:chExt cx="1810458" cy="1661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458" cy="1661319"/>
            </a:xfrm>
            <a:custGeom>
              <a:avLst/>
              <a:gdLst/>
              <a:ahLst/>
              <a:cxnLst/>
              <a:rect l="l" t="t" r="r" b="b"/>
              <a:pathLst>
                <a:path w="1810458" h="1661319">
                  <a:moveTo>
                    <a:pt x="0" y="0"/>
                  </a:moveTo>
                  <a:lnTo>
                    <a:pt x="1810458" y="0"/>
                  </a:lnTo>
                  <a:lnTo>
                    <a:pt x="1810458" y="1661319"/>
                  </a:lnTo>
                  <a:lnTo>
                    <a:pt x="0" y="1661319"/>
                  </a:lnTo>
                  <a:close/>
                </a:path>
              </a:pathLst>
            </a:custGeom>
            <a:solidFill>
              <a:srgbClr val="FFE3E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810458" cy="168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29908" y="2326543"/>
            <a:ext cx="6738995" cy="5938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9"/>
              </a:lnSpc>
            </a:pPr>
            <a:r>
              <a:rPr lang="en-US" sz="2050" b="1" spc="-6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Tarefa: Preparar e enviar um e-mail para o cliente</a:t>
            </a:r>
          </a:p>
          <a:p>
            <a:pPr marL="0" lvl="0" indent="0" algn="l">
              <a:lnSpc>
                <a:spcPts val="2355"/>
              </a:lnSpc>
            </a:pPr>
            <a:r>
              <a:rPr lang="en-US" sz="1500" b="1" spc="-4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Qual é essa tarefa?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 Redija e envie um e-mail claro e profissional ao cliente com as informações ou atualizações solicitadas.</a:t>
            </a:r>
          </a:p>
          <a:p>
            <a:pPr marL="0" lvl="0" indent="0" algn="l">
              <a:lnSpc>
                <a:spcPts val="2198"/>
              </a:lnSpc>
            </a:pPr>
            <a:endParaRPr lang="en-US" sz="1400" spc="-4">
              <a:solidFill>
                <a:srgbClr val="422C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>
              <a:lnSpc>
                <a:spcPts val="2198"/>
              </a:lnSpc>
            </a:pPr>
            <a:r>
              <a:rPr lang="en-US" sz="1400" b="1" spc="-4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Passos: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Abra seu programa de e-mail.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Verifique atentamente o nome e o endereço de e-mail do cliente.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Escreva um título curto que explique a finalidade (por exemplo, “Atualização do Projeto – Março”).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Comece com uma saudação educada (por exemplo, "Prezada Sra. Thomas").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Escreva sua mensagem de forma clara e concisa.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Anexe todos os documentos necessários.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Leia o e-mail novamente para verificar a ortografia e os anexos.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Clique em “Enviar”.</a:t>
            </a:r>
          </a:p>
          <a:p>
            <a:pPr marL="0" lvl="0" indent="0" algn="l">
              <a:lnSpc>
                <a:spcPts val="2198"/>
              </a:lnSpc>
            </a:pPr>
            <a:endParaRPr lang="en-US" sz="1400" spc="-4">
              <a:solidFill>
                <a:srgbClr val="422C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>
              <a:lnSpc>
                <a:spcPts val="2198"/>
              </a:lnSpc>
            </a:pPr>
            <a:r>
              <a:rPr lang="en-US" sz="1400" b="1" spc="-4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 importante lembrar: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Use um tom educado e profissional.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Mantenha as frases curtas e claras.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Verifique sempre os anexos antes de enviar.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Em caso de dúvida, pergunte ao seu colega ou supervisor antes de enviar.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938719" y="1536919"/>
            <a:ext cx="230184" cy="23018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9177" y="1934707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10"/>
          <p:cNvSpPr/>
          <p:nvPr/>
        </p:nvSpPr>
        <p:spPr>
          <a:xfrm>
            <a:off x="3575107" y="53793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6" y="0"/>
                </a:lnTo>
                <a:lnTo>
                  <a:pt x="409786" y="378028"/>
                </a:lnTo>
                <a:lnTo>
                  <a:pt x="0" y="378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766891" y="1020658"/>
            <a:ext cx="603710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  <a:spcBef>
                <a:spcPct val="0"/>
              </a:spcBef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Exemplo de modelo de cartão</a:t>
            </a:r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17A923A8-4A90-1844-929F-AAEA1CD62242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BEB55759-ADD7-A838-E521-7CAA2FDD0369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386395-160F-E8FE-4BD1-0832227769D7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DAFB6A6-D76F-5CF2-EB03-44FC6F5EB468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145D46-CEA7-6F58-2BD8-E2E9277FA146}"/>
              </a:ext>
            </a:extLst>
          </p:cNvPr>
          <p:cNvSpPr txBox="1"/>
          <p:nvPr/>
        </p:nvSpPr>
        <p:spPr>
          <a:xfrm>
            <a:off x="273050" y="3060700"/>
            <a:ext cx="701040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 10</a:t>
            </a:r>
            <a:endParaRPr lang="en-US" sz="7500" b="1" i="0" u="none" strike="noStrike" kern="1200" cap="none" baseline="0" dirty="0">
              <a:solidFill>
                <a:srgbClr val="8D77AB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08F8B864-F8C0-E435-18EB-C561963D4B6F}"/>
              </a:ext>
            </a:extLst>
          </p:cNvPr>
          <p:cNvSpPr/>
          <p:nvPr/>
        </p:nvSpPr>
        <p:spPr>
          <a:xfrm>
            <a:off x="1699723" y="-9774"/>
            <a:ext cx="3024003" cy="579683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A60754E-9BB6-A42C-E313-31513BEA3D14}"/>
              </a:ext>
            </a:extLst>
          </p:cNvPr>
          <p:cNvSpPr/>
          <p:nvPr/>
        </p:nvSpPr>
        <p:spPr>
          <a:xfrm>
            <a:off x="2902269" y="-5358"/>
            <a:ext cx="3024003" cy="611267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" name="Freeform 4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" name="Group 5"/>
          <p:cNvGrpSpPr/>
          <p:nvPr/>
        </p:nvGrpSpPr>
        <p:grpSpPr>
          <a:xfrm>
            <a:off x="-38303" y="10392479"/>
            <a:ext cx="6935459" cy="45719"/>
            <a:chOff x="0" y="0"/>
            <a:chExt cx="2709333" cy="26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D77AC">
                    <a:alpha val="40000"/>
                  </a:srgbClr>
                </a:gs>
                <a:gs pos="50000">
                  <a:srgbClr val="E6DBF0">
                    <a:alpha val="40000"/>
                  </a:srgbClr>
                </a:gs>
                <a:gs pos="100000">
                  <a:srgbClr val="FEC34D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39151" y="667945"/>
            <a:ext cx="9906840" cy="833023"/>
            <a:chOff x="0" y="-70875"/>
            <a:chExt cx="13209120" cy="111069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93219" y="0"/>
                <a:ext cx="2708080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7F699B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10911" y="302741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Modelo de reunião de check-in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5649141" y="865538"/>
            <a:ext cx="1694847" cy="532165"/>
            <a:chOff x="0" y="0"/>
            <a:chExt cx="607395" cy="1907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7395" cy="190716"/>
            </a:xfrm>
            <a:custGeom>
              <a:avLst/>
              <a:gdLst/>
              <a:ahLst/>
              <a:cxnLst/>
              <a:rect l="l" t="t" r="r" b="b"/>
              <a:pathLst>
                <a:path w="607395" h="190716">
                  <a:moveTo>
                    <a:pt x="95358" y="0"/>
                  </a:moveTo>
                  <a:lnTo>
                    <a:pt x="512037" y="0"/>
                  </a:lnTo>
                  <a:cubicBezTo>
                    <a:pt x="564702" y="0"/>
                    <a:pt x="607395" y="42693"/>
                    <a:pt x="607395" y="95358"/>
                  </a:cubicBezTo>
                  <a:lnTo>
                    <a:pt x="607395" y="95358"/>
                  </a:lnTo>
                  <a:cubicBezTo>
                    <a:pt x="607395" y="120648"/>
                    <a:pt x="597348" y="144903"/>
                    <a:pt x="579465" y="162786"/>
                  </a:cubicBezTo>
                  <a:cubicBezTo>
                    <a:pt x="561582" y="180669"/>
                    <a:pt x="537327" y="190716"/>
                    <a:pt x="512037" y="190716"/>
                  </a:cubicBezTo>
                  <a:lnTo>
                    <a:pt x="95358" y="190716"/>
                  </a:lnTo>
                  <a:cubicBezTo>
                    <a:pt x="42693" y="190716"/>
                    <a:pt x="0" y="148023"/>
                    <a:pt x="0" y="95358"/>
                  </a:cubicBezTo>
                  <a:lnTo>
                    <a:pt x="0" y="95358"/>
                  </a:lnTo>
                  <a:cubicBezTo>
                    <a:pt x="0" y="42693"/>
                    <a:pt x="42693" y="0"/>
                    <a:pt x="953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607395" cy="2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[Semana 1 – Mês 1 – Mês 3 – Mês 6]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2276" y="1596218"/>
            <a:ext cx="6888084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Funcionário(a): 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Cargo: _______________________________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da reunião: 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Responsável: _____________________________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11173" y="2597779"/>
            <a:ext cx="7137655" cy="1188801"/>
            <a:chOff x="0" y="0"/>
            <a:chExt cx="9516872" cy="1585067"/>
          </a:xfrm>
        </p:grpSpPr>
        <p:grpSp>
          <p:nvGrpSpPr>
            <p:cNvPr id="21" name="Group 21"/>
            <p:cNvGrpSpPr/>
            <p:nvPr/>
          </p:nvGrpSpPr>
          <p:grpSpPr>
            <a:xfrm>
              <a:off x="243952" y="160671"/>
              <a:ext cx="9272920" cy="1424396"/>
              <a:chOff x="0" y="0"/>
              <a:chExt cx="2492404" cy="38285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492404" cy="382853"/>
              </a:xfrm>
              <a:custGeom>
                <a:avLst/>
                <a:gdLst/>
                <a:ahLst/>
                <a:cxnLst/>
                <a:rect l="l" t="t" r="r" b="b"/>
                <a:pathLst>
                  <a:path w="2492404" h="382853">
                    <a:moveTo>
                      <a:pt x="41188" y="0"/>
                    </a:moveTo>
                    <a:lnTo>
                      <a:pt x="2451216" y="0"/>
                    </a:lnTo>
                    <a:cubicBezTo>
                      <a:pt x="2473963" y="0"/>
                      <a:pt x="2492404" y="18441"/>
                      <a:pt x="2492404" y="41188"/>
                    </a:cubicBezTo>
                    <a:lnTo>
                      <a:pt x="2492404" y="341665"/>
                    </a:lnTo>
                    <a:cubicBezTo>
                      <a:pt x="2492404" y="364413"/>
                      <a:pt x="2473963" y="382853"/>
                      <a:pt x="2451216" y="382853"/>
                    </a:cubicBezTo>
                    <a:lnTo>
                      <a:pt x="41188" y="382853"/>
                    </a:lnTo>
                    <a:cubicBezTo>
                      <a:pt x="18441" y="382853"/>
                      <a:pt x="0" y="364413"/>
                      <a:pt x="0" y="341665"/>
                    </a:cubicBezTo>
                    <a:lnTo>
                      <a:pt x="0" y="41188"/>
                    </a:lnTo>
                    <a:cubicBezTo>
                      <a:pt x="0" y="18441"/>
                      <a:pt x="18441" y="0"/>
                      <a:pt x="41188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492404" cy="411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824495" y="304691"/>
              <a:ext cx="8111835" cy="1002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Como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estão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as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coisas</a:t>
              </a:r>
              <a:endPara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Como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está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se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sentindo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no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trabalho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até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agora?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 que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está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indo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bem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0" y="0"/>
              <a:ext cx="727047" cy="666529"/>
              <a:chOff x="0" y="0"/>
              <a:chExt cx="886599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8659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6599" h="812800">
                    <a:moveTo>
                      <a:pt x="443299" y="0"/>
                    </a:moveTo>
                    <a:cubicBezTo>
                      <a:pt x="198472" y="0"/>
                      <a:pt x="0" y="181951"/>
                      <a:pt x="0" y="406400"/>
                    </a:cubicBezTo>
                    <a:cubicBezTo>
                      <a:pt x="0" y="630849"/>
                      <a:pt x="198472" y="812800"/>
                      <a:pt x="443299" y="812800"/>
                    </a:cubicBezTo>
                    <a:cubicBezTo>
                      <a:pt x="688127" y="812800"/>
                      <a:pt x="886599" y="630849"/>
                      <a:pt x="886599" y="406400"/>
                    </a:cubicBezTo>
                    <a:cubicBezTo>
                      <a:pt x="886599" y="181951"/>
                      <a:pt x="688127" y="0"/>
                      <a:pt x="443299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3119" y="47625"/>
                <a:ext cx="72036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55740" y="194016"/>
              <a:ext cx="615566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20990" y="3961371"/>
            <a:ext cx="7118020" cy="1369776"/>
            <a:chOff x="0" y="0"/>
            <a:chExt cx="9490693" cy="1826368"/>
          </a:xfrm>
        </p:grpSpPr>
        <p:grpSp>
          <p:nvGrpSpPr>
            <p:cNvPr id="30" name="Group 30"/>
            <p:cNvGrpSpPr/>
            <p:nvPr/>
          </p:nvGrpSpPr>
          <p:grpSpPr>
            <a:xfrm>
              <a:off x="227393" y="163080"/>
              <a:ext cx="9263300" cy="1663288"/>
              <a:chOff x="0" y="0"/>
              <a:chExt cx="2453028" cy="44045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53028" cy="440458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440458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398608"/>
                    </a:lnTo>
                    <a:cubicBezTo>
                      <a:pt x="2453028" y="409707"/>
                      <a:pt x="2448619" y="420352"/>
                      <a:pt x="2440770" y="428200"/>
                    </a:cubicBezTo>
                    <a:cubicBezTo>
                      <a:pt x="2432922" y="436048"/>
                      <a:pt x="2422277" y="440458"/>
                      <a:pt x="2411178" y="440458"/>
                    </a:cubicBezTo>
                    <a:lnTo>
                      <a:pt x="41849" y="440458"/>
                    </a:lnTo>
                    <a:cubicBezTo>
                      <a:pt x="18737" y="440458"/>
                      <a:pt x="0" y="421721"/>
                      <a:pt x="0" y="398608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53028" cy="4690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773698" y="300163"/>
              <a:ext cx="7397921" cy="1213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12"/>
                </a:lnSpc>
              </a:pPr>
              <a:r>
                <a:rPr lang="en-US" sz="1294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Clareza</a:t>
              </a:r>
              <a:r>
                <a:rPr lang="en-US" sz="1294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e </a:t>
              </a:r>
              <a:r>
                <a:rPr lang="en-US" sz="1294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suporte</a:t>
              </a:r>
              <a:endParaRPr lang="en-US" sz="1294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279589" lvl="1" indent="-139795" algn="l">
                <a:lnSpc>
                  <a:spcPts val="1812"/>
                </a:lnSpc>
                <a:buFont typeface="Arial"/>
                <a:buChar char="•"/>
              </a:pP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Seu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papel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está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claro?</a:t>
              </a:r>
            </a:p>
            <a:p>
              <a:pPr marL="279589" lvl="1" indent="-139795" algn="l">
                <a:lnSpc>
                  <a:spcPts val="1812"/>
                </a:lnSpc>
                <a:buFont typeface="Arial"/>
                <a:buChar char="•"/>
              </a:pP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Você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se sente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apoiado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(a) pela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equipa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</a:p>
            <a:p>
              <a:pPr marL="279589" lvl="1" indent="-139795" algn="l">
                <a:lnSpc>
                  <a:spcPts val="1812"/>
                </a:lnSpc>
                <a:buFont typeface="Arial"/>
                <a:buChar char="•"/>
              </a:pP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Os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acordos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parceria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mentoria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estão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129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funcionar</a:t>
              </a:r>
              <a:r>
                <a:rPr lang="en-US" sz="129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51957" y="208118"/>
              <a:ext cx="573784" cy="298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16012" y="5505938"/>
            <a:ext cx="7127976" cy="1061417"/>
            <a:chOff x="0" y="0"/>
            <a:chExt cx="9503968" cy="1415223"/>
          </a:xfrm>
        </p:grpSpPr>
        <p:grpSp>
          <p:nvGrpSpPr>
            <p:cNvPr id="39" name="Group 39"/>
            <p:cNvGrpSpPr/>
            <p:nvPr/>
          </p:nvGrpSpPr>
          <p:grpSpPr>
            <a:xfrm>
              <a:off x="226379" y="163080"/>
              <a:ext cx="9277589" cy="1252142"/>
              <a:chOff x="0" y="0"/>
              <a:chExt cx="2456812" cy="331582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56811" cy="331582"/>
              </a:xfrm>
              <a:custGeom>
                <a:avLst/>
                <a:gdLst/>
                <a:ahLst/>
                <a:cxnLst/>
                <a:rect l="l" t="t" r="r" b="b"/>
                <a:pathLst>
                  <a:path w="2456811" h="331582">
                    <a:moveTo>
                      <a:pt x="41785" y="0"/>
                    </a:moveTo>
                    <a:lnTo>
                      <a:pt x="2415027" y="0"/>
                    </a:lnTo>
                    <a:cubicBezTo>
                      <a:pt x="2426109" y="0"/>
                      <a:pt x="2436737" y="4402"/>
                      <a:pt x="2444573" y="12239"/>
                    </a:cubicBezTo>
                    <a:cubicBezTo>
                      <a:pt x="2452409" y="20075"/>
                      <a:pt x="2456811" y="30703"/>
                      <a:pt x="2456811" y="41785"/>
                    </a:cubicBezTo>
                    <a:lnTo>
                      <a:pt x="2456811" y="289797"/>
                    </a:lnTo>
                    <a:cubicBezTo>
                      <a:pt x="2456811" y="300879"/>
                      <a:pt x="2452409" y="311507"/>
                      <a:pt x="2444573" y="319343"/>
                    </a:cubicBezTo>
                    <a:cubicBezTo>
                      <a:pt x="2436737" y="327179"/>
                      <a:pt x="2426109" y="331582"/>
                      <a:pt x="2415027" y="331582"/>
                    </a:cubicBezTo>
                    <a:lnTo>
                      <a:pt x="41785" y="331582"/>
                    </a:lnTo>
                    <a:cubicBezTo>
                      <a:pt x="30703" y="331582"/>
                      <a:pt x="20075" y="327179"/>
                      <a:pt x="12239" y="319343"/>
                    </a:cubicBezTo>
                    <a:cubicBezTo>
                      <a:pt x="4402" y="311507"/>
                      <a:pt x="0" y="300879"/>
                      <a:pt x="0" y="289797"/>
                    </a:cubicBezTo>
                    <a:lnTo>
                      <a:pt x="0" y="41785"/>
                    </a:lnTo>
                    <a:cubicBezTo>
                      <a:pt x="0" y="30703"/>
                      <a:pt x="4402" y="20075"/>
                      <a:pt x="12239" y="12239"/>
                    </a:cubicBezTo>
                    <a:cubicBezTo>
                      <a:pt x="20075" y="4402"/>
                      <a:pt x="30703" y="0"/>
                      <a:pt x="41785" y="0"/>
                    </a:cubicBezTo>
                    <a:close/>
                  </a:path>
                </a:pathLst>
              </a:custGeom>
              <a:solidFill>
                <a:srgbClr val="E6DBF0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2456812" cy="369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818674" y="309688"/>
              <a:ext cx="8242300" cy="971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Desafios ou necessidades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Há algo difícil ou confuso?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Existe algum tipo de apoio que possa ajudar neste momento?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0" y="0"/>
              <a:ext cx="674674" cy="676526"/>
              <a:chOff x="0" y="0"/>
              <a:chExt cx="810576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057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0576" h="812800">
                    <a:moveTo>
                      <a:pt x="405288" y="0"/>
                    </a:moveTo>
                    <a:cubicBezTo>
                      <a:pt x="181454" y="0"/>
                      <a:pt x="0" y="181951"/>
                      <a:pt x="0" y="406400"/>
                    </a:cubicBezTo>
                    <a:cubicBezTo>
                      <a:pt x="0" y="630849"/>
                      <a:pt x="181454" y="812800"/>
                      <a:pt x="405288" y="812800"/>
                    </a:cubicBezTo>
                    <a:cubicBezTo>
                      <a:pt x="629122" y="812800"/>
                      <a:pt x="810576" y="630849"/>
                      <a:pt x="810576" y="406400"/>
                    </a:cubicBezTo>
                    <a:cubicBezTo>
                      <a:pt x="810576" y="181951"/>
                      <a:pt x="629122" y="0"/>
                      <a:pt x="405288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5991" y="38100"/>
                <a:ext cx="658593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51725" y="203365"/>
              <a:ext cx="571224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33301" y="6889467"/>
            <a:ext cx="7093399" cy="1291942"/>
            <a:chOff x="0" y="0"/>
            <a:chExt cx="9457865" cy="1722589"/>
          </a:xfrm>
        </p:grpSpPr>
        <p:grpSp>
          <p:nvGrpSpPr>
            <p:cNvPr id="48" name="Group 48"/>
            <p:cNvGrpSpPr/>
            <p:nvPr/>
          </p:nvGrpSpPr>
          <p:grpSpPr>
            <a:xfrm>
              <a:off x="231536" y="163080"/>
              <a:ext cx="9226329" cy="1559509"/>
              <a:chOff x="0" y="0"/>
              <a:chExt cx="2443237" cy="41297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43237" cy="412976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412976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370959"/>
                    </a:lnTo>
                    <a:cubicBezTo>
                      <a:pt x="2443237" y="382102"/>
                      <a:pt x="2438810" y="392790"/>
                      <a:pt x="2430931" y="400669"/>
                    </a:cubicBezTo>
                    <a:cubicBezTo>
                      <a:pt x="2423051" y="408549"/>
                      <a:pt x="2412364" y="412976"/>
                      <a:pt x="2401220" y="412976"/>
                    </a:cubicBezTo>
                    <a:lnTo>
                      <a:pt x="42017" y="412976"/>
                    </a:lnTo>
                    <a:cubicBezTo>
                      <a:pt x="30873" y="412976"/>
                      <a:pt x="20186" y="408549"/>
                      <a:pt x="12307" y="400669"/>
                    </a:cubicBezTo>
                    <a:cubicBezTo>
                      <a:pt x="4427" y="392790"/>
                      <a:pt x="0" y="382102"/>
                      <a:pt x="0" y="370959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43237" cy="4415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836801" y="277567"/>
              <a:ext cx="7023471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Próximos passos</a:t>
              </a:r>
            </a:p>
            <a:p>
              <a:pPr algn="l">
                <a:lnSpc>
                  <a:spcPts val="1959"/>
                </a:lnSpc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Convide o funcionário a compartilhar: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Alguma ação a ser tomada em seguida?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do próximo check-in:</a:t>
              </a: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u="none" strike="noStrik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227145" y="8356201"/>
            <a:ext cx="7105709" cy="1090045"/>
            <a:chOff x="0" y="0"/>
            <a:chExt cx="9474279" cy="1453393"/>
          </a:xfrm>
        </p:grpSpPr>
        <p:grpSp>
          <p:nvGrpSpPr>
            <p:cNvPr id="57" name="Group 57"/>
            <p:cNvGrpSpPr/>
            <p:nvPr/>
          </p:nvGrpSpPr>
          <p:grpSpPr>
            <a:xfrm>
              <a:off x="227000" y="163080"/>
              <a:ext cx="9247279" cy="1290313"/>
              <a:chOff x="0" y="0"/>
              <a:chExt cx="2448785" cy="34169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2448785" cy="341690"/>
              </a:xfrm>
              <a:custGeom>
                <a:avLst/>
                <a:gdLst/>
                <a:ahLst/>
                <a:cxnLst/>
                <a:rect l="l" t="t" r="r" b="b"/>
                <a:pathLst>
                  <a:path w="2448785" h="341690">
                    <a:moveTo>
                      <a:pt x="41922" y="0"/>
                    </a:moveTo>
                    <a:lnTo>
                      <a:pt x="2406863" y="0"/>
                    </a:lnTo>
                    <a:cubicBezTo>
                      <a:pt x="2417981" y="0"/>
                      <a:pt x="2428645" y="4417"/>
                      <a:pt x="2436506" y="12279"/>
                    </a:cubicBezTo>
                    <a:cubicBezTo>
                      <a:pt x="2444368" y="20140"/>
                      <a:pt x="2448785" y="30803"/>
                      <a:pt x="2448785" y="41922"/>
                    </a:cubicBezTo>
                    <a:lnTo>
                      <a:pt x="2448785" y="299768"/>
                    </a:lnTo>
                    <a:cubicBezTo>
                      <a:pt x="2448785" y="310886"/>
                      <a:pt x="2444368" y="321549"/>
                      <a:pt x="2436506" y="329411"/>
                    </a:cubicBezTo>
                    <a:cubicBezTo>
                      <a:pt x="2428645" y="337273"/>
                      <a:pt x="2417981" y="341690"/>
                      <a:pt x="2406863" y="341690"/>
                    </a:cubicBezTo>
                    <a:lnTo>
                      <a:pt x="41922" y="341690"/>
                    </a:lnTo>
                    <a:cubicBezTo>
                      <a:pt x="30803" y="341690"/>
                      <a:pt x="20140" y="337273"/>
                      <a:pt x="12279" y="329411"/>
                    </a:cubicBezTo>
                    <a:cubicBezTo>
                      <a:pt x="4417" y="321549"/>
                      <a:pt x="0" y="310886"/>
                      <a:pt x="0" y="299768"/>
                    </a:cubicBezTo>
                    <a:lnTo>
                      <a:pt x="0" y="41922"/>
                    </a:lnTo>
                    <a:cubicBezTo>
                      <a:pt x="0" y="30803"/>
                      <a:pt x="4417" y="20140"/>
                      <a:pt x="12279" y="12279"/>
                    </a:cubicBezTo>
                    <a:cubicBezTo>
                      <a:pt x="20140" y="4417"/>
                      <a:pt x="30803" y="0"/>
                      <a:pt x="41922" y="0"/>
                    </a:cubicBezTo>
                    <a:close/>
                  </a:path>
                </a:pathLst>
              </a:custGeom>
              <a:solidFill>
                <a:srgbClr val="E6DBF0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2448785" cy="3797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887883" y="309688"/>
              <a:ext cx="8229025" cy="971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Encerramento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Agradeça ao funcionário por compartilhar sua experiência e lembre-o de que há suporte disponível entre as reuniões.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0" y="0"/>
              <a:ext cx="676526" cy="676526"/>
              <a:chOff x="0" y="0"/>
              <a:chExt cx="812800" cy="8128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51867" y="203365"/>
              <a:ext cx="572792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407091" y="9601987"/>
            <a:ext cx="6745817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*Micro-reflexão opcional: No terceiro mês, inclua uma breve pergunta, como: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“O que te ajudou a se sentir parte da equipa até agora?”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" name="Group 4"/>
          <p:cNvGrpSpPr/>
          <p:nvPr/>
        </p:nvGrpSpPr>
        <p:grpSpPr>
          <a:xfrm>
            <a:off x="-1" y="10392479"/>
            <a:ext cx="6897157" cy="45719"/>
            <a:chOff x="0" y="0"/>
            <a:chExt cx="2709333" cy="269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025" y="1899162"/>
            <a:ext cx="7194770" cy="1218115"/>
            <a:chOff x="0" y="0"/>
            <a:chExt cx="9593027" cy="1624153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1463482"/>
              <a:chOff x="0" y="0"/>
              <a:chExt cx="2518331" cy="3933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39335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39335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352595"/>
                    </a:lnTo>
                    <a:cubicBezTo>
                      <a:pt x="2518331" y="375109"/>
                      <a:pt x="2500080" y="393359"/>
                      <a:pt x="2477567" y="393359"/>
                    </a:cubicBezTo>
                    <a:lnTo>
                      <a:pt x="40764" y="393359"/>
                    </a:lnTo>
                    <a:cubicBezTo>
                      <a:pt x="29953" y="393359"/>
                      <a:pt x="19584" y="389065"/>
                      <a:pt x="11940" y="381420"/>
                    </a:cubicBezTo>
                    <a:cubicBezTo>
                      <a:pt x="4295" y="373775"/>
                      <a:pt x="0" y="363406"/>
                      <a:pt x="0" y="35259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4219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971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Nome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Nome preferido: __________________________________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Pronúncia (opcional): __________________________________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4025" y="3279202"/>
            <a:ext cx="7194770" cy="1765955"/>
            <a:chOff x="0" y="0"/>
            <a:chExt cx="9593027" cy="2354606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193935"/>
              <a:chOff x="0" y="0"/>
              <a:chExt cx="2518331" cy="58969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58969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8969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48928"/>
                    </a:lnTo>
                    <a:cubicBezTo>
                      <a:pt x="2518331" y="571442"/>
                      <a:pt x="2500080" y="589692"/>
                      <a:pt x="2477567" y="589692"/>
                    </a:cubicBezTo>
                    <a:lnTo>
                      <a:pt x="40764" y="589692"/>
                    </a:lnTo>
                    <a:cubicBezTo>
                      <a:pt x="18251" y="589692"/>
                      <a:pt x="0" y="571442"/>
                      <a:pt x="0" y="548928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182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66529" y="304691"/>
              <a:ext cx="8239796" cy="2028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Formação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Académica</a:t>
              </a:r>
              <a:endPara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lvl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Qual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é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sua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formação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</a:rPr>
                <a:t>académica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área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(s) de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estudo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Por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exemplo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: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escola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,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formação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profissional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,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universidade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,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cursos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profissionalizantes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i="1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7680455" y="302375"/>
              <a:ext cx="1747075" cy="422656"/>
              <a:chOff x="0" y="0"/>
              <a:chExt cx="469584" cy="11360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69584" cy="113603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3603">
                    <a:moveTo>
                      <a:pt x="56801" y="0"/>
                    </a:moveTo>
                    <a:lnTo>
                      <a:pt x="412783" y="0"/>
                    </a:lnTo>
                    <a:cubicBezTo>
                      <a:pt x="444153" y="0"/>
                      <a:pt x="469584" y="25431"/>
                      <a:pt x="469584" y="56801"/>
                    </a:cubicBezTo>
                    <a:lnTo>
                      <a:pt x="469584" y="56801"/>
                    </a:lnTo>
                    <a:cubicBezTo>
                      <a:pt x="469584" y="71866"/>
                      <a:pt x="463600" y="86314"/>
                      <a:pt x="452947" y="96966"/>
                    </a:cubicBezTo>
                    <a:cubicBezTo>
                      <a:pt x="442295" y="107618"/>
                      <a:pt x="427847" y="113603"/>
                      <a:pt x="412783" y="113603"/>
                    </a:cubicBezTo>
                    <a:lnTo>
                      <a:pt x="56801" y="113603"/>
                    </a:lnTo>
                    <a:cubicBezTo>
                      <a:pt x="41737" y="113603"/>
                      <a:pt x="27289" y="107618"/>
                      <a:pt x="16637" y="96966"/>
                    </a:cubicBezTo>
                    <a:cubicBezTo>
                      <a:pt x="5984" y="86314"/>
                      <a:pt x="0" y="71866"/>
                      <a:pt x="0" y="56801"/>
                    </a:cubicBezTo>
                    <a:lnTo>
                      <a:pt x="0" y="56801"/>
                    </a:lnTo>
                    <a:cubicBezTo>
                      <a:pt x="0" y="41737"/>
                      <a:pt x="5984" y="27289"/>
                      <a:pt x="16637" y="16637"/>
                    </a:cubicBezTo>
                    <a:cubicBezTo>
                      <a:pt x="27289" y="5984"/>
                      <a:pt x="41737" y="0"/>
                      <a:pt x="56801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469584" cy="1421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Opcional</a:t>
                </a: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4025" y="5209865"/>
            <a:ext cx="7194770" cy="1765955"/>
            <a:chOff x="0" y="0"/>
            <a:chExt cx="9593027" cy="2354606"/>
          </a:xfrm>
        </p:grpSpPr>
        <p:grpSp>
          <p:nvGrpSpPr>
            <p:cNvPr id="29" name="Group 29"/>
            <p:cNvGrpSpPr/>
            <p:nvPr/>
          </p:nvGrpSpPr>
          <p:grpSpPr>
            <a:xfrm>
              <a:off x="223646" y="160671"/>
              <a:ext cx="9369381" cy="2193935"/>
              <a:chOff x="0" y="0"/>
              <a:chExt cx="2518331" cy="58969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18331" cy="58969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8969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48928"/>
                    </a:lnTo>
                    <a:cubicBezTo>
                      <a:pt x="2518331" y="571442"/>
                      <a:pt x="2500080" y="589692"/>
                      <a:pt x="2477567" y="589692"/>
                    </a:cubicBezTo>
                    <a:lnTo>
                      <a:pt x="40764" y="589692"/>
                    </a:lnTo>
                    <a:cubicBezTo>
                      <a:pt x="18251" y="589692"/>
                      <a:pt x="0" y="571442"/>
                      <a:pt x="0" y="548928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518331" cy="6182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666529" y="392243"/>
              <a:ext cx="8537055" cy="1602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86"/>
                </a:lnSpc>
                <a:spcBef>
                  <a:spcPct val="0"/>
                </a:spcBef>
              </a:pPr>
              <a:r>
                <a:rPr lang="en-US" sz="1347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Lugares</a:t>
              </a:r>
              <a:r>
                <a:rPr lang="en-US" sz="1347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47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Onde</a:t>
              </a:r>
              <a:r>
                <a:rPr lang="en-US" sz="1347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47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Já</a:t>
              </a:r>
              <a:r>
                <a:rPr lang="en-US" sz="1347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Vivi</a:t>
              </a:r>
            </a:p>
            <a:p>
              <a:pPr marL="0" lvl="0" indent="0" algn="just">
                <a:lnSpc>
                  <a:spcPts val="1886"/>
                </a:lnSpc>
                <a:spcBef>
                  <a:spcPct val="0"/>
                </a:spcBef>
              </a:pP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estiver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à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vontade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para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compartilhar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em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quais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países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lugares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já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4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morou</a:t>
              </a:r>
              <a:r>
                <a:rPr lang="en-US" sz="134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 </a:t>
              </a:r>
            </a:p>
            <a:p>
              <a:pPr marL="0" lvl="0" indent="0" algn="just">
                <a:lnSpc>
                  <a:spcPts val="1886"/>
                </a:lnSpc>
                <a:spcBef>
                  <a:spcPct val="0"/>
                </a:spcBef>
              </a:pP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Pode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incluir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seu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país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atual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,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países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ou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cidades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onde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morou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47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anteriormente</a:t>
              </a:r>
              <a:r>
                <a:rPr lang="en-US" sz="1347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.</a:t>
              </a:r>
            </a:p>
            <a:p>
              <a:pPr marL="0" lvl="0" indent="0" algn="just">
                <a:lnSpc>
                  <a:spcPts val="1886"/>
                </a:lnSpc>
                <a:spcBef>
                  <a:spcPct val="0"/>
                </a:spcBef>
              </a:pPr>
              <a:r>
                <a:rPr lang="en-US" sz="1347" b="1" i="1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51101" y="18924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7680455" y="302375"/>
              <a:ext cx="1747075" cy="422656"/>
              <a:chOff x="0" y="0"/>
              <a:chExt cx="469584" cy="11360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469584" cy="113603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3603">
                    <a:moveTo>
                      <a:pt x="56801" y="0"/>
                    </a:moveTo>
                    <a:lnTo>
                      <a:pt x="412783" y="0"/>
                    </a:lnTo>
                    <a:cubicBezTo>
                      <a:pt x="444153" y="0"/>
                      <a:pt x="469584" y="25431"/>
                      <a:pt x="469584" y="56801"/>
                    </a:cubicBezTo>
                    <a:lnTo>
                      <a:pt x="469584" y="56801"/>
                    </a:lnTo>
                    <a:cubicBezTo>
                      <a:pt x="469584" y="71866"/>
                      <a:pt x="463600" y="86314"/>
                      <a:pt x="452947" y="96966"/>
                    </a:cubicBezTo>
                    <a:cubicBezTo>
                      <a:pt x="442295" y="107618"/>
                      <a:pt x="427847" y="113603"/>
                      <a:pt x="412783" y="113603"/>
                    </a:cubicBezTo>
                    <a:lnTo>
                      <a:pt x="56801" y="113603"/>
                    </a:lnTo>
                    <a:cubicBezTo>
                      <a:pt x="41737" y="113603"/>
                      <a:pt x="27289" y="107618"/>
                      <a:pt x="16637" y="96966"/>
                    </a:cubicBezTo>
                    <a:cubicBezTo>
                      <a:pt x="5984" y="86314"/>
                      <a:pt x="0" y="71866"/>
                      <a:pt x="0" y="56801"/>
                    </a:cubicBezTo>
                    <a:lnTo>
                      <a:pt x="0" y="56801"/>
                    </a:lnTo>
                    <a:cubicBezTo>
                      <a:pt x="0" y="41737"/>
                      <a:pt x="5984" y="27289"/>
                      <a:pt x="16637" y="16637"/>
                    </a:cubicBezTo>
                    <a:cubicBezTo>
                      <a:pt x="27289" y="5984"/>
                      <a:pt x="41737" y="0"/>
                      <a:pt x="56801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469584" cy="1421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Opcional</a:t>
                </a:r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04025" y="7140529"/>
            <a:ext cx="7194770" cy="2412909"/>
            <a:chOff x="0" y="0"/>
            <a:chExt cx="9593027" cy="3217212"/>
          </a:xfrm>
        </p:grpSpPr>
        <p:grpSp>
          <p:nvGrpSpPr>
            <p:cNvPr id="41" name="Group 41"/>
            <p:cNvGrpSpPr/>
            <p:nvPr/>
          </p:nvGrpSpPr>
          <p:grpSpPr>
            <a:xfrm>
              <a:off x="223646" y="160671"/>
              <a:ext cx="9369381" cy="3056541"/>
              <a:chOff x="0" y="0"/>
              <a:chExt cx="2518331" cy="82154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518331" cy="82154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82154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780782"/>
                    </a:lnTo>
                    <a:cubicBezTo>
                      <a:pt x="2518331" y="803296"/>
                      <a:pt x="2500080" y="821547"/>
                      <a:pt x="2477567" y="821547"/>
                    </a:cubicBezTo>
                    <a:lnTo>
                      <a:pt x="40764" y="821547"/>
                    </a:lnTo>
                    <a:cubicBezTo>
                      <a:pt x="18251" y="821547"/>
                      <a:pt x="0" y="803296"/>
                      <a:pt x="0" y="780782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518331" cy="8501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666529" y="392243"/>
              <a:ext cx="8239796" cy="2712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Sobre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você</a:t>
              </a:r>
              <a:endPara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 que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gosta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fazer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no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tempo livre?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Existe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algo que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lhe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interesse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apaixone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particularmente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_____________________________________________________________________________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643965" y="805161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0" name="TextBox 50"/>
          <p:cNvSpPr txBox="1"/>
          <p:nvPr/>
        </p:nvSpPr>
        <p:spPr>
          <a:xfrm>
            <a:off x="447664" y="1533548"/>
            <a:ext cx="6664672" cy="16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30"/>
              </a:lnSpc>
              <a:spcBef>
                <a:spcPct val="0"/>
              </a:spcBef>
            </a:pP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Esta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seção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é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amigável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e informal.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Pode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compartilhá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-la com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sua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equipa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para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ajudá-los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a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conhecer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você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melhor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</p:txBody>
      </p:sp>
      <p:sp>
        <p:nvSpPr>
          <p:cNvPr id="51" name="Freeform 51"/>
          <p:cNvSpPr/>
          <p:nvPr/>
        </p:nvSpPr>
        <p:spPr>
          <a:xfrm>
            <a:off x="661338" y="8356881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2" name="Freeform 52"/>
          <p:cNvSpPr/>
          <p:nvPr/>
        </p:nvSpPr>
        <p:spPr>
          <a:xfrm>
            <a:off x="2893087" y="805161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3" name="Freeform 53"/>
          <p:cNvSpPr/>
          <p:nvPr/>
        </p:nvSpPr>
        <p:spPr>
          <a:xfrm>
            <a:off x="2893087" y="8356881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4" name="Freeform 54"/>
          <p:cNvSpPr/>
          <p:nvPr/>
        </p:nvSpPr>
        <p:spPr>
          <a:xfrm>
            <a:off x="5151031" y="805161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1" y="0"/>
                </a:lnTo>
                <a:lnTo>
                  <a:pt x="224071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5" name="Freeform 55"/>
          <p:cNvSpPr/>
          <p:nvPr/>
        </p:nvSpPr>
        <p:spPr>
          <a:xfrm>
            <a:off x="5151031" y="838998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1" y="0"/>
                </a:lnTo>
                <a:lnTo>
                  <a:pt x="224071" y="224071"/>
                </a:lnTo>
                <a:lnTo>
                  <a:pt x="0" y="224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6" name="TextBox 56"/>
          <p:cNvSpPr txBox="1"/>
          <p:nvPr/>
        </p:nvSpPr>
        <p:spPr>
          <a:xfrm>
            <a:off x="396733" y="1002325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Seção A – Compartilhável com a equipa · Página 1 de 2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-539863" y="523636"/>
            <a:ext cx="9906840" cy="921256"/>
            <a:chOff x="0" y="-177187"/>
            <a:chExt cx="13209120" cy="1228342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-177187"/>
              <a:ext cx="13209120" cy="1228342"/>
              <a:chOff x="0" y="-47625"/>
              <a:chExt cx="3550388" cy="330158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193474" y="0"/>
                <a:ext cx="2708080" cy="282533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82533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3618"/>
                    </a:lnTo>
                    <a:cubicBezTo>
                      <a:pt x="3550388" y="261287"/>
                      <a:pt x="3547341" y="268641"/>
                      <a:pt x="3541919" y="274064"/>
                    </a:cubicBezTo>
                    <a:cubicBezTo>
                      <a:pt x="3536496" y="279486"/>
                      <a:pt x="3529142" y="282533"/>
                      <a:pt x="3521473" y="282533"/>
                    </a:cubicBezTo>
                    <a:lnTo>
                      <a:pt x="28914" y="282533"/>
                    </a:lnTo>
                    <a:cubicBezTo>
                      <a:pt x="12945" y="282533"/>
                      <a:pt x="0" y="269587"/>
                      <a:pt x="0" y="253618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 dirty="0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47625"/>
                <a:ext cx="3550388" cy="3301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910911" y="293216"/>
              <a:ext cx="669329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SEÇÃO A - CONHECENDO VOCÊ</a:t>
              </a:r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8918280" y="266941"/>
              <a:ext cx="1747075" cy="430154"/>
              <a:chOff x="0" y="0"/>
              <a:chExt cx="469584" cy="115618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469584" cy="11561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5618">
                    <a:moveTo>
                      <a:pt x="57809" y="0"/>
                    </a:moveTo>
                    <a:lnTo>
                      <a:pt x="411775" y="0"/>
                    </a:lnTo>
                    <a:cubicBezTo>
                      <a:pt x="427107" y="0"/>
                      <a:pt x="441811" y="6091"/>
                      <a:pt x="452652" y="16932"/>
                    </a:cubicBezTo>
                    <a:cubicBezTo>
                      <a:pt x="463494" y="27773"/>
                      <a:pt x="469584" y="42477"/>
                      <a:pt x="469584" y="57809"/>
                    </a:cubicBezTo>
                    <a:lnTo>
                      <a:pt x="469584" y="57809"/>
                    </a:lnTo>
                    <a:cubicBezTo>
                      <a:pt x="469584" y="73141"/>
                      <a:pt x="463494" y="87845"/>
                      <a:pt x="452652" y="98686"/>
                    </a:cubicBezTo>
                    <a:cubicBezTo>
                      <a:pt x="441811" y="109528"/>
                      <a:pt x="427107" y="115618"/>
                      <a:pt x="411775" y="115618"/>
                    </a:cubicBezTo>
                    <a:lnTo>
                      <a:pt x="57809" y="115618"/>
                    </a:lnTo>
                    <a:cubicBezTo>
                      <a:pt x="42477" y="115618"/>
                      <a:pt x="27773" y="109528"/>
                      <a:pt x="16932" y="98686"/>
                    </a:cubicBezTo>
                    <a:cubicBezTo>
                      <a:pt x="6091" y="87845"/>
                      <a:pt x="0" y="73141"/>
                      <a:pt x="0" y="57809"/>
                    </a:cubicBezTo>
                    <a:lnTo>
                      <a:pt x="0" y="57809"/>
                    </a:lnTo>
                    <a:cubicBezTo>
                      <a:pt x="0" y="42477"/>
                      <a:pt x="6091" y="27773"/>
                      <a:pt x="16932" y="16932"/>
                    </a:cubicBezTo>
                    <a:cubicBezTo>
                      <a:pt x="27773" y="6091"/>
                      <a:pt x="42477" y="0"/>
                      <a:pt x="578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19050"/>
                <a:ext cx="469584" cy="1346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Compartilhável</a:t>
                </a:r>
              </a:p>
            </p:txBody>
          </p:sp>
        </p:grpSp>
      </p:grpSp>
      <p:sp>
        <p:nvSpPr>
          <p:cNvPr id="65" name="TextBox 65"/>
          <p:cNvSpPr txBox="1"/>
          <p:nvPr/>
        </p:nvSpPr>
        <p:spPr>
          <a:xfrm>
            <a:off x="968052" y="7979533"/>
            <a:ext cx="912303" cy="28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0"/>
              </a:lnSpc>
              <a:spcBef>
                <a:spcPct val="0"/>
              </a:spcBef>
            </a:pPr>
            <a:r>
              <a:rPr lang="en-US" sz="1350" b="1" u="none" strike="noStrike" spc="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Desporto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68052" y="8284798"/>
            <a:ext cx="912303" cy="28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0"/>
              </a:lnSpc>
              <a:spcBef>
                <a:spcPct val="0"/>
              </a:spcBef>
            </a:pPr>
            <a:r>
              <a:rPr lang="en-US" sz="1350" b="1" spc="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Música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211724" y="7979533"/>
            <a:ext cx="912303" cy="28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0"/>
              </a:lnSpc>
              <a:spcBef>
                <a:spcPct val="0"/>
              </a:spcBef>
            </a:pPr>
            <a:r>
              <a:rPr lang="en-US" sz="1350" b="1" spc="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Ler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245258" y="8284798"/>
            <a:ext cx="912303" cy="28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0"/>
              </a:lnSpc>
              <a:spcBef>
                <a:spcPct val="0"/>
              </a:spcBef>
            </a:pPr>
            <a:r>
              <a:rPr lang="en-US" sz="1350" b="1" spc="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Cozinhar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470117" y="7979533"/>
            <a:ext cx="912303" cy="28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0"/>
              </a:lnSpc>
              <a:spcBef>
                <a:spcPct val="0"/>
              </a:spcBef>
            </a:pPr>
            <a:r>
              <a:rPr lang="en-US" sz="1350" b="1" spc="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Arte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498927" y="8317903"/>
            <a:ext cx="1613410" cy="28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0"/>
              </a:lnSpc>
              <a:spcBef>
                <a:spcPct val="0"/>
              </a:spcBef>
            </a:pPr>
            <a:r>
              <a:rPr lang="en-US" sz="1350" b="1" spc="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Outro:__________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2E101-E2FA-EC31-E73F-F4D94E31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79F7C7-0155-A612-F8B6-52F8E196B217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4F959AA-5ADE-C45F-EF65-2500DCFB988B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D31C3F6-9F50-B6EF-E881-6A05B45BD928}"/>
              </a:ext>
            </a:extLst>
          </p:cNvPr>
          <p:cNvSpPr txBox="1"/>
          <p:nvPr/>
        </p:nvSpPr>
        <p:spPr>
          <a:xfrm>
            <a:off x="273050" y="3060700"/>
            <a:ext cx="701040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 11</a:t>
            </a:r>
            <a:endParaRPr lang="en-US" sz="7500" b="1" i="0" u="none" strike="noStrike" kern="1200" cap="none" baseline="0" dirty="0">
              <a:solidFill>
                <a:srgbClr val="8D77AB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759677D5-8653-AF23-EA55-EDA9A224B916}"/>
              </a:ext>
            </a:extLst>
          </p:cNvPr>
          <p:cNvSpPr/>
          <p:nvPr/>
        </p:nvSpPr>
        <p:spPr>
          <a:xfrm>
            <a:off x="1699723" y="-9774"/>
            <a:ext cx="3024003" cy="579683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57BE950-ACA1-D262-0712-D8BF60ED3FB9}"/>
              </a:ext>
            </a:extLst>
          </p:cNvPr>
          <p:cNvSpPr/>
          <p:nvPr/>
        </p:nvSpPr>
        <p:spPr>
          <a:xfrm>
            <a:off x="2902269" y="-5358"/>
            <a:ext cx="3024003" cy="611267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371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539151" y="624242"/>
            <a:ext cx="9906840" cy="833023"/>
            <a:chOff x="0" y="-70875"/>
            <a:chExt cx="13209120" cy="111069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93219" y="0"/>
                <a:ext cx="2708080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7F699B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10911" y="302741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Acordo de Mentoria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4748725" y="801249"/>
            <a:ext cx="2612653" cy="490993"/>
            <a:chOff x="-26751" y="0"/>
            <a:chExt cx="823585" cy="1759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88953" cy="175961"/>
            </a:xfrm>
            <a:custGeom>
              <a:avLst/>
              <a:gdLst/>
              <a:ahLst/>
              <a:cxnLst/>
              <a:rect l="l" t="t" r="r" b="b"/>
              <a:pathLst>
                <a:path w="788953" h="175961">
                  <a:moveTo>
                    <a:pt x="87980" y="0"/>
                  </a:moveTo>
                  <a:lnTo>
                    <a:pt x="700973" y="0"/>
                  </a:lnTo>
                  <a:cubicBezTo>
                    <a:pt x="724306" y="0"/>
                    <a:pt x="746685" y="9269"/>
                    <a:pt x="763184" y="25769"/>
                  </a:cubicBezTo>
                  <a:cubicBezTo>
                    <a:pt x="779684" y="42268"/>
                    <a:pt x="788953" y="64647"/>
                    <a:pt x="788953" y="87980"/>
                  </a:cubicBezTo>
                  <a:lnTo>
                    <a:pt x="788953" y="87980"/>
                  </a:lnTo>
                  <a:cubicBezTo>
                    <a:pt x="788953" y="136571"/>
                    <a:pt x="749563" y="175961"/>
                    <a:pt x="700973" y="175961"/>
                  </a:cubicBezTo>
                  <a:lnTo>
                    <a:pt x="87980" y="175961"/>
                  </a:lnTo>
                  <a:cubicBezTo>
                    <a:pt x="64647" y="175961"/>
                    <a:pt x="42268" y="166691"/>
                    <a:pt x="25769" y="150192"/>
                  </a:cubicBezTo>
                  <a:cubicBezTo>
                    <a:pt x="9269" y="133692"/>
                    <a:pt x="0" y="111314"/>
                    <a:pt x="0" y="87980"/>
                  </a:cubicBezTo>
                  <a:lnTo>
                    <a:pt x="0" y="87980"/>
                  </a:lnTo>
                  <a:cubicBezTo>
                    <a:pt x="0" y="64647"/>
                    <a:pt x="9269" y="42268"/>
                    <a:pt x="25769" y="25769"/>
                  </a:cubicBezTo>
                  <a:cubicBezTo>
                    <a:pt x="42268" y="9269"/>
                    <a:pt x="64647" y="0"/>
                    <a:pt x="879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26751" y="9779"/>
              <a:ext cx="823585" cy="16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278"/>
                </a:lnSpc>
              </a:pPr>
              <a:r>
                <a:rPr lang="en-US" sz="913" dirty="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Para ser </a:t>
              </a:r>
              <a:r>
                <a:rPr lang="en-US" sz="913" dirty="0" err="1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compartilhado</a:t>
              </a:r>
              <a:r>
                <a:rPr lang="en-US" sz="913" dirty="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 com </a:t>
              </a:r>
              <a:r>
                <a:rPr lang="en-US" sz="913" dirty="0" err="1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mentores</a:t>
              </a:r>
              <a:r>
                <a:rPr lang="en-US" sz="913" dirty="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913" dirty="0" err="1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mentorados</a:t>
              </a:r>
              <a:r>
                <a:rPr lang="en-US" sz="913" dirty="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913" dirty="0" err="1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coordenadores</a:t>
              </a:r>
              <a:r>
                <a:rPr lang="en-US" sz="913" dirty="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27073" y="1548526"/>
            <a:ext cx="6943287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Funcionário(a): 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Cargo: _______________________________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Data da reunião: 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Responsável: _____________________________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98723" y="2472978"/>
            <a:ext cx="7137654" cy="1420613"/>
            <a:chOff x="0" y="0"/>
            <a:chExt cx="9516871" cy="1894151"/>
          </a:xfrm>
        </p:grpSpPr>
        <p:grpSp>
          <p:nvGrpSpPr>
            <p:cNvPr id="21" name="Group 21"/>
            <p:cNvGrpSpPr/>
            <p:nvPr/>
          </p:nvGrpSpPr>
          <p:grpSpPr>
            <a:xfrm>
              <a:off x="243952" y="160671"/>
              <a:ext cx="9272920" cy="1733481"/>
              <a:chOff x="0" y="0"/>
              <a:chExt cx="2492404" cy="46593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492404" cy="465930"/>
              </a:xfrm>
              <a:custGeom>
                <a:avLst/>
                <a:gdLst/>
                <a:ahLst/>
                <a:cxnLst/>
                <a:rect l="l" t="t" r="r" b="b"/>
                <a:pathLst>
                  <a:path w="2492404" h="465930">
                    <a:moveTo>
                      <a:pt x="41188" y="0"/>
                    </a:moveTo>
                    <a:lnTo>
                      <a:pt x="2451216" y="0"/>
                    </a:lnTo>
                    <a:cubicBezTo>
                      <a:pt x="2473963" y="0"/>
                      <a:pt x="2492404" y="18441"/>
                      <a:pt x="2492404" y="41188"/>
                    </a:cubicBezTo>
                    <a:lnTo>
                      <a:pt x="2492404" y="424742"/>
                    </a:lnTo>
                    <a:cubicBezTo>
                      <a:pt x="2492404" y="447490"/>
                      <a:pt x="2473963" y="465930"/>
                      <a:pt x="2451216" y="465930"/>
                    </a:cubicBezTo>
                    <a:lnTo>
                      <a:pt x="41188" y="465930"/>
                    </a:lnTo>
                    <a:cubicBezTo>
                      <a:pt x="18441" y="465930"/>
                      <a:pt x="0" y="447490"/>
                      <a:pt x="0" y="424742"/>
                    </a:cubicBezTo>
                    <a:lnTo>
                      <a:pt x="0" y="41188"/>
                    </a:lnTo>
                    <a:cubicBezTo>
                      <a:pt x="0" y="18441"/>
                      <a:pt x="18441" y="0"/>
                      <a:pt x="41188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492404" cy="4945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824494" y="314215"/>
              <a:ext cx="8111835" cy="131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06"/>
                </a:lnSpc>
                <a:spcBef>
                  <a:spcPct val="0"/>
                </a:spcBef>
              </a:pPr>
              <a:r>
                <a:rPr lang="en-US" sz="1147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Informações sobre o Programa de Mentoria em Dupla</a:t>
              </a:r>
            </a:p>
            <a:p>
              <a:pPr marL="247745" lvl="1" indent="-123873" algn="l">
                <a:lnSpc>
                  <a:spcPts val="1606"/>
                </a:lnSpc>
                <a:buFont typeface="Arial"/>
                <a:buChar char="•"/>
              </a:pPr>
              <a:r>
                <a:rPr lang="en-US" sz="1147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Nome do mentorando: ___________________________</a:t>
              </a:r>
            </a:p>
            <a:p>
              <a:pPr marL="247745" lvl="1" indent="-123873" algn="l">
                <a:lnSpc>
                  <a:spcPts val="1606"/>
                </a:lnSpc>
                <a:buFont typeface="Arial"/>
                <a:buChar char="•"/>
              </a:pPr>
              <a:r>
                <a:rPr lang="en-US" sz="1147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Nome do mentor: ___________________________</a:t>
              </a:r>
            </a:p>
            <a:p>
              <a:pPr marL="247745" lvl="1" indent="-123873" algn="l">
                <a:lnSpc>
                  <a:spcPts val="1606"/>
                </a:lnSpc>
                <a:buFont typeface="Arial"/>
                <a:buChar char="•"/>
              </a:pPr>
              <a:r>
                <a:rPr lang="en-US" sz="1147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Funções/Departamentos: ____________________</a:t>
              </a:r>
            </a:p>
            <a:p>
              <a:pPr marL="0" lvl="0" indent="0" algn="just">
                <a:lnSpc>
                  <a:spcPts val="1606"/>
                </a:lnSpc>
                <a:spcBef>
                  <a:spcPct val="0"/>
                </a:spcBef>
              </a:pPr>
              <a:r>
                <a:rPr lang="en-US" sz="1147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de início da mentoria: ______________ Data prevista de término: _____________________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0" y="0"/>
              <a:ext cx="727047" cy="666529"/>
              <a:chOff x="0" y="0"/>
              <a:chExt cx="886599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8659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6599" h="812800">
                    <a:moveTo>
                      <a:pt x="443299" y="0"/>
                    </a:moveTo>
                    <a:cubicBezTo>
                      <a:pt x="198472" y="0"/>
                      <a:pt x="0" y="181951"/>
                      <a:pt x="0" y="406400"/>
                    </a:cubicBezTo>
                    <a:cubicBezTo>
                      <a:pt x="0" y="630849"/>
                      <a:pt x="198472" y="812800"/>
                      <a:pt x="443299" y="812800"/>
                    </a:cubicBezTo>
                    <a:cubicBezTo>
                      <a:pt x="688127" y="812800"/>
                      <a:pt x="886599" y="630849"/>
                      <a:pt x="886599" y="406400"/>
                    </a:cubicBezTo>
                    <a:cubicBezTo>
                      <a:pt x="886599" y="181951"/>
                      <a:pt x="688127" y="0"/>
                      <a:pt x="443299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3119" y="47625"/>
                <a:ext cx="72036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55740" y="194016"/>
              <a:ext cx="615566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spc="-116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08540" y="3928872"/>
            <a:ext cx="7118020" cy="1690067"/>
            <a:chOff x="0" y="0"/>
            <a:chExt cx="9490693" cy="2253423"/>
          </a:xfrm>
        </p:grpSpPr>
        <p:grpSp>
          <p:nvGrpSpPr>
            <p:cNvPr id="30" name="Group 30"/>
            <p:cNvGrpSpPr/>
            <p:nvPr/>
          </p:nvGrpSpPr>
          <p:grpSpPr>
            <a:xfrm>
              <a:off x="227393" y="163080"/>
              <a:ext cx="9263300" cy="2090342"/>
              <a:chOff x="0" y="0"/>
              <a:chExt cx="2453028" cy="55354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53028" cy="553546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553546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511697"/>
                    </a:lnTo>
                    <a:cubicBezTo>
                      <a:pt x="2453028" y="522796"/>
                      <a:pt x="2448619" y="533441"/>
                      <a:pt x="2440770" y="541289"/>
                    </a:cubicBezTo>
                    <a:cubicBezTo>
                      <a:pt x="2432922" y="549137"/>
                      <a:pt x="2422277" y="553546"/>
                      <a:pt x="2411178" y="553546"/>
                    </a:cubicBezTo>
                    <a:lnTo>
                      <a:pt x="41849" y="553546"/>
                    </a:lnTo>
                    <a:cubicBezTo>
                      <a:pt x="30750" y="553546"/>
                      <a:pt x="20106" y="549137"/>
                      <a:pt x="12257" y="541289"/>
                    </a:cubicBezTo>
                    <a:cubicBezTo>
                      <a:pt x="4409" y="533441"/>
                      <a:pt x="0" y="522796"/>
                      <a:pt x="0" y="511697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53028" cy="5821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773698" y="319213"/>
              <a:ext cx="7979923" cy="1654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Objetivo da relação de mentoria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Apoiar o desenvolvimento profissional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Desenvolver confiança e autoconhecimento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Fornecer orientação sobre cultura e crescimento no local de trabalho.</a:t>
              </a:r>
            </a:p>
            <a:p>
              <a:pPr marL="0" lvl="0" indent="0" algn="just">
                <a:lnSpc>
                  <a:spcPts val="1679"/>
                </a:lnSpc>
              </a:pPr>
              <a:endPara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679"/>
                </a:lnSpc>
              </a:pPr>
              <a:r>
                <a:rPr lang="en-US" sz="1200" b="1" i="1">
                  <a:solidFill>
                    <a:srgbClr val="EFA755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Esta não é uma relação de avaliação de desempenho ou de supervisão.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51957" y="199029"/>
              <a:ext cx="573784" cy="307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59"/>
                </a:lnSpc>
              </a:pPr>
              <a:r>
                <a:rPr lang="en-US" sz="1659" spc="-116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03562" y="5654219"/>
            <a:ext cx="7127976" cy="1198493"/>
            <a:chOff x="0" y="0"/>
            <a:chExt cx="9503968" cy="1597991"/>
          </a:xfrm>
        </p:grpSpPr>
        <p:grpSp>
          <p:nvGrpSpPr>
            <p:cNvPr id="39" name="Group 39"/>
            <p:cNvGrpSpPr/>
            <p:nvPr/>
          </p:nvGrpSpPr>
          <p:grpSpPr>
            <a:xfrm>
              <a:off x="226379" y="163080"/>
              <a:ext cx="9277589" cy="1434911"/>
              <a:chOff x="0" y="0"/>
              <a:chExt cx="2456812" cy="37998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56811" cy="379981"/>
              </a:xfrm>
              <a:custGeom>
                <a:avLst/>
                <a:gdLst/>
                <a:ahLst/>
                <a:cxnLst/>
                <a:rect l="l" t="t" r="r" b="b"/>
                <a:pathLst>
                  <a:path w="2456811" h="379981">
                    <a:moveTo>
                      <a:pt x="41785" y="0"/>
                    </a:moveTo>
                    <a:lnTo>
                      <a:pt x="2415027" y="0"/>
                    </a:lnTo>
                    <a:cubicBezTo>
                      <a:pt x="2426109" y="0"/>
                      <a:pt x="2436737" y="4402"/>
                      <a:pt x="2444573" y="12239"/>
                    </a:cubicBezTo>
                    <a:cubicBezTo>
                      <a:pt x="2452409" y="20075"/>
                      <a:pt x="2456811" y="30703"/>
                      <a:pt x="2456811" y="41785"/>
                    </a:cubicBezTo>
                    <a:lnTo>
                      <a:pt x="2456811" y="338196"/>
                    </a:lnTo>
                    <a:cubicBezTo>
                      <a:pt x="2456811" y="349278"/>
                      <a:pt x="2452409" y="359906"/>
                      <a:pt x="2444573" y="367742"/>
                    </a:cubicBezTo>
                    <a:cubicBezTo>
                      <a:pt x="2436737" y="375578"/>
                      <a:pt x="2426109" y="379981"/>
                      <a:pt x="2415027" y="379981"/>
                    </a:cubicBezTo>
                    <a:lnTo>
                      <a:pt x="41785" y="379981"/>
                    </a:lnTo>
                    <a:cubicBezTo>
                      <a:pt x="30703" y="379981"/>
                      <a:pt x="20075" y="375578"/>
                      <a:pt x="12239" y="367742"/>
                    </a:cubicBezTo>
                    <a:cubicBezTo>
                      <a:pt x="4402" y="359906"/>
                      <a:pt x="0" y="349278"/>
                      <a:pt x="0" y="338196"/>
                    </a:cubicBezTo>
                    <a:lnTo>
                      <a:pt x="0" y="41785"/>
                    </a:lnTo>
                    <a:cubicBezTo>
                      <a:pt x="0" y="30703"/>
                      <a:pt x="4402" y="20075"/>
                      <a:pt x="12239" y="12239"/>
                    </a:cubicBezTo>
                    <a:cubicBezTo>
                      <a:pt x="20075" y="4402"/>
                      <a:pt x="30703" y="0"/>
                      <a:pt x="41785" y="0"/>
                    </a:cubicBezTo>
                    <a:close/>
                  </a:path>
                </a:pathLst>
              </a:custGeom>
              <a:solidFill>
                <a:srgbClr val="E6DBF0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2456812" cy="4180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818674" y="319213"/>
              <a:ext cx="8422978" cy="1096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</a:pPr>
              <a:r>
                <a:rPr lang="en-US" sz="11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Estrutura da Reunião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Frequência planeada (ex.: mensal): __________________ 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Formato preferido:</a:t>
              </a:r>
            </a:p>
            <a:p>
              <a:pPr algn="l">
                <a:lnSpc>
                  <a:spcPts val="1679"/>
                </a:lnSpc>
              </a:pPr>
              <a:r>
                <a:rPr lang="en-US" sz="11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Presencial ☐ Online ☐ Híbrido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0" y="0"/>
              <a:ext cx="674674" cy="676526"/>
              <a:chOff x="0" y="0"/>
              <a:chExt cx="810576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057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0576" h="812800">
                    <a:moveTo>
                      <a:pt x="405288" y="0"/>
                    </a:moveTo>
                    <a:cubicBezTo>
                      <a:pt x="181454" y="0"/>
                      <a:pt x="0" y="181951"/>
                      <a:pt x="0" y="406400"/>
                    </a:cubicBezTo>
                    <a:cubicBezTo>
                      <a:pt x="0" y="630849"/>
                      <a:pt x="181454" y="812800"/>
                      <a:pt x="405288" y="812800"/>
                    </a:cubicBezTo>
                    <a:cubicBezTo>
                      <a:pt x="629122" y="812800"/>
                      <a:pt x="810576" y="630849"/>
                      <a:pt x="810576" y="406400"/>
                    </a:cubicBezTo>
                    <a:cubicBezTo>
                      <a:pt x="810576" y="181951"/>
                      <a:pt x="629122" y="0"/>
                      <a:pt x="405288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5991" y="38100"/>
                <a:ext cx="658593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51725" y="203365"/>
              <a:ext cx="571224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20851" y="6887992"/>
            <a:ext cx="7093399" cy="1822601"/>
            <a:chOff x="0" y="0"/>
            <a:chExt cx="9457865" cy="2430135"/>
          </a:xfrm>
        </p:grpSpPr>
        <p:grpSp>
          <p:nvGrpSpPr>
            <p:cNvPr id="48" name="Group 48"/>
            <p:cNvGrpSpPr/>
            <p:nvPr/>
          </p:nvGrpSpPr>
          <p:grpSpPr>
            <a:xfrm>
              <a:off x="231536" y="163080"/>
              <a:ext cx="9226329" cy="2267054"/>
              <a:chOff x="0" y="0"/>
              <a:chExt cx="2443237" cy="600342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43237" cy="600342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600342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558325"/>
                    </a:lnTo>
                    <a:cubicBezTo>
                      <a:pt x="2443237" y="569468"/>
                      <a:pt x="2438810" y="580156"/>
                      <a:pt x="2430931" y="588035"/>
                    </a:cubicBezTo>
                    <a:cubicBezTo>
                      <a:pt x="2423051" y="595915"/>
                      <a:pt x="2412364" y="600342"/>
                      <a:pt x="2401220" y="600342"/>
                    </a:cubicBezTo>
                    <a:lnTo>
                      <a:pt x="42017" y="600342"/>
                    </a:lnTo>
                    <a:cubicBezTo>
                      <a:pt x="30873" y="600342"/>
                      <a:pt x="20186" y="595915"/>
                      <a:pt x="12307" y="588035"/>
                    </a:cubicBezTo>
                    <a:cubicBezTo>
                      <a:pt x="4427" y="580156"/>
                      <a:pt x="0" y="569468"/>
                      <a:pt x="0" y="558325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43237" cy="6289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832635" y="319213"/>
              <a:ext cx="6194282" cy="193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Possíveis Tópicos de Discussão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Exemplos incluem: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Objetivos e aspirações profissionais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Pontos fortes e habilidades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Comunicação no local de trabalho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Caminhos e oportunidades de carreira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Desafios e soluções</a:t>
              </a: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u="none" strike="noStrik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98723" y="8862993"/>
            <a:ext cx="3388760" cy="1288047"/>
            <a:chOff x="0" y="0"/>
            <a:chExt cx="1196510" cy="4547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196510" cy="454786"/>
            </a:xfrm>
            <a:custGeom>
              <a:avLst/>
              <a:gdLst/>
              <a:ahLst/>
              <a:cxnLst/>
              <a:rect l="l" t="t" r="r" b="b"/>
              <a:pathLst>
                <a:path w="1196510" h="454786">
                  <a:moveTo>
                    <a:pt x="84530" y="0"/>
                  </a:moveTo>
                  <a:lnTo>
                    <a:pt x="1111980" y="0"/>
                  </a:lnTo>
                  <a:cubicBezTo>
                    <a:pt x="1134399" y="0"/>
                    <a:pt x="1155899" y="8906"/>
                    <a:pt x="1171752" y="24758"/>
                  </a:cubicBezTo>
                  <a:cubicBezTo>
                    <a:pt x="1187604" y="40611"/>
                    <a:pt x="1196510" y="62111"/>
                    <a:pt x="1196510" y="84530"/>
                  </a:cubicBezTo>
                  <a:lnTo>
                    <a:pt x="1196510" y="370256"/>
                  </a:lnTo>
                  <a:cubicBezTo>
                    <a:pt x="1196510" y="416941"/>
                    <a:pt x="1158664" y="454786"/>
                    <a:pt x="1111980" y="454786"/>
                  </a:cubicBezTo>
                  <a:lnTo>
                    <a:pt x="84530" y="454786"/>
                  </a:lnTo>
                  <a:cubicBezTo>
                    <a:pt x="37845" y="454786"/>
                    <a:pt x="0" y="416941"/>
                    <a:pt x="0" y="370256"/>
                  </a:cubicBezTo>
                  <a:lnTo>
                    <a:pt x="0" y="84530"/>
                  </a:lnTo>
                  <a:cubicBezTo>
                    <a:pt x="0" y="62111"/>
                    <a:pt x="8906" y="40611"/>
                    <a:pt x="24758" y="24758"/>
                  </a:cubicBezTo>
                  <a:cubicBezTo>
                    <a:pt x="40611" y="8906"/>
                    <a:pt x="62111" y="0"/>
                    <a:pt x="84530" y="0"/>
                  </a:cubicBezTo>
                  <a:close/>
                </a:path>
              </a:pathLst>
            </a:custGeom>
            <a:solidFill>
              <a:srgbClr val="E6DB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1196510" cy="492886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7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46644" y="9018579"/>
            <a:ext cx="3168839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4"/>
              </a:lnSpc>
            </a:pPr>
            <a:r>
              <a:rPr lang="en-US" sz="1124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Confidencialidade</a:t>
            </a:r>
          </a:p>
          <a:p>
            <a:pPr algn="l">
              <a:lnSpc>
                <a:spcPts val="1574"/>
              </a:lnSpc>
            </a:pPr>
            <a:r>
              <a:rPr lang="en-US" sz="1124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As conversas de mentoria são confidenciais.</a:t>
            </a:r>
          </a:p>
          <a:p>
            <a:pPr algn="l">
              <a:lnSpc>
                <a:spcPts val="1574"/>
              </a:lnSpc>
            </a:pPr>
            <a:r>
              <a:rPr lang="en-US" sz="1124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As informações são compartilhadas apenas por mútuo acordo ou se surgirem preocupações sérias.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202254" y="9107165"/>
            <a:ext cx="3015610" cy="74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2611" lvl="1" indent="-121305" algn="just">
              <a:lnSpc>
                <a:spcPts val="1573"/>
              </a:lnSpc>
              <a:buFont typeface="Arial"/>
              <a:buChar char="•"/>
            </a:pPr>
            <a:r>
              <a:rPr lang="en-US" sz="1123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Encerramento</a:t>
            </a:r>
          </a:p>
          <a:p>
            <a:pPr marL="0" lvl="0" indent="0" algn="just">
              <a:lnSpc>
                <a:spcPts val="1573"/>
              </a:lnSpc>
              <a:spcBef>
                <a:spcPct val="0"/>
              </a:spcBef>
            </a:pPr>
            <a:r>
              <a:rPr lang="en-US" sz="1123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Agradeça ao funcionário por compartilhar sua experiência e lembre-o de que há suporte disponível entre as reuniões.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3925490" y="8862993"/>
            <a:ext cx="3388760" cy="1288047"/>
            <a:chOff x="0" y="0"/>
            <a:chExt cx="1196510" cy="454786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196510" cy="454786"/>
            </a:xfrm>
            <a:custGeom>
              <a:avLst/>
              <a:gdLst/>
              <a:ahLst/>
              <a:cxnLst/>
              <a:rect l="l" t="t" r="r" b="b"/>
              <a:pathLst>
                <a:path w="1196510" h="454786">
                  <a:moveTo>
                    <a:pt x="84530" y="0"/>
                  </a:moveTo>
                  <a:lnTo>
                    <a:pt x="1111980" y="0"/>
                  </a:lnTo>
                  <a:cubicBezTo>
                    <a:pt x="1134399" y="0"/>
                    <a:pt x="1155899" y="8906"/>
                    <a:pt x="1171752" y="24758"/>
                  </a:cubicBezTo>
                  <a:cubicBezTo>
                    <a:pt x="1187604" y="40611"/>
                    <a:pt x="1196510" y="62111"/>
                    <a:pt x="1196510" y="84530"/>
                  </a:cubicBezTo>
                  <a:lnTo>
                    <a:pt x="1196510" y="370256"/>
                  </a:lnTo>
                  <a:cubicBezTo>
                    <a:pt x="1196510" y="416941"/>
                    <a:pt x="1158664" y="454786"/>
                    <a:pt x="1111980" y="454786"/>
                  </a:cubicBezTo>
                  <a:lnTo>
                    <a:pt x="84530" y="454786"/>
                  </a:lnTo>
                  <a:cubicBezTo>
                    <a:pt x="37845" y="454786"/>
                    <a:pt x="0" y="416941"/>
                    <a:pt x="0" y="370256"/>
                  </a:cubicBezTo>
                  <a:lnTo>
                    <a:pt x="0" y="84530"/>
                  </a:lnTo>
                  <a:cubicBezTo>
                    <a:pt x="0" y="62111"/>
                    <a:pt x="8906" y="40611"/>
                    <a:pt x="24758" y="24758"/>
                  </a:cubicBezTo>
                  <a:cubicBezTo>
                    <a:pt x="40611" y="8906"/>
                    <a:pt x="62111" y="0"/>
                    <a:pt x="84530" y="0"/>
                  </a:cubicBezTo>
                  <a:close/>
                </a:path>
              </a:pathLst>
            </a:custGeom>
            <a:solidFill>
              <a:srgbClr val="E6DB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1196510" cy="492886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7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4049025" y="9113829"/>
            <a:ext cx="3168839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Suporte e contato</a:t>
            </a:r>
          </a:p>
          <a:p>
            <a:pPr algn="l">
              <a:lnSpc>
                <a:spcPts val="1679"/>
              </a:lnSpc>
            </a:pPr>
            <a:r>
              <a:rPr lang="en-US" sz="11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 caso de dúvidas ou preocupações, mentores ou mentorados podem entrar em contato com: ________________________________</a:t>
            </a:r>
          </a:p>
        </p:txBody>
      </p:sp>
      <p:sp>
        <p:nvSpPr>
          <p:cNvPr id="65" name="Freeform 3">
            <a:extLst>
              <a:ext uri="{FF2B5EF4-FFF2-40B4-BE49-F238E27FC236}">
                <a16:creationId xmlns:a16="http://schemas.microsoft.com/office/drawing/2014/main" id="{ED8D6D26-465D-8536-E3D0-FC93AD489D64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6" name="Freeform 4">
            <a:extLst>
              <a:ext uri="{FF2B5EF4-FFF2-40B4-BE49-F238E27FC236}">
                <a16:creationId xmlns:a16="http://schemas.microsoft.com/office/drawing/2014/main" id="{57DA11B9-454C-A1A3-566D-74EC01304E7D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7" name="Group 5">
            <a:extLst>
              <a:ext uri="{FF2B5EF4-FFF2-40B4-BE49-F238E27FC236}">
                <a16:creationId xmlns:a16="http://schemas.microsoft.com/office/drawing/2014/main" id="{C7D59660-4242-0E57-3294-F00F0E67493A}"/>
              </a:ext>
            </a:extLst>
          </p:cNvPr>
          <p:cNvGrpSpPr/>
          <p:nvPr/>
        </p:nvGrpSpPr>
        <p:grpSpPr>
          <a:xfrm>
            <a:off x="-38303" y="10392479"/>
            <a:ext cx="6935459" cy="45719"/>
            <a:chOff x="0" y="0"/>
            <a:chExt cx="2709333" cy="26991"/>
          </a:xfrm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11F5E94F-4B24-9492-5FBC-ADA138240C99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D77AC">
                    <a:alpha val="40000"/>
                  </a:srgbClr>
                </a:gs>
                <a:gs pos="50000">
                  <a:srgbClr val="E6DBF0">
                    <a:alpha val="40000"/>
                  </a:srgbClr>
                </a:gs>
                <a:gs pos="100000">
                  <a:srgbClr val="FEC34D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BCE3E334-F882-A62C-EF8B-12F13CDD1C9D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3BFAE-708B-B2BE-5C87-9CF4D94E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52F65AF-107E-FE81-E6D5-A28062555DA8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4BB46AE-C5B0-57A6-AFBF-B1B54800FF9B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368C1FC-CEAF-CB2B-FD25-6EB43679CF65}"/>
              </a:ext>
            </a:extLst>
          </p:cNvPr>
          <p:cNvSpPr txBox="1"/>
          <p:nvPr/>
        </p:nvSpPr>
        <p:spPr>
          <a:xfrm>
            <a:off x="273050" y="3060700"/>
            <a:ext cx="701040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 1</a:t>
            </a:r>
            <a:r>
              <a:rPr lang="en-CY" sz="7500" b="1" dirty="0">
                <a:solidFill>
                  <a:srgbClr val="8D77AB"/>
                </a:solidFill>
                <a:latin typeface="Open Sans Bold"/>
                <a:ea typeface="Open Sans Bold"/>
                <a:cs typeface="Open Sans Bold"/>
              </a:rPr>
              <a:t>3</a:t>
            </a:r>
            <a:endParaRPr lang="en-US" sz="7500" b="1" i="0" u="none" strike="noStrike" kern="1200" cap="none" baseline="0" dirty="0">
              <a:solidFill>
                <a:srgbClr val="8D77AB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DB0BB5A9-F3D5-233C-3DF4-65E9597FA16D}"/>
              </a:ext>
            </a:extLst>
          </p:cNvPr>
          <p:cNvSpPr/>
          <p:nvPr/>
        </p:nvSpPr>
        <p:spPr>
          <a:xfrm>
            <a:off x="1699723" y="-9774"/>
            <a:ext cx="3024003" cy="579683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844B61C-864A-9FC5-2B75-E244F40EF69E}"/>
              </a:ext>
            </a:extLst>
          </p:cNvPr>
          <p:cNvSpPr/>
          <p:nvPr/>
        </p:nvSpPr>
        <p:spPr>
          <a:xfrm>
            <a:off x="2902269" y="-5358"/>
            <a:ext cx="3024003" cy="611267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832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3191" y="756000"/>
            <a:ext cx="6713619" cy="9099509"/>
            <a:chOff x="0" y="0"/>
            <a:chExt cx="2406009" cy="32610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6009" cy="3261059"/>
            </a:xfrm>
            <a:custGeom>
              <a:avLst/>
              <a:gdLst/>
              <a:ahLst/>
              <a:cxnLst/>
              <a:rect l="l" t="t" r="r" b="b"/>
              <a:pathLst>
                <a:path w="2406009" h="3261059">
                  <a:moveTo>
                    <a:pt x="0" y="0"/>
                  </a:moveTo>
                  <a:lnTo>
                    <a:pt x="2406009" y="0"/>
                  </a:lnTo>
                  <a:lnTo>
                    <a:pt x="2406009" y="3261059"/>
                  </a:lnTo>
                  <a:lnTo>
                    <a:pt x="0" y="3261059"/>
                  </a:lnTo>
                  <a:close/>
                </a:path>
              </a:pathLst>
            </a:custGeom>
            <a:solidFill>
              <a:srgbClr val="FFFEFE"/>
            </a:solidFill>
            <a:ln w="19050" cap="sq">
              <a:solidFill>
                <a:srgbClr val="FF8C00"/>
              </a:solidFill>
              <a:prstDash val="solid"/>
              <a:miter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406009" cy="3280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423191" y="1550811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2" name="AutoShape 12"/>
          <p:cNvSpPr/>
          <p:nvPr/>
        </p:nvSpPr>
        <p:spPr>
          <a:xfrm>
            <a:off x="423191" y="2874749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3" name="AutoShape 13"/>
          <p:cNvSpPr/>
          <p:nvPr/>
        </p:nvSpPr>
        <p:spPr>
          <a:xfrm>
            <a:off x="423191" y="4091275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4" name="AutoShape 14"/>
          <p:cNvSpPr/>
          <p:nvPr/>
        </p:nvSpPr>
        <p:spPr>
          <a:xfrm>
            <a:off x="423191" y="5305007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5" name="AutoShape 15"/>
          <p:cNvSpPr/>
          <p:nvPr/>
        </p:nvSpPr>
        <p:spPr>
          <a:xfrm>
            <a:off x="423191" y="6724803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6" name="AutoShape 16"/>
          <p:cNvSpPr/>
          <p:nvPr/>
        </p:nvSpPr>
        <p:spPr>
          <a:xfrm>
            <a:off x="423191" y="8121043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7" name="AutoShape 17"/>
          <p:cNvSpPr/>
          <p:nvPr/>
        </p:nvSpPr>
        <p:spPr>
          <a:xfrm flipH="1" flipV="1">
            <a:off x="3780000" y="8121043"/>
            <a:ext cx="0" cy="1734466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8" name="Freeform 18"/>
          <p:cNvSpPr/>
          <p:nvPr/>
        </p:nvSpPr>
        <p:spPr>
          <a:xfrm>
            <a:off x="1546728" y="2217494"/>
            <a:ext cx="514474" cy="481676"/>
          </a:xfrm>
          <a:custGeom>
            <a:avLst/>
            <a:gdLst/>
            <a:ahLst/>
            <a:cxnLst/>
            <a:rect l="l" t="t" r="r" b="b"/>
            <a:pathLst>
              <a:path w="514474" h="481676">
                <a:moveTo>
                  <a:pt x="0" y="0"/>
                </a:moveTo>
                <a:lnTo>
                  <a:pt x="514473" y="0"/>
                </a:lnTo>
                <a:lnTo>
                  <a:pt x="514473" y="481676"/>
                </a:lnTo>
                <a:lnTo>
                  <a:pt x="0" y="481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9" name="Freeform 19"/>
          <p:cNvSpPr/>
          <p:nvPr/>
        </p:nvSpPr>
        <p:spPr>
          <a:xfrm>
            <a:off x="1699724" y="3475073"/>
            <a:ext cx="493611" cy="492377"/>
          </a:xfrm>
          <a:custGeom>
            <a:avLst/>
            <a:gdLst/>
            <a:ahLst/>
            <a:cxnLst/>
            <a:rect l="l" t="t" r="r" b="b"/>
            <a:pathLst>
              <a:path w="493611" h="492377">
                <a:moveTo>
                  <a:pt x="0" y="0"/>
                </a:moveTo>
                <a:lnTo>
                  <a:pt x="493611" y="0"/>
                </a:lnTo>
                <a:lnTo>
                  <a:pt x="493611" y="492377"/>
                </a:lnTo>
                <a:lnTo>
                  <a:pt x="0" y="492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0" name="Freeform 20"/>
          <p:cNvSpPr/>
          <p:nvPr/>
        </p:nvSpPr>
        <p:spPr>
          <a:xfrm>
            <a:off x="1525413" y="4683925"/>
            <a:ext cx="625657" cy="506782"/>
          </a:xfrm>
          <a:custGeom>
            <a:avLst/>
            <a:gdLst/>
            <a:ahLst/>
            <a:cxnLst/>
            <a:rect l="l" t="t" r="r" b="b"/>
            <a:pathLst>
              <a:path w="625657" h="506782">
                <a:moveTo>
                  <a:pt x="0" y="0"/>
                </a:moveTo>
                <a:lnTo>
                  <a:pt x="625657" y="0"/>
                </a:lnTo>
                <a:lnTo>
                  <a:pt x="625657" y="506782"/>
                </a:lnTo>
                <a:lnTo>
                  <a:pt x="0" y="506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1" name="Freeform 21"/>
          <p:cNvSpPr/>
          <p:nvPr/>
        </p:nvSpPr>
        <p:spPr>
          <a:xfrm>
            <a:off x="1531927" y="6054177"/>
            <a:ext cx="529274" cy="524462"/>
          </a:xfrm>
          <a:custGeom>
            <a:avLst/>
            <a:gdLst/>
            <a:ahLst/>
            <a:cxnLst/>
            <a:rect l="l" t="t" r="r" b="b"/>
            <a:pathLst>
              <a:path w="529274" h="524462">
                <a:moveTo>
                  <a:pt x="0" y="0"/>
                </a:moveTo>
                <a:lnTo>
                  <a:pt x="529274" y="0"/>
                </a:lnTo>
                <a:lnTo>
                  <a:pt x="529274" y="524462"/>
                </a:lnTo>
                <a:lnTo>
                  <a:pt x="0" y="524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2" name="Freeform 22"/>
          <p:cNvSpPr/>
          <p:nvPr/>
        </p:nvSpPr>
        <p:spPr>
          <a:xfrm>
            <a:off x="1439082" y="7543953"/>
            <a:ext cx="443634" cy="453266"/>
          </a:xfrm>
          <a:custGeom>
            <a:avLst/>
            <a:gdLst/>
            <a:ahLst/>
            <a:cxnLst/>
            <a:rect l="l" t="t" r="r" b="b"/>
            <a:pathLst>
              <a:path w="443634" h="453266">
                <a:moveTo>
                  <a:pt x="0" y="0"/>
                </a:moveTo>
                <a:lnTo>
                  <a:pt x="443633" y="0"/>
                </a:lnTo>
                <a:lnTo>
                  <a:pt x="443633" y="453265"/>
                </a:lnTo>
                <a:lnTo>
                  <a:pt x="0" y="453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3" name="TextBox 23"/>
          <p:cNvSpPr txBox="1"/>
          <p:nvPr/>
        </p:nvSpPr>
        <p:spPr>
          <a:xfrm>
            <a:off x="5163478" y="876900"/>
            <a:ext cx="1640522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</a:pPr>
            <a:r>
              <a:rPr lang="en-US" sz="90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Função:_______________________ Data:_______________________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3679" y="968975"/>
            <a:ext cx="289478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3000" b="1">
                <a:solidFill>
                  <a:srgbClr val="786295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NOME: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85977" y="1674636"/>
            <a:ext cx="2027470" cy="80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05"/>
              </a:lnSpc>
            </a:pPr>
            <a:r>
              <a:rPr lang="en-US" sz="1459" b="1" spc="72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OLHANDO PARA TRÁS – MEUS PRIMEIROS SEIS MESES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72660" y="1680949"/>
            <a:ext cx="441106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O que me ajudou a me sentir mais confortável e confiante?</a:t>
            </a:r>
          </a:p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</a:t>
            </a:r>
          </a:p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Quais momentos ou experiências foram especialmente positivos?</a:t>
            </a:r>
          </a:p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73854" y="2960474"/>
            <a:ext cx="4522229" cy="94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3036" lvl="1" indent="-116518" algn="l">
              <a:lnSpc>
                <a:spcPts val="1511"/>
              </a:lnSpc>
              <a:buFont typeface="Arial"/>
              <a:buChar char="•"/>
            </a:pPr>
            <a:r>
              <a:rPr lang="en-US" sz="107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Neste momento, sinto-me parte da equipa:</a:t>
            </a:r>
          </a:p>
          <a:p>
            <a:pPr marL="233036" lvl="1" indent="-116518" algn="l">
              <a:lnSpc>
                <a:spcPts val="1511"/>
              </a:lnSpc>
              <a:buFont typeface="Arial"/>
              <a:buChar char="•"/>
            </a:pPr>
            <a:r>
              <a:rPr lang="en-US" sz="107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☐ Muito ☐ Na maioria das vezes ☐ Às vezes ☐ Ainda não </a:t>
            </a:r>
          </a:p>
          <a:p>
            <a:pPr algn="l">
              <a:lnSpc>
                <a:spcPts val="1511"/>
              </a:lnSpc>
            </a:pPr>
            <a:r>
              <a:rPr lang="en-US" sz="107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O que me ajuda a sentir-me incluído(a)?_______________________________ </a:t>
            </a:r>
          </a:p>
          <a:p>
            <a:pPr algn="l">
              <a:lnSpc>
                <a:spcPts val="1511"/>
              </a:lnSpc>
            </a:pPr>
            <a:r>
              <a:rPr lang="en-US" sz="107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O que torna a inclusão mais difícil (se houver)?_________________________ _________________________________________________________________________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5977" y="3005362"/>
            <a:ext cx="187727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SENTIR-SE PARTE DA EQUIPA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5977" y="4188625"/>
            <a:ext cx="167024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49"/>
              </a:lnSpc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APOIO E RECURSOS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20795" y="6877203"/>
            <a:ext cx="185186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49"/>
              </a:lnSpc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OLHANDO PARA O FUTURO – OS PRÓXIMOS MESES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85977" y="5492332"/>
            <a:ext cx="167024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DESAFIOS E APRENDIZAGEM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03679" y="8206768"/>
            <a:ext cx="276061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  <a:spcBef>
                <a:spcPct val="0"/>
              </a:spcBef>
            </a:pPr>
            <a:r>
              <a:rPr lang="en-US" sz="1500" b="1" spc="75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PRINCIPAIS CONCLUSÕES COMPARTILHADAS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005734" y="8295042"/>
            <a:ext cx="2542738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PRÓXIMOS PASSOS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549525" y="5466932"/>
            <a:ext cx="441106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Quais foram os maiores desafios durante esses meses?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</a:t>
            </a:r>
          </a:p>
          <a:p>
            <a:pPr marL="0" lvl="0" indent="0" algn="l">
              <a:lnSpc>
                <a:spcPts val="1399"/>
              </a:lnSpc>
            </a:pPr>
            <a:endParaRPr lang="en-US" sz="999">
              <a:solidFill>
                <a:srgbClr val="0000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O que aprendi sobre:</a:t>
            </a:r>
          </a:p>
          <a:p>
            <a:pPr marL="215899" lvl="1" indent="-107950" algn="l">
              <a:lnSpc>
                <a:spcPts val="1399"/>
              </a:lnSpc>
              <a:buFont typeface="Arial"/>
              <a:buChar char="•"/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Meu papel? _____________________________________________________________</a:t>
            </a:r>
          </a:p>
          <a:p>
            <a:pPr marL="215899" lvl="1" indent="-107950" algn="l">
              <a:lnSpc>
                <a:spcPts val="1399"/>
              </a:lnSpc>
              <a:buFont typeface="Arial"/>
              <a:buChar char="•"/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A organização? _________________________________________________________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73854" y="4283875"/>
            <a:ext cx="3776745" cy="885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Qual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tipo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suporte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tem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sido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mais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útil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até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agora?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parceiro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, mentor,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gerente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colegas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, ferramentas,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formação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) __________________________________________________________________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Há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algum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tipo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suporte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de que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ainda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precise?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549525" y="6888114"/>
            <a:ext cx="4347632" cy="855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2"/>
              </a:lnSpc>
            </a:pPr>
            <a:r>
              <a:rPr lang="en-US" sz="823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Em que gostaria de me concentrar a seguir?</a:t>
            </a:r>
          </a:p>
          <a:p>
            <a:pPr marL="0" lvl="0" indent="0" algn="l">
              <a:lnSpc>
                <a:spcPts val="1152"/>
              </a:lnSpc>
            </a:pPr>
            <a:r>
              <a:rPr lang="en-US" sz="823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</a:t>
            </a:r>
          </a:p>
          <a:p>
            <a:pPr marL="0" lvl="0" indent="0" algn="l">
              <a:lnSpc>
                <a:spcPts val="1152"/>
              </a:lnSpc>
            </a:pPr>
            <a:endParaRPr lang="en-US" sz="823">
              <a:solidFill>
                <a:srgbClr val="0000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152"/>
              </a:lnSpc>
            </a:pPr>
            <a:r>
              <a:rPr lang="en-US" sz="823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Existem oportunidades de desenvolvimento, aprendizagem ou aprimoramento de habilidades a serem exploradas?</a:t>
            </a:r>
          </a:p>
          <a:p>
            <a:pPr marL="0" lvl="0" indent="0" algn="l">
              <a:lnSpc>
                <a:spcPts val="1152"/>
              </a:lnSpc>
            </a:pPr>
            <a:r>
              <a:rPr lang="en-US" sz="823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3679" y="8816368"/>
            <a:ext cx="260929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Pontos principais desta conversa: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005734" y="8618892"/>
            <a:ext cx="2664048" cy="1065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Próximos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passos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acordados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 (se </a:t>
            </a:r>
            <a:r>
              <a:rPr lang="en-US" sz="999" dirty="0" err="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houver</a:t>
            </a: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):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 dirty="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9" name="Freeform 39"/>
          <p:cNvSpPr/>
          <p:nvPr/>
        </p:nvSpPr>
        <p:spPr>
          <a:xfrm>
            <a:off x="280527" y="207985"/>
            <a:ext cx="610899" cy="713365"/>
          </a:xfrm>
          <a:custGeom>
            <a:avLst/>
            <a:gdLst/>
            <a:ahLst/>
            <a:cxnLst/>
            <a:rect l="l" t="t" r="r" b="b"/>
            <a:pathLst>
              <a:path w="610899" h="713365">
                <a:moveTo>
                  <a:pt x="0" y="0"/>
                </a:moveTo>
                <a:lnTo>
                  <a:pt x="610899" y="0"/>
                </a:lnTo>
                <a:lnTo>
                  <a:pt x="610899" y="713365"/>
                </a:lnTo>
                <a:lnTo>
                  <a:pt x="0" y="7133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0F3B48EF-8213-764B-89B7-03B772D6F156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1" name="Freeform 4">
            <a:extLst>
              <a:ext uri="{FF2B5EF4-FFF2-40B4-BE49-F238E27FC236}">
                <a16:creationId xmlns:a16="http://schemas.microsoft.com/office/drawing/2014/main" id="{EEC85104-DB42-ADE0-8DB5-BCDF0A2F4D66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2" name="Group 5">
            <a:extLst>
              <a:ext uri="{FF2B5EF4-FFF2-40B4-BE49-F238E27FC236}">
                <a16:creationId xmlns:a16="http://schemas.microsoft.com/office/drawing/2014/main" id="{9D338607-646B-DCE9-B682-996A427CA5DC}"/>
              </a:ext>
            </a:extLst>
          </p:cNvPr>
          <p:cNvGrpSpPr/>
          <p:nvPr/>
        </p:nvGrpSpPr>
        <p:grpSpPr>
          <a:xfrm>
            <a:off x="-31750" y="10392479"/>
            <a:ext cx="6935459" cy="45719"/>
            <a:chOff x="0" y="0"/>
            <a:chExt cx="2709333" cy="2699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2B8D80CC-149F-A8BF-1DA7-F89AB5A927CC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D77AC">
                    <a:alpha val="40000"/>
                  </a:srgbClr>
                </a:gs>
                <a:gs pos="50000">
                  <a:srgbClr val="E6DBF0">
                    <a:alpha val="40000"/>
                  </a:srgbClr>
                </a:gs>
                <a:gs pos="100000">
                  <a:srgbClr val="FEC34D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45B02C04-8619-55F0-2AB5-690A3AD569EB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893E036-21BE-4883-05C2-252EDED4EAD0}"/>
              </a:ext>
            </a:extLst>
          </p:cNvPr>
          <p:cNvSpPr txBox="1"/>
          <p:nvPr/>
        </p:nvSpPr>
        <p:spPr>
          <a:xfrm>
            <a:off x="715873" y="2374900"/>
            <a:ext cx="61247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14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BC1BA1F-F328-AE1B-B790-5FF83946B923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CED3A2A-A4C9-DE38-C4D0-2B217679D6CD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" y="10375899"/>
            <a:ext cx="6897157" cy="62299"/>
            <a:chOff x="0" y="0"/>
            <a:chExt cx="2709333" cy="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99724" y="-13543"/>
            <a:ext cx="3024000" cy="583448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74939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7" name="Freeform 7"/>
          <p:cNvSpPr/>
          <p:nvPr/>
        </p:nvSpPr>
        <p:spPr>
          <a:xfrm>
            <a:off x="2902269" y="-9123"/>
            <a:ext cx="3024000" cy="615028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0822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8" name="Group 8"/>
          <p:cNvGrpSpPr/>
          <p:nvPr/>
        </p:nvGrpSpPr>
        <p:grpSpPr>
          <a:xfrm>
            <a:off x="-539151" y="624242"/>
            <a:ext cx="9906840" cy="900152"/>
            <a:chOff x="0" y="-70875"/>
            <a:chExt cx="13209120" cy="120020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-70875"/>
              <a:ext cx="13209120" cy="1200204"/>
              <a:chOff x="0" y="-19050"/>
              <a:chExt cx="3550388" cy="3225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93219" y="0"/>
                <a:ext cx="2708080" cy="303544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03544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74630"/>
                    </a:lnTo>
                    <a:cubicBezTo>
                      <a:pt x="3550388" y="282299"/>
                      <a:pt x="3547341" y="289653"/>
                      <a:pt x="3541919" y="295076"/>
                    </a:cubicBezTo>
                    <a:cubicBezTo>
                      <a:pt x="3536496" y="300498"/>
                      <a:pt x="3529142" y="303544"/>
                      <a:pt x="3521473" y="303544"/>
                    </a:cubicBezTo>
                    <a:lnTo>
                      <a:pt x="28914" y="303544"/>
                    </a:lnTo>
                    <a:cubicBezTo>
                      <a:pt x="12945" y="303544"/>
                      <a:pt x="0" y="290599"/>
                      <a:pt x="0" y="274630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FFEBC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3550388" cy="3225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10911" y="283691"/>
              <a:ext cx="9496323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Nossos Valores e Métodos de Trabalho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387787" y="1567576"/>
            <a:ext cx="3305774" cy="4184524"/>
          </a:xfrm>
          <a:custGeom>
            <a:avLst/>
            <a:gdLst/>
            <a:ahLst/>
            <a:cxnLst/>
            <a:rect l="l" t="t" r="r" b="b"/>
            <a:pathLst>
              <a:path w="3305774" h="4184524">
                <a:moveTo>
                  <a:pt x="3305774" y="0"/>
                </a:moveTo>
                <a:lnTo>
                  <a:pt x="0" y="0"/>
                </a:lnTo>
                <a:lnTo>
                  <a:pt x="0" y="4184523"/>
                </a:lnTo>
                <a:lnTo>
                  <a:pt x="3305774" y="4184523"/>
                </a:lnTo>
                <a:lnTo>
                  <a:pt x="330577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4" name="TextBox 14"/>
          <p:cNvSpPr txBox="1"/>
          <p:nvPr/>
        </p:nvSpPr>
        <p:spPr>
          <a:xfrm>
            <a:off x="555182" y="2447417"/>
            <a:ext cx="3039152" cy="2293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Valor: ______________________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(ex.: Respeito)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que esse valor significa para nós: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[Breve explicação em linguagem simples]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Como isso se traduz no trabalho diário: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[Exemplo de comportamento] [Exemplo de comportamento]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que esperamos de todos: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[Expectativa clara]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que não é aceitável: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[Limite claro]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3866439" y="1567576"/>
            <a:ext cx="3305774" cy="4184524"/>
          </a:xfrm>
          <a:custGeom>
            <a:avLst/>
            <a:gdLst/>
            <a:ahLst/>
            <a:cxnLst/>
            <a:rect l="l" t="t" r="r" b="b"/>
            <a:pathLst>
              <a:path w="3305774" h="4184524">
                <a:moveTo>
                  <a:pt x="3305774" y="0"/>
                </a:moveTo>
                <a:lnTo>
                  <a:pt x="0" y="0"/>
                </a:lnTo>
                <a:lnTo>
                  <a:pt x="0" y="4184523"/>
                </a:lnTo>
                <a:lnTo>
                  <a:pt x="3305774" y="4184523"/>
                </a:lnTo>
                <a:lnTo>
                  <a:pt x="330577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6" name="TextBox 16"/>
          <p:cNvSpPr txBox="1"/>
          <p:nvPr/>
        </p:nvSpPr>
        <p:spPr>
          <a:xfrm>
            <a:off x="4033834" y="2447417"/>
            <a:ext cx="3039152" cy="2293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2: Valor: ______________________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(ex.: Trabalho em equipa)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que esse valor significa para nós: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[Breve explicação em linguagem simples]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Como isso se traduz no trabalho diário: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[Exemplo de comportamento] [Exemplo de comportamento]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que esperamos de todos: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[Expectativa clara]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que não é aceitável: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[Limite claro]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474226" y="6385465"/>
            <a:ext cx="3305774" cy="3634221"/>
          </a:xfrm>
          <a:custGeom>
            <a:avLst/>
            <a:gdLst/>
            <a:ahLst/>
            <a:cxnLst/>
            <a:rect l="l" t="t" r="r" b="b"/>
            <a:pathLst>
              <a:path w="3305774" h="3634221">
                <a:moveTo>
                  <a:pt x="3305774" y="0"/>
                </a:moveTo>
                <a:lnTo>
                  <a:pt x="0" y="0"/>
                </a:lnTo>
                <a:lnTo>
                  <a:pt x="0" y="3634221"/>
                </a:lnTo>
                <a:lnTo>
                  <a:pt x="3305774" y="3634221"/>
                </a:lnTo>
                <a:lnTo>
                  <a:pt x="330577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5142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8" name="TextBox 18"/>
          <p:cNvSpPr txBox="1"/>
          <p:nvPr/>
        </p:nvSpPr>
        <p:spPr>
          <a:xfrm>
            <a:off x="641621" y="7274831"/>
            <a:ext cx="3039152" cy="238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83"/>
              </a:lnSpc>
              <a:spcBef>
                <a:spcPct val="0"/>
              </a:spcBef>
            </a:pPr>
            <a:r>
              <a:rPr lang="en-US" sz="1131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Como Trabalhamos Juntos: Comunicação</a:t>
            </a:r>
          </a:p>
          <a:p>
            <a:pPr marL="0" lvl="0" indent="0" algn="l">
              <a:lnSpc>
                <a:spcPts val="1583"/>
              </a:lnSpc>
              <a:spcBef>
                <a:spcPct val="0"/>
              </a:spcBef>
            </a:pPr>
            <a:r>
              <a:rPr lang="en-US" sz="1131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Como nos comunicamos uns com os outros</a:t>
            </a:r>
          </a:p>
          <a:p>
            <a:pPr marL="244236" lvl="1" indent="-122118" algn="l">
              <a:lnSpc>
                <a:spcPts val="1583"/>
              </a:lnSpc>
              <a:buFont typeface="Arial"/>
              <a:buChar char="•"/>
            </a:pPr>
            <a:r>
              <a:rPr lang="en-US" sz="113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Como fazemos perguntas</a:t>
            </a:r>
          </a:p>
          <a:p>
            <a:pPr marL="244236" lvl="1" indent="-122118" algn="l">
              <a:lnSpc>
                <a:spcPts val="1583"/>
              </a:lnSpc>
              <a:buFont typeface="Arial"/>
              <a:buChar char="•"/>
            </a:pPr>
            <a:r>
              <a:rPr lang="en-US" sz="113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Como damos feedback</a:t>
            </a:r>
          </a:p>
          <a:p>
            <a:pPr marL="0" lvl="0" indent="0" algn="l">
              <a:lnSpc>
                <a:spcPts val="1583"/>
              </a:lnSpc>
              <a:spcBef>
                <a:spcPct val="0"/>
              </a:spcBef>
            </a:pPr>
            <a:r>
              <a:rPr lang="en-US" sz="1131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Lidar com erros</a:t>
            </a:r>
          </a:p>
          <a:p>
            <a:pPr marL="244236" lvl="1" indent="-122118" algn="l">
              <a:lnSpc>
                <a:spcPts val="1583"/>
              </a:lnSpc>
              <a:buFont typeface="Arial"/>
              <a:buChar char="•"/>
            </a:pPr>
            <a:r>
              <a:rPr lang="en-US" sz="113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Como lidamos com erros</a:t>
            </a:r>
          </a:p>
          <a:p>
            <a:pPr marL="244236" lvl="1" indent="-122118" algn="l">
              <a:lnSpc>
                <a:spcPts val="1583"/>
              </a:lnSpc>
              <a:buFont typeface="Arial"/>
              <a:buChar char="•"/>
            </a:pPr>
            <a:r>
              <a:rPr lang="en-US" sz="113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Como apoiamos a aprendizagem</a:t>
            </a:r>
          </a:p>
          <a:p>
            <a:pPr marL="0" lvl="0" indent="0" algn="l">
              <a:lnSpc>
                <a:spcPts val="1583"/>
              </a:lnSpc>
              <a:spcBef>
                <a:spcPct val="0"/>
              </a:spcBef>
            </a:pPr>
            <a:r>
              <a:rPr lang="en-US" sz="1131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Trabalhar em equipa</a:t>
            </a:r>
          </a:p>
          <a:p>
            <a:pPr marL="244236" lvl="1" indent="-122118" algn="l">
              <a:lnSpc>
                <a:spcPts val="1583"/>
              </a:lnSpc>
              <a:buFont typeface="Arial"/>
              <a:buChar char="•"/>
            </a:pPr>
            <a:r>
              <a:rPr lang="en-US" sz="113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Como nos apoiamos mutuamente</a:t>
            </a:r>
          </a:p>
          <a:p>
            <a:pPr marL="244236" lvl="1" indent="-122118" algn="l">
              <a:lnSpc>
                <a:spcPts val="1583"/>
              </a:lnSpc>
              <a:buFont typeface="Arial"/>
              <a:buChar char="•"/>
            </a:pPr>
            <a:r>
              <a:rPr lang="en-US" sz="113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Como as decisões são tomadas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3952878" y="6357251"/>
            <a:ext cx="3305774" cy="3634221"/>
          </a:xfrm>
          <a:custGeom>
            <a:avLst/>
            <a:gdLst/>
            <a:ahLst/>
            <a:cxnLst/>
            <a:rect l="l" t="t" r="r" b="b"/>
            <a:pathLst>
              <a:path w="3305774" h="3634221">
                <a:moveTo>
                  <a:pt x="3305774" y="0"/>
                </a:moveTo>
                <a:lnTo>
                  <a:pt x="0" y="0"/>
                </a:lnTo>
                <a:lnTo>
                  <a:pt x="0" y="3634220"/>
                </a:lnTo>
                <a:lnTo>
                  <a:pt x="3305774" y="3634220"/>
                </a:lnTo>
                <a:lnTo>
                  <a:pt x="330577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5142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0" name="TextBox 20"/>
          <p:cNvSpPr txBox="1"/>
          <p:nvPr/>
        </p:nvSpPr>
        <p:spPr>
          <a:xfrm>
            <a:off x="4120273" y="7237092"/>
            <a:ext cx="3039152" cy="1511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9"/>
              </a:lnSpc>
            </a:pPr>
            <a:r>
              <a:rPr lang="en-US" sz="1206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Se algo </a:t>
            </a:r>
            <a:r>
              <a:rPr lang="en-US" sz="1206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não</a:t>
            </a:r>
            <a:r>
              <a:rPr lang="en-US" sz="1206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206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estiver</a:t>
            </a:r>
            <a:r>
              <a:rPr lang="en-US" sz="1206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claro </a:t>
            </a:r>
            <a:r>
              <a:rPr lang="en-US" sz="1206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</a:t>
            </a:r>
            <a:r>
              <a:rPr lang="en-US" sz="1206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for </a:t>
            </a:r>
            <a:r>
              <a:rPr lang="en-US" sz="1206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difícil</a:t>
            </a:r>
            <a:endParaRPr lang="en-US" sz="1206" b="1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1689"/>
              </a:lnSpc>
            </a:pP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estiver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inseguro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sentir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desconfortável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260520" lvl="1" indent="-130260" algn="l">
              <a:lnSpc>
                <a:spcPts val="1689"/>
              </a:lnSpc>
              <a:buFont typeface="Arial"/>
              <a:buChar char="•"/>
            </a:pP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Fale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com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gerente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260520" lvl="1" indent="-130260" algn="l">
              <a:lnSpc>
                <a:spcPts val="1689"/>
              </a:lnSpc>
              <a:buFont typeface="Arial"/>
              <a:buChar char="•"/>
            </a:pP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Fale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com o RH</a:t>
            </a:r>
          </a:p>
          <a:p>
            <a:pPr marL="260520" lvl="1" indent="-130260" algn="l">
              <a:lnSpc>
                <a:spcPts val="1689"/>
              </a:lnSpc>
              <a:buFont typeface="Arial"/>
              <a:buChar char="•"/>
            </a:pP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Converse com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mentor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colega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1689"/>
              </a:lnSpc>
            </a:pP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Fazer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perguntas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é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encorajado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D93B-5CBD-C047-CD9C-B9AF3EA1B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8E5E1812-1502-7355-23FD-31C9AED37AF3}"/>
              </a:ext>
            </a:extLst>
          </p:cNvPr>
          <p:cNvSpPr txBox="1"/>
          <p:nvPr/>
        </p:nvSpPr>
        <p:spPr>
          <a:xfrm>
            <a:off x="639673" y="2374900"/>
            <a:ext cx="62771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15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BD0652-C9CB-3AE6-207D-C78D2123C704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F1ED7D4-2EE7-D975-C164-8FA1CA10D94F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02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" y="10376871"/>
            <a:ext cx="6897157" cy="61328"/>
            <a:chOff x="0" y="0"/>
            <a:chExt cx="2709333" cy="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7" name="Freeform 7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8" name="TextBox 8"/>
          <p:cNvSpPr txBox="1"/>
          <p:nvPr/>
        </p:nvSpPr>
        <p:spPr>
          <a:xfrm>
            <a:off x="-211086" y="258520"/>
            <a:ext cx="1314593" cy="67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8"/>
              </a:lnSpc>
            </a:pPr>
            <a:r>
              <a:rPr lang="en-US" sz="5158" b="1" spc="-36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34258" y="1911487"/>
            <a:ext cx="5037817" cy="1897446"/>
            <a:chOff x="0" y="0"/>
            <a:chExt cx="6717089" cy="252992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717089" cy="2529929"/>
              <a:chOff x="0" y="0"/>
              <a:chExt cx="1118908" cy="42142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18908" cy="421426"/>
              </a:xfrm>
              <a:custGeom>
                <a:avLst/>
                <a:gdLst/>
                <a:ahLst/>
                <a:cxnLst/>
                <a:rect l="l" t="t" r="r" b="b"/>
                <a:pathLst>
                  <a:path w="1118908" h="421426">
                    <a:moveTo>
                      <a:pt x="91748" y="0"/>
                    </a:moveTo>
                    <a:lnTo>
                      <a:pt x="1027160" y="0"/>
                    </a:lnTo>
                    <a:cubicBezTo>
                      <a:pt x="1077831" y="0"/>
                      <a:pt x="1118908" y="41077"/>
                      <a:pt x="1118908" y="91748"/>
                    </a:cubicBezTo>
                    <a:lnTo>
                      <a:pt x="1118908" y="329678"/>
                    </a:lnTo>
                    <a:cubicBezTo>
                      <a:pt x="1118908" y="354011"/>
                      <a:pt x="1109242" y="377348"/>
                      <a:pt x="1092036" y="394554"/>
                    </a:cubicBezTo>
                    <a:cubicBezTo>
                      <a:pt x="1074830" y="411760"/>
                      <a:pt x="1051493" y="421426"/>
                      <a:pt x="1027160" y="421426"/>
                    </a:cubicBezTo>
                    <a:lnTo>
                      <a:pt x="91748" y="421426"/>
                    </a:lnTo>
                    <a:cubicBezTo>
                      <a:pt x="41077" y="421426"/>
                      <a:pt x="0" y="380349"/>
                      <a:pt x="0" y="329678"/>
                    </a:cubicBezTo>
                    <a:lnTo>
                      <a:pt x="0" y="91748"/>
                    </a:lnTo>
                    <a:cubicBezTo>
                      <a:pt x="0" y="67415"/>
                      <a:pt x="9666" y="44078"/>
                      <a:pt x="26872" y="26872"/>
                    </a:cubicBezTo>
                    <a:cubicBezTo>
                      <a:pt x="44078" y="9666"/>
                      <a:pt x="67415" y="0"/>
                      <a:pt x="91748" y="0"/>
                    </a:cubicBezTo>
                    <a:close/>
                  </a:path>
                </a:pathLst>
              </a:custGeom>
              <a:solidFill>
                <a:srgbClr val="E1F2F2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1118908" cy="440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8231" y="201216"/>
              <a:ext cx="6297274" cy="2126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40"/>
                </a:lnSpc>
              </a:pPr>
              <a:r>
                <a:rPr lang="en-US" sz="2000" b="1" spc="-76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Passo</a:t>
              </a:r>
              <a:r>
                <a:rPr lang="en-US" sz="2000" b="1" spc="-76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1 – </a:t>
              </a:r>
              <a:r>
                <a:rPr lang="en-US" sz="2000" b="1" spc="-76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Dê</a:t>
              </a:r>
              <a:r>
                <a:rPr lang="en-US" sz="2000" b="1" spc="-76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um </a:t>
              </a:r>
              <a:r>
                <a:rPr lang="en-US" sz="2000" b="1" spc="-76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nome</a:t>
              </a:r>
              <a:r>
                <a:rPr lang="en-US" sz="2000" b="1" spc="-76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spc="-76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ao</a:t>
              </a:r>
              <a:r>
                <a:rPr lang="en-US" sz="2000" b="1" spc="-76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spc="-76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desafio</a:t>
              </a:r>
              <a:endParaRPr lang="en-US" sz="2000" b="1" spc="-76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ctr">
                <a:lnSpc>
                  <a:spcPts val="1884"/>
                </a:lnSpc>
              </a:pP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Pense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em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uma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situação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que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considerou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desafiadora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ao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trabalhar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com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equipas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diversas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ou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com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novos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200" i="1" spc="-45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colegas</a:t>
              </a:r>
              <a:r>
                <a:rPr lang="en-US" sz="1200" i="1" spc="-45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.</a:t>
              </a:r>
            </a:p>
            <a:p>
              <a:pPr marL="0" lvl="0" indent="0" algn="ctr">
                <a:lnSpc>
                  <a:spcPts val="1884"/>
                </a:lnSpc>
                <a:spcBef>
                  <a:spcPct val="0"/>
                </a:spcBef>
              </a:pP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Desafio:_________________________________________________________________________________________________________________________________________________________________________________________________________________________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19509" y="4096339"/>
            <a:ext cx="4867315" cy="1893675"/>
            <a:chOff x="0" y="0"/>
            <a:chExt cx="6489753" cy="25249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6489753" cy="2524900"/>
              <a:chOff x="0" y="0"/>
              <a:chExt cx="865183" cy="33660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65183" cy="336608"/>
              </a:xfrm>
              <a:custGeom>
                <a:avLst/>
                <a:gdLst/>
                <a:ahLst/>
                <a:cxnLst/>
                <a:rect l="l" t="t" r="r" b="b"/>
                <a:pathLst>
                  <a:path w="865183" h="336608">
                    <a:moveTo>
                      <a:pt x="118654" y="0"/>
                    </a:moveTo>
                    <a:lnTo>
                      <a:pt x="746529" y="0"/>
                    </a:lnTo>
                    <a:cubicBezTo>
                      <a:pt x="777998" y="0"/>
                      <a:pt x="808178" y="12501"/>
                      <a:pt x="830430" y="34753"/>
                    </a:cubicBezTo>
                    <a:cubicBezTo>
                      <a:pt x="852682" y="57005"/>
                      <a:pt x="865183" y="87185"/>
                      <a:pt x="865183" y="118654"/>
                    </a:cubicBezTo>
                    <a:lnTo>
                      <a:pt x="865183" y="217953"/>
                    </a:lnTo>
                    <a:cubicBezTo>
                      <a:pt x="865183" y="283484"/>
                      <a:pt x="812060" y="336608"/>
                      <a:pt x="746529" y="336608"/>
                    </a:cubicBezTo>
                    <a:lnTo>
                      <a:pt x="118654" y="336608"/>
                    </a:lnTo>
                    <a:cubicBezTo>
                      <a:pt x="53123" y="336608"/>
                      <a:pt x="0" y="283484"/>
                      <a:pt x="0" y="217953"/>
                    </a:cubicBezTo>
                    <a:lnTo>
                      <a:pt x="0" y="118654"/>
                    </a:lnTo>
                    <a:cubicBezTo>
                      <a:pt x="0" y="53123"/>
                      <a:pt x="53123" y="0"/>
                      <a:pt x="118654" y="0"/>
                    </a:cubicBezTo>
                    <a:close/>
                  </a:path>
                </a:pathLst>
              </a:custGeom>
              <a:solidFill>
                <a:srgbClr val="FDEDDC">
                  <a:alpha val="74902"/>
                </a:srgbClr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865183" cy="3556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5355" y="182273"/>
              <a:ext cx="5870800" cy="2084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40"/>
                </a:lnSpc>
              </a:pPr>
              <a:r>
                <a:rPr lang="en-US" sz="2000" b="1" spc="-76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Etapa 2 – Reformule o desafio</a:t>
              </a:r>
            </a:p>
            <a:p>
              <a:pPr marL="0" lvl="0" indent="0" algn="ctr">
                <a:lnSpc>
                  <a:spcPts val="1884"/>
                </a:lnSpc>
              </a:pPr>
              <a:r>
                <a:rPr lang="en-US" sz="1200" i="1" spc="-45">
                  <a:solidFill>
                    <a:srgbClr val="464646">
                      <a:alpha val="74902"/>
                    </a:srgbClr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Que competências, perspectivas ou oportunidades de aprendizagem esta situação pode proporcionar?</a:t>
              </a:r>
            </a:p>
            <a:p>
              <a:pPr marL="0" lvl="0" indent="0" algn="l">
                <a:lnSpc>
                  <a:spcPts val="1884"/>
                </a:lnSpc>
              </a:pPr>
              <a:r>
                <a:rPr lang="en-US" sz="1200" spc="-45">
                  <a:solidFill>
                    <a:srgbClr val="464646">
                      <a:alpha val="74902"/>
                    </a:srgbClr>
                  </a:solidFill>
                  <a:latin typeface="Open Sans"/>
                  <a:ea typeface="Open Sans"/>
                  <a:cs typeface="Open Sans"/>
                  <a:sym typeface="Open Sans"/>
                </a:rPr>
                <a:t>Possíveis oportunidades:____________________________________________ ____________________________________________________________________________________________________________________________________________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82969" y="6277420"/>
            <a:ext cx="4740394" cy="1683929"/>
            <a:chOff x="0" y="0"/>
            <a:chExt cx="6320525" cy="224523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320525" cy="2245238"/>
              <a:chOff x="0" y="0"/>
              <a:chExt cx="910766" cy="32353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910766" cy="323531"/>
              </a:xfrm>
              <a:custGeom>
                <a:avLst/>
                <a:gdLst/>
                <a:ahLst/>
                <a:cxnLst/>
                <a:rect l="l" t="t" r="r" b="b"/>
                <a:pathLst>
                  <a:path w="910766" h="323531">
                    <a:moveTo>
                      <a:pt x="112716" y="0"/>
                    </a:moveTo>
                    <a:lnTo>
                      <a:pt x="798050" y="0"/>
                    </a:lnTo>
                    <a:cubicBezTo>
                      <a:pt x="860301" y="0"/>
                      <a:pt x="910766" y="50465"/>
                      <a:pt x="910766" y="112716"/>
                    </a:cubicBezTo>
                    <a:lnTo>
                      <a:pt x="910766" y="210815"/>
                    </a:lnTo>
                    <a:cubicBezTo>
                      <a:pt x="910766" y="273066"/>
                      <a:pt x="860301" y="323531"/>
                      <a:pt x="798050" y="323531"/>
                    </a:cubicBezTo>
                    <a:lnTo>
                      <a:pt x="112716" y="323531"/>
                    </a:lnTo>
                    <a:cubicBezTo>
                      <a:pt x="50465" y="323531"/>
                      <a:pt x="0" y="273066"/>
                      <a:pt x="0" y="210815"/>
                    </a:cubicBezTo>
                    <a:lnTo>
                      <a:pt x="0" y="112716"/>
                    </a:lnTo>
                    <a:cubicBezTo>
                      <a:pt x="0" y="50465"/>
                      <a:pt x="50465" y="0"/>
                      <a:pt x="112716" y="0"/>
                    </a:cubicBezTo>
                    <a:close/>
                  </a:path>
                </a:pathLst>
              </a:custGeom>
              <a:solidFill>
                <a:srgbClr val="E1F2F2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910766" cy="342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93123" y="191509"/>
              <a:ext cx="5734279" cy="1739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95"/>
                </a:lnSpc>
              </a:pPr>
              <a:r>
                <a:rPr lang="en-US" sz="1716" b="1" spc="-65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Etapa 3 – Responsabilidade compartilhada</a:t>
              </a:r>
            </a:p>
            <a:p>
              <a:pPr marL="0" lvl="0" indent="0" algn="ctr">
                <a:lnSpc>
                  <a:spcPts val="1617"/>
                </a:lnSpc>
              </a:pPr>
              <a:r>
                <a:rPr lang="en-US" sz="1029" i="1" spc="-39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O que a equipa ou organização pode fazer de diferente para transformar isso em uma experiência positiva?</a:t>
              </a:r>
            </a:p>
            <a:p>
              <a:pPr marL="0" lvl="0" indent="0" algn="l">
                <a:lnSpc>
                  <a:spcPts val="1617"/>
                </a:lnSpc>
              </a:pPr>
              <a:r>
                <a:rPr lang="en-US" sz="1029" spc="-3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Ações ou ideias:_______________________________________________________________ ________________________________________________________________________________________________________________________________________________________________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01615" y="8485749"/>
            <a:ext cx="4903102" cy="1788656"/>
            <a:chOff x="0" y="0"/>
            <a:chExt cx="6537469" cy="2384874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6537469" cy="2384874"/>
              <a:chOff x="0" y="0"/>
              <a:chExt cx="911559" cy="33253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911559" cy="332538"/>
              </a:xfrm>
              <a:custGeom>
                <a:avLst/>
                <a:gdLst/>
                <a:ahLst/>
                <a:cxnLst/>
                <a:rect l="l" t="t" r="r" b="b"/>
                <a:pathLst>
                  <a:path w="911559" h="332538">
                    <a:moveTo>
                      <a:pt x="112618" y="0"/>
                    </a:moveTo>
                    <a:lnTo>
                      <a:pt x="798942" y="0"/>
                    </a:lnTo>
                    <a:cubicBezTo>
                      <a:pt x="861139" y="0"/>
                      <a:pt x="911559" y="50421"/>
                      <a:pt x="911559" y="112618"/>
                    </a:cubicBezTo>
                    <a:lnTo>
                      <a:pt x="911559" y="219920"/>
                    </a:lnTo>
                    <a:cubicBezTo>
                      <a:pt x="911559" y="282117"/>
                      <a:pt x="861139" y="332538"/>
                      <a:pt x="798942" y="332538"/>
                    </a:cubicBezTo>
                    <a:lnTo>
                      <a:pt x="112618" y="332538"/>
                    </a:lnTo>
                    <a:cubicBezTo>
                      <a:pt x="50421" y="332538"/>
                      <a:pt x="0" y="282117"/>
                      <a:pt x="0" y="219920"/>
                    </a:cubicBezTo>
                    <a:lnTo>
                      <a:pt x="0" y="112618"/>
                    </a:lnTo>
                    <a:cubicBezTo>
                      <a:pt x="0" y="50421"/>
                      <a:pt x="50421" y="0"/>
                      <a:pt x="112618" y="0"/>
                    </a:cubicBezTo>
                    <a:close/>
                  </a:path>
                </a:pathLst>
              </a:custGeom>
              <a:solidFill>
                <a:srgbClr val="FDEDDC">
                  <a:alpha val="74902"/>
                </a:srgbClr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19050"/>
                <a:ext cx="911559" cy="3515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12639" y="170926"/>
              <a:ext cx="6070490" cy="1914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1"/>
                </a:lnSpc>
              </a:pPr>
              <a:r>
                <a:rPr lang="en-US" sz="1962" b="1" spc="-74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Passo 4 – Uma pequena mudança</a:t>
              </a:r>
            </a:p>
            <a:p>
              <a:pPr marL="0" lvl="0" indent="0" algn="ctr">
                <a:lnSpc>
                  <a:spcPts val="2156"/>
                </a:lnSpc>
              </a:pPr>
              <a:r>
                <a:rPr lang="en-US" sz="1373" i="1" spc="-52">
                  <a:solidFill>
                    <a:srgbClr val="464646">
                      <a:alpha val="74902"/>
                    </a:srgbClr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Que pequena ação podemos tentar nas próximas semanas?</a:t>
              </a:r>
            </a:p>
            <a:p>
              <a:pPr marL="0" lvl="0" indent="0" algn="l">
                <a:lnSpc>
                  <a:spcPts val="2156"/>
                </a:lnSpc>
              </a:pPr>
              <a:r>
                <a:rPr lang="en-US" sz="1373" spc="-52">
                  <a:solidFill>
                    <a:srgbClr val="464646">
                      <a:alpha val="74902"/>
                    </a:srgbClr>
                  </a:solidFill>
                  <a:latin typeface="Open Sans"/>
                  <a:ea typeface="Open Sans"/>
                  <a:cs typeface="Open Sans"/>
                  <a:sym typeface="Open Sans"/>
                </a:rPr>
                <a:t>Ação:_________________________________________________________ ______________________________________________________________________________________________________________________________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564782" y="2860210"/>
            <a:ext cx="854727" cy="2182966"/>
          </a:xfrm>
          <a:custGeom>
            <a:avLst/>
            <a:gdLst/>
            <a:ahLst/>
            <a:cxnLst/>
            <a:rect l="l" t="t" r="r" b="b"/>
            <a:pathLst>
              <a:path w="854727" h="2182966">
                <a:moveTo>
                  <a:pt x="769476" y="0"/>
                </a:moveTo>
                <a:lnTo>
                  <a:pt x="323850" y="0"/>
                </a:lnTo>
                <a:cubicBezTo>
                  <a:pt x="144992" y="0"/>
                  <a:pt x="0" y="144993"/>
                  <a:pt x="0" y="323850"/>
                </a:cubicBezTo>
                <a:lnTo>
                  <a:pt x="0" y="1859117"/>
                </a:lnTo>
                <a:cubicBezTo>
                  <a:pt x="0" y="1945007"/>
                  <a:pt x="34120" y="2027380"/>
                  <a:pt x="94853" y="2088113"/>
                </a:cubicBezTo>
                <a:cubicBezTo>
                  <a:pt x="155587" y="2148847"/>
                  <a:pt x="237959" y="2182967"/>
                  <a:pt x="323850" y="2182967"/>
                </a:cubicBezTo>
                <a:lnTo>
                  <a:pt x="854727" y="2182967"/>
                </a:lnTo>
              </a:path>
            </a:pathLst>
          </a:custGeom>
          <a:ln w="28575" cap="flat">
            <a:solidFill>
              <a:srgbClr val="46464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CY"/>
          </a:p>
        </p:txBody>
      </p:sp>
      <p:sp>
        <p:nvSpPr>
          <p:cNvPr id="30" name="Freeform 30"/>
          <p:cNvSpPr/>
          <p:nvPr/>
        </p:nvSpPr>
        <p:spPr>
          <a:xfrm>
            <a:off x="6223364" y="5043177"/>
            <a:ext cx="817376" cy="2076207"/>
          </a:xfrm>
          <a:custGeom>
            <a:avLst/>
            <a:gdLst/>
            <a:ahLst/>
            <a:cxnLst/>
            <a:rect l="l" t="t" r="r" b="b"/>
            <a:pathLst>
              <a:path w="817376" h="2076207">
                <a:moveTo>
                  <a:pt x="63460" y="0"/>
                </a:moveTo>
                <a:lnTo>
                  <a:pt x="493526" y="0"/>
                </a:lnTo>
                <a:cubicBezTo>
                  <a:pt x="672383" y="0"/>
                  <a:pt x="817376" y="144992"/>
                  <a:pt x="817376" y="323850"/>
                </a:cubicBezTo>
                <a:lnTo>
                  <a:pt x="817376" y="1752357"/>
                </a:lnTo>
                <a:cubicBezTo>
                  <a:pt x="817376" y="1838247"/>
                  <a:pt x="783256" y="1920620"/>
                  <a:pt x="722523" y="1981354"/>
                </a:cubicBezTo>
                <a:cubicBezTo>
                  <a:pt x="661789" y="2042087"/>
                  <a:pt x="579416" y="2076207"/>
                  <a:pt x="493526" y="2076207"/>
                </a:cubicBezTo>
                <a:lnTo>
                  <a:pt x="0" y="2076207"/>
                </a:lnTo>
              </a:path>
            </a:pathLst>
          </a:custGeom>
          <a:ln w="28575" cap="flat">
            <a:solidFill>
              <a:srgbClr val="46464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CY"/>
          </a:p>
        </p:txBody>
      </p:sp>
      <p:sp>
        <p:nvSpPr>
          <p:cNvPr id="31" name="Freeform 31"/>
          <p:cNvSpPr/>
          <p:nvPr/>
        </p:nvSpPr>
        <p:spPr>
          <a:xfrm>
            <a:off x="564782" y="7119384"/>
            <a:ext cx="918188" cy="2260693"/>
          </a:xfrm>
          <a:custGeom>
            <a:avLst/>
            <a:gdLst/>
            <a:ahLst/>
            <a:cxnLst/>
            <a:rect l="l" t="t" r="r" b="b"/>
            <a:pathLst>
              <a:path w="918188" h="2260693">
                <a:moveTo>
                  <a:pt x="918187" y="0"/>
                </a:moveTo>
                <a:lnTo>
                  <a:pt x="323850" y="0"/>
                </a:lnTo>
                <a:cubicBezTo>
                  <a:pt x="144992" y="0"/>
                  <a:pt x="0" y="144993"/>
                  <a:pt x="0" y="323850"/>
                </a:cubicBezTo>
                <a:lnTo>
                  <a:pt x="0" y="1936843"/>
                </a:lnTo>
                <a:cubicBezTo>
                  <a:pt x="0" y="2022733"/>
                  <a:pt x="34120" y="2105106"/>
                  <a:pt x="94853" y="2165840"/>
                </a:cubicBezTo>
                <a:cubicBezTo>
                  <a:pt x="155587" y="2226573"/>
                  <a:pt x="237959" y="2260693"/>
                  <a:pt x="323850" y="2260693"/>
                </a:cubicBezTo>
                <a:lnTo>
                  <a:pt x="836833" y="2260693"/>
                </a:lnTo>
              </a:path>
            </a:pathLst>
          </a:custGeom>
          <a:ln w="28575" cap="flat">
            <a:solidFill>
              <a:srgbClr val="46464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CY"/>
          </a:p>
        </p:txBody>
      </p:sp>
      <p:sp>
        <p:nvSpPr>
          <p:cNvPr id="32" name="TextBox 32"/>
          <p:cNvSpPr txBox="1"/>
          <p:nvPr/>
        </p:nvSpPr>
        <p:spPr>
          <a:xfrm>
            <a:off x="225750" y="636103"/>
            <a:ext cx="7108501" cy="81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8"/>
              </a:lnSpc>
            </a:pPr>
            <a:r>
              <a:rPr lang="en-US" sz="3060" b="1" spc="-214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Exercício de Reflexão (Modelo)</a:t>
            </a:r>
          </a:p>
          <a:p>
            <a:pPr marL="0" lvl="0" indent="0" algn="ctr">
              <a:lnSpc>
                <a:spcPts val="2486"/>
              </a:lnSpc>
            </a:pPr>
            <a:r>
              <a:rPr lang="en-US" sz="1912" i="1" spc="-133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Os participantes são convidados a refletir individualmente ou em grupo.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81AA0-1640-F0B3-195E-9561CB6F8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8AAAAD0E-56BA-DCD1-3426-8BF22A310708}"/>
              </a:ext>
            </a:extLst>
          </p:cNvPr>
          <p:cNvSpPr txBox="1"/>
          <p:nvPr/>
        </p:nvSpPr>
        <p:spPr>
          <a:xfrm>
            <a:off x="563473" y="2374900"/>
            <a:ext cx="64295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16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9AC1132-A635-ADF7-6672-5E7877A68E29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A97F205-4C63-D479-C93E-B6297E48749D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405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0990" y="2932773"/>
            <a:ext cx="7118020" cy="1730654"/>
            <a:chOff x="0" y="0"/>
            <a:chExt cx="9490693" cy="2307539"/>
          </a:xfrm>
        </p:grpSpPr>
        <p:grpSp>
          <p:nvGrpSpPr>
            <p:cNvPr id="4" name="Group 4"/>
            <p:cNvGrpSpPr/>
            <p:nvPr/>
          </p:nvGrpSpPr>
          <p:grpSpPr>
            <a:xfrm>
              <a:off x="227393" y="163080"/>
              <a:ext cx="9263300" cy="2144458"/>
              <a:chOff x="0" y="0"/>
              <a:chExt cx="2453028" cy="5678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53028" cy="567877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567877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526028"/>
                    </a:lnTo>
                    <a:cubicBezTo>
                      <a:pt x="2453028" y="537127"/>
                      <a:pt x="2448619" y="547771"/>
                      <a:pt x="2440770" y="555620"/>
                    </a:cubicBezTo>
                    <a:cubicBezTo>
                      <a:pt x="2432922" y="563468"/>
                      <a:pt x="2422277" y="567877"/>
                      <a:pt x="2411178" y="567877"/>
                    </a:cubicBezTo>
                    <a:lnTo>
                      <a:pt x="41849" y="567877"/>
                    </a:lnTo>
                    <a:cubicBezTo>
                      <a:pt x="30750" y="567877"/>
                      <a:pt x="20106" y="563468"/>
                      <a:pt x="12257" y="555620"/>
                    </a:cubicBezTo>
                    <a:cubicBezTo>
                      <a:pt x="4409" y="547771"/>
                      <a:pt x="0" y="537127"/>
                      <a:pt x="0" y="526028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ED5D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453028" cy="5964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25741" y="570041"/>
              <a:ext cx="8501785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 que funciona bem?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O que nos ajuda a colaborar e a sentirmo-nos incluídos?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______________________________________________________________________________________________________________________________________________________________________________________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7ED5D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51957" y="206023"/>
              <a:ext cx="573784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723415" y="300644"/>
              <a:ext cx="1294518" cy="470228"/>
              <a:chOff x="0" y="0"/>
              <a:chExt cx="347944" cy="12638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47945" cy="126389"/>
              </a:xfrm>
              <a:custGeom>
                <a:avLst/>
                <a:gdLst/>
                <a:ahLst/>
                <a:cxnLst/>
                <a:rect l="l" t="t" r="r" b="b"/>
                <a:pathLst>
                  <a:path w="347945" h="126389">
                    <a:moveTo>
                      <a:pt x="63195" y="0"/>
                    </a:moveTo>
                    <a:lnTo>
                      <a:pt x="284750" y="0"/>
                    </a:lnTo>
                    <a:cubicBezTo>
                      <a:pt x="319651" y="0"/>
                      <a:pt x="347945" y="28293"/>
                      <a:pt x="347945" y="63195"/>
                    </a:cubicBezTo>
                    <a:lnTo>
                      <a:pt x="347945" y="63195"/>
                    </a:lnTo>
                    <a:cubicBezTo>
                      <a:pt x="347945" y="79955"/>
                      <a:pt x="341287" y="96029"/>
                      <a:pt x="329435" y="107880"/>
                    </a:cubicBezTo>
                    <a:cubicBezTo>
                      <a:pt x="317584" y="119731"/>
                      <a:pt x="301510" y="126389"/>
                      <a:pt x="284750" y="126389"/>
                    </a:cubicBezTo>
                    <a:lnTo>
                      <a:pt x="63195" y="126389"/>
                    </a:lnTo>
                    <a:cubicBezTo>
                      <a:pt x="46434" y="126389"/>
                      <a:pt x="30361" y="119731"/>
                      <a:pt x="18509" y="107880"/>
                    </a:cubicBezTo>
                    <a:cubicBezTo>
                      <a:pt x="6658" y="96029"/>
                      <a:pt x="0" y="79955"/>
                      <a:pt x="0" y="63195"/>
                    </a:cubicBezTo>
                    <a:lnTo>
                      <a:pt x="0" y="63195"/>
                    </a:lnTo>
                    <a:cubicBezTo>
                      <a:pt x="0" y="46434"/>
                      <a:pt x="6658" y="30361"/>
                      <a:pt x="18509" y="18509"/>
                    </a:cubicBezTo>
                    <a:cubicBezTo>
                      <a:pt x="30361" y="6658"/>
                      <a:pt x="46434" y="0"/>
                      <a:pt x="63195" y="0"/>
                    </a:cubicBez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347944" cy="145439"/>
              </a:xfrm>
              <a:prstGeom prst="rect">
                <a:avLst/>
              </a:prstGeom>
            </p:spPr>
            <p:txBody>
              <a:bodyPr lIns="50049" tIns="50049" rIns="50049" bIns="50049" rtlCol="0" anchor="ctr"/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trike="noStrike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4-5 minutos</a:t>
                </a: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16012" y="4796456"/>
            <a:ext cx="7127976" cy="1704037"/>
            <a:chOff x="0" y="0"/>
            <a:chExt cx="9503968" cy="2272050"/>
          </a:xfrm>
        </p:grpSpPr>
        <p:grpSp>
          <p:nvGrpSpPr>
            <p:cNvPr id="16" name="Group 16"/>
            <p:cNvGrpSpPr/>
            <p:nvPr/>
          </p:nvGrpSpPr>
          <p:grpSpPr>
            <a:xfrm>
              <a:off x="226379" y="163080"/>
              <a:ext cx="9277589" cy="2108969"/>
              <a:chOff x="0" y="0"/>
              <a:chExt cx="2456812" cy="55847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56811" cy="558479"/>
              </a:xfrm>
              <a:custGeom>
                <a:avLst/>
                <a:gdLst/>
                <a:ahLst/>
                <a:cxnLst/>
                <a:rect l="l" t="t" r="r" b="b"/>
                <a:pathLst>
                  <a:path w="2456811" h="558479">
                    <a:moveTo>
                      <a:pt x="41785" y="0"/>
                    </a:moveTo>
                    <a:lnTo>
                      <a:pt x="2415027" y="0"/>
                    </a:lnTo>
                    <a:cubicBezTo>
                      <a:pt x="2426109" y="0"/>
                      <a:pt x="2436737" y="4402"/>
                      <a:pt x="2444573" y="12239"/>
                    </a:cubicBezTo>
                    <a:cubicBezTo>
                      <a:pt x="2452409" y="20075"/>
                      <a:pt x="2456811" y="30703"/>
                      <a:pt x="2456811" y="41785"/>
                    </a:cubicBezTo>
                    <a:lnTo>
                      <a:pt x="2456811" y="516694"/>
                    </a:lnTo>
                    <a:cubicBezTo>
                      <a:pt x="2456811" y="527776"/>
                      <a:pt x="2452409" y="538404"/>
                      <a:pt x="2444573" y="546241"/>
                    </a:cubicBezTo>
                    <a:cubicBezTo>
                      <a:pt x="2436737" y="554077"/>
                      <a:pt x="2426109" y="558479"/>
                      <a:pt x="2415027" y="558479"/>
                    </a:cubicBezTo>
                    <a:lnTo>
                      <a:pt x="41785" y="558479"/>
                    </a:lnTo>
                    <a:cubicBezTo>
                      <a:pt x="30703" y="558479"/>
                      <a:pt x="20075" y="554077"/>
                      <a:pt x="12239" y="546241"/>
                    </a:cubicBezTo>
                    <a:cubicBezTo>
                      <a:pt x="4402" y="538404"/>
                      <a:pt x="0" y="527776"/>
                      <a:pt x="0" y="516694"/>
                    </a:cubicBezTo>
                    <a:lnTo>
                      <a:pt x="0" y="41785"/>
                    </a:lnTo>
                    <a:cubicBezTo>
                      <a:pt x="0" y="30703"/>
                      <a:pt x="4402" y="20075"/>
                      <a:pt x="12239" y="12239"/>
                    </a:cubicBezTo>
                    <a:cubicBezTo>
                      <a:pt x="20075" y="4402"/>
                      <a:pt x="30703" y="0"/>
                      <a:pt x="41785" y="0"/>
                    </a:cubicBezTo>
                    <a:close/>
                  </a:path>
                </a:pathLst>
              </a:custGeom>
              <a:solidFill>
                <a:srgbClr val="E7F8F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456812" cy="596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98527" y="544802"/>
              <a:ext cx="8829294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 que pode ser melhorado?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Onde surgem os mal-entendidos ou as dificuldades (focados nos processos, não nas pessoas)?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0"/>
              <a:ext cx="674674" cy="676526"/>
              <a:chOff x="0" y="0"/>
              <a:chExt cx="810576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057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0576" h="812800">
                    <a:moveTo>
                      <a:pt x="405288" y="0"/>
                    </a:moveTo>
                    <a:cubicBezTo>
                      <a:pt x="181454" y="0"/>
                      <a:pt x="0" y="181951"/>
                      <a:pt x="0" y="406400"/>
                    </a:cubicBezTo>
                    <a:cubicBezTo>
                      <a:pt x="0" y="630849"/>
                      <a:pt x="181454" y="812800"/>
                      <a:pt x="405288" y="812800"/>
                    </a:cubicBezTo>
                    <a:cubicBezTo>
                      <a:pt x="629122" y="812800"/>
                      <a:pt x="810576" y="630849"/>
                      <a:pt x="810576" y="406400"/>
                    </a:cubicBezTo>
                    <a:cubicBezTo>
                      <a:pt x="810576" y="181951"/>
                      <a:pt x="629122" y="0"/>
                      <a:pt x="405288" y="0"/>
                    </a:cubicBezTo>
                    <a:close/>
                  </a:path>
                </a:pathLst>
              </a:custGeom>
              <a:solidFill>
                <a:srgbClr val="7ED5D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5991" y="38100"/>
                <a:ext cx="658593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1725" y="203365"/>
              <a:ext cx="571224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7985302" y="338263"/>
              <a:ext cx="1294518" cy="470228"/>
              <a:chOff x="0" y="0"/>
              <a:chExt cx="347944" cy="12638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47945" cy="126389"/>
              </a:xfrm>
              <a:custGeom>
                <a:avLst/>
                <a:gdLst/>
                <a:ahLst/>
                <a:cxnLst/>
                <a:rect l="l" t="t" r="r" b="b"/>
                <a:pathLst>
                  <a:path w="347945" h="126389">
                    <a:moveTo>
                      <a:pt x="63195" y="0"/>
                    </a:moveTo>
                    <a:lnTo>
                      <a:pt x="284750" y="0"/>
                    </a:lnTo>
                    <a:cubicBezTo>
                      <a:pt x="319651" y="0"/>
                      <a:pt x="347945" y="28293"/>
                      <a:pt x="347945" y="63195"/>
                    </a:cubicBezTo>
                    <a:lnTo>
                      <a:pt x="347945" y="63195"/>
                    </a:lnTo>
                    <a:cubicBezTo>
                      <a:pt x="347945" y="79955"/>
                      <a:pt x="341287" y="96029"/>
                      <a:pt x="329435" y="107880"/>
                    </a:cubicBezTo>
                    <a:cubicBezTo>
                      <a:pt x="317584" y="119731"/>
                      <a:pt x="301510" y="126389"/>
                      <a:pt x="284750" y="126389"/>
                    </a:cubicBezTo>
                    <a:lnTo>
                      <a:pt x="63195" y="126389"/>
                    </a:lnTo>
                    <a:cubicBezTo>
                      <a:pt x="46434" y="126389"/>
                      <a:pt x="30361" y="119731"/>
                      <a:pt x="18509" y="107880"/>
                    </a:cubicBezTo>
                    <a:cubicBezTo>
                      <a:pt x="6658" y="96029"/>
                      <a:pt x="0" y="79955"/>
                      <a:pt x="0" y="63195"/>
                    </a:cubicBezTo>
                    <a:lnTo>
                      <a:pt x="0" y="63195"/>
                    </a:lnTo>
                    <a:cubicBezTo>
                      <a:pt x="0" y="46434"/>
                      <a:pt x="6658" y="30361"/>
                      <a:pt x="18509" y="18509"/>
                    </a:cubicBezTo>
                    <a:cubicBezTo>
                      <a:pt x="30361" y="6658"/>
                      <a:pt x="46434" y="0"/>
                      <a:pt x="631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347944" cy="145439"/>
              </a:xfrm>
              <a:prstGeom prst="rect">
                <a:avLst/>
              </a:prstGeom>
            </p:spPr>
            <p:txBody>
              <a:bodyPr lIns="50049" tIns="50049" rIns="50049" bIns="50049" rtlCol="0" anchor="ctr"/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trike="noStrike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4-5 minutos</a:t>
                </a: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233301" y="6633522"/>
            <a:ext cx="7178514" cy="2135063"/>
            <a:chOff x="0" y="0"/>
            <a:chExt cx="9571352" cy="2846751"/>
          </a:xfrm>
        </p:grpSpPr>
        <p:grpSp>
          <p:nvGrpSpPr>
            <p:cNvPr id="28" name="Group 28"/>
            <p:cNvGrpSpPr/>
            <p:nvPr/>
          </p:nvGrpSpPr>
          <p:grpSpPr>
            <a:xfrm>
              <a:off x="345023" y="676526"/>
              <a:ext cx="9226329" cy="2170225"/>
              <a:chOff x="0" y="0"/>
              <a:chExt cx="2443237" cy="5747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443237" cy="574700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574700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532683"/>
                    </a:lnTo>
                    <a:cubicBezTo>
                      <a:pt x="2443237" y="543827"/>
                      <a:pt x="2438810" y="554514"/>
                      <a:pt x="2430931" y="562394"/>
                    </a:cubicBezTo>
                    <a:cubicBezTo>
                      <a:pt x="2423051" y="570274"/>
                      <a:pt x="2412364" y="574700"/>
                      <a:pt x="2401220" y="574700"/>
                    </a:cubicBezTo>
                    <a:lnTo>
                      <a:pt x="42017" y="574700"/>
                    </a:lnTo>
                    <a:cubicBezTo>
                      <a:pt x="30873" y="574700"/>
                      <a:pt x="20186" y="570274"/>
                      <a:pt x="12307" y="562394"/>
                    </a:cubicBezTo>
                    <a:cubicBezTo>
                      <a:pt x="4427" y="554514"/>
                      <a:pt x="0" y="543827"/>
                      <a:pt x="0" y="532683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ED5D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443237" cy="6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637142" y="971581"/>
              <a:ext cx="8514493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Uma pequena ação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Qual é uma coisa simples que podemos tentar de forma diferente?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7ED5D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7889304" y="331115"/>
              <a:ext cx="1294518" cy="470228"/>
              <a:chOff x="0" y="0"/>
              <a:chExt cx="347944" cy="12638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7945" cy="126389"/>
              </a:xfrm>
              <a:custGeom>
                <a:avLst/>
                <a:gdLst/>
                <a:ahLst/>
                <a:cxnLst/>
                <a:rect l="l" t="t" r="r" b="b"/>
                <a:pathLst>
                  <a:path w="347945" h="126389">
                    <a:moveTo>
                      <a:pt x="63195" y="0"/>
                    </a:moveTo>
                    <a:lnTo>
                      <a:pt x="284750" y="0"/>
                    </a:lnTo>
                    <a:cubicBezTo>
                      <a:pt x="319651" y="0"/>
                      <a:pt x="347945" y="28293"/>
                      <a:pt x="347945" y="63195"/>
                    </a:cubicBezTo>
                    <a:lnTo>
                      <a:pt x="347945" y="63195"/>
                    </a:lnTo>
                    <a:cubicBezTo>
                      <a:pt x="347945" y="79955"/>
                      <a:pt x="341287" y="96029"/>
                      <a:pt x="329435" y="107880"/>
                    </a:cubicBezTo>
                    <a:cubicBezTo>
                      <a:pt x="317584" y="119731"/>
                      <a:pt x="301510" y="126389"/>
                      <a:pt x="284750" y="126389"/>
                    </a:cubicBezTo>
                    <a:lnTo>
                      <a:pt x="63195" y="126389"/>
                    </a:lnTo>
                    <a:cubicBezTo>
                      <a:pt x="46434" y="126389"/>
                      <a:pt x="30361" y="119731"/>
                      <a:pt x="18509" y="107880"/>
                    </a:cubicBezTo>
                    <a:cubicBezTo>
                      <a:pt x="6658" y="96029"/>
                      <a:pt x="0" y="79955"/>
                      <a:pt x="0" y="63195"/>
                    </a:cubicBezTo>
                    <a:lnTo>
                      <a:pt x="0" y="63195"/>
                    </a:lnTo>
                    <a:cubicBezTo>
                      <a:pt x="0" y="46434"/>
                      <a:pt x="6658" y="30361"/>
                      <a:pt x="18509" y="18509"/>
                    </a:cubicBezTo>
                    <a:cubicBezTo>
                      <a:pt x="30361" y="6658"/>
                      <a:pt x="46434" y="0"/>
                      <a:pt x="63195" y="0"/>
                    </a:cubicBez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19050"/>
                <a:ext cx="347944" cy="145439"/>
              </a:xfrm>
              <a:prstGeom prst="rect">
                <a:avLst/>
              </a:prstGeom>
            </p:spPr>
            <p:txBody>
              <a:bodyPr lIns="50049" tIns="50049" rIns="50049" bIns="50049" rtlCol="0" anchor="ctr"/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trike="noStrike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4-5 minutos</a:t>
                </a:r>
              </a:p>
            </p:txBody>
          </p:sp>
        </p:grpSp>
      </p:grpSp>
      <p:sp>
        <p:nvSpPr>
          <p:cNvPr id="39" name="TextBox 39"/>
          <p:cNvSpPr txBox="1"/>
          <p:nvPr/>
        </p:nvSpPr>
        <p:spPr>
          <a:xfrm>
            <a:off x="987091" y="966174"/>
            <a:ext cx="5585817" cy="39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88"/>
              </a:lnSpc>
              <a:spcBef>
                <a:spcPct val="0"/>
              </a:spcBef>
            </a:pPr>
            <a:r>
              <a:rPr lang="en-US" sz="2988" b="1" u="none" strike="noStrike" spc="-209">
                <a:solidFill>
                  <a:srgbClr val="7ED5D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Rodada de Diálogo sobre Inclusão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099386" y="1533712"/>
            <a:ext cx="3361227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00"/>
              </a:lnSpc>
              <a:spcBef>
                <a:spcPct val="0"/>
              </a:spcBef>
            </a:pPr>
            <a:r>
              <a:rPr lang="en-US" sz="2000" i="1" u="none" strike="noStrike" spc="-140">
                <a:solidFill>
                  <a:srgbClr val="369694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Check-in da equipa em 15 minutos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2441" y="1972653"/>
            <a:ext cx="7024259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Propósito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Uma breve reflexão em equipa para fortalecer a colaboração, a transparência e a responsabilidade compartilhada.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Para todos - não vinculado a um indivíduo específico.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-395894" y="8797367"/>
            <a:ext cx="5953646" cy="1468181"/>
            <a:chOff x="0" y="-70512"/>
            <a:chExt cx="7938194" cy="1957575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-70512"/>
              <a:ext cx="7823905" cy="1957575"/>
              <a:chOff x="0" y="-19050"/>
              <a:chExt cx="2113756" cy="528871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42610" y="0"/>
                <a:ext cx="1971146" cy="509821"/>
              </a:xfrm>
              <a:custGeom>
                <a:avLst/>
                <a:gdLst/>
                <a:ahLst/>
                <a:cxnLst/>
                <a:rect l="l" t="t" r="r" b="b"/>
                <a:pathLst>
                  <a:path w="2113756" h="509821">
                    <a:moveTo>
                      <a:pt x="45971" y="0"/>
                    </a:moveTo>
                    <a:lnTo>
                      <a:pt x="2067785" y="0"/>
                    </a:lnTo>
                    <a:cubicBezTo>
                      <a:pt x="2093174" y="0"/>
                      <a:pt x="2113756" y="20582"/>
                      <a:pt x="2113756" y="45971"/>
                    </a:cubicBezTo>
                    <a:lnTo>
                      <a:pt x="2113756" y="463850"/>
                    </a:lnTo>
                    <a:cubicBezTo>
                      <a:pt x="2113756" y="489239"/>
                      <a:pt x="2093174" y="509821"/>
                      <a:pt x="2067785" y="509821"/>
                    </a:cubicBezTo>
                    <a:lnTo>
                      <a:pt x="45971" y="509821"/>
                    </a:lnTo>
                    <a:cubicBezTo>
                      <a:pt x="20582" y="509821"/>
                      <a:pt x="0" y="489239"/>
                      <a:pt x="0" y="463850"/>
                    </a:cubicBezTo>
                    <a:lnTo>
                      <a:pt x="0" y="45971"/>
                    </a:lnTo>
                    <a:cubicBezTo>
                      <a:pt x="0" y="20582"/>
                      <a:pt x="20582" y="0"/>
                      <a:pt x="45971" y="0"/>
                    </a:cubicBez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19050"/>
                <a:ext cx="2113756" cy="528871"/>
              </a:xfrm>
              <a:prstGeom prst="rect">
                <a:avLst/>
              </a:prstGeom>
            </p:spPr>
            <p:txBody>
              <a:bodyPr lIns="53668" tIns="53668" rIns="53668" bIns="53668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319848" y="93637"/>
              <a:ext cx="5618346" cy="1549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82"/>
                </a:lnSpc>
              </a:pPr>
              <a:r>
                <a:rPr lang="en-US" sz="113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Lembretes</a:t>
              </a:r>
            </a:p>
            <a:p>
              <a:pPr marL="243978" lvl="1" indent="-121989" algn="l">
                <a:lnSpc>
                  <a:spcPts val="1582"/>
                </a:lnSpc>
                <a:buFont typeface="Arial"/>
                <a:buChar char="•"/>
              </a:pPr>
              <a:r>
                <a:rPr lang="en-US" sz="113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Participação voluntária</a:t>
              </a:r>
            </a:p>
            <a:p>
              <a:pPr marL="243978" lvl="1" indent="-121989" algn="l">
                <a:lnSpc>
                  <a:spcPts val="1582"/>
                </a:lnSpc>
                <a:buFont typeface="Arial"/>
                <a:buChar char="•"/>
              </a:pPr>
              <a:r>
                <a:rPr lang="en-US" sz="113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Tom construtivo e respeitoso</a:t>
              </a:r>
            </a:p>
            <a:p>
              <a:pPr marL="243978" lvl="1" indent="-121989" algn="l">
                <a:lnSpc>
                  <a:spcPts val="1582"/>
                </a:lnSpc>
                <a:buFont typeface="Arial"/>
                <a:buChar char="•"/>
              </a:pPr>
              <a:r>
                <a:rPr lang="en-US" sz="113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Sem avaliação ou julgamento</a:t>
              </a:r>
            </a:p>
            <a:p>
              <a:pPr marL="243978" lvl="1" indent="-121989" algn="l">
                <a:lnSpc>
                  <a:spcPts val="1582"/>
                </a:lnSpc>
                <a:buFont typeface="Arial"/>
                <a:buChar char="•"/>
              </a:pPr>
              <a:r>
                <a:rPr lang="en-US" sz="113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Os gestores participam em pé de igualdade.</a:t>
              </a:r>
            </a:p>
            <a:p>
              <a:pPr algn="l">
                <a:lnSpc>
                  <a:spcPts val="1582"/>
                </a:lnSpc>
              </a:pPr>
              <a:r>
                <a:rPr lang="en-US" sz="1130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Opcional: Retomar a ação acordada na próxima reunião.</a:t>
              </a:r>
            </a:p>
          </p:txBody>
        </p:sp>
      </p:grpSp>
      <p:sp>
        <p:nvSpPr>
          <p:cNvPr id="47" name="Freeform 47"/>
          <p:cNvSpPr/>
          <p:nvPr/>
        </p:nvSpPr>
        <p:spPr>
          <a:xfrm>
            <a:off x="9258" y="8768585"/>
            <a:ext cx="1211318" cy="1594300"/>
          </a:xfrm>
          <a:custGeom>
            <a:avLst/>
            <a:gdLst/>
            <a:ahLst/>
            <a:cxnLst/>
            <a:rect l="l" t="t" r="r" b="b"/>
            <a:pathLst>
              <a:path w="1211318" h="1594300">
                <a:moveTo>
                  <a:pt x="0" y="0"/>
                </a:moveTo>
                <a:lnTo>
                  <a:pt x="1211317" y="0"/>
                </a:lnTo>
                <a:lnTo>
                  <a:pt x="1211317" y="1594300"/>
                </a:lnTo>
                <a:lnTo>
                  <a:pt x="0" y="1594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31111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3" name="Group 3">
            <a:extLst>
              <a:ext uri="{FF2B5EF4-FFF2-40B4-BE49-F238E27FC236}">
                <a16:creationId xmlns:a16="http://schemas.microsoft.com/office/drawing/2014/main" id="{0D551B2A-F009-B1E2-9283-CA505F028C27}"/>
              </a:ext>
            </a:extLst>
          </p:cNvPr>
          <p:cNvGrpSpPr/>
          <p:nvPr/>
        </p:nvGrpSpPr>
        <p:grpSpPr>
          <a:xfrm>
            <a:off x="-1" y="10376871"/>
            <a:ext cx="6897157" cy="61328"/>
            <a:chOff x="0" y="0"/>
            <a:chExt cx="2709333" cy="26991"/>
          </a:xfrm>
        </p:grpSpPr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60F489E3-C242-9A3E-6529-4C76FFCFA8FC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5" name="TextBox 5">
              <a:extLst>
                <a:ext uri="{FF2B5EF4-FFF2-40B4-BE49-F238E27FC236}">
                  <a16:creationId xmlns:a16="http://schemas.microsoft.com/office/drawing/2014/main" id="{48047F29-83CB-8FB3-88F7-06A4837CCF68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56" name="Freeform 6">
            <a:extLst>
              <a:ext uri="{FF2B5EF4-FFF2-40B4-BE49-F238E27FC236}">
                <a16:creationId xmlns:a16="http://schemas.microsoft.com/office/drawing/2014/main" id="{982F79A8-06A4-7AE2-FE8C-D52DA72B491D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A699AE7A-576C-2811-0345-1353671BD6A9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43320" y="1940269"/>
            <a:ext cx="7194770" cy="2816592"/>
            <a:chOff x="0" y="0"/>
            <a:chExt cx="9593027" cy="3755456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3594785"/>
              <a:chOff x="0" y="0"/>
              <a:chExt cx="2518331" cy="96621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96621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966217">
                    <a:moveTo>
                      <a:pt x="0" y="0"/>
                    </a:moveTo>
                    <a:lnTo>
                      <a:pt x="2518331" y="0"/>
                    </a:lnTo>
                    <a:lnTo>
                      <a:pt x="2518331" y="966217"/>
                    </a:lnTo>
                    <a:lnTo>
                      <a:pt x="0" y="966217"/>
                    </a:lnTo>
                    <a:close/>
                  </a:path>
                </a:pathLst>
              </a:custGeom>
              <a:solidFill>
                <a:srgbClr val="FFF3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994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472293"/>
              <a:ext cx="8239796" cy="2370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Como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gosta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de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trabalhar</a:t>
              </a:r>
              <a:endPara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Como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geralmente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prefere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aprender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novas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tarefas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Costuma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preferir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fazer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perguntas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?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320" y="5040510"/>
            <a:ext cx="7194770" cy="1871819"/>
            <a:chOff x="0" y="0"/>
            <a:chExt cx="9593027" cy="2495759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335088"/>
              <a:chOff x="0" y="0"/>
              <a:chExt cx="2518331" cy="62763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62763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2763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86868"/>
                    </a:lnTo>
                    <a:cubicBezTo>
                      <a:pt x="2518331" y="609382"/>
                      <a:pt x="2500080" y="627632"/>
                      <a:pt x="2477567" y="627632"/>
                    </a:cubicBezTo>
                    <a:lnTo>
                      <a:pt x="40764" y="627632"/>
                    </a:lnTo>
                    <a:cubicBezTo>
                      <a:pt x="18251" y="627632"/>
                      <a:pt x="0" y="609382"/>
                      <a:pt x="0" y="586868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56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788438" y="266590"/>
              <a:ext cx="8239796" cy="1923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337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Quebra-gelo divertido</a:t>
              </a:r>
            </a:p>
            <a:p>
              <a:pPr marL="0" lvl="0" indent="0" algn="just">
                <a:lnSpc>
                  <a:spcPts val="2337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Complete uma ou mais frases:</a:t>
              </a:r>
            </a:p>
            <a:p>
              <a:pPr marL="302259" lvl="1" indent="-151129" algn="l">
                <a:lnSpc>
                  <a:spcPts val="2337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Um lugar de que gosto ou sinto falta é: __________________________</a:t>
              </a:r>
            </a:p>
            <a:p>
              <a:pPr marL="302259" lvl="1" indent="-151129" algn="l">
                <a:lnSpc>
                  <a:spcPts val="2337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Uma comida que eu gosto muito é: ___________________________</a:t>
              </a:r>
            </a:p>
            <a:p>
              <a:pPr marL="302259" lvl="1" indent="-151129" algn="l">
                <a:lnSpc>
                  <a:spcPts val="2337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Uma coisa que as pessoas talvez não saibam sobre mim: ___________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524856" y="3229456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6" name="Freeform 26"/>
          <p:cNvSpPr/>
          <p:nvPr/>
        </p:nvSpPr>
        <p:spPr>
          <a:xfrm>
            <a:off x="3801397" y="2901362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7" name="Freeform 27"/>
          <p:cNvSpPr/>
          <p:nvPr/>
        </p:nvSpPr>
        <p:spPr>
          <a:xfrm>
            <a:off x="3801397" y="3264651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28" name="Group 28"/>
          <p:cNvGrpSpPr/>
          <p:nvPr/>
        </p:nvGrpSpPr>
        <p:grpSpPr>
          <a:xfrm>
            <a:off x="905956" y="4235208"/>
            <a:ext cx="4819042" cy="238217"/>
            <a:chOff x="0" y="0"/>
            <a:chExt cx="6425389" cy="31762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187954" y="-28020"/>
              <a:ext cx="2821900" cy="306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95"/>
                </a:lnSpc>
                <a:spcBef>
                  <a:spcPct val="0"/>
                </a:spcBef>
              </a:pPr>
              <a:r>
                <a:rPr lang="en-US" sz="1199" u="none" strike="noStrike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Depois de tentar primeiro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2772418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107767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2" y="0"/>
                  </a:lnTo>
                  <a:lnTo>
                    <a:pt x="317622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25978" y="4170198"/>
            <a:ext cx="1408212" cy="28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0"/>
              </a:lnSpc>
              <a:spcBef>
                <a:spcPct val="0"/>
              </a:spcBef>
            </a:pPr>
            <a:r>
              <a:rPr lang="en-US" sz="1350" u="none" strike="noStrike" spc="7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Imediatamente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785776" y="4213584"/>
            <a:ext cx="528638" cy="22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8"/>
              </a:lnSpc>
              <a:spcBef>
                <a:spcPct val="0"/>
              </a:spcBef>
            </a:pPr>
            <a:r>
              <a:rPr lang="en-US" sz="1125" u="none" strike="noStrike" spc="64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Ambos</a:t>
            </a:r>
          </a:p>
        </p:txBody>
      </p:sp>
      <p:sp>
        <p:nvSpPr>
          <p:cNvPr id="35" name="Freeform 35"/>
          <p:cNvSpPr/>
          <p:nvPr/>
        </p:nvSpPr>
        <p:spPr>
          <a:xfrm>
            <a:off x="524856" y="2901362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6" name="Group 36"/>
          <p:cNvGrpSpPr/>
          <p:nvPr/>
        </p:nvGrpSpPr>
        <p:grpSpPr>
          <a:xfrm>
            <a:off x="5785776" y="5405509"/>
            <a:ext cx="1310306" cy="366859"/>
            <a:chOff x="0" y="0"/>
            <a:chExt cx="469584" cy="13147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69584" cy="131474"/>
            </a:xfrm>
            <a:custGeom>
              <a:avLst/>
              <a:gdLst/>
              <a:ahLst/>
              <a:cxnLst/>
              <a:rect l="l" t="t" r="r" b="b"/>
              <a:pathLst>
                <a:path w="469584" h="131474">
                  <a:moveTo>
                    <a:pt x="65737" y="0"/>
                  </a:moveTo>
                  <a:lnTo>
                    <a:pt x="403847" y="0"/>
                  </a:lnTo>
                  <a:cubicBezTo>
                    <a:pt x="440153" y="0"/>
                    <a:pt x="469584" y="29431"/>
                    <a:pt x="469584" y="65737"/>
                  </a:cubicBezTo>
                  <a:lnTo>
                    <a:pt x="469584" y="65737"/>
                  </a:lnTo>
                  <a:cubicBezTo>
                    <a:pt x="469584" y="83172"/>
                    <a:pt x="462658" y="99892"/>
                    <a:pt x="450330" y="112220"/>
                  </a:cubicBezTo>
                  <a:cubicBezTo>
                    <a:pt x="438002" y="124548"/>
                    <a:pt x="421282" y="131474"/>
                    <a:pt x="403847" y="131474"/>
                  </a:cubicBezTo>
                  <a:lnTo>
                    <a:pt x="65737" y="131474"/>
                  </a:lnTo>
                  <a:cubicBezTo>
                    <a:pt x="48302" y="131474"/>
                    <a:pt x="31582" y="124548"/>
                    <a:pt x="19254" y="112220"/>
                  </a:cubicBezTo>
                  <a:cubicBezTo>
                    <a:pt x="6926" y="99892"/>
                    <a:pt x="0" y="83172"/>
                    <a:pt x="0" y="65737"/>
                  </a:cubicBezTo>
                  <a:lnTo>
                    <a:pt x="0" y="65737"/>
                  </a:lnTo>
                  <a:cubicBezTo>
                    <a:pt x="0" y="48302"/>
                    <a:pt x="6926" y="31582"/>
                    <a:pt x="19254" y="19254"/>
                  </a:cubicBezTo>
                  <a:cubicBezTo>
                    <a:pt x="31582" y="6926"/>
                    <a:pt x="48302" y="0"/>
                    <a:pt x="65737" y="0"/>
                  </a:cubicBezTo>
                  <a:close/>
                </a:path>
              </a:pathLst>
            </a:custGeom>
            <a:solidFill>
              <a:srgbClr val="EFAB8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469584" cy="16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Opcional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3320" y="7111041"/>
            <a:ext cx="7194770" cy="1578342"/>
            <a:chOff x="0" y="0"/>
            <a:chExt cx="9593027" cy="2104456"/>
          </a:xfrm>
        </p:grpSpPr>
        <p:grpSp>
          <p:nvGrpSpPr>
            <p:cNvPr id="40" name="Group 40"/>
            <p:cNvGrpSpPr/>
            <p:nvPr/>
          </p:nvGrpSpPr>
          <p:grpSpPr>
            <a:xfrm>
              <a:off x="223646" y="160671"/>
              <a:ext cx="9369381" cy="1943785"/>
              <a:chOff x="0" y="0"/>
              <a:chExt cx="2518331" cy="52245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518331" cy="522456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22456">
                    <a:moveTo>
                      <a:pt x="0" y="0"/>
                    </a:moveTo>
                    <a:lnTo>
                      <a:pt x="2518331" y="0"/>
                    </a:lnTo>
                    <a:lnTo>
                      <a:pt x="2518331" y="522456"/>
                    </a:lnTo>
                    <a:lnTo>
                      <a:pt x="0" y="522456"/>
                    </a:lnTo>
                    <a:close/>
                  </a:path>
                </a:pathLst>
              </a:custGeom>
              <a:solidFill>
                <a:srgbClr val="FFF3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518331" cy="5510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666529" y="472293"/>
              <a:ext cx="8239796" cy="1344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Línguas</a:t>
              </a:r>
              <a:endPara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lvl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Idiomas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que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fala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entende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785776" y="7363054"/>
            <a:ext cx="1310306" cy="366859"/>
            <a:chOff x="0" y="0"/>
            <a:chExt cx="469584" cy="13147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469584" cy="131474"/>
            </a:xfrm>
            <a:custGeom>
              <a:avLst/>
              <a:gdLst/>
              <a:ahLst/>
              <a:cxnLst/>
              <a:rect l="l" t="t" r="r" b="b"/>
              <a:pathLst>
                <a:path w="469584" h="131474">
                  <a:moveTo>
                    <a:pt x="65737" y="0"/>
                  </a:moveTo>
                  <a:lnTo>
                    <a:pt x="403847" y="0"/>
                  </a:lnTo>
                  <a:cubicBezTo>
                    <a:pt x="440153" y="0"/>
                    <a:pt x="469584" y="29431"/>
                    <a:pt x="469584" y="65737"/>
                  </a:cubicBezTo>
                  <a:lnTo>
                    <a:pt x="469584" y="65737"/>
                  </a:lnTo>
                  <a:cubicBezTo>
                    <a:pt x="469584" y="83172"/>
                    <a:pt x="462658" y="99892"/>
                    <a:pt x="450330" y="112220"/>
                  </a:cubicBezTo>
                  <a:cubicBezTo>
                    <a:pt x="438002" y="124548"/>
                    <a:pt x="421282" y="131474"/>
                    <a:pt x="403847" y="131474"/>
                  </a:cubicBezTo>
                  <a:lnTo>
                    <a:pt x="65737" y="131474"/>
                  </a:lnTo>
                  <a:cubicBezTo>
                    <a:pt x="48302" y="131474"/>
                    <a:pt x="31582" y="124548"/>
                    <a:pt x="19254" y="112220"/>
                  </a:cubicBezTo>
                  <a:cubicBezTo>
                    <a:pt x="6926" y="99892"/>
                    <a:pt x="0" y="83172"/>
                    <a:pt x="0" y="65737"/>
                  </a:cubicBezTo>
                  <a:lnTo>
                    <a:pt x="0" y="65737"/>
                  </a:lnTo>
                  <a:cubicBezTo>
                    <a:pt x="0" y="48302"/>
                    <a:pt x="6926" y="31582"/>
                    <a:pt x="19254" y="19254"/>
                  </a:cubicBezTo>
                  <a:cubicBezTo>
                    <a:pt x="31582" y="6926"/>
                    <a:pt x="48302" y="0"/>
                    <a:pt x="65737" y="0"/>
                  </a:cubicBezTo>
                  <a:close/>
                </a:path>
              </a:pathLst>
            </a:custGeom>
            <a:solidFill>
              <a:srgbClr val="EFAB8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469584" cy="16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Opcional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503507" y="8857881"/>
            <a:ext cx="6552985" cy="948429"/>
            <a:chOff x="0" y="0"/>
            <a:chExt cx="8737314" cy="1264572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0"/>
              <a:ext cx="427039" cy="1264572"/>
              <a:chOff x="0" y="0"/>
              <a:chExt cx="274478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7447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74478" h="812800">
                    <a:moveTo>
                      <a:pt x="0" y="0"/>
                    </a:moveTo>
                    <a:lnTo>
                      <a:pt x="274478" y="0"/>
                    </a:lnTo>
                    <a:lnTo>
                      <a:pt x="27447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3DE1">
                      <a:alpha val="31000"/>
                    </a:srgbClr>
                  </a:gs>
                  <a:gs pos="100000">
                    <a:srgbClr val="FE8F28">
                      <a:alpha val="31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19050"/>
                <a:ext cx="274478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275669" y="0"/>
              <a:ext cx="8461645" cy="1264572"/>
              <a:chOff x="0" y="0"/>
              <a:chExt cx="5438696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543869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438696" h="812800">
                    <a:moveTo>
                      <a:pt x="0" y="0"/>
                    </a:moveTo>
                    <a:lnTo>
                      <a:pt x="5438696" y="0"/>
                    </a:lnTo>
                    <a:lnTo>
                      <a:pt x="5438696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EFAB8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19050"/>
                <a:ext cx="5438696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590135" y="148689"/>
              <a:ext cx="7928926" cy="83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47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Obrigado por concluir a Seção A! </a:t>
              </a:r>
            </a:p>
            <a:p>
              <a:pPr algn="l">
                <a:lnSpc>
                  <a:spcPts val="1584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As informações acima podem ser compartilhadas com sua equipa — com sua permissão — para ajudá-los a recebê-lo(a) da melhor forma possível.</a:t>
              </a:r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96733" y="1002325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Seção A – Compartilhável com a equipa · Página 2 de 2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-539863" y="603370"/>
            <a:ext cx="9906840" cy="842066"/>
            <a:chOff x="0" y="-70875"/>
            <a:chExt cx="13209120" cy="1122755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-70875"/>
              <a:ext cx="13209120" cy="1122755"/>
              <a:chOff x="0" y="-19050"/>
              <a:chExt cx="3550388" cy="301778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193474" y="0"/>
                <a:ext cx="2708080" cy="282728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82728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3813"/>
                    </a:lnTo>
                    <a:cubicBezTo>
                      <a:pt x="3550388" y="269782"/>
                      <a:pt x="3537442" y="282728"/>
                      <a:pt x="3521473" y="282728"/>
                    </a:cubicBezTo>
                    <a:lnTo>
                      <a:pt x="28914" y="282728"/>
                    </a:lnTo>
                    <a:cubicBezTo>
                      <a:pt x="21246" y="282728"/>
                      <a:pt x="13891" y="279681"/>
                      <a:pt x="8469" y="274259"/>
                    </a:cubicBezTo>
                    <a:cubicBezTo>
                      <a:pt x="3046" y="268836"/>
                      <a:pt x="0" y="261482"/>
                      <a:pt x="0" y="253813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19050"/>
                <a:ext cx="3550388" cy="3017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910911" y="302741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SEÇÃO A - CONHECENDO VOCÊ</a:t>
              </a: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8918280" y="266941"/>
              <a:ext cx="1747075" cy="430153"/>
              <a:chOff x="0" y="0"/>
              <a:chExt cx="469584" cy="11561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469584" cy="11561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5618">
                    <a:moveTo>
                      <a:pt x="57809" y="0"/>
                    </a:moveTo>
                    <a:lnTo>
                      <a:pt x="411775" y="0"/>
                    </a:lnTo>
                    <a:cubicBezTo>
                      <a:pt x="443702" y="0"/>
                      <a:pt x="469584" y="25882"/>
                      <a:pt x="469584" y="57809"/>
                    </a:cubicBezTo>
                    <a:lnTo>
                      <a:pt x="469584" y="57809"/>
                    </a:lnTo>
                    <a:cubicBezTo>
                      <a:pt x="469584" y="73141"/>
                      <a:pt x="463494" y="87845"/>
                      <a:pt x="452652" y="98686"/>
                    </a:cubicBezTo>
                    <a:cubicBezTo>
                      <a:pt x="441811" y="109527"/>
                      <a:pt x="427107" y="115618"/>
                      <a:pt x="411775" y="115618"/>
                    </a:cubicBezTo>
                    <a:lnTo>
                      <a:pt x="57809" y="115618"/>
                    </a:lnTo>
                    <a:cubicBezTo>
                      <a:pt x="42477" y="115618"/>
                      <a:pt x="27773" y="109527"/>
                      <a:pt x="16932" y="98686"/>
                    </a:cubicBezTo>
                    <a:cubicBezTo>
                      <a:pt x="6091" y="87845"/>
                      <a:pt x="0" y="73141"/>
                      <a:pt x="0" y="57809"/>
                    </a:cubicBezTo>
                    <a:lnTo>
                      <a:pt x="0" y="57809"/>
                    </a:lnTo>
                    <a:cubicBezTo>
                      <a:pt x="0" y="42477"/>
                      <a:pt x="6091" y="27773"/>
                      <a:pt x="16932" y="16932"/>
                    </a:cubicBezTo>
                    <a:cubicBezTo>
                      <a:pt x="27773" y="6091"/>
                      <a:pt x="42477" y="0"/>
                      <a:pt x="578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19050"/>
                <a:ext cx="469584" cy="1346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Compartilhável</a:t>
                </a:r>
              </a:p>
            </p:txBody>
          </p:sp>
        </p:grpSp>
      </p:grpSp>
      <p:sp>
        <p:nvSpPr>
          <p:cNvPr id="68" name="TextBox 68"/>
          <p:cNvSpPr txBox="1"/>
          <p:nvPr/>
        </p:nvSpPr>
        <p:spPr>
          <a:xfrm>
            <a:off x="822505" y="2845210"/>
            <a:ext cx="1660345" cy="294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562"/>
              </a:lnSpc>
              <a:spcBef>
                <a:spcPct val="0"/>
              </a:spcBef>
            </a:pPr>
            <a:r>
              <a:rPr lang="en-US" sz="1400" b="1" spc="79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 </a:t>
            </a:r>
            <a:r>
              <a:rPr lang="en-US" sz="1400" b="1" spc="7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alguém</a:t>
            </a:r>
            <a:endParaRPr lang="en-US" sz="1400" b="1" spc="79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836709" y="3138028"/>
            <a:ext cx="2375015" cy="296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562"/>
              </a:lnSpc>
              <a:spcBef>
                <a:spcPct val="0"/>
              </a:spcBef>
            </a:pPr>
            <a:r>
              <a:rPr lang="en-US" sz="1400" b="1" spc="7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Tentar</a:t>
            </a:r>
            <a:r>
              <a:rPr lang="en-US" sz="1400" b="1" spc="79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00" b="1" spc="7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</a:t>
            </a:r>
            <a:r>
              <a:rPr lang="en-US" sz="1400" b="1" spc="79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00" b="1" spc="7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mim</a:t>
            </a:r>
            <a:endParaRPr lang="en-US" sz="1400" b="1" spc="79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4169933" y="2845210"/>
            <a:ext cx="2691455" cy="303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562"/>
              </a:lnSpc>
              <a:spcBef>
                <a:spcPct val="0"/>
              </a:spcBef>
            </a:pPr>
            <a:r>
              <a:rPr lang="en-US" sz="1400" b="1" spc="7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Instruções</a:t>
            </a:r>
            <a:r>
              <a:rPr lang="en-US" sz="1400" b="1" spc="79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00" b="1" spc="7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escritas</a:t>
            </a:r>
            <a:endParaRPr lang="en-US" sz="1400" b="1" spc="79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4169933" y="3176355"/>
            <a:ext cx="2607578" cy="296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562"/>
              </a:lnSpc>
              <a:spcBef>
                <a:spcPct val="0"/>
              </a:spcBef>
            </a:pPr>
            <a:r>
              <a:rPr lang="en-US" sz="1400" b="1" spc="7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Exemplos</a:t>
            </a:r>
            <a:r>
              <a:rPr lang="en-US" sz="1400" b="1" spc="79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00" b="1" spc="7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Visuais</a:t>
            </a:r>
            <a:endParaRPr lang="en-US" sz="1400" b="1" spc="79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2" name="Freeform 2">
            <a:extLst>
              <a:ext uri="{FF2B5EF4-FFF2-40B4-BE49-F238E27FC236}">
                <a16:creationId xmlns:a16="http://schemas.microsoft.com/office/drawing/2014/main" id="{E5F8016A-399F-2450-4DE8-C411C7FC069E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73" name="Freeform 3">
            <a:extLst>
              <a:ext uri="{FF2B5EF4-FFF2-40B4-BE49-F238E27FC236}">
                <a16:creationId xmlns:a16="http://schemas.microsoft.com/office/drawing/2014/main" id="{B1693308-3CD9-F43D-F4AB-6FC99AEF54B1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74" name="Group 4">
            <a:extLst>
              <a:ext uri="{FF2B5EF4-FFF2-40B4-BE49-F238E27FC236}">
                <a16:creationId xmlns:a16="http://schemas.microsoft.com/office/drawing/2014/main" id="{30A7FC45-F06B-A801-4B1C-AB6F5042D7DE}"/>
              </a:ext>
            </a:extLst>
          </p:cNvPr>
          <p:cNvGrpSpPr/>
          <p:nvPr/>
        </p:nvGrpSpPr>
        <p:grpSpPr>
          <a:xfrm>
            <a:off x="-1" y="10392479"/>
            <a:ext cx="6897157" cy="45719"/>
            <a:chOff x="0" y="0"/>
            <a:chExt cx="2709333" cy="26991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5B6415FE-ED02-68AE-28B9-739548B58A7E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6" name="TextBox 6">
              <a:extLst>
                <a:ext uri="{FF2B5EF4-FFF2-40B4-BE49-F238E27FC236}">
                  <a16:creationId xmlns:a16="http://schemas.microsoft.com/office/drawing/2014/main" id="{F45ED455-36DA-3289-CEF5-B0F70ECE17BF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7DBC-098B-6BBA-DC2F-E9C6EEE85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EAC1923A-A65E-79A3-D3E7-E4AA2698E2F8}"/>
              </a:ext>
            </a:extLst>
          </p:cNvPr>
          <p:cNvSpPr txBox="1"/>
          <p:nvPr/>
        </p:nvSpPr>
        <p:spPr>
          <a:xfrm>
            <a:off x="563473" y="2374900"/>
            <a:ext cx="64295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17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63661FA-7BF6-DCB6-4DC0-83C54AEA940B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0EB82F0-E72D-E0A3-02EF-604E8E70AB18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344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68699" y="649073"/>
            <a:ext cx="5822603" cy="28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7"/>
              </a:lnSpc>
              <a:spcBef>
                <a:spcPct val="0"/>
              </a:spcBef>
            </a:pPr>
            <a:r>
              <a:rPr lang="en-US" sz="1798" b="1" u="none" strike="noStrike" spc="-12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Exemplos de atividades inclusivas de formação de equipas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4917" y="1086786"/>
            <a:ext cx="3705820" cy="15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8"/>
              </a:lnSpc>
              <a:spcBef>
                <a:spcPct val="0"/>
              </a:spcBef>
            </a:pPr>
            <a:r>
              <a:rPr lang="en-US" sz="963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As organizações podem escolher uma ou mais das seguintes opções:</a:t>
            </a:r>
          </a:p>
        </p:txBody>
      </p:sp>
      <p:sp>
        <p:nvSpPr>
          <p:cNvPr id="10" name="Freeform 10"/>
          <p:cNvSpPr/>
          <p:nvPr/>
        </p:nvSpPr>
        <p:spPr>
          <a:xfrm>
            <a:off x="3648349" y="302621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7" y="0"/>
                </a:lnTo>
                <a:lnTo>
                  <a:pt x="409787" y="378029"/>
                </a:lnTo>
                <a:lnTo>
                  <a:pt x="0" y="378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834688" y="3480445"/>
            <a:ext cx="6037109" cy="280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5"/>
              </a:lnSpc>
              <a:spcBef>
                <a:spcPct val="0"/>
              </a:spcBef>
            </a:pPr>
            <a:r>
              <a:rPr lang="en-US" sz="1500" i="1" spc="-57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00" i="1" spc="-57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Pode</a:t>
            </a:r>
            <a:r>
              <a:rPr lang="en-US" sz="1500" i="1" spc="-57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00" i="1" spc="-57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imprimir</a:t>
            </a:r>
            <a:r>
              <a:rPr lang="en-US" sz="1500" i="1" spc="-57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e usar </a:t>
            </a:r>
            <a:r>
              <a:rPr lang="en-US" sz="1500" i="1" spc="-57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essas</a:t>
            </a:r>
            <a:r>
              <a:rPr lang="en-US" sz="1500" i="1" spc="-57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00" i="1" spc="-57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sugestões</a:t>
            </a:r>
            <a:r>
              <a:rPr lang="en-US" sz="1500" i="1" spc="-57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00" i="1" spc="-57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ou</a:t>
            </a:r>
            <a:r>
              <a:rPr lang="en-US" sz="1500" i="1" spc="-57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00" i="1" spc="-57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criar</a:t>
            </a:r>
            <a:r>
              <a:rPr lang="en-US" sz="1500" i="1" spc="-57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as </a:t>
            </a:r>
            <a:r>
              <a:rPr lang="en-US" sz="1500" i="1" spc="-57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suas</a:t>
            </a:r>
            <a:r>
              <a:rPr lang="en-US" sz="1500" i="1" spc="-57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00" i="1" spc="-57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próprias</a:t>
            </a:r>
            <a:r>
              <a:rPr lang="en-US" sz="1500" i="1" spc="-57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26121" y="1713810"/>
            <a:ext cx="6048000" cy="366859"/>
            <a:chOff x="0" y="0"/>
            <a:chExt cx="2167467" cy="1314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7467" cy="131474"/>
            </a:xfrm>
            <a:custGeom>
              <a:avLst/>
              <a:gdLst/>
              <a:ahLst/>
              <a:cxnLst/>
              <a:rect l="l" t="t" r="r" b="b"/>
              <a:pathLst>
                <a:path w="2167467" h="131474">
                  <a:moveTo>
                    <a:pt x="0" y="0"/>
                  </a:moveTo>
                  <a:lnTo>
                    <a:pt x="2167467" y="0"/>
                  </a:lnTo>
                  <a:lnTo>
                    <a:pt x="2167467" y="131474"/>
                  </a:lnTo>
                  <a:lnTo>
                    <a:pt x="0" y="131474"/>
                  </a:lnTo>
                  <a:close/>
                </a:path>
              </a:pathLst>
            </a:custGeom>
            <a:solidFill>
              <a:srgbClr val="FFDAB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167467" cy="16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Conversas em pares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6121" y="2184841"/>
            <a:ext cx="6048000" cy="641350"/>
            <a:chOff x="0" y="0"/>
            <a:chExt cx="2167467" cy="2298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7467" cy="229845"/>
            </a:xfrm>
            <a:custGeom>
              <a:avLst/>
              <a:gdLst/>
              <a:ahLst/>
              <a:cxnLst/>
              <a:rect l="l" t="t" r="r" b="b"/>
              <a:pathLst>
                <a:path w="2167467" h="229845">
                  <a:moveTo>
                    <a:pt x="0" y="0"/>
                  </a:moveTo>
                  <a:lnTo>
                    <a:pt x="2167467" y="0"/>
                  </a:lnTo>
                  <a:lnTo>
                    <a:pt x="2167467" y="229845"/>
                  </a:lnTo>
                  <a:lnTo>
                    <a:pt x="0" y="229845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167467" cy="248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Dois colegas conversam durante 5 a 10 minutos usando um estímulo simples.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33487" y="7342674"/>
            <a:ext cx="122887" cy="12288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533487" y="4246917"/>
            <a:ext cx="122887" cy="12288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533487" y="5794796"/>
            <a:ext cx="122887" cy="12288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99801" y="7108594"/>
            <a:ext cx="2168591" cy="1368567"/>
            <a:chOff x="0" y="0"/>
            <a:chExt cx="2891455" cy="1824756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Prefere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trabalhar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em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casa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ou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no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escritório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672657" y="156352"/>
              <a:ext cx="163849" cy="16384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665825" y="7108594"/>
            <a:ext cx="2168591" cy="1368567"/>
            <a:chOff x="0" y="0"/>
            <a:chExt cx="2891455" cy="1824756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Prefere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ficar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um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dia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sem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e-mails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ou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sem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reuniões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683667" y="156352"/>
              <a:ext cx="163849" cy="16384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665825" y="3976760"/>
            <a:ext cx="2168591" cy="1368567"/>
            <a:chOff x="0" y="0"/>
            <a:chExt cx="2891455" cy="1824756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Música ou silêncio enquanto trabalha?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2683667" y="116558"/>
              <a:ext cx="163849" cy="163849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50" name="Freeform 50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2665825" y="5546255"/>
            <a:ext cx="2168591" cy="1361412"/>
            <a:chOff x="0" y="0"/>
            <a:chExt cx="2891455" cy="1815215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61363"/>
              <a:ext cx="2891455" cy="1753852"/>
              <a:chOff x="0" y="0"/>
              <a:chExt cx="1048728" cy="636121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048728" cy="636121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121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121"/>
                    </a:lnTo>
                    <a:lnTo>
                      <a:pt x="0" y="63612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1048728" cy="664696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Prefere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começar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cedo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ou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terminar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tarde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2683667" y="130516"/>
              <a:ext cx="163849" cy="163849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299801" y="5546255"/>
            <a:ext cx="2168591" cy="1361412"/>
            <a:chOff x="0" y="0"/>
            <a:chExt cx="2891455" cy="1815215"/>
          </a:xfrm>
        </p:grpSpPr>
        <p:grpSp>
          <p:nvGrpSpPr>
            <p:cNvPr id="60" name="Group 60"/>
            <p:cNvGrpSpPr/>
            <p:nvPr/>
          </p:nvGrpSpPr>
          <p:grpSpPr>
            <a:xfrm>
              <a:off x="0" y="61363"/>
              <a:ext cx="2891455" cy="1753852"/>
              <a:chOff x="0" y="0"/>
              <a:chExt cx="1048728" cy="636121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048728" cy="636121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121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121"/>
                    </a:lnTo>
                    <a:lnTo>
                      <a:pt x="0" y="63612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28575"/>
                <a:ext cx="1048728" cy="664696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Cidade ou natureza?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2672657" y="130516"/>
              <a:ext cx="163849" cy="163849"/>
              <a:chOff x="0" y="0"/>
              <a:chExt cx="812800" cy="8128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299801" y="3976760"/>
            <a:ext cx="2168591" cy="1368567"/>
            <a:chOff x="0" y="0"/>
            <a:chExt cx="2891455" cy="1824756"/>
          </a:xfrm>
        </p:grpSpPr>
        <p:grpSp>
          <p:nvGrpSpPr>
            <p:cNvPr id="68" name="Group 68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Pessoa matutina ou noturna?</a:t>
                </a: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2672657" y="116558"/>
              <a:ext cx="163849" cy="163849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74" name="Freeform 74"/>
            <p:cNvSpPr/>
            <p:nvPr/>
          </p:nvSpPr>
          <p:spPr>
            <a:xfrm>
              <a:off x="10761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5031850" y="7108594"/>
            <a:ext cx="2168591" cy="1368567"/>
            <a:chOff x="0" y="0"/>
            <a:chExt cx="2891455" cy="1824756"/>
          </a:xfrm>
        </p:grpSpPr>
        <p:grpSp>
          <p:nvGrpSpPr>
            <p:cNvPr id="76" name="Group 76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 que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está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aprendendo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atualmente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sp>
          <p:nvSpPr>
            <p:cNvPr id="79" name="Freeform 79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2614037" y="156352"/>
              <a:ext cx="163849" cy="163849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5031850" y="3976760"/>
            <a:ext cx="2168591" cy="1368567"/>
            <a:chOff x="0" y="0"/>
            <a:chExt cx="2891455" cy="1824756"/>
          </a:xfrm>
        </p:grpSpPr>
        <p:grpSp>
          <p:nvGrpSpPr>
            <p:cNvPr id="84" name="Group 84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Qual é o seu hobby favorito fora do trabalho?</a:t>
                </a:r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88" name="Group 88"/>
            <p:cNvGrpSpPr/>
            <p:nvPr/>
          </p:nvGrpSpPr>
          <p:grpSpPr>
            <a:xfrm>
              <a:off x="2566393" y="198482"/>
              <a:ext cx="163849" cy="163849"/>
              <a:chOff x="0" y="0"/>
              <a:chExt cx="812800" cy="8128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91" name="Group 91"/>
          <p:cNvGrpSpPr/>
          <p:nvPr/>
        </p:nvGrpSpPr>
        <p:grpSpPr>
          <a:xfrm>
            <a:off x="5031850" y="5546255"/>
            <a:ext cx="2168591" cy="1361412"/>
            <a:chOff x="0" y="0"/>
            <a:chExt cx="2891455" cy="181521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61363"/>
              <a:ext cx="2891455" cy="1753852"/>
              <a:chOff x="0" y="0"/>
              <a:chExt cx="1048728" cy="636121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048728" cy="636121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121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121"/>
                    </a:lnTo>
                    <a:lnTo>
                      <a:pt x="0" y="63612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1048728" cy="664696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Qual é uma pequena coisa que te faz sorrir durante o dia?</a:t>
                </a:r>
              </a:p>
            </p:txBody>
          </p:sp>
        </p:grpSp>
        <p:sp>
          <p:nvSpPr>
            <p:cNvPr id="95" name="Freeform 95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2648317" y="130516"/>
              <a:ext cx="163849" cy="163849"/>
              <a:chOff x="0" y="0"/>
              <a:chExt cx="812800" cy="81280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99" name="Group 99"/>
          <p:cNvGrpSpPr/>
          <p:nvPr/>
        </p:nvGrpSpPr>
        <p:grpSpPr>
          <a:xfrm>
            <a:off x="299801" y="8678089"/>
            <a:ext cx="2168591" cy="1368567"/>
            <a:chOff x="0" y="0"/>
            <a:chExt cx="2891455" cy="1824756"/>
          </a:xfrm>
        </p:grpSpPr>
        <p:grpSp>
          <p:nvGrpSpPr>
            <p:cNvPr id="100" name="Group 100"/>
            <p:cNvGrpSpPr/>
            <p:nvPr/>
          </p:nvGrpSpPr>
          <p:grpSpPr>
            <a:xfrm>
              <a:off x="0" y="69500"/>
              <a:ext cx="2891455" cy="1982330"/>
              <a:chOff x="0" y="0"/>
              <a:chExt cx="1048728" cy="718989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1048728" cy="718989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718989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718989"/>
                    </a:lnTo>
                    <a:lnTo>
                      <a:pt x="0" y="718989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28575"/>
                <a:ext cx="1048728" cy="747564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Que tipo de ambiente de trabalho te ajuda a ter o melhor desempenho?</a:t>
                </a:r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2672657" y="156352"/>
              <a:ext cx="163849" cy="163849"/>
              <a:chOff x="0" y="0"/>
              <a:chExt cx="812800" cy="8128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106" name="Freeform 106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2665825" y="8678089"/>
            <a:ext cx="2168591" cy="1368567"/>
            <a:chOff x="0" y="0"/>
            <a:chExt cx="2891455" cy="1824756"/>
          </a:xfrm>
        </p:grpSpPr>
        <p:grpSp>
          <p:nvGrpSpPr>
            <p:cNvPr id="108" name="Group 108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 que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gosta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de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fazer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durante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seus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6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intervalos</a:t>
                </a:r>
                <a:r>
                  <a:rPr lang="en-US" sz="16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grpSp>
          <p:nvGrpSpPr>
            <p:cNvPr id="111" name="Group 111"/>
            <p:cNvGrpSpPr/>
            <p:nvPr/>
          </p:nvGrpSpPr>
          <p:grpSpPr>
            <a:xfrm>
              <a:off x="2683667" y="156352"/>
              <a:ext cx="163849" cy="163849"/>
              <a:chOff x="0" y="0"/>
              <a:chExt cx="812800" cy="81280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114" name="Freeform 114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5031850" y="8678089"/>
            <a:ext cx="2168591" cy="1368567"/>
            <a:chOff x="0" y="0"/>
            <a:chExt cx="2891455" cy="1824756"/>
          </a:xfrm>
        </p:grpSpPr>
        <p:grpSp>
          <p:nvGrpSpPr>
            <p:cNvPr id="116" name="Group 116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8" name="TextBox 118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Culinária tradicional ou experimental?</a:t>
                </a:r>
              </a:p>
            </p:txBody>
          </p:sp>
        </p:grpSp>
        <p:sp>
          <p:nvSpPr>
            <p:cNvPr id="119" name="Freeform 119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120" name="Group 120"/>
            <p:cNvGrpSpPr/>
            <p:nvPr/>
          </p:nvGrpSpPr>
          <p:grpSpPr>
            <a:xfrm>
              <a:off x="2578925" y="133622"/>
              <a:ext cx="163849" cy="163849"/>
              <a:chOff x="0" y="0"/>
              <a:chExt cx="812800" cy="812800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123" name="Group 3">
            <a:extLst>
              <a:ext uri="{FF2B5EF4-FFF2-40B4-BE49-F238E27FC236}">
                <a16:creationId xmlns:a16="http://schemas.microsoft.com/office/drawing/2014/main" id="{999F714F-354A-EC07-D388-8B7B3D794906}"/>
              </a:ext>
            </a:extLst>
          </p:cNvPr>
          <p:cNvGrpSpPr/>
          <p:nvPr/>
        </p:nvGrpSpPr>
        <p:grpSpPr>
          <a:xfrm>
            <a:off x="-1" y="10376871"/>
            <a:ext cx="6897157" cy="61328"/>
            <a:chOff x="0" y="0"/>
            <a:chExt cx="2709333" cy="26991"/>
          </a:xfrm>
        </p:grpSpPr>
        <p:sp>
          <p:nvSpPr>
            <p:cNvPr id="124" name="Freeform 4">
              <a:extLst>
                <a:ext uri="{FF2B5EF4-FFF2-40B4-BE49-F238E27FC236}">
                  <a16:creationId xmlns:a16="http://schemas.microsoft.com/office/drawing/2014/main" id="{780CB745-F517-ECE0-38B9-7090CDBAB1B2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125" name="TextBox 5">
              <a:extLst>
                <a:ext uri="{FF2B5EF4-FFF2-40B4-BE49-F238E27FC236}">
                  <a16:creationId xmlns:a16="http://schemas.microsoft.com/office/drawing/2014/main" id="{C332FB9E-C0DD-D0BB-E924-8CDE2365922F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126" name="Freeform 6">
            <a:extLst>
              <a:ext uri="{FF2B5EF4-FFF2-40B4-BE49-F238E27FC236}">
                <a16:creationId xmlns:a16="http://schemas.microsoft.com/office/drawing/2014/main" id="{6DF9FAEC-E1AB-53A3-A2F2-77FBD1688AEE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27" name="Freeform 7">
            <a:extLst>
              <a:ext uri="{FF2B5EF4-FFF2-40B4-BE49-F238E27FC236}">
                <a16:creationId xmlns:a16="http://schemas.microsoft.com/office/drawing/2014/main" id="{1F7D200B-C72F-95EB-FBD8-32E5276B1C46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16D10-F0AF-A9CC-61E8-96BD805C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E8E2ECB0-76FF-5143-9F43-44BF21A34D93}"/>
              </a:ext>
            </a:extLst>
          </p:cNvPr>
          <p:cNvSpPr txBox="1"/>
          <p:nvPr/>
        </p:nvSpPr>
        <p:spPr>
          <a:xfrm>
            <a:off x="677773" y="2374900"/>
            <a:ext cx="62009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</a:t>
            </a:r>
            <a:r>
              <a:rPr lang="en-CY" sz="7500" b="1" dirty="0">
                <a:solidFill>
                  <a:srgbClr val="F4A64E"/>
                </a:solidFill>
                <a:latin typeface="Open Sans Bold"/>
                <a:ea typeface="Open Sans Bold"/>
                <a:cs typeface="Open Sans Bold"/>
              </a:rPr>
              <a:t>9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3DF6A5A-5012-9B87-24A6-A7A0E624FA12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A928375-B427-032E-340F-5F4CA283AE75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839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00287" y="807159"/>
            <a:ext cx="6759425" cy="974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00"/>
              </a:lnSpc>
              <a:spcBef>
                <a:spcPct val="0"/>
              </a:spcBef>
            </a:pPr>
            <a:r>
              <a:rPr lang="en-US" sz="2000" b="1" u="none" strike="noStrike" spc="-14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Compartilhe este modelo por e-mail, mural de recados, Teams/Slack ou durante uma reunião de equipa. Preencha-o e encaminhe-o!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11086" y="258520"/>
            <a:ext cx="1314593" cy="67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8"/>
              </a:lnSpc>
            </a:pPr>
            <a:r>
              <a:rPr lang="en-US" sz="5158" b="1" spc="-36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732" y="2281578"/>
            <a:ext cx="464983" cy="22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2"/>
              </a:lnSpc>
            </a:pPr>
            <a:r>
              <a:rPr lang="en-US" sz="1672" b="1" spc="-1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81370" y="2661853"/>
            <a:ext cx="6997259" cy="4485038"/>
            <a:chOff x="0" y="0"/>
            <a:chExt cx="2453028" cy="15723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3028" cy="1572319"/>
            </a:xfrm>
            <a:custGeom>
              <a:avLst/>
              <a:gdLst/>
              <a:ahLst/>
              <a:cxnLst/>
              <a:rect l="l" t="t" r="r" b="b"/>
              <a:pathLst>
                <a:path w="2453028" h="1572319">
                  <a:moveTo>
                    <a:pt x="40938" y="0"/>
                  </a:moveTo>
                  <a:lnTo>
                    <a:pt x="2412090" y="0"/>
                  </a:lnTo>
                  <a:cubicBezTo>
                    <a:pt x="2434699" y="0"/>
                    <a:pt x="2453028" y="18328"/>
                    <a:pt x="2453028" y="40938"/>
                  </a:cubicBezTo>
                  <a:lnTo>
                    <a:pt x="2453028" y="1531381"/>
                  </a:lnTo>
                  <a:cubicBezTo>
                    <a:pt x="2453028" y="1553990"/>
                    <a:pt x="2434699" y="1572319"/>
                    <a:pt x="2412090" y="1572319"/>
                  </a:cubicBezTo>
                  <a:lnTo>
                    <a:pt x="40938" y="1572319"/>
                  </a:lnTo>
                  <a:cubicBezTo>
                    <a:pt x="18328" y="1572319"/>
                    <a:pt x="0" y="1553990"/>
                    <a:pt x="0" y="1531381"/>
                  </a:cubicBezTo>
                  <a:lnTo>
                    <a:pt x="0" y="40938"/>
                  </a:lnTo>
                  <a:cubicBezTo>
                    <a:pt x="0" y="18328"/>
                    <a:pt x="18328" y="0"/>
                    <a:pt x="40938" y="0"/>
                  </a:cubicBezTo>
                  <a:close/>
                </a:path>
              </a:pathLst>
            </a:custGeom>
            <a:solidFill>
              <a:srgbClr val="FFFEFE"/>
            </a:solidFill>
            <a:ln w="38100" cap="rnd">
              <a:solidFill>
                <a:srgbClr val="4CA6A3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53028" cy="1600894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81370" y="2048583"/>
            <a:ext cx="6997259" cy="866809"/>
            <a:chOff x="0" y="0"/>
            <a:chExt cx="2453028" cy="3038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3028" cy="303877"/>
            </a:xfrm>
            <a:custGeom>
              <a:avLst/>
              <a:gdLst/>
              <a:ahLst/>
              <a:cxnLst/>
              <a:rect l="l" t="t" r="r" b="b"/>
              <a:pathLst>
                <a:path w="2453028" h="303877">
                  <a:moveTo>
                    <a:pt x="40938" y="0"/>
                  </a:moveTo>
                  <a:lnTo>
                    <a:pt x="2412090" y="0"/>
                  </a:lnTo>
                  <a:cubicBezTo>
                    <a:pt x="2434699" y="0"/>
                    <a:pt x="2453028" y="18328"/>
                    <a:pt x="2453028" y="40938"/>
                  </a:cubicBezTo>
                  <a:lnTo>
                    <a:pt x="2453028" y="262939"/>
                  </a:lnTo>
                  <a:cubicBezTo>
                    <a:pt x="2453028" y="285549"/>
                    <a:pt x="2434699" y="303877"/>
                    <a:pt x="2412090" y="303877"/>
                  </a:cubicBezTo>
                  <a:lnTo>
                    <a:pt x="40938" y="303877"/>
                  </a:lnTo>
                  <a:cubicBezTo>
                    <a:pt x="18328" y="303877"/>
                    <a:pt x="0" y="285549"/>
                    <a:pt x="0" y="262939"/>
                  </a:cubicBezTo>
                  <a:lnTo>
                    <a:pt x="0" y="40938"/>
                  </a:lnTo>
                  <a:cubicBezTo>
                    <a:pt x="0" y="18328"/>
                    <a:pt x="18328" y="0"/>
                    <a:pt x="40938" y="0"/>
                  </a:cubicBezTo>
                  <a:close/>
                </a:path>
              </a:pathLst>
            </a:custGeom>
            <a:solidFill>
              <a:srgbClr val="B6DEDE"/>
            </a:solidFill>
            <a:ln w="38100" cap="rnd">
              <a:solidFill>
                <a:srgbClr val="4CA6A3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53028" cy="332452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45911" y="2314559"/>
            <a:ext cx="6147973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</a:pPr>
            <a:r>
              <a:rPr lang="en-US" sz="18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Anúncio de interesse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97051" y="3072480"/>
            <a:ext cx="6760241" cy="771506"/>
            <a:chOff x="0" y="0"/>
            <a:chExt cx="2369936" cy="270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69936" cy="270467"/>
            </a:xfrm>
            <a:custGeom>
              <a:avLst/>
              <a:gdLst/>
              <a:ahLst/>
              <a:cxnLst/>
              <a:rect l="l" t="t" r="r" b="b"/>
              <a:pathLst>
                <a:path w="2369936" h="270467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28094"/>
                  </a:lnTo>
                  <a:cubicBezTo>
                    <a:pt x="2369936" y="251496"/>
                    <a:pt x="2350965" y="270467"/>
                    <a:pt x="2327564" y="270467"/>
                  </a:cubicBezTo>
                  <a:lnTo>
                    <a:pt x="42373" y="270467"/>
                  </a:lnTo>
                  <a:cubicBezTo>
                    <a:pt x="18971" y="270467"/>
                    <a:pt x="0" y="251496"/>
                    <a:pt x="0" y="228094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369936" cy="299042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Eu gostaria de: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7051" y="4048511"/>
            <a:ext cx="6760241" cy="771506"/>
            <a:chOff x="0" y="0"/>
            <a:chExt cx="2369936" cy="270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69936" cy="270467"/>
            </a:xfrm>
            <a:custGeom>
              <a:avLst/>
              <a:gdLst/>
              <a:ahLst/>
              <a:cxnLst/>
              <a:rect l="l" t="t" r="r" b="b"/>
              <a:pathLst>
                <a:path w="2369936" h="270467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28094"/>
                  </a:lnTo>
                  <a:cubicBezTo>
                    <a:pt x="2369936" y="251496"/>
                    <a:pt x="2350965" y="270467"/>
                    <a:pt x="2327564" y="270467"/>
                  </a:cubicBezTo>
                  <a:lnTo>
                    <a:pt x="42373" y="270467"/>
                  </a:lnTo>
                  <a:cubicBezTo>
                    <a:pt x="18971" y="270467"/>
                    <a:pt x="0" y="251496"/>
                    <a:pt x="0" y="228094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2369936" cy="299042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Procuro colegas que: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97051" y="5024542"/>
            <a:ext cx="6760241" cy="782105"/>
            <a:chOff x="0" y="0"/>
            <a:chExt cx="2369936" cy="2741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69936" cy="274182"/>
            </a:xfrm>
            <a:custGeom>
              <a:avLst/>
              <a:gdLst/>
              <a:ahLst/>
              <a:cxnLst/>
              <a:rect l="l" t="t" r="r" b="b"/>
              <a:pathLst>
                <a:path w="2369936" h="274182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31810"/>
                  </a:lnTo>
                  <a:cubicBezTo>
                    <a:pt x="2369936" y="255212"/>
                    <a:pt x="2350965" y="274182"/>
                    <a:pt x="2327564" y="274182"/>
                  </a:cubicBezTo>
                  <a:lnTo>
                    <a:pt x="42373" y="274182"/>
                  </a:lnTo>
                  <a:cubicBezTo>
                    <a:pt x="18971" y="274182"/>
                    <a:pt x="0" y="255212"/>
                    <a:pt x="0" y="231810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369936" cy="302757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Sugestão de horário e local (opcional):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7051" y="6011172"/>
            <a:ext cx="6760241" cy="782352"/>
            <a:chOff x="0" y="0"/>
            <a:chExt cx="2369936" cy="2742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69936" cy="274269"/>
            </a:xfrm>
            <a:custGeom>
              <a:avLst/>
              <a:gdLst/>
              <a:ahLst/>
              <a:cxnLst/>
              <a:rect l="l" t="t" r="r" b="b"/>
              <a:pathLst>
                <a:path w="2369936" h="274269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31896"/>
                  </a:lnTo>
                  <a:cubicBezTo>
                    <a:pt x="2369936" y="255298"/>
                    <a:pt x="2350965" y="274269"/>
                    <a:pt x="2327564" y="274269"/>
                  </a:cubicBezTo>
                  <a:lnTo>
                    <a:pt x="42373" y="274269"/>
                  </a:lnTo>
                  <a:cubicBezTo>
                    <a:pt x="18971" y="274269"/>
                    <a:pt x="0" y="255298"/>
                    <a:pt x="0" y="231896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2369936" cy="302844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Caso tenha interesse, entre em contato:</a:t>
              </a:r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1F0191B6-EEB1-FBDB-0F1F-193E01AE03F9}"/>
              </a:ext>
            </a:extLst>
          </p:cNvPr>
          <p:cNvGrpSpPr/>
          <p:nvPr/>
        </p:nvGrpSpPr>
        <p:grpSpPr>
          <a:xfrm>
            <a:off x="-1" y="10376871"/>
            <a:ext cx="6897157" cy="61328"/>
            <a:chOff x="0" y="0"/>
            <a:chExt cx="2709333" cy="26991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D90143E2-60C3-2B0A-BD0C-D5EC6CA336E4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DEA44034-2081-7FEF-FE01-2DB245DAECE6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32" name="Freeform 6">
            <a:extLst>
              <a:ext uri="{FF2B5EF4-FFF2-40B4-BE49-F238E27FC236}">
                <a16:creationId xmlns:a16="http://schemas.microsoft.com/office/drawing/2014/main" id="{817FF985-3821-B1D4-E39F-74FEE7EEE4FF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FD559F83-0556-08D2-04BA-305C4A2E2868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00287" y="578200"/>
            <a:ext cx="6759425" cy="327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000" b="1" spc="-14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Modelos para impressão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3191" y="1065000"/>
            <a:ext cx="6273618" cy="4539086"/>
            <a:chOff x="0" y="0"/>
            <a:chExt cx="8364824" cy="6052115"/>
          </a:xfrm>
        </p:grpSpPr>
        <p:sp>
          <p:nvSpPr>
            <p:cNvPr id="9" name="TextBox 9"/>
            <p:cNvSpPr txBox="1"/>
            <p:nvPr/>
          </p:nvSpPr>
          <p:spPr>
            <a:xfrm>
              <a:off x="0" y="756577"/>
              <a:ext cx="551974" cy="27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89"/>
                </a:lnSpc>
              </a:pPr>
              <a:r>
                <a:rPr lang="en-US" sz="1489" b="1" spc="-10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8497" y="728002"/>
              <a:ext cx="8306327" cy="5324112"/>
              <a:chOff x="0" y="0"/>
              <a:chExt cx="2453028" cy="15723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3028" cy="1572319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1572319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1530122"/>
                    </a:lnTo>
                    <a:cubicBezTo>
                      <a:pt x="2453028" y="1553427"/>
                      <a:pt x="2434135" y="1572319"/>
                      <a:pt x="2410831" y="1572319"/>
                    </a:cubicBezTo>
                    <a:lnTo>
                      <a:pt x="42197" y="1572319"/>
                    </a:lnTo>
                    <a:cubicBezTo>
                      <a:pt x="18892" y="1572319"/>
                      <a:pt x="0" y="1553427"/>
                      <a:pt x="0" y="1530122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3028" cy="160089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8497" y="0"/>
              <a:ext cx="8306327" cy="1028974"/>
              <a:chOff x="0" y="0"/>
              <a:chExt cx="2453028" cy="30387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53028" cy="303877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303877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261680"/>
                    </a:lnTo>
                    <a:cubicBezTo>
                      <a:pt x="2453028" y="284985"/>
                      <a:pt x="2434135" y="303877"/>
                      <a:pt x="2410831" y="303877"/>
                    </a:cubicBezTo>
                    <a:lnTo>
                      <a:pt x="42197" y="303877"/>
                    </a:lnTo>
                    <a:cubicBezTo>
                      <a:pt x="18892" y="303877"/>
                      <a:pt x="0" y="284985"/>
                      <a:pt x="0" y="261680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B6DED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53028" cy="33245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9944" y="321081"/>
              <a:ext cx="7298154" cy="35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271"/>
                </a:lnSpc>
              </a:pPr>
              <a:r>
                <a:rPr lang="en-US" sz="1622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Comunicado de Interesse - __________________________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95819" y="1215450"/>
              <a:ext cx="8024968" cy="915842"/>
              <a:chOff x="0" y="0"/>
              <a:chExt cx="2369936" cy="27046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Eu gostaria de: _____________________________________________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95819" y="2374080"/>
              <a:ext cx="8024968" cy="915842"/>
              <a:chOff x="0" y="0"/>
              <a:chExt cx="2369936" cy="27046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Procuro colegas que: _______________________________________</a:t>
                </a:r>
              </a:p>
              <a:p>
                <a:pPr marL="0" lvl="0" indent="0" algn="l">
                  <a:lnSpc>
                    <a:spcPts val="1959"/>
                  </a:lnSpc>
                </a:pPr>
                <a:r>
                  <a:rPr lang="en-US" sz="1399" i="1">
                    <a:solidFill>
                      <a:srgbClr val="464646"/>
                    </a:solidFill>
                    <a:latin typeface="Public Sans Italics"/>
                    <a:ea typeface="Public Sans Italics"/>
                    <a:cs typeface="Public Sans Italics"/>
                    <a:sym typeface="Public Sans Italics"/>
                  </a:rPr>
                  <a:t>  __________________________________________________________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95819" y="3532709"/>
              <a:ext cx="8024968" cy="928424"/>
              <a:chOff x="0" y="0"/>
              <a:chExt cx="2369936" cy="27418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369936" cy="274182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182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06"/>
                    </a:lnTo>
                    <a:cubicBezTo>
                      <a:pt x="2369936" y="254628"/>
                      <a:pt x="2350382" y="274182"/>
                      <a:pt x="2326260" y="274182"/>
                    </a:cubicBezTo>
                    <a:lnTo>
                      <a:pt x="43676" y="274182"/>
                    </a:lnTo>
                    <a:cubicBezTo>
                      <a:pt x="19555" y="274182"/>
                      <a:pt x="0" y="254628"/>
                      <a:pt x="0" y="230506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2369936" cy="302757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Sugestão de horário e local (opcional): __________________________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95819" y="4703921"/>
              <a:ext cx="8024968" cy="928717"/>
              <a:chOff x="0" y="0"/>
              <a:chExt cx="2369936" cy="27426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369936" cy="274269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269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93"/>
                    </a:lnTo>
                    <a:cubicBezTo>
                      <a:pt x="2369936" y="254715"/>
                      <a:pt x="2350382" y="274269"/>
                      <a:pt x="2326260" y="274269"/>
                    </a:cubicBezTo>
                    <a:lnTo>
                      <a:pt x="43676" y="274269"/>
                    </a:lnTo>
                    <a:cubicBezTo>
                      <a:pt x="19555" y="274269"/>
                      <a:pt x="0" y="254715"/>
                      <a:pt x="0" y="230593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2369936" cy="30284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Caso tenha interesse, entre em contato com: _____________________</a:t>
                </a: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43191" y="5688622"/>
            <a:ext cx="6273618" cy="4539086"/>
            <a:chOff x="0" y="0"/>
            <a:chExt cx="8364824" cy="6052115"/>
          </a:xfrm>
        </p:grpSpPr>
        <p:sp>
          <p:nvSpPr>
            <p:cNvPr id="30" name="TextBox 30"/>
            <p:cNvSpPr txBox="1"/>
            <p:nvPr/>
          </p:nvSpPr>
          <p:spPr>
            <a:xfrm>
              <a:off x="0" y="756577"/>
              <a:ext cx="551974" cy="27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89"/>
                </a:lnSpc>
              </a:pPr>
              <a:r>
                <a:rPr lang="en-US" sz="1489" b="1" spc="-10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58497" y="728002"/>
              <a:ext cx="8306327" cy="5324112"/>
              <a:chOff x="0" y="0"/>
              <a:chExt cx="2453028" cy="157231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53028" cy="1572319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1572319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1530122"/>
                    </a:lnTo>
                    <a:cubicBezTo>
                      <a:pt x="2453028" y="1553427"/>
                      <a:pt x="2434135" y="1572319"/>
                      <a:pt x="2410831" y="1572319"/>
                    </a:cubicBezTo>
                    <a:lnTo>
                      <a:pt x="42197" y="1572319"/>
                    </a:lnTo>
                    <a:cubicBezTo>
                      <a:pt x="18892" y="1572319"/>
                      <a:pt x="0" y="1553427"/>
                      <a:pt x="0" y="1530122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53028" cy="160089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8497" y="0"/>
              <a:ext cx="8306327" cy="1028974"/>
              <a:chOff x="0" y="0"/>
              <a:chExt cx="2453028" cy="30387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53028" cy="303877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303877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261680"/>
                    </a:lnTo>
                    <a:cubicBezTo>
                      <a:pt x="2453028" y="284985"/>
                      <a:pt x="2434135" y="303877"/>
                      <a:pt x="2410831" y="303877"/>
                    </a:cubicBezTo>
                    <a:lnTo>
                      <a:pt x="42197" y="303877"/>
                    </a:lnTo>
                    <a:cubicBezTo>
                      <a:pt x="18892" y="303877"/>
                      <a:pt x="0" y="284985"/>
                      <a:pt x="0" y="261680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B6DED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53028" cy="33245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609944" y="321081"/>
              <a:ext cx="7298154" cy="35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271"/>
                </a:lnSpc>
              </a:pPr>
              <a:r>
                <a:rPr lang="en-US" sz="1622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Comunicado de Interesse - ____________________________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95819" y="1215450"/>
              <a:ext cx="8024968" cy="915842"/>
              <a:chOff x="0" y="0"/>
              <a:chExt cx="2369936" cy="27046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Eu gostaria de: _____________________________________________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95819" y="2374080"/>
              <a:ext cx="8024968" cy="915842"/>
              <a:chOff x="0" y="0"/>
              <a:chExt cx="2369936" cy="27046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Procuro colegas que: ________________________________________</a:t>
                </a:r>
              </a:p>
              <a:p>
                <a:pPr marL="0" lvl="0" indent="0" algn="l">
                  <a:lnSpc>
                    <a:spcPts val="1959"/>
                  </a:lnSpc>
                </a:pPr>
                <a:r>
                  <a:rPr lang="en-US" sz="1399" i="1">
                    <a:solidFill>
                      <a:srgbClr val="464646"/>
                    </a:solidFill>
                    <a:latin typeface="Public Sans Italics"/>
                    <a:ea typeface="Public Sans Italics"/>
                    <a:cs typeface="Public Sans Italics"/>
                    <a:sym typeface="Public Sans Italics"/>
                  </a:rPr>
                  <a:t>   __________________________________________________________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95819" y="3532709"/>
              <a:ext cx="8024968" cy="928424"/>
              <a:chOff x="0" y="0"/>
              <a:chExt cx="2369936" cy="27418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369936" cy="274182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182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06"/>
                    </a:lnTo>
                    <a:cubicBezTo>
                      <a:pt x="2369936" y="254628"/>
                      <a:pt x="2350382" y="274182"/>
                      <a:pt x="2326260" y="274182"/>
                    </a:cubicBezTo>
                    <a:lnTo>
                      <a:pt x="43676" y="274182"/>
                    </a:lnTo>
                    <a:cubicBezTo>
                      <a:pt x="19555" y="274182"/>
                      <a:pt x="0" y="254628"/>
                      <a:pt x="0" y="230506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369936" cy="302757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Sugestão de horário e local (opcional): __________________________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95819" y="4703921"/>
              <a:ext cx="8024968" cy="928717"/>
              <a:chOff x="0" y="0"/>
              <a:chExt cx="2369936" cy="274269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369936" cy="274269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269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93"/>
                    </a:lnTo>
                    <a:cubicBezTo>
                      <a:pt x="2369936" y="254715"/>
                      <a:pt x="2350382" y="274269"/>
                      <a:pt x="2326260" y="274269"/>
                    </a:cubicBezTo>
                    <a:lnTo>
                      <a:pt x="43676" y="274269"/>
                    </a:lnTo>
                    <a:cubicBezTo>
                      <a:pt x="19555" y="274269"/>
                      <a:pt x="0" y="254715"/>
                      <a:pt x="0" y="230593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369936" cy="30284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Caso tenha interesse, entre em contato com: _____________________</a:t>
                </a:r>
              </a:p>
            </p:txBody>
          </p:sp>
        </p:grpSp>
      </p:grpSp>
      <p:sp>
        <p:nvSpPr>
          <p:cNvPr id="50" name="Freeform 50"/>
          <p:cNvSpPr/>
          <p:nvPr/>
        </p:nvSpPr>
        <p:spPr>
          <a:xfrm>
            <a:off x="6728263" y="191877"/>
            <a:ext cx="611515" cy="564123"/>
          </a:xfrm>
          <a:custGeom>
            <a:avLst/>
            <a:gdLst/>
            <a:ahLst/>
            <a:cxnLst/>
            <a:rect l="l" t="t" r="r" b="b"/>
            <a:pathLst>
              <a:path w="611515" h="564123">
                <a:moveTo>
                  <a:pt x="0" y="0"/>
                </a:moveTo>
                <a:lnTo>
                  <a:pt x="611515" y="0"/>
                </a:lnTo>
                <a:lnTo>
                  <a:pt x="611515" y="564123"/>
                </a:lnTo>
                <a:lnTo>
                  <a:pt x="0" y="564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1" name="Freeform 51"/>
          <p:cNvSpPr/>
          <p:nvPr/>
        </p:nvSpPr>
        <p:spPr>
          <a:xfrm rot="5400000">
            <a:off x="-83539" y="1609866"/>
            <a:ext cx="1482629" cy="196448"/>
          </a:xfrm>
          <a:custGeom>
            <a:avLst/>
            <a:gdLst/>
            <a:ahLst/>
            <a:cxnLst/>
            <a:rect l="l" t="t" r="r" b="b"/>
            <a:pathLst>
              <a:path w="1482629" h="196448">
                <a:moveTo>
                  <a:pt x="0" y="0"/>
                </a:moveTo>
                <a:lnTo>
                  <a:pt x="1482629" y="0"/>
                </a:lnTo>
                <a:lnTo>
                  <a:pt x="1482629" y="196449"/>
                </a:lnTo>
                <a:lnTo>
                  <a:pt x="0" y="196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2" name="Freeform 52"/>
          <p:cNvSpPr/>
          <p:nvPr/>
        </p:nvSpPr>
        <p:spPr>
          <a:xfrm rot="5400000">
            <a:off x="-98123" y="6304327"/>
            <a:ext cx="1482629" cy="196448"/>
          </a:xfrm>
          <a:custGeom>
            <a:avLst/>
            <a:gdLst/>
            <a:ahLst/>
            <a:cxnLst/>
            <a:rect l="l" t="t" r="r" b="b"/>
            <a:pathLst>
              <a:path w="1482629" h="196448">
                <a:moveTo>
                  <a:pt x="0" y="0"/>
                </a:moveTo>
                <a:lnTo>
                  <a:pt x="1482628" y="0"/>
                </a:lnTo>
                <a:lnTo>
                  <a:pt x="1482628" y="196448"/>
                </a:lnTo>
                <a:lnTo>
                  <a:pt x="0" y="196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3" name="Group 3">
            <a:extLst>
              <a:ext uri="{FF2B5EF4-FFF2-40B4-BE49-F238E27FC236}">
                <a16:creationId xmlns:a16="http://schemas.microsoft.com/office/drawing/2014/main" id="{C18A9C77-C9DD-3EED-53BD-42B7459EAD73}"/>
              </a:ext>
            </a:extLst>
          </p:cNvPr>
          <p:cNvGrpSpPr/>
          <p:nvPr/>
        </p:nvGrpSpPr>
        <p:grpSpPr>
          <a:xfrm>
            <a:off x="-1" y="10376871"/>
            <a:ext cx="6897157" cy="61328"/>
            <a:chOff x="0" y="0"/>
            <a:chExt cx="2709333" cy="26991"/>
          </a:xfrm>
        </p:grpSpPr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20452166-CFF7-9177-E4FE-0D95FAA5EA8D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5" name="TextBox 5">
              <a:extLst>
                <a:ext uri="{FF2B5EF4-FFF2-40B4-BE49-F238E27FC236}">
                  <a16:creationId xmlns:a16="http://schemas.microsoft.com/office/drawing/2014/main" id="{709D847D-5C93-82BD-D4A2-B3E50699A6A1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56" name="Freeform 6">
            <a:extLst>
              <a:ext uri="{FF2B5EF4-FFF2-40B4-BE49-F238E27FC236}">
                <a16:creationId xmlns:a16="http://schemas.microsoft.com/office/drawing/2014/main" id="{2FA432DE-1F2E-7273-56B0-1A9CC2BA39F9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43E7C8F9-E6C6-91AC-F9AE-C30E1B4E713A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5F696-3DE6-D424-0646-0FDBFD621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70DC2EE5-6A69-8B9D-202C-76EC1A952CA2}"/>
              </a:ext>
            </a:extLst>
          </p:cNvPr>
          <p:cNvSpPr txBox="1"/>
          <p:nvPr/>
        </p:nvSpPr>
        <p:spPr>
          <a:xfrm>
            <a:off x="563473" y="2374900"/>
            <a:ext cx="64295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20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40DE465-9CB1-5B38-2807-C32E776E2045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6B11F59-9813-9401-CB09-71BAE4126713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974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82276" y="635904"/>
            <a:ext cx="6745879" cy="362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09"/>
              </a:lnSpc>
              <a:spcBef>
                <a:spcPct val="0"/>
              </a:spcBef>
            </a:pPr>
            <a:r>
              <a:rPr lang="en-US" sz="2238" b="1" spc="-15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Combinação aleatória de café – Cartões de sugestões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1927" y="1050786"/>
            <a:ext cx="6116145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Compartilhe essas informações com seus colegas antes ou durante o café. </a:t>
            </a:r>
          </a:p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Todas as sugestões são opcionais - use quantas quiser.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1713" y="1618281"/>
            <a:ext cx="7356574" cy="7223773"/>
            <a:chOff x="0" y="0"/>
            <a:chExt cx="9808765" cy="9631697"/>
          </a:xfrm>
        </p:grpSpPr>
        <p:sp>
          <p:nvSpPr>
            <p:cNvPr id="11" name="Freeform 11"/>
            <p:cNvSpPr/>
            <p:nvPr/>
          </p:nvSpPr>
          <p:spPr>
            <a:xfrm>
              <a:off x="4728848" y="0"/>
              <a:ext cx="546382" cy="504038"/>
            </a:xfrm>
            <a:custGeom>
              <a:avLst/>
              <a:gdLst/>
              <a:ahLst/>
              <a:cxnLst/>
              <a:rect l="l" t="t" r="r" b="b"/>
              <a:pathLst>
                <a:path w="546382" h="504038">
                  <a:moveTo>
                    <a:pt x="0" y="0"/>
                  </a:moveTo>
                  <a:lnTo>
                    <a:pt x="546383" y="0"/>
                  </a:lnTo>
                  <a:lnTo>
                    <a:pt x="546383" y="504038"/>
                  </a:lnTo>
                  <a:lnTo>
                    <a:pt x="0" y="504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77300" y="621513"/>
              <a:ext cx="8049478" cy="37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55"/>
                </a:lnSpc>
                <a:spcBef>
                  <a:spcPct val="0"/>
                </a:spcBef>
              </a:pPr>
              <a:r>
                <a:rPr lang="en-US" sz="1500" i="1" spc="-57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Pode</a:t>
              </a:r>
              <a:r>
                <a:rPr lang="en-US" sz="1500" i="1" spc="-57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500" i="1" spc="-57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imprimir</a:t>
              </a:r>
              <a:r>
                <a:rPr lang="en-US" sz="1500" i="1" spc="-57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e usar </a:t>
              </a:r>
              <a:r>
                <a:rPr lang="en-US" sz="1500" i="1" spc="-57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essas</a:t>
              </a:r>
              <a:r>
                <a:rPr lang="en-US" sz="1500" i="1" spc="-57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500" i="1" spc="-57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sugestões</a:t>
              </a:r>
              <a:r>
                <a:rPr lang="en-US" sz="1500" i="1" spc="-57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500" i="1" spc="-57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ou</a:t>
              </a:r>
              <a:r>
                <a:rPr lang="en-US" sz="1500" i="1" spc="-57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500" i="1" spc="-57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criar</a:t>
              </a:r>
              <a:r>
                <a:rPr lang="en-US" sz="1500" i="1" spc="-57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as </a:t>
              </a:r>
              <a:r>
                <a:rPr lang="en-US" sz="1500" i="1" spc="-57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suas</a:t>
              </a:r>
              <a:r>
                <a:rPr lang="en-US" sz="1500" i="1" spc="-57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500" i="1" spc="-57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próprias</a:t>
              </a:r>
              <a:r>
                <a:rPr lang="en-US" sz="1500" i="1" spc="-57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!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9644916" y="2755165"/>
              <a:ext cx="163849" cy="163849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9644916" y="1500367"/>
              <a:ext cx="163849" cy="163849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9644916" y="2127766"/>
              <a:ext cx="163849" cy="163849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214972" y="1564108"/>
              <a:ext cx="2880949" cy="1197295"/>
              <a:chOff x="0" y="0"/>
              <a:chExt cx="1139320" cy="47349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139320" cy="473490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0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0"/>
                    </a:lnTo>
                    <a:lnTo>
                      <a:pt x="0" y="47349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1139320" cy="502065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 que te ajuda a se sentir confortável em uma equipa?</a:t>
                </a:r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3220169" y="150036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1564108"/>
              <a:ext cx="2880949" cy="1197296"/>
              <a:chOff x="0" y="0"/>
              <a:chExt cx="1139320" cy="47349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39320" cy="47349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1"/>
                    </a:lnTo>
                    <a:lnTo>
                      <a:pt x="0" y="47349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1139320" cy="50206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Do que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gosta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de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fazer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fora do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trabalho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9869" y="150036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6429944" y="1564108"/>
              <a:ext cx="2880949" cy="1197296"/>
              <a:chOff x="0" y="0"/>
              <a:chExt cx="1139320" cy="47349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39320" cy="47349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1"/>
                    </a:lnTo>
                    <a:lnTo>
                      <a:pt x="0" y="47349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1139320" cy="50206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Qual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é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uma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coisa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que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você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gosta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no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seu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trabalho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6435141" y="150036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3214972" y="3270188"/>
              <a:ext cx="2880949" cy="1178788"/>
              <a:chOff x="0" y="0"/>
              <a:chExt cx="1139320" cy="466171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1139320" cy="49474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Pessoa matutina ou noturna?</a:t>
                </a:r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3220169" y="3206446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0" y="3273612"/>
              <a:ext cx="2880949" cy="1182212"/>
              <a:chOff x="0" y="0"/>
              <a:chExt cx="1139320" cy="46752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Café ou chá?</a:t>
                </a: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9869" y="3209870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4"/>
                  </a:lnTo>
                  <a:lnTo>
                    <a:pt x="0" y="1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6429944" y="3283084"/>
              <a:ext cx="2880949" cy="1191684"/>
              <a:chOff x="0" y="0"/>
              <a:chExt cx="1139320" cy="47127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139320" cy="471272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1272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1272"/>
                    </a:lnTo>
                    <a:lnTo>
                      <a:pt x="0" y="471272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1139320" cy="499847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Cidade ou natureza?</a:t>
                </a:r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6435141" y="3219343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3214972" y="4976267"/>
              <a:ext cx="2880949" cy="1178788"/>
              <a:chOff x="0" y="0"/>
              <a:chExt cx="1139320" cy="466171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1139320" cy="49474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Lanches doces ou salgados?</a:t>
                </a:r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3220169" y="4912526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0" y="4983115"/>
              <a:ext cx="2880949" cy="1182212"/>
              <a:chOff x="0" y="0"/>
              <a:chExt cx="1139320" cy="46752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Música ou silêncio enquanto trabalha?</a:t>
                </a:r>
              </a:p>
            </p:txBody>
          </p:sp>
        </p:grpSp>
        <p:sp>
          <p:nvSpPr>
            <p:cNvPr id="53" name="Freeform 53"/>
            <p:cNvSpPr/>
            <p:nvPr/>
          </p:nvSpPr>
          <p:spPr>
            <a:xfrm>
              <a:off x="9869" y="4919374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6429944" y="5002060"/>
              <a:ext cx="2880949" cy="1197296"/>
              <a:chOff x="0" y="0"/>
              <a:chExt cx="1139320" cy="47349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139320" cy="47349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1"/>
                    </a:lnTo>
                    <a:lnTo>
                      <a:pt x="0" y="47349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1139320" cy="50206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Prefere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trabalhar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em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casa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ou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no </a:t>
                </a:r>
                <a:r>
                  <a:rPr lang="en-US" sz="15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escritório</a:t>
                </a:r>
                <a:r>
                  <a:rPr lang="en-US" sz="15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sp>
          <p:nvSpPr>
            <p:cNvPr id="57" name="Freeform 57"/>
            <p:cNvSpPr/>
            <p:nvPr/>
          </p:nvSpPr>
          <p:spPr>
            <a:xfrm>
              <a:off x="6435141" y="4938319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3214972" y="6682347"/>
              <a:ext cx="2880949" cy="1178788"/>
              <a:chOff x="0" y="0"/>
              <a:chExt cx="1139320" cy="466171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1139320" cy="49474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Prefere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várias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reuniões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curtas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ou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uma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longa?</a:t>
                </a:r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3220169" y="6618605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0" y="6692619"/>
              <a:ext cx="2880949" cy="1182212"/>
              <a:chOff x="0" y="0"/>
              <a:chExt cx="1139320" cy="467526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Prefere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começar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cedo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ou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terminar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tarde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9869" y="662887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4"/>
                  </a:lnTo>
                  <a:lnTo>
                    <a:pt x="0" y="1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6429944" y="6721036"/>
              <a:ext cx="2880949" cy="1447200"/>
              <a:chOff x="0" y="0"/>
              <a:chExt cx="1139320" cy="572319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139320" cy="572319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572319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572319"/>
                    </a:lnTo>
                    <a:lnTo>
                      <a:pt x="0" y="572319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1139320" cy="600894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Prefere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enviar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uma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mensagem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ou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conversar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pessoalmente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sp>
          <p:nvSpPr>
            <p:cNvPr id="69" name="Freeform 69"/>
            <p:cNvSpPr/>
            <p:nvPr/>
          </p:nvSpPr>
          <p:spPr>
            <a:xfrm>
              <a:off x="6435141" y="6657295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3214972" y="8388426"/>
              <a:ext cx="2880949" cy="1178788"/>
              <a:chOff x="0" y="0"/>
              <a:chExt cx="1139320" cy="466171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28575"/>
                <a:ext cx="1139320" cy="49474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 que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está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aprendendo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atualmente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sp>
          <p:nvSpPr>
            <p:cNvPr id="73" name="Freeform 73"/>
            <p:cNvSpPr/>
            <p:nvPr/>
          </p:nvSpPr>
          <p:spPr>
            <a:xfrm>
              <a:off x="3220169" y="8324684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4"/>
                  </a:lnTo>
                  <a:lnTo>
                    <a:pt x="0" y="1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0" y="8402123"/>
              <a:ext cx="2880949" cy="1182212"/>
              <a:chOff x="0" y="0"/>
              <a:chExt cx="1139320" cy="467526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Prefere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ficar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um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dia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sem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e-mails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ou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sem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</a:t>
                </a:r>
                <a:r>
                  <a:rPr lang="en-US" sz="1400" b="1" dirty="0" err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reuniões</a:t>
                </a:r>
                <a:r>
                  <a:rPr lang="en-US" sz="1400" b="1" dirty="0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?</a:t>
                </a:r>
              </a:p>
            </p:txBody>
          </p:sp>
        </p:grpSp>
        <p:sp>
          <p:nvSpPr>
            <p:cNvPr id="77" name="Freeform 77"/>
            <p:cNvSpPr/>
            <p:nvPr/>
          </p:nvSpPr>
          <p:spPr>
            <a:xfrm>
              <a:off x="9869" y="8338381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6429944" y="8440013"/>
              <a:ext cx="2880949" cy="1191684"/>
              <a:chOff x="0" y="0"/>
              <a:chExt cx="1139320" cy="471272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1139320" cy="471272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1272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1272"/>
                    </a:lnTo>
                    <a:lnTo>
                      <a:pt x="0" y="471272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28575"/>
                <a:ext cx="1139320" cy="499847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Qual é uma pequena coisa que torna seu dia de trabalho melhor?</a:t>
                </a:r>
              </a:p>
            </p:txBody>
          </p:sp>
        </p:grpSp>
        <p:sp>
          <p:nvSpPr>
            <p:cNvPr id="81" name="Freeform 81"/>
            <p:cNvSpPr/>
            <p:nvPr/>
          </p:nvSpPr>
          <p:spPr>
            <a:xfrm>
              <a:off x="6435141" y="8376271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983161" y="9177773"/>
            <a:ext cx="3593678" cy="971851"/>
            <a:chOff x="0" y="0"/>
            <a:chExt cx="1287893" cy="348289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287893" cy="348289"/>
            </a:xfrm>
            <a:custGeom>
              <a:avLst/>
              <a:gdLst/>
              <a:ahLst/>
              <a:cxnLst/>
              <a:rect l="l" t="t" r="r" b="b"/>
              <a:pathLst>
                <a:path w="1287893" h="348289">
                  <a:moveTo>
                    <a:pt x="0" y="0"/>
                  </a:moveTo>
                  <a:lnTo>
                    <a:pt x="1287893" y="0"/>
                  </a:lnTo>
                  <a:lnTo>
                    <a:pt x="1287893" y="348289"/>
                  </a:lnTo>
                  <a:lnTo>
                    <a:pt x="0" y="348289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38100"/>
              <a:ext cx="1287893" cy="386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Opções formais: </a:t>
              </a:r>
            </a:p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Café ou chá durante o intervalo. </a:t>
              </a:r>
            </a:p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Breve caminhada juntos. </a:t>
              </a:r>
            </a:p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Reunião online.</a:t>
              </a:r>
            </a:p>
          </p:txBody>
        </p:sp>
      </p:grpSp>
      <p:grpSp>
        <p:nvGrpSpPr>
          <p:cNvPr id="85" name="Group 3">
            <a:extLst>
              <a:ext uri="{FF2B5EF4-FFF2-40B4-BE49-F238E27FC236}">
                <a16:creationId xmlns:a16="http://schemas.microsoft.com/office/drawing/2014/main" id="{0E2CA3A6-374B-704E-721E-8DB8DCAD0882}"/>
              </a:ext>
            </a:extLst>
          </p:cNvPr>
          <p:cNvGrpSpPr/>
          <p:nvPr/>
        </p:nvGrpSpPr>
        <p:grpSpPr>
          <a:xfrm>
            <a:off x="-1" y="10376871"/>
            <a:ext cx="6897157" cy="61328"/>
            <a:chOff x="0" y="0"/>
            <a:chExt cx="2709333" cy="26991"/>
          </a:xfrm>
        </p:grpSpPr>
        <p:sp>
          <p:nvSpPr>
            <p:cNvPr id="86" name="Freeform 4">
              <a:extLst>
                <a:ext uri="{FF2B5EF4-FFF2-40B4-BE49-F238E27FC236}">
                  <a16:creationId xmlns:a16="http://schemas.microsoft.com/office/drawing/2014/main" id="{6410359B-584F-0535-D330-C969E6DEF114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87" name="TextBox 5">
              <a:extLst>
                <a:ext uri="{FF2B5EF4-FFF2-40B4-BE49-F238E27FC236}">
                  <a16:creationId xmlns:a16="http://schemas.microsoft.com/office/drawing/2014/main" id="{0CFF86E9-E9A5-27CE-902A-B76AD82725F0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88" name="Freeform 6">
            <a:extLst>
              <a:ext uri="{FF2B5EF4-FFF2-40B4-BE49-F238E27FC236}">
                <a16:creationId xmlns:a16="http://schemas.microsoft.com/office/drawing/2014/main" id="{3491E962-A326-2E04-DF6F-00671D207CC5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89" name="Freeform 7">
            <a:extLst>
              <a:ext uri="{FF2B5EF4-FFF2-40B4-BE49-F238E27FC236}">
                <a16:creationId xmlns:a16="http://schemas.microsoft.com/office/drawing/2014/main" id="{5236A9E5-96D9-E44B-FE62-BEB64A438F1B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82276" y="3026332"/>
            <a:ext cx="6946192" cy="410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93"/>
              </a:lnSpc>
            </a:pPr>
            <a:r>
              <a:rPr lang="en-US" sz="7425" b="1" spc="-2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INFORMAÇÕES OPCIONAIS SOBRE O ACORDO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9284" y="7979211"/>
            <a:ext cx="6725446" cy="16485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" name="Group 4"/>
          <p:cNvGrpSpPr/>
          <p:nvPr/>
        </p:nvGrpSpPr>
        <p:grpSpPr>
          <a:xfrm>
            <a:off x="191689" y="1539506"/>
            <a:ext cx="7176622" cy="8955065"/>
            <a:chOff x="0" y="0"/>
            <a:chExt cx="9568829" cy="11940087"/>
          </a:xfrm>
        </p:grpSpPr>
        <p:grpSp>
          <p:nvGrpSpPr>
            <p:cNvPr id="5" name="Group 5"/>
            <p:cNvGrpSpPr/>
            <p:nvPr/>
          </p:nvGrpSpPr>
          <p:grpSpPr>
            <a:xfrm>
              <a:off x="37810" y="635146"/>
              <a:ext cx="4492379" cy="2470157"/>
              <a:chOff x="0" y="0"/>
              <a:chExt cx="1219267" cy="6704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19267" cy="670420"/>
              </a:xfrm>
              <a:custGeom>
                <a:avLst/>
                <a:gdLst/>
                <a:ahLst/>
                <a:cxnLst/>
                <a:rect l="l" t="t" r="r" b="b"/>
                <a:pathLst>
                  <a:path w="1219267" h="670420">
                    <a:moveTo>
                      <a:pt x="0" y="0"/>
                    </a:moveTo>
                    <a:lnTo>
                      <a:pt x="1219267" y="0"/>
                    </a:lnTo>
                    <a:lnTo>
                      <a:pt x="1219267" y="670420"/>
                    </a:lnTo>
                    <a:lnTo>
                      <a:pt x="0" y="670420"/>
                    </a:ln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1219267" cy="689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37810" y="0"/>
              <a:ext cx="3546924" cy="647351"/>
              <a:chOff x="0" y="0"/>
              <a:chExt cx="962663" cy="1756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62663" cy="175696"/>
              </a:xfrm>
              <a:custGeom>
                <a:avLst/>
                <a:gdLst/>
                <a:ahLst/>
                <a:cxnLst/>
                <a:rect l="l" t="t" r="r" b="b"/>
                <a:pathLst>
                  <a:path w="962663" h="175696">
                    <a:moveTo>
                      <a:pt x="17293" y="0"/>
                    </a:moveTo>
                    <a:lnTo>
                      <a:pt x="945370" y="0"/>
                    </a:lnTo>
                    <a:cubicBezTo>
                      <a:pt x="954921" y="0"/>
                      <a:pt x="962663" y="7742"/>
                      <a:pt x="962663" y="17293"/>
                    </a:cubicBezTo>
                    <a:lnTo>
                      <a:pt x="962663" y="158403"/>
                    </a:lnTo>
                    <a:cubicBezTo>
                      <a:pt x="962663" y="162990"/>
                      <a:pt x="960841" y="167388"/>
                      <a:pt x="957598" y="170631"/>
                    </a:cubicBezTo>
                    <a:cubicBezTo>
                      <a:pt x="954355" y="173874"/>
                      <a:pt x="949957" y="175696"/>
                      <a:pt x="945370" y="175696"/>
                    </a:cubicBezTo>
                    <a:lnTo>
                      <a:pt x="17293" y="175696"/>
                    </a:lnTo>
                    <a:cubicBezTo>
                      <a:pt x="7742" y="175696"/>
                      <a:pt x="0" y="167954"/>
                      <a:pt x="0" y="158403"/>
                    </a:cubicBezTo>
                    <a:lnTo>
                      <a:pt x="0" y="17293"/>
                    </a:lnTo>
                    <a:cubicBezTo>
                      <a:pt x="0" y="7742"/>
                      <a:pt x="7742" y="0"/>
                      <a:pt x="17293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962663" cy="204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2239"/>
                  </a:lnSpc>
                </a:pPr>
                <a:r>
                  <a:rPr lang="en-US" sz="1599" b="1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Assistência médica</a:t>
                </a: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9078" y="657585"/>
              <a:ext cx="3939125" cy="1955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Médico local / centro de saúde:</a:t>
              </a:r>
            </a:p>
            <a:p>
              <a:pPr marL="0" lvl="0" indent="0" algn="just">
                <a:lnSpc>
                  <a:spcPts val="2399"/>
                </a:lnSpc>
              </a:pPr>
              <a:endPara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Números de emergência:</a:t>
              </a:r>
            </a:p>
            <a:p>
              <a:pPr marL="0" lvl="0" indent="0" algn="just">
                <a:lnSpc>
                  <a:spcPts val="2399"/>
                </a:lnSpc>
              </a:pPr>
              <a:endPara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Localização das farmácias: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3842230"/>
              <a:ext cx="4567999" cy="2470157"/>
              <a:chOff x="0" y="0"/>
              <a:chExt cx="1239791" cy="67042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39791" cy="670420"/>
              </a:xfrm>
              <a:custGeom>
                <a:avLst/>
                <a:gdLst/>
                <a:ahLst/>
                <a:cxnLst/>
                <a:rect l="l" t="t" r="r" b="b"/>
                <a:pathLst>
                  <a:path w="1239791" h="670420">
                    <a:moveTo>
                      <a:pt x="0" y="0"/>
                    </a:moveTo>
                    <a:lnTo>
                      <a:pt x="1239791" y="0"/>
                    </a:lnTo>
                    <a:lnTo>
                      <a:pt x="1239791" y="670420"/>
                    </a:lnTo>
                    <a:lnTo>
                      <a:pt x="0" y="670420"/>
                    </a:ln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1239791" cy="689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3151839"/>
              <a:ext cx="3575372" cy="719609"/>
              <a:chOff x="0" y="0"/>
              <a:chExt cx="970384" cy="19530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70384" cy="195308"/>
              </a:xfrm>
              <a:custGeom>
                <a:avLst/>
                <a:gdLst/>
                <a:ahLst/>
                <a:cxnLst/>
                <a:rect l="l" t="t" r="r" b="b"/>
                <a:pathLst>
                  <a:path w="970384" h="195308">
                    <a:moveTo>
                      <a:pt x="17155" y="0"/>
                    </a:moveTo>
                    <a:lnTo>
                      <a:pt x="953229" y="0"/>
                    </a:lnTo>
                    <a:cubicBezTo>
                      <a:pt x="962704" y="0"/>
                      <a:pt x="970384" y="7681"/>
                      <a:pt x="970384" y="17155"/>
                    </a:cubicBezTo>
                    <a:lnTo>
                      <a:pt x="970384" y="178152"/>
                    </a:lnTo>
                    <a:cubicBezTo>
                      <a:pt x="970384" y="187627"/>
                      <a:pt x="962704" y="195308"/>
                      <a:pt x="953229" y="195308"/>
                    </a:cubicBezTo>
                    <a:lnTo>
                      <a:pt x="17155" y="195308"/>
                    </a:lnTo>
                    <a:cubicBezTo>
                      <a:pt x="7681" y="195308"/>
                      <a:pt x="0" y="187627"/>
                      <a:pt x="0" y="178152"/>
                    </a:cubicBezTo>
                    <a:lnTo>
                      <a:pt x="0" y="17155"/>
                    </a:lnTo>
                    <a:cubicBezTo>
                      <a:pt x="0" y="7681"/>
                      <a:pt x="7681" y="0"/>
                      <a:pt x="17155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970384" cy="223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2239"/>
                  </a:lnSpc>
                </a:pPr>
                <a:r>
                  <a:rPr lang="en-US" sz="1599" b="1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Transporte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6405" y="3864669"/>
              <a:ext cx="4356264" cy="2361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Opções de transporte público:</a:t>
              </a:r>
            </a:p>
            <a:p>
              <a:pPr marL="0" lvl="0" indent="0" algn="just">
                <a:lnSpc>
                  <a:spcPts val="2399"/>
                </a:lnSpc>
              </a:pPr>
              <a:endPara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Cartões ou bilhetes de viagem:</a:t>
              </a:r>
            </a:p>
            <a:p>
              <a:pPr marL="0" lvl="0" indent="0" algn="just">
                <a:lnSpc>
                  <a:spcPts val="2399"/>
                </a:lnSpc>
              </a:pPr>
              <a:endPara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Informações básicas sobre deslocamento diário: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2934" y="7135223"/>
              <a:ext cx="4567999" cy="2470157"/>
              <a:chOff x="0" y="0"/>
              <a:chExt cx="1239791" cy="67042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39791" cy="670420"/>
              </a:xfrm>
              <a:custGeom>
                <a:avLst/>
                <a:gdLst/>
                <a:ahLst/>
                <a:cxnLst/>
                <a:rect l="l" t="t" r="r" b="b"/>
                <a:pathLst>
                  <a:path w="1239791" h="670420">
                    <a:moveTo>
                      <a:pt x="0" y="0"/>
                    </a:moveTo>
                    <a:lnTo>
                      <a:pt x="1239791" y="0"/>
                    </a:lnTo>
                    <a:lnTo>
                      <a:pt x="1239791" y="670420"/>
                    </a:lnTo>
                    <a:lnTo>
                      <a:pt x="0" y="670420"/>
                    </a:ln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1239791" cy="689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4669" y="6413005"/>
              <a:ext cx="4319734" cy="692654"/>
              <a:chOff x="0" y="0"/>
              <a:chExt cx="1172410" cy="18799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172410" cy="187992"/>
              </a:xfrm>
              <a:custGeom>
                <a:avLst/>
                <a:gdLst/>
                <a:ahLst/>
                <a:cxnLst/>
                <a:rect l="l" t="t" r="r" b="b"/>
                <a:pathLst>
                  <a:path w="1172410" h="187992">
                    <a:moveTo>
                      <a:pt x="14199" y="0"/>
                    </a:moveTo>
                    <a:lnTo>
                      <a:pt x="1158211" y="0"/>
                    </a:lnTo>
                    <a:cubicBezTo>
                      <a:pt x="1161977" y="0"/>
                      <a:pt x="1165589" y="1496"/>
                      <a:pt x="1168251" y="4159"/>
                    </a:cubicBezTo>
                    <a:cubicBezTo>
                      <a:pt x="1170914" y="6822"/>
                      <a:pt x="1172410" y="10433"/>
                      <a:pt x="1172410" y="14199"/>
                    </a:cubicBezTo>
                    <a:lnTo>
                      <a:pt x="1172410" y="173793"/>
                    </a:lnTo>
                    <a:cubicBezTo>
                      <a:pt x="1172410" y="181635"/>
                      <a:pt x="1166053" y="187992"/>
                      <a:pt x="1158211" y="187992"/>
                    </a:cubicBezTo>
                    <a:lnTo>
                      <a:pt x="14199" y="187992"/>
                    </a:lnTo>
                    <a:cubicBezTo>
                      <a:pt x="10433" y="187992"/>
                      <a:pt x="6822" y="186496"/>
                      <a:pt x="4159" y="183833"/>
                    </a:cubicBezTo>
                    <a:cubicBezTo>
                      <a:pt x="1496" y="181170"/>
                      <a:pt x="0" y="177558"/>
                      <a:pt x="0" y="173793"/>
                    </a:cubicBezTo>
                    <a:lnTo>
                      <a:pt x="0" y="14199"/>
                    </a:lnTo>
                    <a:cubicBezTo>
                      <a:pt x="0" y="10433"/>
                      <a:pt x="1496" y="6822"/>
                      <a:pt x="4159" y="4159"/>
                    </a:cubicBezTo>
                    <a:cubicBezTo>
                      <a:pt x="6822" y="1496"/>
                      <a:pt x="10433" y="0"/>
                      <a:pt x="14199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1172410" cy="216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2239"/>
                  </a:lnSpc>
                </a:pPr>
                <a:r>
                  <a:rPr lang="en-US" sz="1599" b="1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Cuidados e Educação Infantil</a:t>
                </a: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3441" y="7349856"/>
              <a:ext cx="4401117" cy="1955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Opções de creche:</a:t>
              </a:r>
            </a:p>
            <a:p>
              <a:pPr marL="0" lvl="0" indent="0" algn="just">
                <a:lnSpc>
                  <a:spcPts val="2399"/>
                </a:lnSpc>
              </a:pPr>
              <a:endPara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Escolas:</a:t>
              </a:r>
            </a:p>
            <a:p>
              <a:pPr marL="0" lvl="0" indent="0" algn="just">
                <a:lnSpc>
                  <a:spcPts val="2399"/>
                </a:lnSpc>
              </a:pPr>
              <a:endPara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Informações sobre o cadastro: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4910087" y="635146"/>
              <a:ext cx="4567999" cy="2470157"/>
              <a:chOff x="0" y="0"/>
              <a:chExt cx="1239791" cy="67042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39791" cy="670420"/>
              </a:xfrm>
              <a:custGeom>
                <a:avLst/>
                <a:gdLst/>
                <a:ahLst/>
                <a:cxnLst/>
                <a:rect l="l" t="t" r="r" b="b"/>
                <a:pathLst>
                  <a:path w="1239791" h="670420">
                    <a:moveTo>
                      <a:pt x="0" y="0"/>
                    </a:moveTo>
                    <a:lnTo>
                      <a:pt x="1239791" y="0"/>
                    </a:lnTo>
                    <a:lnTo>
                      <a:pt x="1239791" y="670420"/>
                    </a:lnTo>
                    <a:lnTo>
                      <a:pt x="0" y="670420"/>
                    </a:ln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1239791" cy="689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4910087" y="0"/>
              <a:ext cx="3573519" cy="647351"/>
              <a:chOff x="0" y="0"/>
              <a:chExt cx="969881" cy="17569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969881" cy="175696"/>
              </a:xfrm>
              <a:custGeom>
                <a:avLst/>
                <a:gdLst/>
                <a:ahLst/>
                <a:cxnLst/>
                <a:rect l="l" t="t" r="r" b="b"/>
                <a:pathLst>
                  <a:path w="969881" h="175696">
                    <a:moveTo>
                      <a:pt x="17164" y="0"/>
                    </a:moveTo>
                    <a:lnTo>
                      <a:pt x="952717" y="0"/>
                    </a:lnTo>
                    <a:cubicBezTo>
                      <a:pt x="957270" y="0"/>
                      <a:pt x="961635" y="1808"/>
                      <a:pt x="964854" y="5027"/>
                    </a:cubicBezTo>
                    <a:cubicBezTo>
                      <a:pt x="968073" y="8246"/>
                      <a:pt x="969881" y="12612"/>
                      <a:pt x="969881" y="17164"/>
                    </a:cubicBezTo>
                    <a:lnTo>
                      <a:pt x="969881" y="158532"/>
                    </a:lnTo>
                    <a:cubicBezTo>
                      <a:pt x="969881" y="163084"/>
                      <a:pt x="968073" y="167450"/>
                      <a:pt x="964854" y="170669"/>
                    </a:cubicBezTo>
                    <a:cubicBezTo>
                      <a:pt x="961635" y="173888"/>
                      <a:pt x="957270" y="175696"/>
                      <a:pt x="952717" y="175696"/>
                    </a:cubicBezTo>
                    <a:lnTo>
                      <a:pt x="17164" y="175696"/>
                    </a:lnTo>
                    <a:cubicBezTo>
                      <a:pt x="12612" y="175696"/>
                      <a:pt x="8246" y="173888"/>
                      <a:pt x="5027" y="170669"/>
                    </a:cubicBezTo>
                    <a:cubicBezTo>
                      <a:pt x="1808" y="167450"/>
                      <a:pt x="0" y="163084"/>
                      <a:pt x="0" y="158532"/>
                    </a:cubicBezTo>
                    <a:lnTo>
                      <a:pt x="0" y="17164"/>
                    </a:lnTo>
                    <a:cubicBezTo>
                      <a:pt x="0" y="12612"/>
                      <a:pt x="1808" y="8246"/>
                      <a:pt x="5027" y="5027"/>
                    </a:cubicBezTo>
                    <a:cubicBezTo>
                      <a:pt x="8246" y="1808"/>
                      <a:pt x="12612" y="0"/>
                      <a:pt x="1716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969881" cy="204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2239"/>
                  </a:lnSpc>
                </a:pPr>
                <a:r>
                  <a:rPr lang="en-US" sz="1599" b="1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Serviços Administrativos</a:t>
                </a:r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5048764" y="849780"/>
              <a:ext cx="4368065" cy="1955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Município local ou centro de atendimento ao cidadão</a:t>
              </a:r>
            </a:p>
            <a:p>
              <a:pPr algn="just">
                <a:lnSpc>
                  <a:spcPts val="2399"/>
                </a:lnSpc>
              </a:pPr>
              <a:endPara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Serviços de imigração ou de registo (quando aplicável)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5000831" y="3842230"/>
              <a:ext cx="4567999" cy="2470157"/>
              <a:chOff x="0" y="0"/>
              <a:chExt cx="1239791" cy="67042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239791" cy="670420"/>
              </a:xfrm>
              <a:custGeom>
                <a:avLst/>
                <a:gdLst/>
                <a:ahLst/>
                <a:cxnLst/>
                <a:rect l="l" t="t" r="r" b="b"/>
                <a:pathLst>
                  <a:path w="1239791" h="670420">
                    <a:moveTo>
                      <a:pt x="0" y="0"/>
                    </a:moveTo>
                    <a:lnTo>
                      <a:pt x="1239791" y="0"/>
                    </a:lnTo>
                    <a:lnTo>
                      <a:pt x="1239791" y="670420"/>
                    </a:lnTo>
                    <a:lnTo>
                      <a:pt x="0" y="670420"/>
                    </a:ln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1239791" cy="689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5048764" y="3968341"/>
              <a:ext cx="4353702" cy="1955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Supermercados:</a:t>
              </a:r>
            </a:p>
            <a:p>
              <a:pPr marL="0" lvl="0" indent="0" algn="just">
                <a:lnSpc>
                  <a:spcPts val="2399"/>
                </a:lnSpc>
              </a:pPr>
              <a:endPara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Bancos:</a:t>
              </a:r>
            </a:p>
            <a:p>
              <a:pPr marL="0" lvl="0" indent="0" algn="just">
                <a:lnSpc>
                  <a:spcPts val="2399"/>
                </a:lnSpc>
              </a:pPr>
              <a:endPara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59080" lvl="1" indent="-129540" algn="just">
                <a:lnSpc>
                  <a:spcPts val="2399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Correios / Centros comunitários: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37810" y="10296780"/>
              <a:ext cx="9438476" cy="1643307"/>
              <a:chOff x="0" y="0"/>
              <a:chExt cx="2561677" cy="44600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561678" cy="446006"/>
              </a:xfrm>
              <a:custGeom>
                <a:avLst/>
                <a:gdLst/>
                <a:ahLst/>
                <a:cxnLst/>
                <a:rect l="l" t="t" r="r" b="b"/>
                <a:pathLst>
                  <a:path w="2561678" h="446006">
                    <a:moveTo>
                      <a:pt x="0" y="0"/>
                    </a:moveTo>
                    <a:lnTo>
                      <a:pt x="2561678" y="0"/>
                    </a:lnTo>
                    <a:lnTo>
                      <a:pt x="2561678" y="446006"/>
                    </a:lnTo>
                    <a:lnTo>
                      <a:pt x="0" y="446006"/>
                    </a:ln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19050"/>
                <a:ext cx="2561677" cy="4650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37810" y="9707975"/>
              <a:ext cx="6838928" cy="683262"/>
              <a:chOff x="0" y="0"/>
              <a:chExt cx="1856139" cy="185443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856139" cy="185443"/>
              </a:xfrm>
              <a:custGeom>
                <a:avLst/>
                <a:gdLst/>
                <a:ahLst/>
                <a:cxnLst/>
                <a:rect l="l" t="t" r="r" b="b"/>
                <a:pathLst>
                  <a:path w="1856139" h="185443">
                    <a:moveTo>
                      <a:pt x="8969" y="0"/>
                    </a:moveTo>
                    <a:lnTo>
                      <a:pt x="1847171" y="0"/>
                    </a:lnTo>
                    <a:cubicBezTo>
                      <a:pt x="1852124" y="0"/>
                      <a:pt x="1856139" y="4015"/>
                      <a:pt x="1856139" y="8969"/>
                    </a:cubicBezTo>
                    <a:lnTo>
                      <a:pt x="1856139" y="176474"/>
                    </a:lnTo>
                    <a:cubicBezTo>
                      <a:pt x="1856139" y="178853"/>
                      <a:pt x="1855194" y="181134"/>
                      <a:pt x="1853512" y="182816"/>
                    </a:cubicBezTo>
                    <a:cubicBezTo>
                      <a:pt x="1851830" y="184498"/>
                      <a:pt x="1849549" y="185443"/>
                      <a:pt x="1847171" y="185443"/>
                    </a:cubicBezTo>
                    <a:lnTo>
                      <a:pt x="8969" y="185443"/>
                    </a:lnTo>
                    <a:cubicBezTo>
                      <a:pt x="4015" y="185443"/>
                      <a:pt x="0" y="181427"/>
                      <a:pt x="0" y="176474"/>
                    </a:cubicBezTo>
                    <a:lnTo>
                      <a:pt x="0" y="8969"/>
                    </a:lnTo>
                    <a:cubicBezTo>
                      <a:pt x="0" y="4015"/>
                      <a:pt x="4015" y="0"/>
                      <a:pt x="8969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856139" cy="2140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2239"/>
                  </a:lnSpc>
                </a:pPr>
                <a:r>
                  <a:rPr lang="en-US" sz="1599" b="1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Dicas e recomendações da equipa</a:t>
                </a:r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176565" y="10604680"/>
              <a:ext cx="8467826" cy="280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just">
                <a:lnSpc>
                  <a:spcPts val="1883"/>
                </a:lnSpc>
                <a:buFont typeface="Arial"/>
                <a:buChar char="•"/>
              </a:pPr>
              <a:r>
                <a:rPr lang="en-US" sz="1199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Adicione dicas locais de colegas aqui: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5000831" y="7135223"/>
              <a:ext cx="4567999" cy="2470157"/>
              <a:chOff x="0" y="0"/>
              <a:chExt cx="1239791" cy="67042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239791" cy="670420"/>
              </a:xfrm>
              <a:custGeom>
                <a:avLst/>
                <a:gdLst/>
                <a:ahLst/>
                <a:cxnLst/>
                <a:rect l="l" t="t" r="r" b="b"/>
                <a:pathLst>
                  <a:path w="1239791" h="670420">
                    <a:moveTo>
                      <a:pt x="0" y="0"/>
                    </a:moveTo>
                    <a:lnTo>
                      <a:pt x="1239791" y="0"/>
                    </a:lnTo>
                    <a:lnTo>
                      <a:pt x="1239791" y="670420"/>
                    </a:lnTo>
                    <a:lnTo>
                      <a:pt x="0" y="670420"/>
                    </a:ln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19050"/>
                <a:ext cx="1239791" cy="689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5000831" y="6413005"/>
              <a:ext cx="3573519" cy="692654"/>
              <a:chOff x="0" y="0"/>
              <a:chExt cx="969881" cy="18799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969881" cy="187992"/>
              </a:xfrm>
              <a:custGeom>
                <a:avLst/>
                <a:gdLst/>
                <a:ahLst/>
                <a:cxnLst/>
                <a:rect l="l" t="t" r="r" b="b"/>
                <a:pathLst>
                  <a:path w="969881" h="187992">
                    <a:moveTo>
                      <a:pt x="17164" y="0"/>
                    </a:moveTo>
                    <a:lnTo>
                      <a:pt x="952717" y="0"/>
                    </a:lnTo>
                    <a:cubicBezTo>
                      <a:pt x="957270" y="0"/>
                      <a:pt x="961635" y="1808"/>
                      <a:pt x="964854" y="5027"/>
                    </a:cubicBezTo>
                    <a:cubicBezTo>
                      <a:pt x="968073" y="8246"/>
                      <a:pt x="969881" y="12612"/>
                      <a:pt x="969881" y="17164"/>
                    </a:cubicBezTo>
                    <a:lnTo>
                      <a:pt x="969881" y="170828"/>
                    </a:lnTo>
                    <a:cubicBezTo>
                      <a:pt x="969881" y="175380"/>
                      <a:pt x="968073" y="179746"/>
                      <a:pt x="964854" y="182964"/>
                    </a:cubicBezTo>
                    <a:cubicBezTo>
                      <a:pt x="961635" y="186183"/>
                      <a:pt x="957270" y="187992"/>
                      <a:pt x="952717" y="187992"/>
                    </a:cubicBezTo>
                    <a:lnTo>
                      <a:pt x="17164" y="187992"/>
                    </a:lnTo>
                    <a:cubicBezTo>
                      <a:pt x="12612" y="187992"/>
                      <a:pt x="8246" y="186183"/>
                      <a:pt x="5027" y="182964"/>
                    </a:cubicBezTo>
                    <a:cubicBezTo>
                      <a:pt x="1808" y="179746"/>
                      <a:pt x="0" y="175380"/>
                      <a:pt x="0" y="170828"/>
                    </a:cubicBezTo>
                    <a:lnTo>
                      <a:pt x="0" y="17164"/>
                    </a:lnTo>
                    <a:cubicBezTo>
                      <a:pt x="0" y="12612"/>
                      <a:pt x="1808" y="8246"/>
                      <a:pt x="5027" y="5027"/>
                    </a:cubicBezTo>
                    <a:cubicBezTo>
                      <a:pt x="8246" y="1808"/>
                      <a:pt x="12612" y="0"/>
                      <a:pt x="1716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969881" cy="216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2239"/>
                  </a:lnSpc>
                </a:pPr>
                <a:r>
                  <a:rPr lang="en-US" sz="1599" b="1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Rede Móvel</a:t>
                </a:r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5048764" y="7301041"/>
              <a:ext cx="4157853" cy="327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6574" lvl="1" indent="-128287" algn="just">
                <a:lnSpc>
                  <a:spcPts val="2376"/>
                </a:lnSpc>
                <a:buFont typeface="Arial"/>
                <a:buChar char="•"/>
              </a:pPr>
              <a:r>
                <a:rPr lang="en-US" sz="1188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Recomendações:</a:t>
              </a: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5000831" y="3187745"/>
              <a:ext cx="3573519" cy="683703"/>
              <a:chOff x="0" y="0"/>
              <a:chExt cx="969881" cy="18556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969881" cy="185563"/>
              </a:xfrm>
              <a:custGeom>
                <a:avLst/>
                <a:gdLst/>
                <a:ahLst/>
                <a:cxnLst/>
                <a:rect l="l" t="t" r="r" b="b"/>
                <a:pathLst>
                  <a:path w="969881" h="185563">
                    <a:moveTo>
                      <a:pt x="17164" y="0"/>
                    </a:moveTo>
                    <a:lnTo>
                      <a:pt x="952717" y="0"/>
                    </a:lnTo>
                    <a:cubicBezTo>
                      <a:pt x="957270" y="0"/>
                      <a:pt x="961635" y="1808"/>
                      <a:pt x="964854" y="5027"/>
                    </a:cubicBezTo>
                    <a:cubicBezTo>
                      <a:pt x="968073" y="8246"/>
                      <a:pt x="969881" y="12612"/>
                      <a:pt x="969881" y="17164"/>
                    </a:cubicBezTo>
                    <a:lnTo>
                      <a:pt x="969881" y="168398"/>
                    </a:lnTo>
                    <a:cubicBezTo>
                      <a:pt x="969881" y="172951"/>
                      <a:pt x="968073" y="177316"/>
                      <a:pt x="964854" y="180535"/>
                    </a:cubicBezTo>
                    <a:cubicBezTo>
                      <a:pt x="961635" y="183754"/>
                      <a:pt x="957270" y="185563"/>
                      <a:pt x="952717" y="185563"/>
                    </a:cubicBezTo>
                    <a:lnTo>
                      <a:pt x="17164" y="185563"/>
                    </a:lnTo>
                    <a:cubicBezTo>
                      <a:pt x="12612" y="185563"/>
                      <a:pt x="8246" y="183754"/>
                      <a:pt x="5027" y="180535"/>
                    </a:cubicBezTo>
                    <a:cubicBezTo>
                      <a:pt x="1808" y="177316"/>
                      <a:pt x="0" y="172951"/>
                      <a:pt x="0" y="168398"/>
                    </a:cubicBezTo>
                    <a:lnTo>
                      <a:pt x="0" y="17164"/>
                    </a:lnTo>
                    <a:cubicBezTo>
                      <a:pt x="0" y="12612"/>
                      <a:pt x="1808" y="8246"/>
                      <a:pt x="5027" y="5027"/>
                    </a:cubicBezTo>
                    <a:cubicBezTo>
                      <a:pt x="8246" y="1808"/>
                      <a:pt x="12612" y="0"/>
                      <a:pt x="1716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969881" cy="2141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2239"/>
                  </a:lnSpc>
                </a:pPr>
                <a:r>
                  <a:rPr lang="en-US" sz="1599" b="1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Serviços do dia a dia</a:t>
                </a:r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526822" y="1040573"/>
            <a:ext cx="6690401" cy="27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  <a:spcBef>
                <a:spcPct val="0"/>
              </a:spcBef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Preencha as seções relevantes para a sua região. Deixe em branco as seções que não se aplicam.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21616" y="546533"/>
            <a:ext cx="7108501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 spc="-224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Serviços Locais e Guia de Orientação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-17951"/>
            <a:ext cx="3024000" cy="623856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7132" b="1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" name="Group 4"/>
          <p:cNvGrpSpPr/>
          <p:nvPr/>
        </p:nvGrpSpPr>
        <p:grpSpPr>
          <a:xfrm>
            <a:off x="220046" y="2015866"/>
            <a:ext cx="3369284" cy="1852618"/>
            <a:chOff x="0" y="0"/>
            <a:chExt cx="1219267" cy="670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67" cy="670420"/>
            </a:xfrm>
            <a:custGeom>
              <a:avLst/>
              <a:gdLst/>
              <a:ahLst/>
              <a:cxnLst/>
              <a:rect l="l" t="t" r="r" b="b"/>
              <a:pathLst>
                <a:path w="1219267" h="670420">
                  <a:moveTo>
                    <a:pt x="0" y="0"/>
                  </a:moveTo>
                  <a:lnTo>
                    <a:pt x="1219267" y="0"/>
                  </a:lnTo>
                  <a:lnTo>
                    <a:pt x="1219267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219267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0046" y="1539506"/>
            <a:ext cx="2660193" cy="485513"/>
            <a:chOff x="0" y="0"/>
            <a:chExt cx="962663" cy="1756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2663" cy="175696"/>
            </a:xfrm>
            <a:custGeom>
              <a:avLst/>
              <a:gdLst/>
              <a:ahLst/>
              <a:cxnLst/>
              <a:rect l="l" t="t" r="r" b="b"/>
              <a:pathLst>
                <a:path w="962663" h="175696">
                  <a:moveTo>
                    <a:pt x="17462" y="0"/>
                  </a:moveTo>
                  <a:lnTo>
                    <a:pt x="945202" y="0"/>
                  </a:lnTo>
                  <a:cubicBezTo>
                    <a:pt x="954845" y="0"/>
                    <a:pt x="962663" y="7818"/>
                    <a:pt x="962663" y="17462"/>
                  </a:cubicBezTo>
                  <a:lnTo>
                    <a:pt x="962663" y="158235"/>
                  </a:lnTo>
                  <a:cubicBezTo>
                    <a:pt x="962663" y="162866"/>
                    <a:pt x="960824" y="167307"/>
                    <a:pt x="957549" y="170582"/>
                  </a:cubicBezTo>
                  <a:cubicBezTo>
                    <a:pt x="954274" y="173857"/>
                    <a:pt x="949833" y="175696"/>
                    <a:pt x="945202" y="175696"/>
                  </a:cubicBezTo>
                  <a:lnTo>
                    <a:pt x="17462" y="175696"/>
                  </a:lnTo>
                  <a:cubicBezTo>
                    <a:pt x="7818" y="175696"/>
                    <a:pt x="0" y="167878"/>
                    <a:pt x="0" y="158235"/>
                  </a:cubicBezTo>
                  <a:lnTo>
                    <a:pt x="0" y="17462"/>
                  </a:lnTo>
                  <a:cubicBezTo>
                    <a:pt x="0" y="7818"/>
                    <a:pt x="7818" y="0"/>
                    <a:pt x="17462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62663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029"/>
                </a:lnSpc>
              </a:pPr>
              <a:r>
                <a:rPr lang="en-US" sz="144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Opções de cuidados infantis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65998" y="2001739"/>
            <a:ext cx="3233550" cy="180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Visão geral da creche/berçário: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Horário de funcionamento típico: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Procedimentos de inscrição (link para a fonte oficial):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1689" y="4421179"/>
            <a:ext cx="3425999" cy="1852618"/>
            <a:chOff x="0" y="0"/>
            <a:chExt cx="1239791" cy="6704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1689" y="4046485"/>
            <a:ext cx="3028652" cy="552724"/>
            <a:chOff x="0" y="0"/>
            <a:chExt cx="1096000" cy="2000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96000" cy="200018"/>
            </a:xfrm>
            <a:custGeom>
              <a:avLst/>
              <a:gdLst/>
              <a:ahLst/>
              <a:cxnLst/>
              <a:rect l="l" t="t" r="r" b="b"/>
              <a:pathLst>
                <a:path w="1096000" h="200018">
                  <a:moveTo>
                    <a:pt x="15337" y="0"/>
                  </a:moveTo>
                  <a:lnTo>
                    <a:pt x="1080663" y="0"/>
                  </a:lnTo>
                  <a:cubicBezTo>
                    <a:pt x="1089134" y="0"/>
                    <a:pt x="1096000" y="6867"/>
                    <a:pt x="1096000" y="15337"/>
                  </a:cubicBezTo>
                  <a:lnTo>
                    <a:pt x="1096000" y="184681"/>
                  </a:lnTo>
                  <a:cubicBezTo>
                    <a:pt x="1096000" y="188749"/>
                    <a:pt x="1094384" y="192650"/>
                    <a:pt x="1091508" y="195526"/>
                  </a:cubicBezTo>
                  <a:cubicBezTo>
                    <a:pt x="1088632" y="198402"/>
                    <a:pt x="1084731" y="200018"/>
                    <a:pt x="1080663" y="200018"/>
                  </a:cubicBezTo>
                  <a:lnTo>
                    <a:pt x="15337" y="200018"/>
                  </a:lnTo>
                  <a:cubicBezTo>
                    <a:pt x="6867" y="200018"/>
                    <a:pt x="0" y="193152"/>
                    <a:pt x="0" y="184681"/>
                  </a:cubicBezTo>
                  <a:lnTo>
                    <a:pt x="0" y="15337"/>
                  </a:lnTo>
                  <a:cubicBezTo>
                    <a:pt x="0" y="6867"/>
                    <a:pt x="6867" y="0"/>
                    <a:pt x="15337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096000" cy="228593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1782"/>
                </a:lnSpc>
              </a:pPr>
              <a:r>
                <a:rPr lang="en-US" sz="1273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Questões práticas relacionadas à família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1689" y="4580159"/>
            <a:ext cx="3267198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Calendário de férias escolares: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Opções de atividades extracurriculares: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Redes locais de pais / grupos informais: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31389" y="6890923"/>
            <a:ext cx="3425999" cy="1852618"/>
            <a:chOff x="0" y="0"/>
            <a:chExt cx="1239791" cy="6704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31389" y="6349260"/>
            <a:ext cx="2648850" cy="519490"/>
            <a:chOff x="0" y="0"/>
            <a:chExt cx="958558" cy="18799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8558" cy="187992"/>
            </a:xfrm>
            <a:custGeom>
              <a:avLst/>
              <a:gdLst/>
              <a:ahLst/>
              <a:cxnLst/>
              <a:rect l="l" t="t" r="r" b="b"/>
              <a:pathLst>
                <a:path w="958558" h="187992">
                  <a:moveTo>
                    <a:pt x="17536" y="0"/>
                  </a:moveTo>
                  <a:lnTo>
                    <a:pt x="941022" y="0"/>
                  </a:lnTo>
                  <a:cubicBezTo>
                    <a:pt x="950707" y="0"/>
                    <a:pt x="958558" y="7851"/>
                    <a:pt x="958558" y="17536"/>
                  </a:cubicBezTo>
                  <a:lnTo>
                    <a:pt x="958558" y="170455"/>
                  </a:lnTo>
                  <a:cubicBezTo>
                    <a:pt x="958558" y="180140"/>
                    <a:pt x="950707" y="187992"/>
                    <a:pt x="941022" y="187992"/>
                  </a:cubicBezTo>
                  <a:lnTo>
                    <a:pt x="17536" y="187992"/>
                  </a:lnTo>
                  <a:cubicBezTo>
                    <a:pt x="7851" y="187992"/>
                    <a:pt x="0" y="180140"/>
                    <a:pt x="0" y="170455"/>
                  </a:cubicBezTo>
                  <a:lnTo>
                    <a:pt x="0" y="17536"/>
                  </a:lnTo>
                  <a:cubicBezTo>
                    <a:pt x="0" y="7851"/>
                    <a:pt x="7851" y="0"/>
                    <a:pt x="17536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58558" cy="216567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Contatos úteis (oficiais)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93970" y="6909500"/>
            <a:ext cx="3300837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Serviços familiares municipais: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Escritórios de educação: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Plataformas de inscrição em creches: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874254" y="2015866"/>
            <a:ext cx="3425999" cy="1852618"/>
            <a:chOff x="0" y="0"/>
            <a:chExt cx="1239791" cy="6704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74254" y="1539506"/>
            <a:ext cx="2680139" cy="485513"/>
            <a:chOff x="0" y="0"/>
            <a:chExt cx="969881" cy="1756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69881" cy="175696"/>
            </a:xfrm>
            <a:custGeom>
              <a:avLst/>
              <a:gdLst/>
              <a:ahLst/>
              <a:cxnLst/>
              <a:rect l="l" t="t" r="r" b="b"/>
              <a:pathLst>
                <a:path w="969881" h="175696">
                  <a:moveTo>
                    <a:pt x="17332" y="0"/>
                  </a:moveTo>
                  <a:lnTo>
                    <a:pt x="952550" y="0"/>
                  </a:lnTo>
                  <a:cubicBezTo>
                    <a:pt x="957146" y="0"/>
                    <a:pt x="961555" y="1826"/>
                    <a:pt x="964805" y="5076"/>
                  </a:cubicBezTo>
                  <a:cubicBezTo>
                    <a:pt x="968055" y="8327"/>
                    <a:pt x="969881" y="12735"/>
                    <a:pt x="969881" y="17332"/>
                  </a:cubicBezTo>
                  <a:lnTo>
                    <a:pt x="969881" y="158364"/>
                  </a:lnTo>
                  <a:cubicBezTo>
                    <a:pt x="969881" y="162961"/>
                    <a:pt x="968055" y="167370"/>
                    <a:pt x="964805" y="170620"/>
                  </a:cubicBezTo>
                  <a:cubicBezTo>
                    <a:pt x="961555" y="173870"/>
                    <a:pt x="957146" y="175696"/>
                    <a:pt x="952550" y="175696"/>
                  </a:cubicBezTo>
                  <a:lnTo>
                    <a:pt x="17332" y="175696"/>
                  </a:lnTo>
                  <a:cubicBezTo>
                    <a:pt x="12735" y="175696"/>
                    <a:pt x="8327" y="173870"/>
                    <a:pt x="5076" y="170620"/>
                  </a:cubicBezTo>
                  <a:cubicBezTo>
                    <a:pt x="1826" y="167370"/>
                    <a:pt x="0" y="162961"/>
                    <a:pt x="0" y="158364"/>
                  </a:cubicBezTo>
                  <a:lnTo>
                    <a:pt x="0" y="17332"/>
                  </a:lnTo>
                  <a:cubicBezTo>
                    <a:pt x="0" y="12735"/>
                    <a:pt x="1826" y="8327"/>
                    <a:pt x="5076" y="5076"/>
                  </a:cubicBezTo>
                  <a:cubicBezTo>
                    <a:pt x="8327" y="1826"/>
                    <a:pt x="12735" y="0"/>
                    <a:pt x="17332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969881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Sistema Escolar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967490" y="2001739"/>
            <a:ext cx="3400821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Visão geral das etapas escolares: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Períodos de inscrição: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Ponto de contato/site oficial: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904118" y="4649534"/>
            <a:ext cx="3425999" cy="2562109"/>
            <a:chOff x="0" y="0"/>
            <a:chExt cx="1239791" cy="92716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39791" cy="927169"/>
            </a:xfrm>
            <a:custGeom>
              <a:avLst/>
              <a:gdLst/>
              <a:ahLst/>
              <a:cxnLst/>
              <a:rect l="l" t="t" r="r" b="b"/>
              <a:pathLst>
                <a:path w="1239791" h="927169">
                  <a:moveTo>
                    <a:pt x="0" y="0"/>
                  </a:moveTo>
                  <a:lnTo>
                    <a:pt x="1239791" y="0"/>
                  </a:lnTo>
                  <a:lnTo>
                    <a:pt x="1239791" y="927169"/>
                  </a:lnTo>
                  <a:lnTo>
                    <a:pt x="0" y="927169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239791" cy="946219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967490" y="4756123"/>
            <a:ext cx="3265277" cy="179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Parques infantis e parques:</a:t>
            </a:r>
          </a:p>
          <a:p>
            <a:pPr algn="l">
              <a:lnSpc>
                <a:spcPts val="2399"/>
              </a:lnSpc>
            </a:pPr>
            <a:endParaRPr lang="en-US" sz="1199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Clubes esportivos para crianças:</a:t>
            </a:r>
          </a:p>
          <a:p>
            <a:pPr algn="l">
              <a:lnSpc>
                <a:spcPts val="2399"/>
              </a:lnSpc>
            </a:pPr>
            <a:endParaRPr lang="en-US" sz="1199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Bibliotecas/centros comunitários/atividades de fim de semana: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20046" y="9262092"/>
            <a:ext cx="7078857" cy="1232480"/>
            <a:chOff x="0" y="0"/>
            <a:chExt cx="2561677" cy="44600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561678" cy="446006"/>
            </a:xfrm>
            <a:custGeom>
              <a:avLst/>
              <a:gdLst/>
              <a:ahLst/>
              <a:cxnLst/>
              <a:rect l="l" t="t" r="r" b="b"/>
              <a:pathLst>
                <a:path w="2561678" h="446006">
                  <a:moveTo>
                    <a:pt x="0" y="0"/>
                  </a:moveTo>
                  <a:lnTo>
                    <a:pt x="2561678" y="0"/>
                  </a:lnTo>
                  <a:lnTo>
                    <a:pt x="2561678" y="446006"/>
                  </a:lnTo>
                  <a:lnTo>
                    <a:pt x="0" y="446006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2561677" cy="465056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20046" y="8820488"/>
            <a:ext cx="5129196" cy="512446"/>
            <a:chOff x="0" y="0"/>
            <a:chExt cx="1856139" cy="18544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56139" cy="185443"/>
            </a:xfrm>
            <a:custGeom>
              <a:avLst/>
              <a:gdLst/>
              <a:ahLst/>
              <a:cxnLst/>
              <a:rect l="l" t="t" r="r" b="b"/>
              <a:pathLst>
                <a:path w="1856139" h="185443">
                  <a:moveTo>
                    <a:pt x="9056" y="0"/>
                  </a:moveTo>
                  <a:lnTo>
                    <a:pt x="1847083" y="0"/>
                  </a:lnTo>
                  <a:cubicBezTo>
                    <a:pt x="1849485" y="0"/>
                    <a:pt x="1851788" y="954"/>
                    <a:pt x="1853487" y="2653"/>
                  </a:cubicBezTo>
                  <a:cubicBezTo>
                    <a:pt x="1855185" y="4351"/>
                    <a:pt x="1856139" y="6654"/>
                    <a:pt x="1856139" y="9056"/>
                  </a:cubicBezTo>
                  <a:lnTo>
                    <a:pt x="1856139" y="176386"/>
                  </a:lnTo>
                  <a:cubicBezTo>
                    <a:pt x="1856139" y="178788"/>
                    <a:pt x="1855185" y="181092"/>
                    <a:pt x="1853487" y="182790"/>
                  </a:cubicBezTo>
                  <a:cubicBezTo>
                    <a:pt x="1851788" y="184488"/>
                    <a:pt x="1849485" y="185443"/>
                    <a:pt x="1847083" y="185443"/>
                  </a:cubicBezTo>
                  <a:lnTo>
                    <a:pt x="9056" y="185443"/>
                  </a:lnTo>
                  <a:cubicBezTo>
                    <a:pt x="6654" y="185443"/>
                    <a:pt x="4351" y="184488"/>
                    <a:pt x="2653" y="182790"/>
                  </a:cubicBezTo>
                  <a:cubicBezTo>
                    <a:pt x="954" y="181092"/>
                    <a:pt x="0" y="178788"/>
                    <a:pt x="0" y="176386"/>
                  </a:cubicBezTo>
                  <a:lnTo>
                    <a:pt x="0" y="9056"/>
                  </a:lnTo>
                  <a:cubicBezTo>
                    <a:pt x="0" y="6654"/>
                    <a:pt x="954" y="4351"/>
                    <a:pt x="2653" y="2653"/>
                  </a:cubicBezTo>
                  <a:cubicBezTo>
                    <a:pt x="4351" y="954"/>
                    <a:pt x="6654" y="0"/>
                    <a:pt x="9056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856139" cy="214018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Dicas da Equipa para os Pais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24113" y="9483492"/>
            <a:ext cx="6350870" cy="21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84"/>
              </a:lnSpc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Adicione recomendações de colegas aqui: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3904118" y="4046485"/>
            <a:ext cx="2612082" cy="677066"/>
            <a:chOff x="0" y="0"/>
            <a:chExt cx="945253" cy="24501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45253" cy="245015"/>
            </a:xfrm>
            <a:custGeom>
              <a:avLst/>
              <a:gdLst/>
              <a:ahLst/>
              <a:cxnLst/>
              <a:rect l="l" t="t" r="r" b="b"/>
              <a:pathLst>
                <a:path w="945253" h="245015">
                  <a:moveTo>
                    <a:pt x="17783" y="0"/>
                  </a:moveTo>
                  <a:lnTo>
                    <a:pt x="927470" y="0"/>
                  </a:lnTo>
                  <a:cubicBezTo>
                    <a:pt x="932186" y="0"/>
                    <a:pt x="936709" y="1874"/>
                    <a:pt x="940044" y="5209"/>
                  </a:cubicBezTo>
                  <a:cubicBezTo>
                    <a:pt x="943379" y="8544"/>
                    <a:pt x="945253" y="13067"/>
                    <a:pt x="945253" y="17783"/>
                  </a:cubicBezTo>
                  <a:lnTo>
                    <a:pt x="945253" y="227231"/>
                  </a:lnTo>
                  <a:cubicBezTo>
                    <a:pt x="945253" y="237053"/>
                    <a:pt x="937291" y="245015"/>
                    <a:pt x="927470" y="245015"/>
                  </a:cubicBezTo>
                  <a:lnTo>
                    <a:pt x="17783" y="245015"/>
                  </a:lnTo>
                  <a:cubicBezTo>
                    <a:pt x="7962" y="245015"/>
                    <a:pt x="0" y="237053"/>
                    <a:pt x="0" y="227231"/>
                  </a:cubicBezTo>
                  <a:lnTo>
                    <a:pt x="0" y="17783"/>
                  </a:lnTo>
                  <a:cubicBezTo>
                    <a:pt x="0" y="7962"/>
                    <a:pt x="7962" y="0"/>
                    <a:pt x="17783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945253" cy="27359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Lazer e tempo livre para famílias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26822" y="1059623"/>
            <a:ext cx="6690401" cy="245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95"/>
              </a:lnSpc>
              <a:spcBef>
                <a:spcPct val="0"/>
              </a:spcBef>
            </a:pPr>
            <a:r>
              <a:rPr lang="en-US" sz="1147" i="1" spc="-43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Preencha as seções relevantes para a sua região. Fontes oficiais em negrito - dicas de colegas nas caixas de notas.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21616" y="546533"/>
            <a:ext cx="7108501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 spc="-224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Guia de Apoio à Infância e à Família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615" y="2107217"/>
            <a:ext cx="7194770" cy="3004204"/>
            <a:chOff x="0" y="0"/>
            <a:chExt cx="9593027" cy="4005605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3844935"/>
              <a:chOff x="0" y="0"/>
              <a:chExt cx="2518331" cy="10334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1033453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033453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992689"/>
                    </a:lnTo>
                    <a:cubicBezTo>
                      <a:pt x="2518331" y="1015203"/>
                      <a:pt x="2500080" y="1033453"/>
                      <a:pt x="2477567" y="1033453"/>
                    </a:cubicBezTo>
                    <a:lnTo>
                      <a:pt x="40764" y="1033453"/>
                    </a:lnTo>
                    <a:cubicBezTo>
                      <a:pt x="18251" y="1033453"/>
                      <a:pt x="0" y="1015203"/>
                      <a:pt x="0" y="992689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10620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877290" y="2002803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2" y="0"/>
                  </a:lnTo>
                  <a:lnTo>
                    <a:pt x="317622" y="317622"/>
                  </a:lnTo>
                  <a:lnTo>
                    <a:pt x="0" y="3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469201" y="1907553"/>
              <a:ext cx="1684428" cy="392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735"/>
                </a:lnSpc>
                <a:spcBef>
                  <a:spcPct val="0"/>
                </a:spcBef>
              </a:pPr>
              <a:r>
                <a:rPr lang="en-US" sz="1494" spc="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Não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55079" y="1995597"/>
              <a:ext cx="1991261" cy="265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20"/>
                </a:lnSpc>
                <a:spcBef>
                  <a:spcPct val="0"/>
                </a:spcBef>
              </a:pPr>
              <a:r>
                <a:rPr lang="en-US" sz="994" spc="56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Não tenho a certeza.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48686" y="1907553"/>
              <a:ext cx="1877616" cy="392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735"/>
                </a:lnSpc>
                <a:spcBef>
                  <a:spcPct val="0"/>
                </a:spcBef>
              </a:pPr>
              <a:r>
                <a:rPr lang="en-US" sz="1494" spc="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Sim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3931173" y="2002803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2"/>
                  </a:lnTo>
                  <a:lnTo>
                    <a:pt x="0" y="3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985056" y="2002803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2"/>
                  </a:lnTo>
                  <a:lnTo>
                    <a:pt x="0" y="3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82512" y="2394256"/>
            <a:ext cx="6617199" cy="25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Apoio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à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comunicação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ao</a:t>
            </a: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idioma</a:t>
            </a:r>
            <a:endParaRPr lang="en-US" sz="1399" b="1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1959"/>
              </a:lnSpc>
              <a:spcBef>
                <a:spcPct val="0"/>
              </a:spcBef>
            </a:pP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Idioma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preferencial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(se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houver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):______________________________</a:t>
            </a: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ts val="1959"/>
              </a:lnSpc>
              <a:spcBef>
                <a:spcPct val="0"/>
              </a:spcBef>
            </a:pP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Acha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pode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precisar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apoio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linguístico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início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caso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afirmativo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favor, </a:t>
            </a: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explique</a:t>
            </a:r>
            <a:r>
              <a: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____________________________________________________________________________________________________________________________________________________________________________________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82615" y="5346000"/>
            <a:ext cx="7194770" cy="3526749"/>
            <a:chOff x="0" y="0"/>
            <a:chExt cx="9593027" cy="4702332"/>
          </a:xfrm>
        </p:grpSpPr>
        <p:grpSp>
          <p:nvGrpSpPr>
            <p:cNvPr id="23" name="Group 23"/>
            <p:cNvGrpSpPr/>
            <p:nvPr/>
          </p:nvGrpSpPr>
          <p:grpSpPr>
            <a:xfrm>
              <a:off x="223646" y="160671"/>
              <a:ext cx="9369381" cy="4541661"/>
              <a:chOff x="0" y="0"/>
              <a:chExt cx="2518331" cy="122072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518331" cy="122072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22072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1179957"/>
                    </a:lnTo>
                    <a:cubicBezTo>
                      <a:pt x="2518331" y="1202471"/>
                      <a:pt x="2500080" y="1220722"/>
                      <a:pt x="2477567" y="1220722"/>
                    </a:cubicBezTo>
                    <a:lnTo>
                      <a:pt x="40764" y="1220722"/>
                    </a:lnTo>
                    <a:cubicBezTo>
                      <a:pt x="29953" y="1220722"/>
                      <a:pt x="19584" y="1216427"/>
                      <a:pt x="11940" y="1208782"/>
                    </a:cubicBezTo>
                    <a:cubicBezTo>
                      <a:pt x="4295" y="1201137"/>
                      <a:pt x="0" y="1190769"/>
                      <a:pt x="0" y="1179957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2518331" cy="12492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788437" y="304689"/>
              <a:ext cx="8239796" cy="3720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60"/>
                </a:lnSpc>
              </a:pPr>
              <a:r>
                <a:rPr lang="en-US" sz="14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Necessidades</a:t>
              </a:r>
              <a:r>
                <a:rPr lang="en-US" sz="14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40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práticas</a:t>
              </a:r>
              <a:r>
                <a:rPr lang="en-US" sz="140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Tem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alguma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necessidade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relacionada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a:</a:t>
              </a:r>
            </a:p>
            <a:p>
              <a:pPr marL="302261" lvl="1" indent="-151130" algn="l">
                <a:lnSpc>
                  <a:spcPts val="3346"/>
                </a:lnSpc>
                <a:buFont typeface="Arial"/>
                <a:buChar char="•"/>
              </a:pP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Horário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trabalho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 ☐ Sim ☐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Não</a:t>
              </a:r>
              <a:endParaRPr lang="en-US" sz="14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02261" lvl="1" indent="-151130" algn="l">
                <a:lnSpc>
                  <a:spcPts val="3346"/>
                </a:lnSpc>
                <a:buFont typeface="Arial"/>
                <a:buChar char="•"/>
              </a:pP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Transporte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deslocamento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diário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 ☐ Sim ☐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Não</a:t>
              </a:r>
              <a:endParaRPr lang="en-US" sz="14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02261" lvl="1" indent="-151130" algn="l">
                <a:lnSpc>
                  <a:spcPts val="3346"/>
                </a:lnSpc>
                <a:buFont typeface="Arial"/>
                <a:buChar char="•"/>
              </a:pP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Responsabilidades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com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crianças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com a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família</a:t>
              </a:r>
              <a:r>
                <a:rPr lang="en-US" sz="140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 ☐ Sim ☐ </a:t>
              </a:r>
              <a:r>
                <a:rPr lang="en-US" sz="140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Não</a:t>
              </a:r>
              <a:endParaRPr lang="en-US" sz="14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endParaRPr lang="en-US" sz="14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Em</a:t>
              </a:r>
              <a:r>
                <a:rPr lang="en-US" sz="1400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400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caso</a:t>
              </a:r>
              <a:r>
                <a:rPr lang="en-US" sz="1400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400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afirmativo</a:t>
              </a:r>
              <a:r>
                <a:rPr lang="en-US" sz="1400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, </a:t>
              </a:r>
              <a:r>
                <a:rPr lang="en-US" sz="1400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por</a:t>
              </a:r>
              <a:r>
                <a:rPr lang="en-US" sz="1400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favor, </a:t>
              </a:r>
              <a:r>
                <a:rPr lang="en-US" sz="1400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explique</a:t>
              </a:r>
              <a:r>
                <a:rPr lang="en-US" sz="1400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: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60289" y="1566307"/>
            <a:ext cx="7039421" cy="30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08"/>
              </a:lnSpc>
              <a:spcBef>
                <a:spcPct val="0"/>
              </a:spcBef>
            </a:pPr>
            <a:r>
              <a:rPr lang="en-US" sz="863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Estritamente confidencial. Utilizado apenas para preparar o suporte adequado. Armazenado de acordo com os requisitos de proteção de dados. </a:t>
            </a:r>
          </a:p>
          <a:p>
            <a:pPr marL="0" lvl="0" indent="0" algn="l">
              <a:lnSpc>
                <a:spcPts val="1208"/>
              </a:lnSpc>
              <a:spcBef>
                <a:spcPct val="0"/>
              </a:spcBef>
            </a:pPr>
            <a:r>
              <a:rPr lang="en-US" sz="863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Todas as perguntas são opcionais.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6733" y="1009758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Seção B – Confidencial · Apenas para RH/Gerente · Página 1 de 2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-539863" y="603370"/>
            <a:ext cx="9906840" cy="848747"/>
            <a:chOff x="0" y="-70875"/>
            <a:chExt cx="13209120" cy="1131663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-70875"/>
              <a:ext cx="13209120" cy="1131663"/>
              <a:chOff x="0" y="-19050"/>
              <a:chExt cx="3550388" cy="30417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93474" y="0"/>
                <a:ext cx="2708080" cy="285122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85122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6207"/>
                    </a:lnTo>
                    <a:cubicBezTo>
                      <a:pt x="3550388" y="263876"/>
                      <a:pt x="3547341" y="271231"/>
                      <a:pt x="3541919" y="276653"/>
                    </a:cubicBezTo>
                    <a:cubicBezTo>
                      <a:pt x="3536496" y="282076"/>
                      <a:pt x="3529142" y="285122"/>
                      <a:pt x="3521473" y="285122"/>
                    </a:cubicBezTo>
                    <a:lnTo>
                      <a:pt x="28914" y="285122"/>
                    </a:lnTo>
                    <a:cubicBezTo>
                      <a:pt x="12945" y="285122"/>
                      <a:pt x="0" y="272176"/>
                      <a:pt x="0" y="256207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3550388" cy="304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910911" y="302741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SEÇÃO B – CONFIDENCIAL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8918280" y="266941"/>
              <a:ext cx="1747075" cy="505941"/>
            </a:xfrm>
            <a:custGeom>
              <a:avLst/>
              <a:gdLst/>
              <a:ahLst/>
              <a:cxnLst/>
              <a:rect l="l" t="t" r="r" b="b"/>
              <a:pathLst>
                <a:path w="469584" h="135988">
                  <a:moveTo>
                    <a:pt x="67994" y="0"/>
                  </a:moveTo>
                  <a:lnTo>
                    <a:pt x="401590" y="0"/>
                  </a:lnTo>
                  <a:cubicBezTo>
                    <a:pt x="439142" y="0"/>
                    <a:pt x="469584" y="30442"/>
                    <a:pt x="469584" y="67994"/>
                  </a:cubicBezTo>
                  <a:lnTo>
                    <a:pt x="469584" y="67994"/>
                  </a:lnTo>
                  <a:cubicBezTo>
                    <a:pt x="469584" y="86027"/>
                    <a:pt x="462420" y="103322"/>
                    <a:pt x="449669" y="116073"/>
                  </a:cubicBezTo>
                  <a:cubicBezTo>
                    <a:pt x="436918" y="128825"/>
                    <a:pt x="419623" y="135988"/>
                    <a:pt x="401590" y="135988"/>
                  </a:cubicBezTo>
                  <a:lnTo>
                    <a:pt x="67994" y="135988"/>
                  </a:lnTo>
                  <a:cubicBezTo>
                    <a:pt x="49961" y="135988"/>
                    <a:pt x="32666" y="128825"/>
                    <a:pt x="19915" y="116073"/>
                  </a:cubicBezTo>
                  <a:cubicBezTo>
                    <a:pt x="7164" y="103322"/>
                    <a:pt x="0" y="86027"/>
                    <a:pt x="0" y="67994"/>
                  </a:cubicBezTo>
                  <a:lnTo>
                    <a:pt x="0" y="67994"/>
                  </a:lnTo>
                  <a:cubicBezTo>
                    <a:pt x="0" y="49961"/>
                    <a:pt x="7164" y="32666"/>
                    <a:pt x="19915" y="19915"/>
                  </a:cubicBezTo>
                  <a:cubicBezTo>
                    <a:pt x="32666" y="7164"/>
                    <a:pt x="49961" y="0"/>
                    <a:pt x="67994" y="0"/>
                  </a:cubicBezTo>
                  <a:close/>
                </a:path>
              </a:pathLst>
            </a:custGeom>
            <a:solidFill>
              <a:srgbClr val="8B75A7"/>
            </a:solid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478379" y="856731"/>
            <a:ext cx="1985003" cy="322615"/>
            <a:chOff x="0" y="0"/>
            <a:chExt cx="711380" cy="11561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11380" cy="115618"/>
            </a:xfrm>
            <a:custGeom>
              <a:avLst/>
              <a:gdLst/>
              <a:ahLst/>
              <a:cxnLst/>
              <a:rect l="l" t="t" r="r" b="b"/>
              <a:pathLst>
                <a:path w="711380" h="115618">
                  <a:moveTo>
                    <a:pt x="57809" y="0"/>
                  </a:moveTo>
                  <a:lnTo>
                    <a:pt x="653571" y="0"/>
                  </a:lnTo>
                  <a:cubicBezTo>
                    <a:pt x="668903" y="0"/>
                    <a:pt x="683607" y="6091"/>
                    <a:pt x="694448" y="16932"/>
                  </a:cubicBezTo>
                  <a:cubicBezTo>
                    <a:pt x="705290" y="27773"/>
                    <a:pt x="711380" y="42477"/>
                    <a:pt x="711380" y="57809"/>
                  </a:cubicBezTo>
                  <a:lnTo>
                    <a:pt x="711380" y="57809"/>
                  </a:lnTo>
                  <a:cubicBezTo>
                    <a:pt x="711380" y="89736"/>
                    <a:pt x="685498" y="115618"/>
                    <a:pt x="653571" y="115618"/>
                  </a:cubicBezTo>
                  <a:lnTo>
                    <a:pt x="57809" y="115618"/>
                  </a:lnTo>
                  <a:cubicBezTo>
                    <a:pt x="42477" y="115618"/>
                    <a:pt x="27773" y="109527"/>
                    <a:pt x="16932" y="98686"/>
                  </a:cubicBezTo>
                  <a:cubicBezTo>
                    <a:pt x="6091" y="87845"/>
                    <a:pt x="0" y="73141"/>
                    <a:pt x="0" y="57809"/>
                  </a:cubicBezTo>
                  <a:lnTo>
                    <a:pt x="0" y="57809"/>
                  </a:lnTo>
                  <a:cubicBezTo>
                    <a:pt x="0" y="42477"/>
                    <a:pt x="6091" y="27773"/>
                    <a:pt x="16932" y="16932"/>
                  </a:cubicBezTo>
                  <a:cubicBezTo>
                    <a:pt x="27773" y="6091"/>
                    <a:pt x="42477" y="0"/>
                    <a:pt x="578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711380" cy="134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Apenas para RH/Gerente</a:t>
              </a:r>
            </a:p>
          </p:txBody>
        </p:sp>
      </p:grpSp>
      <p:sp>
        <p:nvSpPr>
          <p:cNvPr id="44" name="Freeform 2">
            <a:extLst>
              <a:ext uri="{FF2B5EF4-FFF2-40B4-BE49-F238E27FC236}">
                <a16:creationId xmlns:a16="http://schemas.microsoft.com/office/drawing/2014/main" id="{D8B4F681-30EC-57D6-17D0-445EEA17B0A4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80530EC7-CB7A-E975-9924-70FAA200A989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6" name="Group 4">
            <a:extLst>
              <a:ext uri="{FF2B5EF4-FFF2-40B4-BE49-F238E27FC236}">
                <a16:creationId xmlns:a16="http://schemas.microsoft.com/office/drawing/2014/main" id="{97CFDD31-32E0-4964-E1AD-73AAC7E87973}"/>
              </a:ext>
            </a:extLst>
          </p:cNvPr>
          <p:cNvGrpSpPr/>
          <p:nvPr/>
        </p:nvGrpSpPr>
        <p:grpSpPr>
          <a:xfrm>
            <a:off x="-1" y="10392479"/>
            <a:ext cx="6897157" cy="45719"/>
            <a:chOff x="0" y="0"/>
            <a:chExt cx="2709333" cy="2699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BFB4C26-F2B2-963B-BD70-F26DED847DBE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48" name="TextBox 6">
              <a:extLst>
                <a:ext uri="{FF2B5EF4-FFF2-40B4-BE49-F238E27FC236}">
                  <a16:creationId xmlns:a16="http://schemas.microsoft.com/office/drawing/2014/main" id="{AC999AEA-10D0-0DBA-771D-40E416C26C62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257825" y="4495633"/>
            <a:ext cx="7027036" cy="1893101"/>
            <a:chOff x="0" y="0"/>
            <a:chExt cx="2518331" cy="6784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8331" cy="678445"/>
            </a:xfrm>
            <a:custGeom>
              <a:avLst/>
              <a:gdLst/>
              <a:ahLst/>
              <a:cxnLst/>
              <a:rect l="l" t="t" r="r" b="b"/>
              <a:pathLst>
                <a:path w="2518331" h="678445">
                  <a:moveTo>
                    <a:pt x="40764" y="0"/>
                  </a:moveTo>
                  <a:lnTo>
                    <a:pt x="2477567" y="0"/>
                  </a:lnTo>
                  <a:cubicBezTo>
                    <a:pt x="2488378" y="0"/>
                    <a:pt x="2498747" y="4295"/>
                    <a:pt x="2506391" y="11940"/>
                  </a:cubicBezTo>
                  <a:cubicBezTo>
                    <a:pt x="2514036" y="19584"/>
                    <a:pt x="2518331" y="29953"/>
                    <a:pt x="2518331" y="40764"/>
                  </a:cubicBezTo>
                  <a:lnTo>
                    <a:pt x="2518331" y="637681"/>
                  </a:lnTo>
                  <a:cubicBezTo>
                    <a:pt x="2518331" y="660194"/>
                    <a:pt x="2500080" y="678445"/>
                    <a:pt x="2477567" y="678445"/>
                  </a:cubicBezTo>
                  <a:lnTo>
                    <a:pt x="40764" y="678445"/>
                  </a:lnTo>
                  <a:cubicBezTo>
                    <a:pt x="29953" y="678445"/>
                    <a:pt x="19584" y="674150"/>
                    <a:pt x="11940" y="666505"/>
                  </a:cubicBezTo>
                  <a:cubicBezTo>
                    <a:pt x="4295" y="658860"/>
                    <a:pt x="0" y="648492"/>
                    <a:pt x="0" y="637681"/>
                  </a:cubicBezTo>
                  <a:lnTo>
                    <a:pt x="0" y="40764"/>
                  </a:lnTo>
                  <a:cubicBezTo>
                    <a:pt x="0" y="18251"/>
                    <a:pt x="18251" y="0"/>
                    <a:pt x="40764" y="0"/>
                  </a:cubicBezTo>
                  <a:close/>
                </a:path>
              </a:pathLst>
            </a:custGeom>
            <a:solidFill>
              <a:srgbClr val="E6DBF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518331" cy="707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89988" y="4662169"/>
            <a:ext cx="6179847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Apoio durante as primeiras semanas </a:t>
            </a: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Existe algo que possa te ajudar a se sentir mais confortável ou apoiado(a) quando começar a trabalhar?</a:t>
            </a: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0091" y="4375130"/>
            <a:ext cx="499897" cy="49989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5A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8417" y="4527786"/>
            <a:ext cx="423246" cy="22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60"/>
              </a:lnSpc>
            </a:pPr>
            <a:r>
              <a:rPr lang="en-US" sz="1660" b="1" spc="-11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0091" y="6502374"/>
            <a:ext cx="7194770" cy="1881146"/>
            <a:chOff x="0" y="0"/>
            <a:chExt cx="9593027" cy="2508195"/>
          </a:xfrm>
        </p:grpSpPr>
        <p:grpSp>
          <p:nvGrpSpPr>
            <p:cNvPr id="16" name="Group 16"/>
            <p:cNvGrpSpPr/>
            <p:nvPr/>
          </p:nvGrpSpPr>
          <p:grpSpPr>
            <a:xfrm>
              <a:off x="223646" y="160671"/>
              <a:ext cx="9369381" cy="2347524"/>
              <a:chOff x="0" y="0"/>
              <a:chExt cx="2518331" cy="63097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518331" cy="630975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30975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90211"/>
                    </a:lnTo>
                    <a:cubicBezTo>
                      <a:pt x="2518331" y="612724"/>
                      <a:pt x="2500080" y="630975"/>
                      <a:pt x="2477567" y="630975"/>
                    </a:cubicBezTo>
                    <a:lnTo>
                      <a:pt x="40764" y="630975"/>
                    </a:lnTo>
                    <a:cubicBezTo>
                      <a:pt x="29953" y="630975"/>
                      <a:pt x="19584" y="626680"/>
                      <a:pt x="11940" y="619035"/>
                    </a:cubicBezTo>
                    <a:cubicBezTo>
                      <a:pt x="4295" y="611390"/>
                      <a:pt x="0" y="601022"/>
                      <a:pt x="0" y="590211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518331" cy="659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788437" y="304689"/>
              <a:ext cx="8239796" cy="2028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Comentários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adicionais</a:t>
              </a:r>
              <a:endPara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Há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algo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mais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que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gostaria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compartilhar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em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particular com o RH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com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gerente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539863" y="603370"/>
            <a:ext cx="9906840" cy="848747"/>
            <a:chOff x="0" y="-70875"/>
            <a:chExt cx="13209120" cy="1131663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-70875"/>
              <a:ext cx="13209120" cy="1131663"/>
              <a:chOff x="0" y="-19050"/>
              <a:chExt cx="3550388" cy="304172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93474" y="0"/>
                <a:ext cx="2708080" cy="285122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85122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6207"/>
                    </a:lnTo>
                    <a:cubicBezTo>
                      <a:pt x="3550388" y="263876"/>
                      <a:pt x="3547341" y="271231"/>
                      <a:pt x="3541919" y="276653"/>
                    </a:cubicBezTo>
                    <a:cubicBezTo>
                      <a:pt x="3536496" y="282076"/>
                      <a:pt x="3529142" y="285122"/>
                      <a:pt x="3521473" y="285122"/>
                    </a:cubicBezTo>
                    <a:lnTo>
                      <a:pt x="28914" y="285122"/>
                    </a:lnTo>
                    <a:cubicBezTo>
                      <a:pt x="12945" y="285122"/>
                      <a:pt x="0" y="272176"/>
                      <a:pt x="0" y="256207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19050"/>
                <a:ext cx="3550388" cy="304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910911" y="302741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SEÇÃO B – CONFIDENCIAL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469584" cy="1645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889"/>
                  </a:lnSpc>
                </a:pPr>
                <a:r>
                  <a:rPr lang="en-US" sz="1350" dirty="0" err="1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Compartilhável</a:t>
                </a:r>
                <a:endParaRPr lang="en-US" sz="1350" dirty="0">
                  <a:solidFill>
                    <a:srgbClr val="EFAB8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5306610" y="687697"/>
            <a:ext cx="2160783" cy="557297"/>
            <a:chOff x="0" y="-15655"/>
            <a:chExt cx="712703" cy="13906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11380" cy="123407"/>
            </a:xfrm>
            <a:custGeom>
              <a:avLst/>
              <a:gdLst/>
              <a:ahLst/>
              <a:cxnLst/>
              <a:rect l="l" t="t" r="r" b="b"/>
              <a:pathLst>
                <a:path w="711380" h="123407">
                  <a:moveTo>
                    <a:pt x="61704" y="0"/>
                  </a:moveTo>
                  <a:lnTo>
                    <a:pt x="649677" y="0"/>
                  </a:lnTo>
                  <a:cubicBezTo>
                    <a:pt x="683755" y="0"/>
                    <a:pt x="711380" y="27626"/>
                    <a:pt x="711380" y="61704"/>
                  </a:cubicBezTo>
                  <a:lnTo>
                    <a:pt x="711380" y="61704"/>
                  </a:lnTo>
                  <a:cubicBezTo>
                    <a:pt x="711380" y="95782"/>
                    <a:pt x="683755" y="123407"/>
                    <a:pt x="649677" y="123407"/>
                  </a:cubicBezTo>
                  <a:lnTo>
                    <a:pt x="61704" y="123407"/>
                  </a:lnTo>
                  <a:cubicBezTo>
                    <a:pt x="27626" y="123407"/>
                    <a:pt x="0" y="95782"/>
                    <a:pt x="0" y="61704"/>
                  </a:cubicBezTo>
                  <a:lnTo>
                    <a:pt x="0" y="61704"/>
                  </a:lnTo>
                  <a:cubicBezTo>
                    <a:pt x="0" y="27626"/>
                    <a:pt x="27626" y="0"/>
                    <a:pt x="617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323" y="-15655"/>
              <a:ext cx="711380" cy="132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2"/>
                </a:lnSpc>
              </a:pPr>
              <a:r>
                <a:rPr lang="en-US" sz="128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Apenas</a:t>
              </a:r>
              <a:r>
                <a:rPr lang="en-US" sz="128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para RH/</a:t>
              </a:r>
              <a:r>
                <a:rPr lang="en-US" sz="128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Gerente</a:t>
              </a:r>
              <a:endParaRPr lang="en-US" sz="1287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5950" y="8563952"/>
            <a:ext cx="6563051" cy="1392742"/>
            <a:chOff x="0" y="0"/>
            <a:chExt cx="8750735" cy="1856989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35317" cy="1856989"/>
              <a:chOff x="0" y="0"/>
              <a:chExt cx="279799" cy="119357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79799" cy="1193574"/>
              </a:xfrm>
              <a:custGeom>
                <a:avLst/>
                <a:gdLst/>
                <a:ahLst/>
                <a:cxnLst/>
                <a:rect l="l" t="t" r="r" b="b"/>
                <a:pathLst>
                  <a:path w="279799" h="1193574">
                    <a:moveTo>
                      <a:pt x="0" y="0"/>
                    </a:moveTo>
                    <a:lnTo>
                      <a:pt x="279799" y="0"/>
                    </a:lnTo>
                    <a:lnTo>
                      <a:pt x="279799" y="1193574"/>
                    </a:lnTo>
                    <a:lnTo>
                      <a:pt x="0" y="11935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3DE1">
                      <a:alpha val="31000"/>
                    </a:srgbClr>
                  </a:gs>
                  <a:gs pos="100000">
                    <a:srgbClr val="FE8F28">
                      <a:alpha val="31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19050"/>
                <a:ext cx="279799" cy="11745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89090" y="0"/>
              <a:ext cx="8461645" cy="1856989"/>
              <a:chOff x="0" y="0"/>
              <a:chExt cx="5438696" cy="1193574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438696" cy="1193574"/>
              </a:xfrm>
              <a:custGeom>
                <a:avLst/>
                <a:gdLst/>
                <a:ahLst/>
                <a:cxnLst/>
                <a:rect l="l" t="t" r="r" b="b"/>
                <a:pathLst>
                  <a:path w="5438696" h="1193574">
                    <a:moveTo>
                      <a:pt x="0" y="0"/>
                    </a:moveTo>
                    <a:lnTo>
                      <a:pt x="5438696" y="0"/>
                    </a:lnTo>
                    <a:lnTo>
                      <a:pt x="5438696" y="1193574"/>
                    </a:lnTo>
                    <a:lnTo>
                      <a:pt x="0" y="119357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BFABD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19050"/>
                <a:ext cx="5438696" cy="11745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603556" y="161760"/>
              <a:ext cx="7103542" cy="1492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32"/>
                </a:lnSpc>
              </a:pPr>
              <a:r>
                <a:rPr lang="en-US" sz="1312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Obrigado</a:t>
              </a:r>
            </a:p>
            <a:p>
              <a:pPr algn="l">
                <a:lnSpc>
                  <a:spcPts val="1485"/>
                </a:lnSpc>
              </a:pPr>
              <a:r>
                <a:rPr lang="en-US" sz="112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Agradecemos o tempo dedicado ao preenchimento deste questionário. Suas respostas serão tratadas com respeito e confidencialidade e utilizadas exclusivamente para auxiliar no seu processo de integração.</a:t>
              </a:r>
            </a:p>
            <a:p>
              <a:pPr algn="l">
                <a:lnSpc>
                  <a:spcPts val="1485"/>
                </a:lnSpc>
              </a:pPr>
              <a:endParaRPr lang="en-US" sz="112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1485"/>
                </a:lnSpc>
              </a:pPr>
              <a:r>
                <a:rPr lang="en-US" sz="112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Dúvidas? Entre em contato: 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0091" y="2000236"/>
            <a:ext cx="7194770" cy="2261254"/>
            <a:chOff x="0" y="0"/>
            <a:chExt cx="9593027" cy="3015005"/>
          </a:xfrm>
        </p:grpSpPr>
        <p:grpSp>
          <p:nvGrpSpPr>
            <p:cNvPr id="44" name="Group 44"/>
            <p:cNvGrpSpPr/>
            <p:nvPr/>
          </p:nvGrpSpPr>
          <p:grpSpPr>
            <a:xfrm>
              <a:off x="223646" y="160671"/>
              <a:ext cx="9369381" cy="2854335"/>
              <a:chOff x="0" y="0"/>
              <a:chExt cx="2518331" cy="767197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518331" cy="76719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76719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726433"/>
                    </a:lnTo>
                    <a:cubicBezTo>
                      <a:pt x="2518331" y="748946"/>
                      <a:pt x="2500080" y="767197"/>
                      <a:pt x="2477567" y="767197"/>
                    </a:cubicBezTo>
                    <a:lnTo>
                      <a:pt x="40764" y="767197"/>
                    </a:lnTo>
                    <a:cubicBezTo>
                      <a:pt x="29953" y="767197"/>
                      <a:pt x="19584" y="762902"/>
                      <a:pt x="11940" y="755257"/>
                    </a:cubicBezTo>
                    <a:cubicBezTo>
                      <a:pt x="4295" y="747613"/>
                      <a:pt x="0" y="737244"/>
                      <a:pt x="0" y="726433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518331" cy="7957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51101" y="18924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589988" y="2287274"/>
            <a:ext cx="6402791" cy="177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b="1" u="none" strike="noStrike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399" b="1" u="none" strike="noStrike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Saúde</a:t>
            </a:r>
            <a:r>
              <a:rPr lang="en-US" sz="1399" b="1" u="none" strike="noStrike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1399" b="1" u="none" strike="noStrike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Acessibilidade</a:t>
            </a:r>
            <a:r>
              <a:rPr lang="en-US" sz="1399" b="1" u="none" strike="noStrike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</a:t>
            </a:r>
            <a:r>
              <a:rPr lang="en-US" sz="1399" b="1" u="none" strike="noStrike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Bem-Estar</a:t>
            </a:r>
            <a:endParaRPr lang="en-US" sz="1399" b="1" u="none" strike="noStrike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alguma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necessidade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relacionada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à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saúde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acessibilidade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bem-estar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devamos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saber para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podermos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apoiar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☐ Sim ☐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caso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afirmativo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99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explique</a:t>
            </a:r>
            <a:r>
              <a:rPr lang="en-US" sz="1399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b="1" u="none" strike="noStrike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60289" y="1512816"/>
            <a:ext cx="7039421" cy="30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08"/>
              </a:lnSpc>
              <a:spcBef>
                <a:spcPct val="0"/>
              </a:spcBef>
            </a:pPr>
            <a:r>
              <a:rPr lang="en-US" sz="863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Estritamente confidencial. Utilizado apenas para preparar o suporte adequado. Armazenado de acordo com os requisitos de proteção de dados. </a:t>
            </a:r>
          </a:p>
          <a:p>
            <a:pPr marL="0" lvl="0" indent="0" algn="l">
              <a:lnSpc>
                <a:spcPts val="1208"/>
              </a:lnSpc>
              <a:spcBef>
                <a:spcPct val="0"/>
              </a:spcBef>
            </a:pPr>
            <a:r>
              <a:rPr lang="en-US" sz="863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Todas as perguntas são opcionais.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96733" y="1009758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Seção B – Confidencial · Apenas para RH/Gerente · Página 2 de 2</a:t>
            </a:r>
          </a:p>
        </p:txBody>
      </p:sp>
      <p:sp>
        <p:nvSpPr>
          <p:cNvPr id="54" name="Freeform 2">
            <a:extLst>
              <a:ext uri="{FF2B5EF4-FFF2-40B4-BE49-F238E27FC236}">
                <a16:creationId xmlns:a16="http://schemas.microsoft.com/office/drawing/2014/main" id="{C0174BD7-2178-E1F2-09BE-6EA479358985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C864F716-CD81-70B3-2751-CE089B0B1682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6" name="Group 4">
            <a:extLst>
              <a:ext uri="{FF2B5EF4-FFF2-40B4-BE49-F238E27FC236}">
                <a16:creationId xmlns:a16="http://schemas.microsoft.com/office/drawing/2014/main" id="{120268C4-AA32-BB18-AB7E-818557067CDC}"/>
              </a:ext>
            </a:extLst>
          </p:cNvPr>
          <p:cNvGrpSpPr/>
          <p:nvPr/>
        </p:nvGrpSpPr>
        <p:grpSpPr>
          <a:xfrm>
            <a:off x="-1" y="10392479"/>
            <a:ext cx="6897157" cy="45719"/>
            <a:chOff x="0" y="0"/>
            <a:chExt cx="2709333" cy="26991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7B5A561D-A426-8E85-BB72-45CAF466A283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8" name="TextBox 6">
              <a:extLst>
                <a:ext uri="{FF2B5EF4-FFF2-40B4-BE49-F238E27FC236}">
                  <a16:creationId xmlns:a16="http://schemas.microsoft.com/office/drawing/2014/main" id="{4DC43EFE-AB7C-84ED-4988-2BE3B297874A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C1429-55DE-FAFC-A3B0-B0027FE26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49E2A7-C228-D778-5EB7-0A13307D6E90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ECB63A3-F2E5-AA46-6C30-C2F1375CF57A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7D6F8A4-63EE-C5C2-8D42-AABB7687A32D}"/>
              </a:ext>
            </a:extLst>
          </p:cNvPr>
          <p:cNvSpPr txBox="1"/>
          <p:nvPr/>
        </p:nvSpPr>
        <p:spPr>
          <a:xfrm>
            <a:off x="0" y="2527300"/>
            <a:ext cx="7556500" cy="113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9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Atividade</a:t>
            </a:r>
            <a:r>
              <a:rPr lang="en-CY" sz="7500" b="1" i="0" u="none" strike="noStrike" kern="1200" cap="none" baseline="0" dirty="0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FAC175"/>
                </a:solidFill>
                <a:latin typeface="Open Sans Bold"/>
                <a:ea typeface="Open Sans Bold"/>
                <a:cs typeface="Open Sans Bold"/>
              </a:rPr>
              <a:t>2</a:t>
            </a:r>
            <a:endParaRPr lang="en-US" sz="7500" b="1" i="0" u="none" strike="noStrike" kern="1200" cap="none" baseline="0" dirty="0">
              <a:solidFill>
                <a:srgbClr val="FAC17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67B4A122-D05F-79E7-FA90-E5F94694018C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9873D1CF-7D9C-F4A2-CDF1-E38EAD7D3C96}"/>
              </a:ext>
            </a:extLst>
          </p:cNvPr>
          <p:cNvSpPr/>
          <p:nvPr/>
        </p:nvSpPr>
        <p:spPr>
          <a:xfrm>
            <a:off x="2902269" y="-51727"/>
            <a:ext cx="3024003" cy="65763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79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615" y="2498559"/>
            <a:ext cx="7194770" cy="1629515"/>
            <a:chOff x="0" y="0"/>
            <a:chExt cx="9593027" cy="2172687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2012016"/>
              <a:chOff x="0" y="0"/>
              <a:chExt cx="2518331" cy="5407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540796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40796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00032"/>
                    </a:lnTo>
                    <a:cubicBezTo>
                      <a:pt x="2518331" y="522545"/>
                      <a:pt x="2500080" y="540796"/>
                      <a:pt x="2477567" y="540796"/>
                    </a:cubicBezTo>
                    <a:lnTo>
                      <a:pt x="40764" y="540796"/>
                    </a:lnTo>
                    <a:cubicBezTo>
                      <a:pt x="29953" y="540796"/>
                      <a:pt x="19584" y="536501"/>
                      <a:pt x="11940" y="528856"/>
                    </a:cubicBezTo>
                    <a:cubicBezTo>
                      <a:pt x="4295" y="521212"/>
                      <a:pt x="0" y="510843"/>
                      <a:pt x="0" y="500032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569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788438" y="336311"/>
              <a:ext cx="8239796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Informações básicas: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Um novo colega se juntará à nossa equipa.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Nome: ___________________________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Cargo: ___________________________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de início: ______________________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2615" y="4279900"/>
            <a:ext cx="7194770" cy="5583751"/>
            <a:chOff x="0" y="0"/>
            <a:chExt cx="9593027" cy="7445002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7284331"/>
              <a:chOff x="0" y="0"/>
              <a:chExt cx="2518331" cy="195790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1957905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957905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1917141"/>
                    </a:lnTo>
                    <a:cubicBezTo>
                      <a:pt x="2518331" y="1939654"/>
                      <a:pt x="2500080" y="1957905"/>
                      <a:pt x="2477567" y="1957905"/>
                    </a:cubicBezTo>
                    <a:lnTo>
                      <a:pt x="40764" y="1957905"/>
                    </a:lnTo>
                    <a:cubicBezTo>
                      <a:pt x="18251" y="1957905"/>
                      <a:pt x="0" y="1939654"/>
                      <a:pt x="0" y="1917141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19864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66529" y="307211"/>
              <a:ext cx="8641008" cy="64738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Sobre</a:t>
              </a: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o novo </a:t>
              </a:r>
              <a:r>
                <a:rPr lang="en-US" sz="1399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colega</a:t>
              </a:r>
              <a:endParaRPr lang="en-US" sz="1399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Com base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nas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informações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que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o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funcionário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concordou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em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compartilhar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, as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informações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a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seguir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provêm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da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seção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“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Conhecendo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Você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” do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questionário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de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pré-chegada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e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são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compartilhadas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com o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consentimento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do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funcionário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para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ajudar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a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equipa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a se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preparar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e a se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conectar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(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inclua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apenas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as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informações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que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o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funcionário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concordou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em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compartilhar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;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não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adicione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suposições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ou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 </a:t>
              </a:r>
              <a:r>
                <a:rPr lang="en-US" sz="1399" i="1" dirty="0" err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interpretações</a:t>
              </a:r>
              <a:r>
                <a:rPr lang="en-US" sz="1399" i="1" dirty="0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).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Nome 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pronúncia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preferidos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Formação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</a:rPr>
                <a:t>académica</a:t>
              </a:r>
              <a:r>
                <a:rPr lang="en-GB" sz="1400" dirty="0"/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área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(s) de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estudo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Locais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onde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vivi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/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experiência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internacional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Línguas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faladas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compreendidas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Interesses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hobbies: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Forma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preferida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aprender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novas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tarefas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7680455" y="101600"/>
              <a:ext cx="1747075" cy="528968"/>
              <a:chOff x="0" y="-53965"/>
              <a:chExt cx="469584" cy="14217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-26657"/>
                <a:ext cx="469584" cy="113603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3603">
                    <a:moveTo>
                      <a:pt x="56801" y="0"/>
                    </a:moveTo>
                    <a:lnTo>
                      <a:pt x="412783" y="0"/>
                    </a:lnTo>
                    <a:cubicBezTo>
                      <a:pt x="444153" y="0"/>
                      <a:pt x="469584" y="25431"/>
                      <a:pt x="469584" y="56801"/>
                    </a:cubicBezTo>
                    <a:lnTo>
                      <a:pt x="469584" y="56801"/>
                    </a:lnTo>
                    <a:cubicBezTo>
                      <a:pt x="469584" y="71866"/>
                      <a:pt x="463600" y="86314"/>
                      <a:pt x="452947" y="96966"/>
                    </a:cubicBezTo>
                    <a:cubicBezTo>
                      <a:pt x="442295" y="107618"/>
                      <a:pt x="427847" y="113603"/>
                      <a:pt x="412783" y="113603"/>
                    </a:cubicBezTo>
                    <a:lnTo>
                      <a:pt x="56801" y="113603"/>
                    </a:lnTo>
                    <a:cubicBezTo>
                      <a:pt x="41737" y="113603"/>
                      <a:pt x="27289" y="107618"/>
                      <a:pt x="16637" y="96966"/>
                    </a:cubicBezTo>
                    <a:cubicBezTo>
                      <a:pt x="5984" y="86314"/>
                      <a:pt x="0" y="71866"/>
                      <a:pt x="0" y="56801"/>
                    </a:cubicBezTo>
                    <a:lnTo>
                      <a:pt x="0" y="56801"/>
                    </a:lnTo>
                    <a:cubicBezTo>
                      <a:pt x="0" y="41737"/>
                      <a:pt x="5984" y="27289"/>
                      <a:pt x="16637" y="16637"/>
                    </a:cubicBezTo>
                    <a:cubicBezTo>
                      <a:pt x="27289" y="5984"/>
                      <a:pt x="41737" y="0"/>
                      <a:pt x="56801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 dirty="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53965"/>
                <a:ext cx="469584" cy="1421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 dirty="0" err="1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Opcional</a:t>
                </a:r>
                <a:endParaRPr lang="en-US" sz="120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286865" y="1683444"/>
            <a:ext cx="6664672" cy="16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430"/>
              </a:lnSpc>
              <a:spcBef>
                <a:spcPct val="0"/>
              </a:spcBef>
            </a:pP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Esta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seção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é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amigável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e informal.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Pode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compartilhá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-la com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sua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equipa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para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ajudá-los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a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conhecer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você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021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melhor</a:t>
            </a:r>
            <a:r>
              <a:rPr lang="en-US" sz="1021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-539863" y="603370"/>
            <a:ext cx="9906840" cy="1163043"/>
            <a:chOff x="0" y="-70875"/>
            <a:chExt cx="13209120" cy="155072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-70875"/>
              <a:ext cx="13209120" cy="1550725"/>
              <a:chOff x="0" y="-19050"/>
              <a:chExt cx="3550388" cy="41680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93474" y="0"/>
                <a:ext cx="2708080" cy="342131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97759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68844"/>
                    </a:lnTo>
                    <a:cubicBezTo>
                      <a:pt x="3550388" y="384813"/>
                      <a:pt x="3537442" y="397759"/>
                      <a:pt x="3521473" y="397759"/>
                    </a:cubicBezTo>
                    <a:lnTo>
                      <a:pt x="28914" y="397759"/>
                    </a:lnTo>
                    <a:cubicBezTo>
                      <a:pt x="21246" y="397759"/>
                      <a:pt x="13891" y="394712"/>
                      <a:pt x="8469" y="389290"/>
                    </a:cubicBezTo>
                    <a:cubicBezTo>
                      <a:pt x="3046" y="383867"/>
                      <a:pt x="0" y="376513"/>
                      <a:pt x="0" y="368844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3550388" cy="416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910911" y="302741"/>
              <a:ext cx="7680652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Resumo da Preparação da Equipa – Preparando-se para Receber um Novo Colega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Para o Gerente</a:t>
                </a:r>
              </a:p>
            </p:txBody>
          </p:sp>
        </p:grpSp>
      </p:grpSp>
      <p:sp>
        <p:nvSpPr>
          <p:cNvPr id="37" name="Freeform 37"/>
          <p:cNvSpPr/>
          <p:nvPr/>
        </p:nvSpPr>
        <p:spPr>
          <a:xfrm>
            <a:off x="684000" y="6863677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6" y="0"/>
                </a:lnTo>
                <a:lnTo>
                  <a:pt x="6356336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8" name="TextBox 38"/>
          <p:cNvSpPr txBox="1"/>
          <p:nvPr/>
        </p:nvSpPr>
        <p:spPr>
          <a:xfrm>
            <a:off x="396733" y="1006733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Resumo da Preparação da Equipa · Página 1 de 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17005" y="1919126"/>
            <a:ext cx="692598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Preencha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e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compartilhe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com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sua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equipa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antes do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primeiro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dia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de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trabalho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do novo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colega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Compartilhe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apenas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as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informações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que o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funcionário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200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autorizou</a:t>
            </a:r>
            <a:r>
              <a:rPr lang="en-US" sz="1200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</p:txBody>
      </p:sp>
      <p:sp>
        <p:nvSpPr>
          <p:cNvPr id="40" name="Freeform 40"/>
          <p:cNvSpPr/>
          <p:nvPr/>
        </p:nvSpPr>
        <p:spPr>
          <a:xfrm>
            <a:off x="684000" y="7346293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6" y="0"/>
                </a:lnTo>
                <a:lnTo>
                  <a:pt x="6356336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1" name="Group 41"/>
          <p:cNvGrpSpPr/>
          <p:nvPr/>
        </p:nvGrpSpPr>
        <p:grpSpPr>
          <a:xfrm>
            <a:off x="558969" y="9586087"/>
            <a:ext cx="6442061" cy="180213"/>
            <a:chOff x="0" y="0"/>
            <a:chExt cx="8589415" cy="240284"/>
          </a:xfrm>
        </p:grpSpPr>
        <p:sp>
          <p:nvSpPr>
            <p:cNvPr id="42" name="TextBox 42"/>
            <p:cNvSpPr txBox="1"/>
            <p:nvPr/>
          </p:nvSpPr>
          <p:spPr>
            <a:xfrm>
              <a:off x="4273893" y="-66675"/>
              <a:ext cx="2289708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96"/>
                </a:lnSpc>
                <a:spcBef>
                  <a:spcPct val="0"/>
                </a:spcBef>
              </a:pPr>
              <a:r>
                <a:rPr lang="en-US" sz="1200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Instruções escritas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2032904" cy="277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099"/>
                </a:lnSpc>
                <a:spcBef>
                  <a:spcPct val="0"/>
                </a:spcBef>
              </a:pPr>
              <a:r>
                <a:rPr lang="en-US" sz="1147" spc="65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Observando</a:t>
              </a:r>
              <a:r>
                <a:rPr lang="en-US" sz="1147" spc="6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47" spc="65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alguém</a:t>
              </a:r>
              <a:endParaRPr lang="en-US" sz="1147" spc="65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6830465" y="-57150"/>
              <a:ext cx="1758950" cy="280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8"/>
                </a:lnSpc>
                <a:spcBef>
                  <a:spcPct val="0"/>
                </a:spcBef>
              </a:pPr>
              <a:r>
                <a:rPr lang="en-US" sz="1125" u="none" strike="noStrike" spc="6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25" u="none" strike="noStrike" spc="6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Exemplos</a:t>
              </a:r>
              <a:r>
                <a:rPr lang="en-US" sz="1125" u="none" strike="noStrike" spc="6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25" u="none" strike="noStrike" spc="6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visuais</a:t>
              </a:r>
              <a:endParaRPr lang="en-US" sz="1125" u="none" strike="noStrike" spc="64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2283795" y="9537700"/>
            <a:ext cx="1312381" cy="24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96"/>
              </a:lnSpc>
              <a:spcBef>
                <a:spcPct val="0"/>
              </a:spcBef>
            </a:pPr>
            <a:r>
              <a:rPr lang="en-US" sz="1200" spc="68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Tentar</a:t>
            </a:r>
            <a:r>
              <a:rPr lang="en-US" sz="1200" spc="68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spc="68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1200" spc="68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spc="68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mim</a:t>
            </a:r>
            <a:r>
              <a:rPr lang="en-US" sz="1200" spc="68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025503" y="9375683"/>
            <a:ext cx="5508994" cy="238217"/>
            <a:chOff x="0" y="0"/>
            <a:chExt cx="7345325" cy="317623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342568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2" y="0"/>
                  </a:lnTo>
                  <a:lnTo>
                    <a:pt x="317622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4685135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027703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2" y="0"/>
                  </a:lnTo>
                  <a:lnTo>
                    <a:pt x="317622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sp>
        <p:nvSpPr>
          <p:cNvPr id="51" name="Freeform 51"/>
          <p:cNvSpPr/>
          <p:nvPr/>
        </p:nvSpPr>
        <p:spPr>
          <a:xfrm>
            <a:off x="684000" y="7831009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6" y="0"/>
                </a:lnTo>
                <a:lnTo>
                  <a:pt x="6356336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2" name="Freeform 52"/>
          <p:cNvSpPr/>
          <p:nvPr/>
        </p:nvSpPr>
        <p:spPr>
          <a:xfrm>
            <a:off x="684000" y="8351725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6" y="0"/>
                </a:lnTo>
                <a:lnTo>
                  <a:pt x="6356336" y="15890"/>
                </a:lnTo>
                <a:lnTo>
                  <a:pt x="0" y="15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3" name="Freeform 53"/>
          <p:cNvSpPr/>
          <p:nvPr/>
        </p:nvSpPr>
        <p:spPr>
          <a:xfrm>
            <a:off x="684000" y="8834340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6" y="0"/>
                </a:lnTo>
                <a:lnTo>
                  <a:pt x="6356336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4" name="Freeform 2">
            <a:extLst>
              <a:ext uri="{FF2B5EF4-FFF2-40B4-BE49-F238E27FC236}">
                <a16:creationId xmlns:a16="http://schemas.microsoft.com/office/drawing/2014/main" id="{3A2D50EA-4708-38BB-FB5C-390D514DDE04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372472E7-6721-292D-B2AF-A7FB3DF3CDA2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6" name="Group 4">
            <a:extLst>
              <a:ext uri="{FF2B5EF4-FFF2-40B4-BE49-F238E27FC236}">
                <a16:creationId xmlns:a16="http://schemas.microsoft.com/office/drawing/2014/main" id="{C995C477-5ADB-613B-1C61-3FA6A0E93BB0}"/>
              </a:ext>
            </a:extLst>
          </p:cNvPr>
          <p:cNvGrpSpPr/>
          <p:nvPr/>
        </p:nvGrpSpPr>
        <p:grpSpPr>
          <a:xfrm>
            <a:off x="-1" y="10392479"/>
            <a:ext cx="6897157" cy="45719"/>
            <a:chOff x="0" y="0"/>
            <a:chExt cx="2709333" cy="26991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BA110FA0-2081-C806-B5D0-C2F7F547966D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8" name="TextBox 6">
              <a:extLst>
                <a:ext uri="{FF2B5EF4-FFF2-40B4-BE49-F238E27FC236}">
                  <a16:creationId xmlns:a16="http://schemas.microsoft.com/office/drawing/2014/main" id="{2C036655-8F0A-DEA0-5867-014CA328D119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615" y="1734843"/>
            <a:ext cx="7194770" cy="1415587"/>
            <a:chOff x="0" y="0"/>
            <a:chExt cx="9593027" cy="1887449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1726779"/>
              <a:chOff x="0" y="0"/>
              <a:chExt cx="2518331" cy="4641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46412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46412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23365"/>
                    </a:lnTo>
                    <a:cubicBezTo>
                      <a:pt x="2518331" y="445878"/>
                      <a:pt x="2500080" y="464129"/>
                      <a:pt x="2477567" y="464129"/>
                    </a:cubicBezTo>
                    <a:lnTo>
                      <a:pt x="40764" y="464129"/>
                    </a:lnTo>
                    <a:cubicBezTo>
                      <a:pt x="18251" y="464129"/>
                      <a:pt x="0" y="445878"/>
                      <a:pt x="0" y="42336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4927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122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788"/>
                </a:lnSpc>
              </a:pPr>
              <a:r>
                <a:rPr lang="en-US" sz="1277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Por que isso é importante – Mensagem para a equipa</a:t>
              </a:r>
            </a:p>
            <a:p>
              <a:pPr marL="0" lvl="0" indent="0" algn="just">
                <a:lnSpc>
                  <a:spcPts val="1788"/>
                </a:lnSpc>
              </a:pPr>
              <a:r>
                <a:rPr lang="en-US" sz="1277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 processo de integração funciona melhor quando toda a equipa está envolvida.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Cada um de nós desempenha um papel na criação de um ambiente de trabalho respeitoso, acolhedor e inclusivo.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2615" y="3224530"/>
            <a:ext cx="7194770" cy="1865500"/>
            <a:chOff x="0" y="0"/>
            <a:chExt cx="9593027" cy="2487333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326662"/>
              <a:chOff x="0" y="0"/>
              <a:chExt cx="2518331" cy="62536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62536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2536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84603"/>
                    </a:lnTo>
                    <a:cubicBezTo>
                      <a:pt x="2518331" y="607117"/>
                      <a:pt x="2500080" y="625367"/>
                      <a:pt x="2477567" y="625367"/>
                    </a:cubicBezTo>
                    <a:lnTo>
                      <a:pt x="40764" y="625367"/>
                    </a:lnTo>
                    <a:cubicBezTo>
                      <a:pt x="29953" y="625367"/>
                      <a:pt x="19584" y="621073"/>
                      <a:pt x="11940" y="613428"/>
                    </a:cubicBezTo>
                    <a:cubicBezTo>
                      <a:pt x="4295" y="605783"/>
                      <a:pt x="0" y="595415"/>
                      <a:pt x="0" y="584603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539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66529" y="392243"/>
              <a:ext cx="8239796" cy="1962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 que esperamos como equipa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Seja acolhedor e respeitoso.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Seja paciente e receptivo.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Ofereça ajuda quando necessário.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Evite suposições ou estereótipos.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Foque nos pontos fortes e nas semelhanças.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39151" y="552749"/>
            <a:ext cx="9906840" cy="1163043"/>
            <a:chOff x="0" y="-70875"/>
            <a:chExt cx="13209120" cy="1550725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-70875"/>
              <a:ext cx="13209120" cy="1550725"/>
              <a:chOff x="0" y="-19050"/>
              <a:chExt cx="3550388" cy="41680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93219" y="0"/>
                <a:ext cx="2708080" cy="346469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97759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68844"/>
                    </a:lnTo>
                    <a:cubicBezTo>
                      <a:pt x="3550388" y="384813"/>
                      <a:pt x="3537442" y="397759"/>
                      <a:pt x="3521473" y="397759"/>
                    </a:cubicBezTo>
                    <a:lnTo>
                      <a:pt x="28914" y="397759"/>
                    </a:lnTo>
                    <a:cubicBezTo>
                      <a:pt x="21246" y="397759"/>
                      <a:pt x="13891" y="394712"/>
                      <a:pt x="8469" y="389290"/>
                    </a:cubicBezTo>
                    <a:cubicBezTo>
                      <a:pt x="3046" y="383867"/>
                      <a:pt x="0" y="376513"/>
                      <a:pt x="0" y="368844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3550388" cy="416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33627" y="226125"/>
              <a:ext cx="7680652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Resumo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da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Preparação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da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Equipa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–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Preparando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-se para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Receber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um Novo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Colega</a:t>
              </a:r>
              <a:endParaRPr lang="en-US" sz="1999" b="1" dirty="0">
                <a:solidFill>
                  <a:srgbClr val="FFFFFE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Para o Gerente</a:t>
                </a:r>
              </a:p>
            </p:txBody>
          </p:sp>
        </p:grpSp>
      </p:grpSp>
      <p:sp>
        <p:nvSpPr>
          <p:cNvPr id="33" name="TextBox 33"/>
          <p:cNvSpPr txBox="1"/>
          <p:nvPr/>
        </p:nvSpPr>
        <p:spPr>
          <a:xfrm>
            <a:off x="396733" y="1006733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Resumo da Preparação da Equipa · Página 2 de 2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82615" y="5183084"/>
            <a:ext cx="7194770" cy="1584938"/>
            <a:chOff x="0" y="0"/>
            <a:chExt cx="9593027" cy="2113250"/>
          </a:xfrm>
        </p:grpSpPr>
        <p:grpSp>
          <p:nvGrpSpPr>
            <p:cNvPr id="35" name="Group 35"/>
            <p:cNvGrpSpPr/>
            <p:nvPr/>
          </p:nvGrpSpPr>
          <p:grpSpPr>
            <a:xfrm>
              <a:off x="223646" y="160671"/>
              <a:ext cx="9369381" cy="1952580"/>
              <a:chOff x="0" y="0"/>
              <a:chExt cx="2518331" cy="52482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518331" cy="524820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24820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84056"/>
                    </a:lnTo>
                    <a:cubicBezTo>
                      <a:pt x="2518331" y="506570"/>
                      <a:pt x="2500080" y="524820"/>
                      <a:pt x="2477567" y="524820"/>
                    </a:cubicBezTo>
                    <a:lnTo>
                      <a:pt x="40764" y="524820"/>
                    </a:lnTo>
                    <a:cubicBezTo>
                      <a:pt x="18251" y="524820"/>
                      <a:pt x="0" y="506570"/>
                      <a:pt x="0" y="484056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2518331" cy="5533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666529" y="306592"/>
              <a:ext cx="8239796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Funções de apoio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Mentor: __________________________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Colega: ___________________________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Eles darão suporte ao novo colega durante as primeiras semanas, com a ajuda de toda a equipa.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82615" y="6854008"/>
            <a:ext cx="7194770" cy="1602203"/>
            <a:chOff x="0" y="0"/>
            <a:chExt cx="9593027" cy="2136271"/>
          </a:xfrm>
        </p:grpSpPr>
        <p:grpSp>
          <p:nvGrpSpPr>
            <p:cNvPr id="44" name="Group 44"/>
            <p:cNvGrpSpPr/>
            <p:nvPr/>
          </p:nvGrpSpPr>
          <p:grpSpPr>
            <a:xfrm>
              <a:off x="223646" y="160671"/>
              <a:ext cx="9369381" cy="1975600"/>
              <a:chOff x="0" y="0"/>
              <a:chExt cx="2518331" cy="531008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518331" cy="531008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31008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90244"/>
                    </a:lnTo>
                    <a:cubicBezTo>
                      <a:pt x="2518331" y="512757"/>
                      <a:pt x="2500080" y="531008"/>
                      <a:pt x="2477567" y="531008"/>
                    </a:cubicBezTo>
                    <a:lnTo>
                      <a:pt x="40764" y="531008"/>
                    </a:lnTo>
                    <a:cubicBezTo>
                      <a:pt x="29953" y="531008"/>
                      <a:pt x="19584" y="526713"/>
                      <a:pt x="11940" y="519068"/>
                    </a:cubicBezTo>
                    <a:cubicBezTo>
                      <a:pt x="4295" y="511424"/>
                      <a:pt x="0" y="501055"/>
                      <a:pt x="0" y="490244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518331" cy="5595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666529" y="392243"/>
              <a:ext cx="8239796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Diretrizes de comunicação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Faça perguntas com respeito.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 algo não estiver claro ou for difícil, fale com o gerente.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Não pressione o novo colega para que ele “explique” ou represente os outros.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82615" y="8577610"/>
            <a:ext cx="7194770" cy="1415587"/>
            <a:chOff x="0" y="0"/>
            <a:chExt cx="9593027" cy="1887449"/>
          </a:xfrm>
        </p:grpSpPr>
        <p:grpSp>
          <p:nvGrpSpPr>
            <p:cNvPr id="53" name="Group 53"/>
            <p:cNvGrpSpPr/>
            <p:nvPr/>
          </p:nvGrpSpPr>
          <p:grpSpPr>
            <a:xfrm>
              <a:off x="223646" y="160671"/>
              <a:ext cx="9369381" cy="1726779"/>
              <a:chOff x="0" y="0"/>
              <a:chExt cx="2518331" cy="464129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518331" cy="46412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46412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23365"/>
                    </a:lnTo>
                    <a:cubicBezTo>
                      <a:pt x="2518331" y="445878"/>
                      <a:pt x="2500080" y="464129"/>
                      <a:pt x="2477567" y="464129"/>
                    </a:cubicBezTo>
                    <a:lnTo>
                      <a:pt x="40764" y="464129"/>
                    </a:lnTo>
                    <a:cubicBezTo>
                      <a:pt x="18251" y="464129"/>
                      <a:pt x="0" y="445878"/>
                      <a:pt x="0" y="42336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518331" cy="4927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666529" y="392243"/>
              <a:ext cx="4846761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Pequenas ações que fazem a diferença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Diga olá e apresente-se.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Convide o novo colega para os intervalos ou para o almoço.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4369904" y="9067181"/>
            <a:ext cx="3190096" cy="52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7146" lvl="1" indent="-143573" algn="just">
              <a:lnSpc>
                <a:spcPts val="2101"/>
              </a:lnSpc>
              <a:buFont typeface="Arial"/>
              <a:buChar char="•"/>
            </a:pPr>
            <a:r>
              <a:rPr lang="en-US" sz="132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Explique regras ou rotinas informais.</a:t>
            </a:r>
          </a:p>
          <a:p>
            <a:pPr marL="287146" lvl="1" indent="-143573" algn="just">
              <a:lnSpc>
                <a:spcPts val="2101"/>
              </a:lnSpc>
              <a:buFont typeface="Arial"/>
              <a:buChar char="•"/>
            </a:pPr>
            <a:r>
              <a:rPr lang="en-US" sz="132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Faça o check-in nos primeiros dias.</a:t>
            </a:r>
          </a:p>
        </p:txBody>
      </p:sp>
      <p:sp>
        <p:nvSpPr>
          <p:cNvPr id="62" name="Freeform 2">
            <a:extLst>
              <a:ext uri="{FF2B5EF4-FFF2-40B4-BE49-F238E27FC236}">
                <a16:creationId xmlns:a16="http://schemas.microsoft.com/office/drawing/2014/main" id="{066B49CC-844E-5A0C-4833-8C5119251D80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CC2B8733-3689-22C5-211C-8243B3BD4A46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4" name="Group 4">
            <a:extLst>
              <a:ext uri="{FF2B5EF4-FFF2-40B4-BE49-F238E27FC236}">
                <a16:creationId xmlns:a16="http://schemas.microsoft.com/office/drawing/2014/main" id="{C8FF2454-BFDB-78DC-85D3-A7BD8EBE62E0}"/>
              </a:ext>
            </a:extLst>
          </p:cNvPr>
          <p:cNvGrpSpPr/>
          <p:nvPr/>
        </p:nvGrpSpPr>
        <p:grpSpPr>
          <a:xfrm>
            <a:off x="-1" y="10392479"/>
            <a:ext cx="6897157" cy="45719"/>
            <a:chOff x="0" y="0"/>
            <a:chExt cx="2709333" cy="26991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423EF6D9-05D6-D8CD-D4C3-8CAF17665DF5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6" name="TextBox 6">
              <a:extLst>
                <a:ext uri="{FF2B5EF4-FFF2-40B4-BE49-F238E27FC236}">
                  <a16:creationId xmlns:a16="http://schemas.microsoft.com/office/drawing/2014/main" id="{F4B2D460-9B22-8B48-2D2C-67019BE6F3B0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5f3cabb-b00c-450c-bd50-d9a16b8d49da">
      <Terms xmlns="http://schemas.microsoft.com/office/infopath/2007/PartnerControls"/>
    </lcf76f155ced4ddcb4097134ff3c332f>
    <_ip_UnifiedCompliancePolicyProperties xmlns="http://schemas.microsoft.com/sharepoint/v3" xsi:nil="true"/>
    <TaxCatchAll xmlns="3381c32c-d09a-4fa3-a1c8-b77f832a38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782694B9F9E841BCE7B2B30AD3FB62" ma:contentTypeVersion="17" ma:contentTypeDescription="Create a new document." ma:contentTypeScope="" ma:versionID="f0248761319b601516e484cb99a7be44">
  <xsd:schema xmlns:xsd="http://www.w3.org/2001/XMLSchema" xmlns:xs="http://www.w3.org/2001/XMLSchema" xmlns:p="http://schemas.microsoft.com/office/2006/metadata/properties" xmlns:ns1="http://schemas.microsoft.com/sharepoint/v3" xmlns:ns2="c5f3cabb-b00c-450c-bd50-d9a16b8d49da" xmlns:ns3="3381c32c-d09a-4fa3-a1c8-b77f832a389b" targetNamespace="http://schemas.microsoft.com/office/2006/metadata/properties" ma:root="true" ma:fieldsID="9560e7c57aeddb66e42827890a67b8c1" ns1:_="" ns2:_="" ns3:_="">
    <xsd:import namespace="http://schemas.microsoft.com/sharepoint/v3"/>
    <xsd:import namespace="c5f3cabb-b00c-450c-bd50-d9a16b8d49da"/>
    <xsd:import namespace="3381c32c-d09a-4fa3-a1c8-b77f832a3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3cabb-b00c-450c-bd50-d9a16b8d49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01cf47f-d869-4952-9e8b-a204f9b2ce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c32c-d09a-4fa3-a1c8-b77f832a389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8c227c5-a45a-4ef2-bc7c-8a8568a8b737}" ma:internalName="TaxCatchAll" ma:showField="CatchAllData" ma:web="3381c32c-d09a-4fa3-a1c8-b77f832a3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73BB3-CCED-4ED4-BC31-537AEB64F25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5f3cabb-b00c-450c-bd50-d9a16b8d49da"/>
    <ds:schemaRef ds:uri="3381c32c-d09a-4fa3-a1c8-b77f832a389b"/>
  </ds:schemaRefs>
</ds:datastoreItem>
</file>

<file path=customXml/itemProps2.xml><?xml version="1.0" encoding="utf-8"?>
<ds:datastoreItem xmlns:ds="http://schemas.openxmlformats.org/officeDocument/2006/customXml" ds:itemID="{E13A6CFA-ACB5-4749-BEC4-CFD1190C4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f3cabb-b00c-450c-bd50-d9a16b8d49da"/>
    <ds:schemaRef ds:uri="3381c32c-d09a-4fa3-a1c8-b77f832a38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577781-79B3-43E8-8ECC-A216F293C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4843</Words>
  <Application>Microsoft Macintosh PowerPoint</Application>
  <PresentationFormat>Custom</PresentationFormat>
  <Paragraphs>789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Calibri</vt:lpstr>
      <vt:lpstr>Open Sans Bold Italics</vt:lpstr>
      <vt:lpstr>Public Sans</vt:lpstr>
      <vt:lpstr>Public Sans Italics</vt:lpstr>
      <vt:lpstr>IBM Plex Mono Bold</vt:lpstr>
      <vt:lpstr>Open Sans</vt:lpstr>
      <vt:lpstr>TT Interphases Mono Bold</vt:lpstr>
      <vt:lpstr>Open Sans Italics</vt:lpstr>
      <vt:lpstr>Arial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- EmpowerHer - Onboarding Toolbox</dc:title>
  <cp:lastModifiedBy>Microsoft Office User</cp:lastModifiedBy>
  <cp:revision>5</cp:revision>
  <dcterms:created xsi:type="dcterms:W3CDTF">2006-08-16T00:00:00Z</dcterms:created>
  <dcterms:modified xsi:type="dcterms:W3CDTF">2026-05-25T22:42:42Z</dcterms:modified>
  <dc:identifier>DAHEfI42q5M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0x01010080782694B9F9E841BCE7B2B30AD3FB62</vt:lpwstr>
  </property>
  <property fmtid="{D5CDD505-2E9C-101B-9397-08002B2CF9AE}" pid="3" name="MediaServiceImageTags">
    <vt:lpwstr/>
  </property>
</Properties>
</file>